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0"/>
  </p:notesMasterIdLst>
  <p:handoutMasterIdLst>
    <p:handoutMasterId r:id="rId91"/>
  </p:handoutMasterIdLst>
  <p:sldIdLst>
    <p:sldId id="256" r:id="rId2"/>
    <p:sldId id="258" r:id="rId3"/>
    <p:sldId id="259" r:id="rId4"/>
    <p:sldId id="260" r:id="rId5"/>
    <p:sldId id="268" r:id="rId6"/>
    <p:sldId id="269" r:id="rId7"/>
    <p:sldId id="270" r:id="rId8"/>
    <p:sldId id="271" r:id="rId9"/>
    <p:sldId id="272" r:id="rId10"/>
    <p:sldId id="274" r:id="rId11"/>
    <p:sldId id="273" r:id="rId12"/>
    <p:sldId id="276" r:id="rId13"/>
    <p:sldId id="267" r:id="rId14"/>
    <p:sldId id="275" r:id="rId15"/>
    <p:sldId id="277" r:id="rId16"/>
    <p:sldId id="279" r:id="rId17"/>
    <p:sldId id="280" r:id="rId18"/>
    <p:sldId id="281" r:id="rId19"/>
    <p:sldId id="284" r:id="rId20"/>
    <p:sldId id="282" r:id="rId21"/>
    <p:sldId id="283" r:id="rId22"/>
    <p:sldId id="285" r:id="rId23"/>
    <p:sldId id="286" r:id="rId24"/>
    <p:sldId id="287" r:id="rId25"/>
    <p:sldId id="288" r:id="rId26"/>
    <p:sldId id="289" r:id="rId27"/>
    <p:sldId id="292" r:id="rId28"/>
    <p:sldId id="306" r:id="rId29"/>
    <p:sldId id="291" r:id="rId30"/>
    <p:sldId id="293" r:id="rId31"/>
    <p:sldId id="290" r:id="rId32"/>
    <p:sldId id="294" r:id="rId33"/>
    <p:sldId id="296" r:id="rId34"/>
    <p:sldId id="297" r:id="rId35"/>
    <p:sldId id="355" r:id="rId36"/>
    <p:sldId id="299" r:id="rId37"/>
    <p:sldId id="300" r:id="rId38"/>
    <p:sldId id="298" r:id="rId39"/>
    <p:sldId id="320" r:id="rId40"/>
    <p:sldId id="321" r:id="rId41"/>
    <p:sldId id="301" r:id="rId42"/>
    <p:sldId id="302" r:id="rId43"/>
    <p:sldId id="303" r:id="rId44"/>
    <p:sldId id="304" r:id="rId45"/>
    <p:sldId id="305" r:id="rId46"/>
    <p:sldId id="345" r:id="rId47"/>
    <p:sldId id="307" r:id="rId48"/>
    <p:sldId id="308" r:id="rId49"/>
    <p:sldId id="309" r:id="rId50"/>
    <p:sldId id="310" r:id="rId51"/>
    <p:sldId id="351" r:id="rId52"/>
    <p:sldId id="356" r:id="rId53"/>
    <p:sldId id="318" r:id="rId54"/>
    <p:sldId id="352" r:id="rId55"/>
    <p:sldId id="353" r:id="rId56"/>
    <p:sldId id="314" r:id="rId57"/>
    <p:sldId id="354" r:id="rId58"/>
    <p:sldId id="317" r:id="rId59"/>
    <p:sldId id="319" r:id="rId60"/>
    <p:sldId id="323" r:id="rId61"/>
    <p:sldId id="322" r:id="rId62"/>
    <p:sldId id="324" r:id="rId63"/>
    <p:sldId id="325" r:id="rId64"/>
    <p:sldId id="278" r:id="rId65"/>
    <p:sldId id="357" r:id="rId66"/>
    <p:sldId id="358" r:id="rId67"/>
    <p:sldId id="359" r:id="rId68"/>
    <p:sldId id="360" r:id="rId69"/>
    <p:sldId id="326" r:id="rId70"/>
    <p:sldId id="327" r:id="rId71"/>
    <p:sldId id="329" r:id="rId72"/>
    <p:sldId id="328" r:id="rId73"/>
    <p:sldId id="316" r:id="rId74"/>
    <p:sldId id="330" r:id="rId75"/>
    <p:sldId id="331" r:id="rId76"/>
    <p:sldId id="332" r:id="rId77"/>
    <p:sldId id="333" r:id="rId78"/>
    <p:sldId id="334" r:id="rId79"/>
    <p:sldId id="335" r:id="rId80"/>
    <p:sldId id="336" r:id="rId81"/>
    <p:sldId id="337" r:id="rId82"/>
    <p:sldId id="338" r:id="rId83"/>
    <p:sldId id="339" r:id="rId84"/>
    <p:sldId id="343" r:id="rId85"/>
    <p:sldId id="340" r:id="rId86"/>
    <p:sldId id="341" r:id="rId87"/>
    <p:sldId id="346" r:id="rId88"/>
    <p:sldId id="361" r:id="rId8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47" autoAdjust="0"/>
    <p:restoredTop sz="85464" autoAdjust="0"/>
  </p:normalViewPr>
  <p:slideViewPr>
    <p:cSldViewPr>
      <p:cViewPr>
        <p:scale>
          <a:sx n="64" d="100"/>
          <a:sy n="64" d="100"/>
        </p:scale>
        <p:origin x="-1788"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2604"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59FB3F-BC93-4F66-98D0-5E917D790E10}" type="datetimeFigureOut">
              <a:rPr lang="zh-CN" altLang="en-US" smtClean="0"/>
              <a:pPr/>
              <a:t>2018/4/20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9705C5-6379-416C-A51B-4B8B68C2DEE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D09503-07B6-45DA-8709-BB87B1B84A11}" type="datetimeFigureOut">
              <a:rPr lang="zh-CN" altLang="en-US" smtClean="0"/>
              <a:pPr/>
              <a:t>2018/4/20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0EB5A6-B313-4610-82C4-D560288290F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密码学是一门既古老又年轻，即简单又深奥的学科</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熵的概念是由德国物理学家克劳修斯于</a:t>
            </a:r>
            <a:r>
              <a:rPr lang="en-US" altLang="zh-CN" dirty="0" smtClean="0"/>
              <a:t>1865</a:t>
            </a:r>
            <a:r>
              <a:rPr lang="zh-CN" altLang="en-US" dirty="0" smtClean="0"/>
              <a:t>年所提出。其值为热能的变化量除以温度所得的商，通常用</a:t>
            </a:r>
            <a:r>
              <a:rPr lang="en-US" altLang="zh-CN" dirty="0" smtClean="0"/>
              <a:t>S</a:t>
            </a:r>
            <a:r>
              <a:rPr lang="zh-CN" altLang="en-US" dirty="0" smtClean="0"/>
              <a:t>表示。熵的增量为</a:t>
            </a:r>
            <a:r>
              <a:rPr lang="en-US" altLang="zh-CN" dirty="0" err="1" smtClean="0"/>
              <a:t>dS</a:t>
            </a:r>
            <a:r>
              <a:rPr lang="en-US" altLang="zh-CN" dirty="0" smtClean="0"/>
              <a:t>=</a:t>
            </a:r>
            <a:r>
              <a:rPr lang="en-US" altLang="zh-CN" dirty="0" err="1" smtClean="0"/>
              <a:t>dQ</a:t>
            </a:r>
            <a:r>
              <a:rPr lang="en-US" altLang="zh-CN" dirty="0" smtClean="0"/>
              <a:t>/T</a:t>
            </a:r>
            <a:r>
              <a:rPr lang="zh-CN" altLang="en-US" dirty="0" smtClean="0"/>
              <a:t>（</a:t>
            </a:r>
            <a:r>
              <a:rPr lang="en-US" altLang="zh-CN" dirty="0" smtClean="0"/>
              <a:t>T</a:t>
            </a:r>
            <a:r>
              <a:rPr lang="zh-CN" altLang="en-US" dirty="0" smtClean="0"/>
              <a:t>为物质的绝对温度，</a:t>
            </a:r>
            <a:r>
              <a:rPr lang="en-US" altLang="zh-CN" dirty="0" err="1" smtClean="0"/>
              <a:t>dQ</a:t>
            </a:r>
            <a:r>
              <a:rPr lang="zh-CN" altLang="en-US" dirty="0" smtClean="0"/>
              <a:t>为对物质加入的热量）。</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在西方语言中，它源出于希腊文“</a:t>
            </a:r>
            <a:r>
              <a:rPr lang="el-GR" altLang="zh-CN" dirty="0" smtClean="0"/>
              <a:t>τ ρ ο π η”</a:t>
            </a:r>
            <a:r>
              <a:rPr lang="zh-CN" altLang="el-GR" dirty="0" smtClean="0"/>
              <a:t>，</a:t>
            </a:r>
            <a:r>
              <a:rPr lang="zh-CN" altLang="en-US" dirty="0" smtClean="0"/>
              <a:t>表示变化的容量，用来度量运动的转化能力。熵是那些损耗了的、不再能做功的热能。</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1923</a:t>
            </a:r>
            <a:r>
              <a:rPr lang="zh-CN" altLang="en-US" dirty="0" smtClean="0"/>
              <a:t>年，德国科学家普朗克来中国讲学用到</a:t>
            </a:r>
            <a:r>
              <a:rPr lang="en-US" altLang="zh-CN" dirty="0" smtClean="0"/>
              <a:t>entropy</a:t>
            </a:r>
            <a:r>
              <a:rPr lang="zh-CN" altLang="en-US" dirty="0" smtClean="0"/>
              <a:t>这个词，胡刚复教授翻译时灵机一动，把“商”字加火旁来意译“</a:t>
            </a:r>
            <a:r>
              <a:rPr lang="en-US" altLang="zh-CN" dirty="0" smtClean="0"/>
              <a:t>entropy”</a:t>
            </a:r>
            <a:r>
              <a:rPr lang="zh-CN" altLang="en-US" dirty="0" smtClean="0"/>
              <a:t>这个字，创造了“熵”字，（</a:t>
            </a:r>
            <a:r>
              <a:rPr lang="en-US" altLang="zh-CN" dirty="0" err="1" smtClean="0"/>
              <a:t>shāng</a:t>
            </a:r>
            <a:r>
              <a:rPr lang="zh-CN" altLang="en-US" dirty="0" smtClean="0"/>
              <a:t>，音同：商），因为熵是</a:t>
            </a:r>
            <a:r>
              <a:rPr lang="en-US" altLang="zh-CN" dirty="0" smtClean="0"/>
              <a:t>Q</a:t>
            </a:r>
            <a:r>
              <a:rPr lang="zh-CN" altLang="en-US" dirty="0" smtClean="0"/>
              <a:t>除以</a:t>
            </a:r>
            <a:r>
              <a:rPr lang="en-US" altLang="zh-CN" dirty="0" smtClean="0"/>
              <a:t>T(</a:t>
            </a:r>
            <a:r>
              <a:rPr lang="zh-CN" altLang="en-US" dirty="0" smtClean="0"/>
              <a:t>温度</a:t>
            </a:r>
            <a:r>
              <a:rPr lang="en-US" altLang="zh-CN" dirty="0" smtClean="0"/>
              <a:t>)</a:t>
            </a:r>
            <a:r>
              <a:rPr lang="zh-CN" altLang="en-US" dirty="0" smtClean="0"/>
              <a:t>的商数</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在生态学中表示生物的多样性</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信息熵增加原理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人类不断创造各种真真假假、有用无用的信息，对整个人类信息系统来说是一个混乱程度增加的过程</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32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由于信宿在未收到信息以前，对信源发出什么样的消息是不确定的，是随机的，所以可以用随机变量、随机矢量或随机过程来描述信源输出的消息，或者说用一个样本空间及其概率测度来描述信源</a:t>
            </a:r>
            <a:endParaRPr kumimoji="1"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自信息包含两方面的含义：信源发出信号前信宿对消息的不确定性；信源发出信号后提供给信宿的信息量，即消除不确定性所需要的信息量</a:t>
            </a:r>
            <a:endParaRPr kumimoji="1"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自信息的单位</a:t>
            </a:r>
          </a:p>
          <a:p>
            <a:endParaRPr lang="zh-CN" altLang="en-US" dirty="0"/>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35</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等概率下熵值最高</a:t>
            </a:r>
            <a:r>
              <a:rPr lang="en-US" altLang="zh-CN" smtClean="0"/>
              <a:t>(</a:t>
            </a:r>
            <a:r>
              <a:rPr lang="zh-CN" altLang="en-US" smtClean="0"/>
              <a:t>最混乱</a:t>
            </a:r>
            <a:r>
              <a:rPr lang="en-US" altLang="zh-CN" smtClean="0"/>
              <a:t>)</a:t>
            </a:r>
          </a:p>
          <a:p>
            <a:r>
              <a:rPr lang="zh-CN" altLang="en-US" smtClean="0"/>
              <a:t>汉字的信息量大于英文字母</a:t>
            </a:r>
            <a:endParaRPr lang="en-US" altLang="zh-CN" smtClean="0"/>
          </a:p>
          <a:p>
            <a:r>
              <a:rPr lang="zh-CN" altLang="en-US" smtClean="0"/>
              <a:t>计算器上只有</a:t>
            </a:r>
            <a:r>
              <a:rPr lang="en-US" altLang="zh-CN" smtClean="0"/>
              <a:t>lgn</a:t>
            </a:r>
            <a:r>
              <a:rPr lang="zh-CN" altLang="en-US" smtClean="0"/>
              <a:t>如何求</a:t>
            </a:r>
            <a:r>
              <a:rPr lang="en-US" altLang="zh-CN" smtClean="0"/>
              <a:t>lbn?lbn=lgn/lg2</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38</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第二种编码是定长编码，也是最浪费空间的编码方式</a:t>
            </a:r>
            <a:endParaRPr lang="en-US" altLang="zh-CN" smtClean="0"/>
          </a:p>
          <a:p>
            <a:r>
              <a:rPr lang="zh-CN" altLang="en-US" smtClean="0"/>
              <a:t>其他编码是变长方式</a:t>
            </a:r>
            <a:endParaRPr lang="en-US" altLang="zh-CN" smtClean="0"/>
          </a:p>
          <a:p>
            <a:r>
              <a:rPr lang="zh-CN" altLang="en-US" smtClean="0"/>
              <a:t>最后一种编码是带前缀的编码，优点是可以从尾部到开头反向解码</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41</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1951</a:t>
            </a:r>
            <a:r>
              <a:rPr lang="zh-CN" altLang="en-US" smtClean="0"/>
              <a:t>年，哈夫曼和他在</a:t>
            </a:r>
            <a:r>
              <a:rPr lang="en-US" altLang="zh-CN" smtClean="0"/>
              <a:t>MIT</a:t>
            </a:r>
            <a:r>
              <a:rPr lang="zh-CN" altLang="en-US" smtClean="0"/>
              <a:t>信息论的同学需要选择是完成学期报告还是期末考试。导师</a:t>
            </a:r>
            <a:r>
              <a:rPr lang="en-US" altLang="zh-CN" smtClean="0"/>
              <a:t>Robert M. Fano</a:t>
            </a:r>
            <a:r>
              <a:rPr lang="zh-CN" altLang="en-US" smtClean="0"/>
              <a:t>给他们的学期报告的题目是，寻找最有效的二进制编码。由于无法证明哪个已有编码是最有效的，哈夫曼放弃对已有编码的研究，转向新的探索，最终发现了基于有序频率二叉树编码的想法，并很快证明了这个方法是最有效的。 　　由于这个算法，学生终于青出于蓝，超过了他那曾经和信息论创立者香农共同研究过类似编码的导师。哈夫曼使用自底向上的方法构建二叉树，避免了次优算法</a:t>
            </a:r>
            <a:r>
              <a:rPr lang="en-US" altLang="zh-CN" smtClean="0"/>
              <a:t>Shannon-Fano</a:t>
            </a:r>
            <a:r>
              <a:rPr lang="zh-CN" altLang="en-US" smtClean="0"/>
              <a:t>编码的最大弊端──自顶向下构建树。</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42</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要证明这些性质，可以利用</a:t>
            </a:r>
            <a:r>
              <a:rPr lang="en-US" altLang="zh-CN" smtClean="0"/>
              <a:t>Jensen</a:t>
            </a:r>
            <a:r>
              <a:rPr lang="zh-CN" altLang="en-US" smtClean="0"/>
              <a:t>定理来证明，介绍</a:t>
            </a:r>
            <a:r>
              <a:rPr lang="en-US" altLang="zh-CN" smtClean="0"/>
              <a:t>Jensen</a:t>
            </a:r>
            <a:r>
              <a:rPr lang="zh-CN" altLang="en-US" smtClean="0"/>
              <a:t>定理前，需要了解凸函数的定义</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47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中国大陆数学界某些机构关于函数凹凸性定义和国外的定义是相反的。</a:t>
            </a:r>
            <a:r>
              <a:rPr lang="en-US" altLang="zh-CN" smtClean="0"/>
              <a:t>Convex Function</a:t>
            </a:r>
            <a:r>
              <a:rPr lang="zh-CN" altLang="en-US" smtClean="0"/>
              <a:t>在某些国内的数学书中指凹函数。</a:t>
            </a:r>
            <a:r>
              <a:rPr lang="en-US" altLang="zh-CN" smtClean="0"/>
              <a:t>Concave Function</a:t>
            </a:r>
            <a:r>
              <a:rPr lang="zh-CN" altLang="en-US" smtClean="0"/>
              <a:t>指凸函数。但在中国大陆涉及经济学的很多书中，凹凸性的提法和国外的提法是一致的，也就是和数学教材是反的。举个例子，同济大学高等数学教材对函数的凹凸性定义与本条目相反，本条目的凹凸性是指其上方图是凹集或凸集，而同济大学高等数学教材则是指其下方图是凹集或凸集，两者定义正好相反。</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48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所谓实值函数，是指这样的函数</a:t>
            </a:r>
            <a:r>
              <a:rPr lang="en-US" altLang="zh-CN" smtClean="0"/>
              <a:t>f</a:t>
            </a:r>
            <a:r>
              <a:rPr lang="zh-CN" altLang="en-US" smtClean="0"/>
              <a:t>：</a:t>
            </a:r>
            <a:r>
              <a:rPr lang="en-US" altLang="zh-CN" smtClean="0"/>
              <a:t>X→Y</a:t>
            </a:r>
            <a:r>
              <a:rPr lang="zh-CN" altLang="en-US" smtClean="0"/>
              <a:t>，其中</a:t>
            </a:r>
            <a:r>
              <a:rPr lang="en-US" altLang="zh-CN" smtClean="0"/>
              <a:t>Y</a:t>
            </a:r>
            <a:r>
              <a:rPr lang="zh-CN" altLang="en-US" smtClean="0"/>
              <a:t>是实数集</a:t>
            </a:r>
            <a:r>
              <a:rPr lang="en-US" altLang="zh-CN" smtClean="0"/>
              <a:t>R</a:t>
            </a:r>
            <a:r>
              <a:rPr lang="zh-CN" altLang="en-US" smtClean="0"/>
              <a:t>，</a:t>
            </a:r>
            <a:r>
              <a:rPr lang="en-US" altLang="zh-CN" smtClean="0"/>
              <a:t>X</a:t>
            </a:r>
            <a:r>
              <a:rPr lang="zh-CN" altLang="en-US" smtClean="0"/>
              <a:t>是</a:t>
            </a:r>
            <a:r>
              <a:rPr lang="en-US" altLang="zh-CN" smtClean="0"/>
              <a:t>R</a:t>
            </a:r>
            <a:r>
              <a:rPr lang="zh-CN" altLang="en-US" smtClean="0"/>
              <a:t>的子集． “实值函数”是指函数值是“实数”，不可以取虚数或</a:t>
            </a:r>
            <a:r>
              <a:rPr lang="en-US" altLang="zh-CN" smtClean="0"/>
              <a:t>±∞</a:t>
            </a:r>
            <a:r>
              <a:rPr lang="zh-CN" altLang="en-US" smtClean="0"/>
              <a:t>的</a:t>
            </a:r>
            <a:endParaRPr lang="en-US" altLang="zh-CN" smtClean="0"/>
          </a:p>
          <a:p>
            <a:r>
              <a:rPr lang="zh-CN" altLang="en-US" smtClean="0"/>
              <a:t>使用</a:t>
            </a:r>
            <a:r>
              <a:rPr lang="en-US" altLang="zh-CN" smtClean="0"/>
              <a:t>matlab</a:t>
            </a:r>
            <a:r>
              <a:rPr lang="zh-CN" altLang="en-US" smtClean="0"/>
              <a:t>画图</a:t>
            </a:r>
            <a:endParaRPr lang="en-US" altLang="zh-CN" smtClean="0"/>
          </a:p>
          <a:p>
            <a:r>
              <a:rPr lang="en-US" altLang="zh-CN" smtClean="0"/>
              <a:t>y=inline(‘log2(x)’)</a:t>
            </a:r>
          </a:p>
          <a:p>
            <a:r>
              <a:rPr lang="en-US" altLang="zh-CN" smtClean="0"/>
              <a:t>fplot(y,[0,128])</a:t>
            </a:r>
          </a:p>
          <a:p>
            <a:r>
              <a:rPr lang="en-US" altLang="zh-CN" smtClean="0"/>
              <a:t>grid</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49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令</a:t>
            </a:r>
            <a:endParaRPr lang="en-US" altLang="zh-CN" smtClean="0"/>
          </a:p>
          <a:p>
            <a:r>
              <a:rPr lang="en-US" altLang="zh-CN" smtClean="0"/>
              <a:t>f(x)=lbx</a:t>
            </a:r>
          </a:p>
          <a:p>
            <a:r>
              <a:rPr lang="zh-CN" altLang="en-US" smtClean="0"/>
              <a:t>令</a:t>
            </a:r>
            <a:r>
              <a:rPr lang="en-US" altLang="zh-CN" smtClean="0"/>
              <a:t>a</a:t>
            </a:r>
            <a:r>
              <a:rPr lang="en-US" altLang="zh-CN" baseline="-25000" smtClean="0"/>
              <a:t>i</a:t>
            </a:r>
            <a:r>
              <a:rPr lang="en-US" altLang="zh-CN" smtClean="0"/>
              <a:t>=p</a:t>
            </a:r>
            <a:r>
              <a:rPr lang="en-US" altLang="zh-CN" baseline="-25000" smtClean="0"/>
              <a:t>i</a:t>
            </a:r>
          </a:p>
          <a:p>
            <a:r>
              <a:rPr lang="en-US" altLang="zh-CN" smtClean="0"/>
              <a:t>x</a:t>
            </a:r>
            <a:r>
              <a:rPr lang="en-US" altLang="zh-CN" baseline="-25000" smtClean="0"/>
              <a:t>i</a:t>
            </a:r>
            <a:r>
              <a:rPr lang="en-US" altLang="zh-CN" smtClean="0"/>
              <a:t>=1/p</a:t>
            </a:r>
            <a:r>
              <a:rPr lang="en-US" altLang="zh-CN" baseline="-25000" smtClean="0"/>
              <a:t>i</a:t>
            </a:r>
            <a:endParaRPr lang="zh-CN" altLang="en-US" baseline="-25000"/>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51</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令</a:t>
            </a:r>
            <a:r>
              <a:rPr lang="en-US" altLang="zh-CN" smtClean="0"/>
              <a:t>a</a:t>
            </a:r>
            <a:r>
              <a:rPr lang="en-US" altLang="zh-CN" baseline="-25000" smtClean="0"/>
              <a:t>i</a:t>
            </a:r>
            <a:r>
              <a:rPr lang="en-US" altLang="zh-CN" smtClean="0"/>
              <a:t>=r</a:t>
            </a:r>
            <a:r>
              <a:rPr lang="en-US" altLang="zh-CN" baseline="-25000" smtClean="0"/>
              <a:t>ij</a:t>
            </a:r>
          </a:p>
          <a:p>
            <a:r>
              <a:rPr lang="en-US" altLang="zh-CN" smtClean="0"/>
              <a:t>f(x)=lb</a:t>
            </a:r>
            <a:r>
              <a:rPr lang="en-US" altLang="zh-CN" baseline="0" smtClean="0"/>
              <a:t> x</a:t>
            </a:r>
          </a:p>
          <a:p>
            <a:r>
              <a:rPr lang="en-US" altLang="zh-CN" baseline="0" smtClean="0"/>
              <a:t>x</a:t>
            </a:r>
            <a:r>
              <a:rPr lang="en-US" altLang="zh-CN" baseline="-25000" smtClean="0"/>
              <a:t>i</a:t>
            </a:r>
            <a:r>
              <a:rPr lang="en-US" altLang="zh-CN" baseline="0" smtClean="0"/>
              <a:t>=p</a:t>
            </a:r>
            <a:r>
              <a:rPr lang="en-US" altLang="zh-CN" baseline="-25000" smtClean="0"/>
              <a:t>i</a:t>
            </a:r>
            <a:r>
              <a:rPr lang="en-US" altLang="zh-CN" baseline="0" smtClean="0"/>
              <a:t>q</a:t>
            </a:r>
            <a:r>
              <a:rPr lang="en-US" altLang="zh-CN" baseline="-25000" smtClean="0"/>
              <a:t>j</a:t>
            </a:r>
            <a:r>
              <a:rPr lang="en-US" altLang="zh-CN" baseline="0" smtClean="0"/>
              <a:t>/r</a:t>
            </a:r>
            <a:r>
              <a:rPr lang="en-US" altLang="zh-CN" baseline="-25000" smtClean="0"/>
              <a:t>ij</a:t>
            </a:r>
            <a:endParaRPr lang="zh-CN" altLang="en-US" baseline="-25000"/>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55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克劳德</a:t>
            </a:r>
            <a:r>
              <a:rPr lang="en-US" altLang="zh-CN" smtClean="0"/>
              <a:t>·</a:t>
            </a:r>
            <a:r>
              <a:rPr lang="zh-CN" altLang="en-US" smtClean="0"/>
              <a:t>香农</a:t>
            </a:r>
            <a:r>
              <a:rPr lang="en-US" altLang="zh-CN" smtClean="0"/>
              <a:t>(Claude Elwood Shannon</a:t>
            </a:r>
            <a:r>
              <a:rPr lang="zh-CN" altLang="en-US" smtClean="0"/>
              <a:t>，</a:t>
            </a:r>
            <a:r>
              <a:rPr lang="en-US" altLang="zh-CN" smtClean="0"/>
              <a:t>1916-2001)1916</a:t>
            </a:r>
            <a:r>
              <a:rPr lang="zh-CN" altLang="en-US" smtClean="0"/>
              <a:t>年</a:t>
            </a:r>
            <a:r>
              <a:rPr lang="en-US" altLang="zh-CN" smtClean="0"/>
              <a:t>4</a:t>
            </a:r>
            <a:r>
              <a:rPr lang="zh-CN" altLang="en-US" smtClean="0"/>
              <a:t>月</a:t>
            </a:r>
            <a:r>
              <a:rPr lang="en-US" altLang="zh-CN" smtClean="0"/>
              <a:t>30</a:t>
            </a:r>
            <a:r>
              <a:rPr lang="zh-CN" altLang="en-US" smtClean="0"/>
              <a:t>日诞生于美国密西根州的</a:t>
            </a:r>
            <a:r>
              <a:rPr lang="en-US" altLang="zh-CN" smtClean="0"/>
              <a:t>Petoskey</a:t>
            </a:r>
            <a:r>
              <a:rPr lang="zh-CN" altLang="en-US" smtClean="0"/>
              <a:t>。在</a:t>
            </a:r>
            <a:r>
              <a:rPr lang="en-US" altLang="zh-CN" smtClean="0"/>
              <a:t>Gaylord</a:t>
            </a:r>
            <a:r>
              <a:rPr lang="zh-CN" altLang="en-US" smtClean="0"/>
              <a:t>小镇长大，当时镇里只有三千居民。父亲是该镇的法官，他们父子的姓名完全相同，都是</a:t>
            </a:r>
            <a:r>
              <a:rPr lang="en-US" altLang="zh-CN" smtClean="0"/>
              <a:t>Claude Elwood Shannon</a:t>
            </a:r>
            <a:r>
              <a:rPr lang="zh-CN" altLang="en-US" smtClean="0"/>
              <a:t>。母亲是镇里的中学校长，姓名是</a:t>
            </a:r>
            <a:r>
              <a:rPr lang="en-US" altLang="zh-CN" smtClean="0"/>
              <a:t>Mabel Wolf Shannon</a:t>
            </a:r>
            <a:r>
              <a:rPr lang="zh-CN" altLang="en-US" smtClean="0"/>
              <a:t>。他生长在一个有良好教育的环境，不过父母给他的科学影响好像还不如祖父的影响大。香农的祖父是一位农场主兼发明家，发明过洗衣机和许多农业机械，这对香农的影响比较直接。此外，香农的家庭与大发明家爱迪生</a:t>
            </a:r>
            <a:r>
              <a:rPr lang="en-US" altLang="zh-CN" smtClean="0"/>
              <a:t>(Thomas Alva Edison</a:t>
            </a:r>
            <a:r>
              <a:rPr lang="zh-CN" altLang="en-US" smtClean="0"/>
              <a:t>，</a:t>
            </a:r>
            <a:r>
              <a:rPr lang="en-US" altLang="zh-CN" smtClean="0"/>
              <a:t>1847-1931)</a:t>
            </a:r>
            <a:r>
              <a:rPr lang="zh-CN" altLang="en-US" smtClean="0"/>
              <a:t>还有远亲关系。</a:t>
            </a:r>
          </a:p>
          <a:p>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增加条件只能使不确定性减少</a:t>
            </a:r>
            <a:endParaRPr lang="zh-CN" altLang="en-US" dirty="0"/>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57</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注意</a:t>
            </a:r>
            <a:r>
              <a:rPr lang="en-US" altLang="zh-CN" smtClean="0"/>
              <a:t>Pr[C|K]</a:t>
            </a:r>
            <a:r>
              <a:rPr lang="zh-CN" altLang="en-US" smtClean="0"/>
              <a:t>可以直观地根据相应的</a:t>
            </a:r>
            <a:r>
              <a:rPr lang="en-US" altLang="zh-CN" smtClean="0"/>
              <a:t>Pr[P]</a:t>
            </a:r>
            <a:r>
              <a:rPr lang="zh-CN" altLang="en-US" smtClean="0"/>
              <a:t>推算，而</a:t>
            </a:r>
            <a:r>
              <a:rPr lang="en-US" altLang="zh-CN" smtClean="0"/>
              <a:t>Pr[K|C]</a:t>
            </a:r>
            <a:r>
              <a:rPr lang="zh-CN" altLang="en-US" smtClean="0"/>
              <a:t>不能用</a:t>
            </a:r>
            <a:r>
              <a:rPr lang="en-US" altLang="zh-CN" smtClean="0"/>
              <a:t>Pr[P]</a:t>
            </a:r>
            <a:r>
              <a:rPr lang="zh-CN" altLang="en-US" smtClean="0"/>
              <a:t>直接推算</a:t>
            </a:r>
            <a:endParaRPr lang="en-US" altLang="zh-CN" smtClean="0"/>
          </a:p>
          <a:p>
            <a:r>
              <a:rPr lang="zh-CN" altLang="en-US" smtClean="0"/>
              <a:t>因为</a:t>
            </a:r>
            <a:r>
              <a:rPr lang="en-US" altLang="zh-CN" smtClean="0"/>
              <a:t>K</a:t>
            </a:r>
            <a:r>
              <a:rPr lang="zh-CN" altLang="en-US" smtClean="0"/>
              <a:t>和</a:t>
            </a:r>
            <a:r>
              <a:rPr lang="en-US" altLang="zh-CN" smtClean="0"/>
              <a:t>P</a:t>
            </a:r>
            <a:r>
              <a:rPr lang="zh-CN" altLang="en-US" smtClean="0"/>
              <a:t>是独立统计的而</a:t>
            </a:r>
            <a:r>
              <a:rPr lang="en-US" altLang="zh-CN" smtClean="0"/>
              <a:t>P</a:t>
            </a:r>
            <a:r>
              <a:rPr lang="zh-CN" altLang="en-US" smtClean="0"/>
              <a:t>和</a:t>
            </a:r>
            <a:r>
              <a:rPr lang="en-US" altLang="zh-CN" smtClean="0"/>
              <a:t>C</a:t>
            </a:r>
            <a:r>
              <a:rPr lang="zh-CN" altLang="en-US" smtClean="0"/>
              <a:t>不是</a:t>
            </a:r>
            <a:endParaRPr lang="en-US" altLang="zh-CN" smtClean="0"/>
          </a:p>
          <a:p>
            <a:r>
              <a:rPr lang="zh-CN" altLang="en-US" smtClean="0"/>
              <a:t>因为以</a:t>
            </a:r>
            <a:r>
              <a:rPr lang="en-US" altLang="zh-CN" smtClean="0"/>
              <a:t>K</a:t>
            </a:r>
            <a:r>
              <a:rPr lang="zh-CN" altLang="en-US" smtClean="0"/>
              <a:t>为条件，每个</a:t>
            </a:r>
            <a:r>
              <a:rPr lang="en-US" altLang="zh-CN" smtClean="0"/>
              <a:t>P</a:t>
            </a:r>
            <a:r>
              <a:rPr lang="zh-CN" altLang="en-US" smtClean="0"/>
              <a:t>都存在对应的</a:t>
            </a:r>
            <a:r>
              <a:rPr lang="en-US" altLang="zh-CN" smtClean="0"/>
              <a:t>C</a:t>
            </a:r>
            <a:r>
              <a:rPr lang="zh-CN" altLang="en-US" smtClean="0"/>
              <a:t>；而以</a:t>
            </a:r>
            <a:r>
              <a:rPr lang="en-US" altLang="zh-CN" smtClean="0"/>
              <a:t>C</a:t>
            </a:r>
            <a:r>
              <a:rPr lang="zh-CN" altLang="en-US" smtClean="0"/>
              <a:t>为条件，不是每个</a:t>
            </a:r>
            <a:r>
              <a:rPr lang="en-US" altLang="zh-CN" smtClean="0"/>
              <a:t>K</a:t>
            </a:r>
            <a:r>
              <a:rPr lang="zh-CN" altLang="en-US" smtClean="0"/>
              <a:t>都存在对应的</a:t>
            </a:r>
            <a:r>
              <a:rPr lang="en-US" altLang="zh-CN" smtClean="0"/>
              <a:t>P</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61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H(K)=lb312=1+3.58+3.7=8.28</a:t>
            </a:r>
          </a:p>
          <a:p>
            <a:r>
              <a:rPr lang="en-US" altLang="zh-CN" smtClean="0"/>
              <a:t>H(P)=H(C)=lb</a:t>
            </a:r>
            <a:r>
              <a:rPr lang="en-US" altLang="zh-CN" baseline="0" smtClean="0"/>
              <a:t>26=4.7</a:t>
            </a:r>
          </a:p>
          <a:p>
            <a:r>
              <a:rPr lang="en-US" altLang="zh-CN" baseline="0" smtClean="0"/>
              <a:t>H(K|C)=H(K)+H(P)-H(C)=8.28</a:t>
            </a:r>
          </a:p>
          <a:p>
            <a:r>
              <a:rPr lang="en-US" altLang="zh-CN" baseline="0" smtClean="0"/>
              <a:t>H(K|P,C)=H(K,P,C)-H(P,C)=H(K,P)-H(P)-H(P|C)=8.28-4.7=3.58</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64</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若</a:t>
            </a:r>
            <a:r>
              <a:rPr lang="en-US" altLang="zh-CN" dirty="0" smtClean="0"/>
              <a:t>c</a:t>
            </a:r>
            <a:r>
              <a:rPr lang="zh-CN" altLang="en-US" dirty="0" smtClean="0"/>
              <a:t>随机等概，</a:t>
            </a:r>
            <a:r>
              <a:rPr lang="en-US" altLang="zh-CN" dirty="0" smtClean="0"/>
              <a:t>p</a:t>
            </a:r>
            <a:r>
              <a:rPr lang="zh-CN" altLang="en-US" dirty="0" smtClean="0"/>
              <a:t>是否随机等概</a:t>
            </a:r>
            <a:endParaRPr lang="en-US" altLang="zh-CN" dirty="0" smtClean="0"/>
          </a:p>
          <a:p>
            <a:r>
              <a:rPr lang="zh-CN" altLang="en-US" dirty="0" smtClean="0"/>
              <a:t>若密钥随机等概，是否</a:t>
            </a:r>
            <a:r>
              <a:rPr lang="en-US" altLang="zh-CN" dirty="0" smtClean="0"/>
              <a:t>c</a:t>
            </a:r>
            <a:r>
              <a:rPr lang="zh-CN" altLang="en-US" dirty="0" smtClean="0"/>
              <a:t>一定随机等概</a:t>
            </a:r>
            <a:endParaRPr lang="zh-CN" altLang="en-US" dirty="0"/>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65</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没有体现字母之间的统计规律，并非自然语言的熵</a:t>
            </a:r>
            <a:endParaRPr lang="zh-CN" altLang="en-US" dirty="0"/>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69</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smtClean="0"/>
              <a:t>问题</a:t>
            </a:r>
            <a:r>
              <a:rPr lang="en-US" altLang="zh-CN" sz="1200" smtClean="0"/>
              <a:t>  </a:t>
            </a:r>
            <a:r>
              <a:rPr lang="zh-CN" altLang="en-US" sz="1200" smtClean="0"/>
              <a:t>需要多长的密文，才能把伪密钥存在的可能性降到最小，或者说需要多长的密文才能获得唯一的解密结果</a:t>
            </a:r>
            <a:endParaRPr lang="en-US" altLang="zh-CN" sz="1200" smtClean="0"/>
          </a:p>
          <a:p>
            <a:endParaRPr lang="zh-CN" altLang="en-US" sz="1200" smtClean="0"/>
          </a:p>
          <a:p>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73</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如果</a:t>
            </a:r>
            <a:r>
              <a:rPr lang="en-US" altLang="zh-CN" smtClean="0"/>
              <a:t>x</a:t>
            </a:r>
            <a:r>
              <a:rPr lang="zh-CN" altLang="en-US" smtClean="0"/>
              <a:t>是无意义的字母串，则不会出现在自然语言中，即</a:t>
            </a:r>
            <a:r>
              <a:rPr lang="en-US" altLang="zh-CN" smtClean="0"/>
              <a:t>Pr[x]=0</a:t>
            </a:r>
            <a:r>
              <a:rPr lang="zh-CN" altLang="en-US" smtClean="0"/>
              <a:t>；反之如果</a:t>
            </a:r>
            <a:r>
              <a:rPr lang="en-US" altLang="zh-CN" smtClean="0"/>
              <a:t>Pr[x]&gt;0</a:t>
            </a:r>
            <a:r>
              <a:rPr lang="zh-CN" altLang="en-US" smtClean="0"/>
              <a:t>，说明</a:t>
            </a:r>
            <a:r>
              <a:rPr lang="en-US" altLang="zh-CN" smtClean="0"/>
              <a:t>x</a:t>
            </a:r>
            <a:r>
              <a:rPr lang="zh-CN" altLang="en-US" smtClean="0"/>
              <a:t>是有意义的明文串</a:t>
            </a:r>
          </a:p>
          <a:p>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74</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当</a:t>
            </a:r>
            <a:r>
              <a:rPr lang="en-US" altLang="zh-CN" smtClean="0"/>
              <a:t>n</a:t>
            </a:r>
            <a:r>
              <a:rPr lang="zh-CN" altLang="en-US" smtClean="0"/>
              <a:t>增加时，伪密钥数量会以指数增长的速度趋近于零</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77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mtClean="0"/>
              <a:t>条件：</a:t>
            </a:r>
            <a:r>
              <a:rPr lang="en-US" altLang="zh-CN" smtClean="0"/>
              <a:t>S1</a:t>
            </a:r>
            <a:r>
              <a:rPr lang="zh-CN" altLang="en-US" smtClean="0"/>
              <a:t>的密文空间和</a:t>
            </a:r>
            <a:r>
              <a:rPr lang="en-US" altLang="zh-CN" smtClean="0"/>
              <a:t>S2</a:t>
            </a:r>
            <a:r>
              <a:rPr lang="zh-CN" altLang="en-US" smtClean="0"/>
              <a:t>的明文空间相同</a:t>
            </a:r>
            <a:endParaRPr lang="en-US" altLang="zh-CN"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mtClean="0"/>
              <a:t>或简化为讨论明文空间</a:t>
            </a:r>
            <a:r>
              <a:rPr lang="en-US" altLang="zh-CN" smtClean="0"/>
              <a:t>P</a:t>
            </a:r>
            <a:r>
              <a:rPr lang="zh-CN" altLang="en-US" smtClean="0"/>
              <a:t>和密文</a:t>
            </a:r>
            <a:r>
              <a:rPr lang="en-US" altLang="zh-CN" smtClean="0"/>
              <a:t>C</a:t>
            </a:r>
            <a:r>
              <a:rPr lang="zh-CN" altLang="en-US" smtClean="0"/>
              <a:t>空间相同的情况</a:t>
            </a:r>
          </a:p>
          <a:p>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79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前两者实际安全性，后者理论安全性</a:t>
            </a:r>
            <a:endParaRPr lang="en-US" altLang="zh-CN" dirty="0" smtClean="0"/>
          </a:p>
          <a:p>
            <a:r>
              <a:rPr lang="zh-CN" altLang="en-US" dirty="0" smtClean="0"/>
              <a:t>计算安全性</a:t>
            </a:r>
            <a:r>
              <a:rPr lang="en-US" altLang="zh-CN" dirty="0" smtClean="0"/>
              <a:t>:</a:t>
            </a:r>
            <a:r>
              <a:rPr lang="zh-CN" altLang="en-US" dirty="0" smtClean="0"/>
              <a:t>破译的代价超出信息本身的价值，</a:t>
            </a:r>
            <a:r>
              <a:rPr lang="en-US" altLang="zh-CN" dirty="0" err="1" smtClean="0"/>
              <a:t>eg</a:t>
            </a:r>
            <a:r>
              <a:rPr lang="zh-CN" altLang="en-US" dirty="0" smtClean="0">
                <a:solidFill>
                  <a:srgbClr val="002060"/>
                </a:solidFill>
              </a:rPr>
              <a:t>破解某条价值</a:t>
            </a:r>
            <a:r>
              <a:rPr lang="en-US" altLang="zh-CN" dirty="0" smtClean="0">
                <a:solidFill>
                  <a:srgbClr val="002060"/>
                </a:solidFill>
              </a:rPr>
              <a:t>100</a:t>
            </a:r>
            <a:r>
              <a:rPr lang="zh-CN" altLang="en-US" dirty="0" smtClean="0">
                <a:solidFill>
                  <a:srgbClr val="002060"/>
                </a:solidFill>
              </a:rPr>
              <a:t>美元的信息需要计算成本为</a:t>
            </a:r>
            <a:r>
              <a:rPr lang="en-US" altLang="zh-CN" dirty="0" smtClean="0">
                <a:solidFill>
                  <a:srgbClr val="002060"/>
                </a:solidFill>
              </a:rPr>
              <a:t>100</a:t>
            </a:r>
            <a:r>
              <a:rPr lang="zh-CN" altLang="en-US" dirty="0" smtClean="0">
                <a:solidFill>
                  <a:srgbClr val="002060"/>
                </a:solidFill>
              </a:rPr>
              <a:t>万美元</a:t>
            </a:r>
          </a:p>
          <a:p>
            <a:r>
              <a:rPr lang="zh-CN" altLang="en-US" dirty="0" smtClean="0"/>
              <a:t>           破译的时间超出了信息的有效期，</a:t>
            </a:r>
            <a:r>
              <a:rPr lang="en-US" altLang="zh-CN" dirty="0" err="1" smtClean="0"/>
              <a:t>eg</a:t>
            </a:r>
            <a:r>
              <a:rPr lang="zh-CN" altLang="en-US" dirty="0" smtClean="0">
                <a:solidFill>
                  <a:srgbClr val="002060"/>
                </a:solidFill>
              </a:rPr>
              <a:t>用穷举法</a:t>
            </a:r>
            <a:endParaRPr lang="en-US" altLang="zh-CN" dirty="0" smtClean="0">
              <a:solidFill>
                <a:srgbClr val="002060"/>
              </a:solidFill>
            </a:endParaRPr>
          </a:p>
          <a:p>
            <a:r>
              <a:rPr lang="zh-CN" altLang="en-US" dirty="0" smtClean="0"/>
              <a:t>可证明安全性：破解的难度等价于某个数学问题求解的难度</a:t>
            </a:r>
            <a:endParaRPr lang="en-US" altLang="zh-CN" dirty="0" smtClean="0"/>
          </a:p>
          <a:p>
            <a:pPr lvl="1"/>
            <a:r>
              <a:rPr lang="zh-CN" altLang="en-US" dirty="0" smtClean="0">
                <a:solidFill>
                  <a:srgbClr val="002060"/>
                </a:solidFill>
              </a:rPr>
              <a:t>破解</a:t>
            </a:r>
            <a:r>
              <a:rPr lang="en-US" altLang="zh-CN" dirty="0" smtClean="0">
                <a:solidFill>
                  <a:srgbClr val="002060"/>
                </a:solidFill>
              </a:rPr>
              <a:t>RSA</a:t>
            </a:r>
            <a:r>
              <a:rPr lang="zh-CN" altLang="en-US" dirty="0" smtClean="0">
                <a:solidFill>
                  <a:srgbClr val="002060"/>
                </a:solidFill>
              </a:rPr>
              <a:t>算法等价于分解两个素数的乘积</a:t>
            </a:r>
            <a:endParaRPr lang="en-US" altLang="zh-CN" dirty="0" smtClean="0">
              <a:solidFill>
                <a:srgbClr val="002060"/>
              </a:solidFill>
            </a:endParaRPr>
          </a:p>
          <a:p>
            <a:pPr lvl="1"/>
            <a:r>
              <a:rPr lang="zh-CN" altLang="en-US" dirty="0" smtClean="0">
                <a:solidFill>
                  <a:srgbClr val="002060"/>
                </a:solidFill>
              </a:rPr>
              <a:t>破解</a:t>
            </a:r>
            <a:r>
              <a:rPr lang="en-US" altLang="zh-CN" dirty="0" err="1" smtClean="0">
                <a:solidFill>
                  <a:srgbClr val="002060"/>
                </a:solidFill>
              </a:rPr>
              <a:t>Merkle</a:t>
            </a:r>
            <a:r>
              <a:rPr lang="en-US" altLang="zh-CN" dirty="0" smtClean="0">
                <a:solidFill>
                  <a:srgbClr val="002060"/>
                </a:solidFill>
              </a:rPr>
              <a:t>-Hellman</a:t>
            </a:r>
            <a:r>
              <a:rPr lang="zh-CN" altLang="en-US" dirty="0" smtClean="0">
                <a:solidFill>
                  <a:srgbClr val="002060"/>
                </a:solidFill>
              </a:rPr>
              <a:t>算法等价于求解背包问题</a:t>
            </a:r>
            <a:endParaRPr lang="en-US" altLang="zh-CN" dirty="0" smtClean="0">
              <a:solidFill>
                <a:srgbClr val="002060"/>
              </a:solidFill>
            </a:endParaRPr>
          </a:p>
          <a:p>
            <a:pPr lvl="1"/>
            <a:r>
              <a:rPr lang="zh-CN" altLang="en-US" dirty="0" smtClean="0">
                <a:solidFill>
                  <a:srgbClr val="002060"/>
                </a:solidFill>
              </a:rPr>
              <a:t>破解</a:t>
            </a:r>
            <a:r>
              <a:rPr lang="en-US" altLang="zh-CN" dirty="0" err="1" smtClean="0">
                <a:solidFill>
                  <a:srgbClr val="002060"/>
                </a:solidFill>
              </a:rPr>
              <a:t>Diffie</a:t>
            </a:r>
            <a:r>
              <a:rPr lang="en-US" altLang="zh-CN" dirty="0" smtClean="0">
                <a:solidFill>
                  <a:srgbClr val="002060"/>
                </a:solidFill>
              </a:rPr>
              <a:t>-Hellman</a:t>
            </a:r>
            <a:r>
              <a:rPr lang="zh-CN" altLang="en-US" dirty="0" smtClean="0">
                <a:solidFill>
                  <a:srgbClr val="002060"/>
                </a:solidFill>
              </a:rPr>
              <a:t>算法等价于求离散对数</a:t>
            </a:r>
          </a:p>
          <a:p>
            <a:r>
              <a:rPr lang="zh-CN" altLang="en-US" dirty="0" smtClean="0"/>
              <a:t>无条件安全：分析者即使拥有无限的计算能力也无法破解，和拥有的分析条件有关</a:t>
            </a:r>
            <a:endParaRPr lang="en-US" altLang="zh-CN" dirty="0" smtClean="0"/>
          </a:p>
          <a:p>
            <a:pPr lvl="1"/>
            <a:r>
              <a:rPr lang="zh-CN" altLang="en-US" dirty="0" smtClean="0"/>
              <a:t>唯密文攻击的无条件安全</a:t>
            </a:r>
            <a:endParaRPr lang="en-US" altLang="zh-CN" dirty="0" smtClean="0"/>
          </a:p>
          <a:p>
            <a:pPr lvl="2"/>
            <a:r>
              <a:rPr lang="zh-CN" altLang="en-US" dirty="0" smtClean="0">
                <a:solidFill>
                  <a:srgbClr val="002060"/>
                </a:solidFill>
              </a:rPr>
              <a:t>如果得到的密文太短，所有算法基本都是无条件安全的</a:t>
            </a:r>
            <a:endParaRPr lang="en-US" altLang="zh-CN" dirty="0" smtClean="0">
              <a:solidFill>
                <a:srgbClr val="002060"/>
              </a:solidFill>
            </a:endParaRPr>
          </a:p>
          <a:p>
            <a:pPr lvl="2"/>
            <a:r>
              <a:rPr lang="zh-CN" altLang="en-US" dirty="0" smtClean="0">
                <a:solidFill>
                  <a:srgbClr val="002060"/>
                </a:solidFill>
              </a:rPr>
              <a:t>如果得到的密文足够长，绝大部分密码都不是无条件安全的，唯一的例外是一次一密乱码本</a:t>
            </a:r>
            <a:endParaRPr lang="en-US" altLang="zh-CN" dirty="0" smtClean="0">
              <a:solidFill>
                <a:srgbClr val="002060"/>
              </a:solidFill>
            </a:endParaRPr>
          </a:p>
          <a:p>
            <a:pPr lvl="3"/>
            <a:r>
              <a:rPr lang="zh-CN" altLang="en-US" dirty="0" smtClean="0">
                <a:solidFill>
                  <a:srgbClr val="C00000"/>
                </a:solidFill>
              </a:rPr>
              <a:t>无论破译者有多少密文，他也无法解出对应的明文，即使他解出了，他也无法验证结果的正确性</a:t>
            </a:r>
            <a:endParaRPr lang="en-US" altLang="zh-CN" dirty="0" smtClean="0">
              <a:solidFill>
                <a:srgbClr val="C00000"/>
              </a:solidFill>
            </a:endParaRPr>
          </a:p>
          <a:p>
            <a:pPr marL="0" lvl="1"/>
            <a:endParaRPr lang="en-US" altLang="zh-CN" dirty="0" smtClean="0">
              <a:solidFill>
                <a:srgbClr val="002060"/>
              </a:solidFill>
            </a:endParaRPr>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通俗的讲，明文的规律不能反映在密文上</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13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plain</a:t>
            </a:r>
          </a:p>
          <a:p>
            <a:r>
              <a:rPr lang="en-US" altLang="zh-CN" smtClean="0"/>
              <a:t>bcdef</a:t>
            </a:r>
          </a:p>
          <a:p>
            <a:r>
              <a:rPr lang="en-US" altLang="zh-CN" smtClean="0"/>
              <a:t>ghkmo</a:t>
            </a:r>
          </a:p>
          <a:p>
            <a:r>
              <a:rPr lang="en-US" altLang="zh-CN" smtClean="0"/>
              <a:t>qrstu</a:t>
            </a:r>
          </a:p>
          <a:p>
            <a:r>
              <a:rPr lang="en-US" altLang="zh-CN" smtClean="0"/>
              <a:t>vwxyz</a:t>
            </a:r>
            <a:endParaRPr lang="zh-CN" altLang="en-US" smtClean="0"/>
          </a:p>
          <a:p>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18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Playfair</a:t>
            </a:r>
            <a:r>
              <a:rPr lang="zh-CN" altLang="en-US" smtClean="0"/>
              <a:t>密码（英文：</a:t>
            </a:r>
            <a:r>
              <a:rPr lang="en-US" altLang="zh-CN" smtClean="0"/>
              <a:t>Playfair cipher </a:t>
            </a:r>
            <a:r>
              <a:rPr lang="zh-CN" altLang="en-US" smtClean="0"/>
              <a:t>或 </a:t>
            </a:r>
            <a:r>
              <a:rPr lang="en-US" altLang="zh-CN" smtClean="0"/>
              <a:t>Playfair square</a:t>
            </a:r>
            <a:r>
              <a:rPr lang="zh-CN" altLang="en-US" smtClean="0"/>
              <a:t>）是一种替换密码，</a:t>
            </a:r>
            <a:r>
              <a:rPr lang="en-US" altLang="zh-CN" smtClean="0"/>
              <a:t>1854</a:t>
            </a:r>
            <a:r>
              <a:rPr lang="zh-CN" altLang="en-US" smtClean="0"/>
              <a:t>年由查尔斯</a:t>
            </a:r>
            <a:r>
              <a:rPr lang="en-US" altLang="zh-CN" smtClean="0"/>
              <a:t>·</a:t>
            </a:r>
            <a:r>
              <a:rPr lang="zh-CN" altLang="en-US" smtClean="0"/>
              <a:t>惠斯通（</a:t>
            </a:r>
            <a:r>
              <a:rPr lang="en-US" altLang="zh-CN" smtClean="0"/>
              <a:t>Charles Wheatstone</a:t>
            </a:r>
            <a:r>
              <a:rPr lang="zh-CN" altLang="en-US" smtClean="0"/>
              <a:t>）的英国人发明。经莱昂</a:t>
            </a:r>
            <a:r>
              <a:rPr lang="en-US" altLang="zh-CN" smtClean="0"/>
              <a:t>·</a:t>
            </a:r>
            <a:r>
              <a:rPr lang="zh-CN" altLang="en-US" smtClean="0"/>
              <a:t>普莱费尔提倡在英国军队和政府使用。　 　　它有一些不太明显的特征：密文的字母数一定是偶数；任意两个同组的字母都不会相同，如果出现这种字符必是乱码和虚码。　 　　它使用方便而且可以让频度分析法变成瞎子，在</a:t>
            </a:r>
            <a:r>
              <a:rPr lang="en-US" altLang="zh-CN" smtClean="0"/>
              <a:t>1854</a:t>
            </a:r>
            <a:r>
              <a:rPr lang="zh-CN" altLang="en-US" smtClean="0"/>
              <a:t>到</a:t>
            </a:r>
            <a:r>
              <a:rPr lang="en-US" altLang="zh-CN" smtClean="0"/>
              <a:t>1855</a:t>
            </a:r>
            <a:r>
              <a:rPr lang="zh-CN" altLang="en-US" smtClean="0"/>
              <a:t>年的克里米亚战争和</a:t>
            </a:r>
            <a:r>
              <a:rPr lang="en-US" altLang="zh-CN" smtClean="0"/>
              <a:t>1899</a:t>
            </a:r>
            <a:r>
              <a:rPr lang="zh-CN" altLang="en-US" smtClean="0"/>
              <a:t>年的布尔战争中有广泛应用。但在</a:t>
            </a:r>
            <a:r>
              <a:rPr lang="en-US" altLang="zh-CN" smtClean="0"/>
              <a:t>1915</a:t>
            </a:r>
            <a:r>
              <a:rPr lang="zh-CN" altLang="en-US" smtClean="0"/>
              <a:t>年的一战中被破译了。　 　　编写分三步：</a:t>
            </a:r>
            <a:r>
              <a:rPr lang="en-US" altLang="zh-CN" smtClean="0"/>
              <a:t>1.</a:t>
            </a:r>
            <a:r>
              <a:rPr lang="zh-CN" altLang="en-US" smtClean="0"/>
              <a:t>编制密码表 </a:t>
            </a:r>
            <a:r>
              <a:rPr lang="en-US" altLang="zh-CN" smtClean="0"/>
              <a:t>2.</a:t>
            </a:r>
            <a:r>
              <a:rPr lang="zh-CN" altLang="en-US" smtClean="0"/>
              <a:t>整理明文 </a:t>
            </a:r>
            <a:r>
              <a:rPr lang="en-US" altLang="zh-CN" smtClean="0"/>
              <a:t>3.</a:t>
            </a:r>
            <a:r>
              <a:rPr lang="zh-CN" altLang="en-US" smtClean="0"/>
              <a:t>编写密文 构成部分：</a:t>
            </a:r>
            <a:r>
              <a:rPr lang="en-US" altLang="zh-CN" smtClean="0"/>
              <a:t>1.</a:t>
            </a:r>
            <a:r>
              <a:rPr lang="zh-CN" altLang="en-US" smtClean="0"/>
              <a:t>密钥 </a:t>
            </a:r>
            <a:r>
              <a:rPr lang="en-US" altLang="zh-CN" smtClean="0"/>
              <a:t>2.</a:t>
            </a:r>
            <a:r>
              <a:rPr lang="zh-CN" altLang="en-US" smtClean="0"/>
              <a:t>明文</a:t>
            </a:r>
            <a:r>
              <a:rPr lang="en-US" altLang="zh-CN" smtClean="0"/>
              <a:t>3.</a:t>
            </a:r>
            <a:r>
              <a:rPr lang="zh-CN" altLang="en-US" smtClean="0"/>
              <a:t>密文</a:t>
            </a:r>
            <a:r>
              <a:rPr lang="en-US" altLang="zh-CN" smtClean="0"/>
              <a:t>4.</a:t>
            </a:r>
            <a:r>
              <a:rPr lang="zh-CN" altLang="en-US" smtClean="0"/>
              <a:t>注明的某个字母代替的另一个字母编辑本段算法　　它依据一个</a:t>
            </a:r>
            <a:r>
              <a:rPr lang="en-US" altLang="zh-CN" smtClean="0"/>
              <a:t>5*5</a:t>
            </a:r>
            <a:r>
              <a:rPr lang="zh-CN" altLang="en-US" smtClean="0"/>
              <a:t>的正方形组成的密码表来编写，密码表里排列有</a:t>
            </a:r>
            <a:r>
              <a:rPr lang="en-US" altLang="zh-CN" smtClean="0"/>
              <a:t>25</a:t>
            </a:r>
            <a:r>
              <a:rPr lang="zh-CN" altLang="en-US" smtClean="0"/>
              <a:t>个字母。如果一种语言字母超过</a:t>
            </a:r>
            <a:r>
              <a:rPr lang="en-US" altLang="zh-CN" smtClean="0"/>
              <a:t>25</a:t>
            </a:r>
            <a:r>
              <a:rPr lang="zh-CN" altLang="en-US" smtClean="0"/>
              <a:t>个，可以去掉使用频率最少的一个。如，法语一般去掉</a:t>
            </a:r>
            <a:r>
              <a:rPr lang="en-US" altLang="zh-CN" smtClean="0"/>
              <a:t>w</a:t>
            </a:r>
            <a:r>
              <a:rPr lang="zh-CN" altLang="en-US" smtClean="0"/>
              <a:t>或</a:t>
            </a:r>
            <a:r>
              <a:rPr lang="en-US" altLang="zh-CN" smtClean="0"/>
              <a:t>k</a:t>
            </a:r>
            <a:r>
              <a:rPr lang="zh-CN" altLang="en-US" smtClean="0"/>
              <a:t>，德语则是把</a:t>
            </a:r>
            <a:r>
              <a:rPr lang="en-US" altLang="zh-CN" smtClean="0"/>
              <a:t>i</a:t>
            </a:r>
            <a:r>
              <a:rPr lang="zh-CN" altLang="en-US" smtClean="0"/>
              <a:t>和</a:t>
            </a:r>
            <a:r>
              <a:rPr lang="en-US" altLang="zh-CN" smtClean="0"/>
              <a:t>j</a:t>
            </a:r>
            <a:r>
              <a:rPr lang="zh-CN" altLang="en-US" smtClean="0"/>
              <a:t>合起来当成一个字母看待。英语中</a:t>
            </a:r>
            <a:r>
              <a:rPr lang="en-US" altLang="zh-CN" smtClean="0"/>
              <a:t>z</a:t>
            </a:r>
            <a:r>
              <a:rPr lang="zh-CN" altLang="en-US" smtClean="0"/>
              <a:t>使用最少，可以去掉它。</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19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28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集合的基数</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29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Vernam</a:t>
            </a:r>
            <a:r>
              <a:rPr lang="zh-CN" altLang="en-US" smtClean="0"/>
              <a:t>为该算法申请了专利</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31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2018/4/20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2018/4/20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2018/4/20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pPr/>
              <a:t>2018/4/20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7.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15.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techcn.com.cn/uploads/200906/1244290829nIlqg4wd.jp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17.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oleObject19.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oleObject" Target="../embeddings/oleObject20.bin"/></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oleObject" Target="../embeddings/oleObject22.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oleObject" Target="../embeddings/oleObject24.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oleObject" Target="../embeddings/oleObject26.bin"/><Relationship Id="rId4" Type="http://schemas.openxmlformats.org/officeDocument/2006/relationships/oleObject" Target="../embeddings/oleObject25.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oleObject" Target="../embeddings/oleObject28.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oleObject" Target="../embeddings/oleObject30.bin"/><Relationship Id="rId4" Type="http://schemas.openxmlformats.org/officeDocument/2006/relationships/oleObject" Target="../embeddings/oleObject29.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21.v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oleObject" Target="../embeddings/oleObject32.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24.v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oleObject" Target="../embeddings/oleObject36.bin"/></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6.v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oleObject" Target="../embeddings/oleObject39.bin"/><Relationship Id="rId4" Type="http://schemas.openxmlformats.org/officeDocument/2006/relationships/oleObject" Target="../embeddings/oleObject38.bin"/></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oleObject" Target="../embeddings/oleObject41.bin"/></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oleObject" Target="../embeddings/oleObject44.bin"/><Relationship Id="rId4" Type="http://schemas.openxmlformats.org/officeDocument/2006/relationships/oleObject" Target="../embeddings/oleObject43.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第二章 </a:t>
            </a:r>
            <a:r>
              <a:rPr lang="en-US" altLang="zh-CN" smtClean="0"/>
              <a:t>Shannon</a:t>
            </a:r>
            <a:r>
              <a:rPr lang="zh-CN" altLang="en-US" smtClean="0"/>
              <a:t>理论</a:t>
            </a:r>
            <a:endParaRPr lang="zh-CN" altLang="en-US"/>
          </a:p>
        </p:txBody>
      </p:sp>
      <p:sp>
        <p:nvSpPr>
          <p:cNvPr id="3" name="副标题 2"/>
          <p:cNvSpPr>
            <a:spLocks noGrp="1"/>
          </p:cNvSpPr>
          <p:nvPr>
            <p:ph type="subTitle" idx="1"/>
          </p:nvPr>
        </p:nvSpPr>
        <p:spPr>
          <a:xfrm>
            <a:off x="687716" y="2643182"/>
            <a:ext cx="6670366" cy="3666138"/>
          </a:xfrm>
        </p:spPr>
        <p:txBody>
          <a:bodyPr>
            <a:normAutofit/>
          </a:bodyPr>
          <a:lstStyle/>
          <a:p>
            <a:pPr>
              <a:buFont typeface="Arial" pitchFamily="34" charset="0"/>
              <a:buChar char="•"/>
            </a:pPr>
            <a:r>
              <a:rPr lang="en-US" altLang="zh-CN" dirty="0" smtClean="0">
                <a:solidFill>
                  <a:schemeClr val="tx1"/>
                </a:solidFill>
              </a:rPr>
              <a:t>Shannon</a:t>
            </a:r>
            <a:r>
              <a:rPr lang="zh-CN" altLang="en-US" dirty="0" smtClean="0">
                <a:solidFill>
                  <a:schemeClr val="tx1"/>
                </a:solidFill>
              </a:rPr>
              <a:t>对密码学研究的贡献</a:t>
            </a:r>
            <a:endParaRPr lang="en-US" altLang="zh-CN" dirty="0" smtClean="0">
              <a:solidFill>
                <a:schemeClr val="tx1"/>
              </a:solidFill>
            </a:endParaRPr>
          </a:p>
          <a:p>
            <a:pPr>
              <a:buFont typeface="Arial" pitchFamily="34" charset="0"/>
              <a:buChar char="•"/>
            </a:pPr>
            <a:r>
              <a:rPr lang="zh-CN" altLang="en-US" dirty="0" smtClean="0">
                <a:solidFill>
                  <a:schemeClr val="tx1"/>
                </a:solidFill>
              </a:rPr>
              <a:t>密码体系安全评价方法</a:t>
            </a:r>
            <a:endParaRPr lang="en-US" altLang="zh-CN" dirty="0" smtClean="0">
              <a:solidFill>
                <a:schemeClr val="tx1"/>
              </a:solidFill>
            </a:endParaRPr>
          </a:p>
          <a:p>
            <a:pPr>
              <a:buFont typeface="Arial" pitchFamily="34" charset="0"/>
              <a:buChar char="•"/>
            </a:pPr>
            <a:r>
              <a:rPr lang="zh-CN" altLang="en-US" dirty="0" smtClean="0">
                <a:solidFill>
                  <a:schemeClr val="tx1"/>
                </a:solidFill>
              </a:rPr>
              <a:t>概率论基础和信息论</a:t>
            </a:r>
            <a:endParaRPr lang="en-US" altLang="zh-CN" dirty="0" smtClean="0">
              <a:solidFill>
                <a:schemeClr val="tx1"/>
              </a:solidFill>
            </a:endParaRPr>
          </a:p>
          <a:p>
            <a:pPr>
              <a:buFont typeface="Arial" pitchFamily="34" charset="0"/>
              <a:buChar char="•"/>
            </a:pPr>
            <a:r>
              <a:rPr lang="zh-CN" altLang="en-US" dirty="0" smtClean="0">
                <a:solidFill>
                  <a:schemeClr val="tx1"/>
                </a:solidFill>
              </a:rPr>
              <a:t>熵的概念和性质</a:t>
            </a:r>
            <a:endParaRPr lang="en-US" altLang="zh-CN" dirty="0" smtClean="0">
              <a:solidFill>
                <a:schemeClr val="tx1"/>
              </a:solidFill>
            </a:endParaRPr>
          </a:p>
          <a:p>
            <a:pPr>
              <a:buFont typeface="Arial" pitchFamily="34" charset="0"/>
              <a:buChar char="•"/>
            </a:pPr>
            <a:r>
              <a:rPr lang="zh-CN" altLang="en-US" dirty="0" smtClean="0">
                <a:solidFill>
                  <a:schemeClr val="tx1"/>
                </a:solidFill>
              </a:rPr>
              <a:t>完善保密性</a:t>
            </a:r>
            <a:endParaRPr lang="en-US" altLang="zh-CN" dirty="0" smtClean="0">
              <a:solidFill>
                <a:schemeClr val="tx1"/>
              </a:solidFill>
            </a:endParaRPr>
          </a:p>
          <a:p>
            <a:pPr>
              <a:buFont typeface="Arial" pitchFamily="34" charset="0"/>
              <a:buChar char="•"/>
            </a:pPr>
            <a:r>
              <a:rPr lang="zh-CN" altLang="en-US" dirty="0" smtClean="0">
                <a:solidFill>
                  <a:schemeClr val="tx1"/>
                </a:solidFill>
              </a:rPr>
              <a:t>伪密钥和唯一解距离</a:t>
            </a:r>
            <a:endParaRPr lang="en-US" altLang="zh-CN" dirty="0" smtClean="0">
              <a:solidFill>
                <a:schemeClr val="tx1"/>
              </a:solidFill>
            </a:endParaRPr>
          </a:p>
          <a:p>
            <a:pPr>
              <a:buFont typeface="Arial" pitchFamily="34" charset="0"/>
              <a:buChar char="•"/>
            </a:pPr>
            <a:r>
              <a:rPr lang="zh-CN" altLang="en-US" dirty="0" smtClean="0">
                <a:solidFill>
                  <a:schemeClr val="tx1"/>
                </a:solidFill>
              </a:rPr>
              <a:t>乘积密码体制</a:t>
            </a:r>
            <a:endParaRPr lang="en-US" altLang="zh-CN" dirty="0" smtClean="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概率论基础</a:t>
            </a:r>
            <a:endParaRPr lang="zh-CN" altLang="en-US"/>
          </a:p>
        </p:txBody>
      </p:sp>
      <p:sp>
        <p:nvSpPr>
          <p:cNvPr id="3" name="内容占位符 2"/>
          <p:cNvSpPr>
            <a:spLocks noGrp="1"/>
          </p:cNvSpPr>
          <p:nvPr>
            <p:ph idx="1"/>
          </p:nvPr>
        </p:nvSpPr>
        <p:spPr>
          <a:xfrm>
            <a:off x="457200" y="1600200"/>
            <a:ext cx="8229600" cy="4637112"/>
          </a:xfrm>
        </p:spPr>
        <p:txBody>
          <a:bodyPr>
            <a:normAutofit/>
          </a:bodyPr>
          <a:lstStyle/>
          <a:p>
            <a:r>
              <a:rPr lang="zh-CN" altLang="en-US" dirty="0" smtClean="0"/>
              <a:t>概率分析举例</a:t>
            </a:r>
            <a:endParaRPr lang="en-US" altLang="zh-CN" dirty="0" smtClean="0"/>
          </a:p>
          <a:p>
            <a:pPr lvl="1"/>
            <a:r>
              <a:rPr lang="zh-CN" altLang="en-US" dirty="0" smtClean="0">
                <a:solidFill>
                  <a:srgbClr val="002060"/>
                </a:solidFill>
              </a:rPr>
              <a:t>投掷一对骰子，考虑两个骰子点数的和，得到一个定义在集合</a:t>
            </a:r>
            <a:r>
              <a:rPr lang="en-US" altLang="zh-CN" dirty="0" smtClean="0">
                <a:solidFill>
                  <a:srgbClr val="002060"/>
                </a:solidFill>
              </a:rPr>
              <a:t>X={2,3,4,...,12}</a:t>
            </a:r>
            <a:r>
              <a:rPr lang="zh-CN" altLang="en-US" dirty="0" smtClean="0">
                <a:solidFill>
                  <a:srgbClr val="002060"/>
                </a:solidFill>
              </a:rPr>
              <a:t>上的随机变量</a:t>
            </a:r>
            <a:r>
              <a:rPr lang="en-US" altLang="zh-CN" b="1" i="1" dirty="0" smtClean="0">
                <a:solidFill>
                  <a:srgbClr val="002060"/>
                </a:solidFill>
              </a:rPr>
              <a:t>X</a:t>
            </a:r>
            <a:r>
              <a:rPr lang="zh-CN" altLang="en-US" dirty="0" smtClean="0">
                <a:solidFill>
                  <a:srgbClr val="002060"/>
                </a:solidFill>
              </a:rPr>
              <a:t>；定义另一个定义在集合</a:t>
            </a:r>
            <a:r>
              <a:rPr lang="en-US" altLang="zh-CN" dirty="0" smtClean="0">
                <a:solidFill>
                  <a:srgbClr val="002060"/>
                </a:solidFill>
              </a:rPr>
              <a:t>{D,N}</a:t>
            </a:r>
            <a:r>
              <a:rPr lang="zh-CN" altLang="en-US" dirty="0" smtClean="0">
                <a:solidFill>
                  <a:srgbClr val="002060"/>
                </a:solidFill>
              </a:rPr>
              <a:t>上的随机变量</a:t>
            </a:r>
            <a:r>
              <a:rPr lang="en-US" altLang="zh-CN" b="1" i="1" dirty="0" smtClean="0">
                <a:solidFill>
                  <a:srgbClr val="002060"/>
                </a:solidFill>
              </a:rPr>
              <a:t>Y</a:t>
            </a:r>
            <a:r>
              <a:rPr lang="zh-CN" altLang="en-US" dirty="0" smtClean="0">
                <a:solidFill>
                  <a:srgbClr val="002060"/>
                </a:solidFill>
              </a:rPr>
              <a:t>，当两个骰子点数相等时取</a:t>
            </a:r>
            <a:r>
              <a:rPr lang="en-US" altLang="zh-CN" dirty="0" smtClean="0">
                <a:solidFill>
                  <a:srgbClr val="002060"/>
                </a:solidFill>
              </a:rPr>
              <a:t>D</a:t>
            </a:r>
            <a:r>
              <a:rPr lang="zh-CN" altLang="en-US" dirty="0" smtClean="0">
                <a:solidFill>
                  <a:srgbClr val="002060"/>
                </a:solidFill>
              </a:rPr>
              <a:t>，否则取</a:t>
            </a:r>
            <a:r>
              <a:rPr lang="en-US" altLang="zh-CN" dirty="0" smtClean="0">
                <a:solidFill>
                  <a:srgbClr val="002060"/>
                </a:solidFill>
              </a:rPr>
              <a:t>N</a:t>
            </a:r>
          </a:p>
          <a:p>
            <a:pPr lvl="1"/>
            <a:r>
              <a:rPr lang="zh-CN" altLang="en-US" dirty="0" smtClean="0">
                <a:solidFill>
                  <a:srgbClr val="002060"/>
                </a:solidFill>
              </a:rPr>
              <a:t>可用随机变量</a:t>
            </a:r>
            <a:r>
              <a:rPr lang="en-US" altLang="zh-CN" b="1" i="1" dirty="0" smtClean="0">
                <a:solidFill>
                  <a:srgbClr val="002060"/>
                </a:solidFill>
              </a:rPr>
              <a:t>Z</a:t>
            </a:r>
            <a:r>
              <a:rPr lang="zh-CN" altLang="en-US" dirty="0" smtClean="0">
                <a:solidFill>
                  <a:srgbClr val="002060"/>
                </a:solidFill>
              </a:rPr>
              <a:t>描述投掷一对骰子的过程，</a:t>
            </a:r>
            <a:r>
              <a:rPr lang="en-US" altLang="zh-CN" b="1" i="1" dirty="0" smtClean="0">
                <a:solidFill>
                  <a:srgbClr val="002060"/>
                </a:solidFill>
              </a:rPr>
              <a:t>Z</a:t>
            </a:r>
            <a:r>
              <a:rPr lang="zh-CN" altLang="en-US" dirty="0" smtClean="0">
                <a:solidFill>
                  <a:srgbClr val="002060"/>
                </a:solidFill>
              </a:rPr>
              <a:t>定义在集合</a:t>
            </a:r>
            <a:r>
              <a:rPr lang="en-US" altLang="zh-CN" dirty="0" smtClean="0">
                <a:solidFill>
                  <a:srgbClr val="002060"/>
                </a:solidFill>
              </a:rPr>
              <a:t>Z={1,2,3,4,5,6}</a:t>
            </a:r>
            <a:r>
              <a:rPr lang="en-US" altLang="zh-CN" baseline="30000" dirty="0" smtClean="0">
                <a:solidFill>
                  <a:srgbClr val="002060"/>
                </a:solidFill>
              </a:rPr>
              <a:t>2</a:t>
            </a:r>
            <a:r>
              <a:rPr lang="zh-CN" altLang="en-US" dirty="0" smtClean="0">
                <a:solidFill>
                  <a:srgbClr val="002060"/>
                </a:solidFill>
              </a:rPr>
              <a:t>上。对任意</a:t>
            </a:r>
            <a:r>
              <a:rPr lang="en-US" altLang="zh-CN" dirty="0" smtClean="0">
                <a:solidFill>
                  <a:srgbClr val="002060"/>
                </a:solidFill>
              </a:rPr>
              <a:t>(</a:t>
            </a:r>
            <a:r>
              <a:rPr lang="en-US" altLang="zh-CN" dirty="0" err="1" smtClean="0">
                <a:solidFill>
                  <a:srgbClr val="002060"/>
                </a:solidFill>
              </a:rPr>
              <a:t>i,j</a:t>
            </a:r>
            <a:r>
              <a:rPr lang="en-US" altLang="zh-CN" dirty="0" smtClean="0">
                <a:solidFill>
                  <a:srgbClr val="002060"/>
                </a:solidFill>
              </a:rPr>
              <a:t>)</a:t>
            </a:r>
            <a:r>
              <a:rPr lang="zh-CN" altLang="en-US" dirty="0" smtClean="0">
                <a:solidFill>
                  <a:srgbClr val="002060"/>
                </a:solidFill>
              </a:rPr>
              <a:t>∈</a:t>
            </a:r>
            <a:r>
              <a:rPr lang="en-US" altLang="zh-CN" dirty="0" smtClean="0">
                <a:solidFill>
                  <a:srgbClr val="002060"/>
                </a:solidFill>
              </a:rPr>
              <a:t>Z</a:t>
            </a:r>
            <a:r>
              <a:rPr lang="zh-CN" altLang="en-US" dirty="0" smtClean="0">
                <a:solidFill>
                  <a:srgbClr val="002060"/>
                </a:solidFill>
              </a:rPr>
              <a:t>，有</a:t>
            </a:r>
            <a:r>
              <a:rPr lang="en-US" altLang="zh-CN" dirty="0" smtClean="0">
                <a:solidFill>
                  <a:srgbClr val="002060"/>
                </a:solidFill>
              </a:rPr>
              <a:t>Pr[(</a:t>
            </a:r>
            <a:r>
              <a:rPr lang="en-US" altLang="zh-CN" dirty="0" err="1" smtClean="0">
                <a:solidFill>
                  <a:srgbClr val="002060"/>
                </a:solidFill>
              </a:rPr>
              <a:t>i,j</a:t>
            </a:r>
            <a:r>
              <a:rPr lang="en-US" altLang="zh-CN" dirty="0" smtClean="0">
                <a:solidFill>
                  <a:srgbClr val="002060"/>
                </a:solidFill>
              </a:rPr>
              <a:t>)]=1/36</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概率论基础</a:t>
            </a:r>
            <a:endParaRPr lang="zh-CN" altLang="en-US"/>
          </a:p>
        </p:txBody>
      </p:sp>
      <p:sp>
        <p:nvSpPr>
          <p:cNvPr id="3" name="内容占位符 2"/>
          <p:cNvSpPr>
            <a:spLocks noGrp="1"/>
          </p:cNvSpPr>
          <p:nvPr>
            <p:ph idx="1"/>
          </p:nvPr>
        </p:nvSpPr>
        <p:spPr>
          <a:xfrm>
            <a:off x="457200" y="1600200"/>
            <a:ext cx="8229600" cy="4637112"/>
          </a:xfrm>
        </p:spPr>
        <p:txBody>
          <a:bodyPr>
            <a:normAutofit lnSpcReduction="10000"/>
          </a:bodyPr>
          <a:lstStyle/>
          <a:p>
            <a:r>
              <a:rPr lang="zh-CN" altLang="en-US" smtClean="0"/>
              <a:t>概率分析举例</a:t>
            </a:r>
            <a:endParaRPr lang="en-US" altLang="zh-CN" smtClean="0"/>
          </a:p>
          <a:p>
            <a:pPr lvl="1"/>
            <a:r>
              <a:rPr lang="zh-CN" altLang="en-US" smtClean="0">
                <a:solidFill>
                  <a:srgbClr val="002060"/>
                </a:solidFill>
              </a:rPr>
              <a:t>分析可知</a:t>
            </a:r>
            <a:endParaRPr lang="en-US" altLang="zh-CN" smtClean="0">
              <a:solidFill>
                <a:srgbClr val="002060"/>
              </a:solidFill>
            </a:endParaRPr>
          </a:p>
          <a:p>
            <a:pPr lvl="2"/>
            <a:r>
              <a:rPr lang="en-US" altLang="zh-CN" sz="2000" smtClean="0">
                <a:solidFill>
                  <a:srgbClr val="C00000"/>
                </a:solidFill>
              </a:rPr>
              <a:t>Pr[D]=1/6;Pr[N]=5/6</a:t>
            </a:r>
          </a:p>
          <a:p>
            <a:pPr lvl="2"/>
            <a:r>
              <a:rPr lang="en-US" altLang="zh-CN" sz="2000" smtClean="0">
                <a:solidFill>
                  <a:srgbClr val="C00000"/>
                </a:solidFill>
              </a:rPr>
              <a:t>Pr[2]=Pr[12]=1/36;Pr[3]=Pr[11]=1/18;P[4]=P[10]=1/12;</a:t>
            </a:r>
          </a:p>
          <a:p>
            <a:pPr lvl="2"/>
            <a:r>
              <a:rPr lang="en-US" altLang="zh-CN" sz="2000" smtClean="0">
                <a:solidFill>
                  <a:srgbClr val="C00000"/>
                </a:solidFill>
              </a:rPr>
              <a:t>P[5]=P[9]=1/9;P[6]=P[8]=5/36;P[7]=1/6</a:t>
            </a:r>
          </a:p>
          <a:p>
            <a:pPr lvl="1"/>
            <a:r>
              <a:rPr lang="zh-CN" altLang="en-US" smtClean="0">
                <a:solidFill>
                  <a:srgbClr val="002060"/>
                </a:solidFill>
              </a:rPr>
              <a:t>进一步分析可知</a:t>
            </a:r>
            <a:endParaRPr lang="en-US" altLang="zh-CN" smtClean="0">
              <a:solidFill>
                <a:srgbClr val="002060"/>
              </a:solidFill>
            </a:endParaRPr>
          </a:p>
          <a:p>
            <a:pPr lvl="2"/>
            <a:r>
              <a:rPr lang="en-US" altLang="zh-CN" smtClean="0">
                <a:solidFill>
                  <a:srgbClr val="002060"/>
                </a:solidFill>
              </a:rPr>
              <a:t>P[D,4]=1/36</a:t>
            </a:r>
          </a:p>
          <a:p>
            <a:pPr lvl="2"/>
            <a:r>
              <a:rPr lang="en-US" altLang="zh-CN" smtClean="0">
                <a:solidFill>
                  <a:srgbClr val="002060"/>
                </a:solidFill>
              </a:rPr>
              <a:t>P[D|4]=1/3</a:t>
            </a:r>
          </a:p>
          <a:p>
            <a:pPr lvl="2"/>
            <a:r>
              <a:rPr lang="en-US" altLang="zh-CN" smtClean="0">
                <a:solidFill>
                  <a:srgbClr val="002060"/>
                </a:solidFill>
              </a:rPr>
              <a:t>P[4|D]=1/6</a:t>
            </a:r>
          </a:p>
          <a:p>
            <a:pPr lvl="1"/>
            <a:r>
              <a:rPr lang="zh-CN" altLang="en-US" smtClean="0">
                <a:solidFill>
                  <a:srgbClr val="002060"/>
                </a:solidFill>
              </a:rPr>
              <a:t>可验证</a:t>
            </a:r>
            <a:r>
              <a:rPr lang="en-US" altLang="zh-CN" smtClean="0">
                <a:solidFill>
                  <a:srgbClr val="002060"/>
                </a:solidFill>
              </a:rPr>
              <a:t>Bayes</a:t>
            </a:r>
            <a:r>
              <a:rPr lang="zh-CN" altLang="en-US" smtClean="0">
                <a:solidFill>
                  <a:srgbClr val="002060"/>
                </a:solidFill>
              </a:rPr>
              <a:t>定理</a:t>
            </a:r>
            <a:endParaRPr lang="en-US" altLang="zh-CN" smtClean="0">
              <a:solidFill>
                <a:srgbClr val="002060"/>
              </a:solidFill>
            </a:endParaRPr>
          </a:p>
          <a:p>
            <a:pPr lvl="2"/>
            <a:r>
              <a:rPr lang="en-US" altLang="zh-CN" smtClean="0">
                <a:solidFill>
                  <a:srgbClr val="002060"/>
                </a:solidFill>
              </a:rPr>
              <a:t>P[D,4]=P[D|4]P[4]=P[4|D]P[D]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概率论基础</a:t>
            </a:r>
            <a:endParaRPr lang="zh-CN" altLang="en-US"/>
          </a:p>
        </p:txBody>
      </p:sp>
      <p:sp>
        <p:nvSpPr>
          <p:cNvPr id="3" name="内容占位符 2"/>
          <p:cNvSpPr>
            <a:spLocks noGrp="1"/>
          </p:cNvSpPr>
          <p:nvPr>
            <p:ph idx="1"/>
          </p:nvPr>
        </p:nvSpPr>
        <p:spPr/>
        <p:txBody>
          <a:bodyPr>
            <a:normAutofit/>
          </a:bodyPr>
          <a:lstStyle/>
          <a:p>
            <a:r>
              <a:rPr lang="zh-CN" altLang="en-US" smtClean="0"/>
              <a:t>先验概率和后验概率</a:t>
            </a:r>
            <a:endParaRPr lang="en-US" altLang="zh-CN" smtClean="0"/>
          </a:p>
          <a:p>
            <a:pPr lvl="1"/>
            <a:r>
              <a:rPr lang="zh-CN" altLang="en-US" smtClean="0">
                <a:solidFill>
                  <a:srgbClr val="002060"/>
                </a:solidFill>
              </a:rPr>
              <a:t>即无条件的概率和有条件的概率，对应于</a:t>
            </a:r>
            <a:r>
              <a:rPr lang="en-US" altLang="zh-CN" smtClean="0">
                <a:solidFill>
                  <a:srgbClr val="002060"/>
                </a:solidFill>
              </a:rPr>
              <a:t>Pr[x]</a:t>
            </a:r>
            <a:r>
              <a:rPr lang="zh-CN" altLang="en-US" smtClean="0">
                <a:solidFill>
                  <a:srgbClr val="002060"/>
                </a:solidFill>
              </a:rPr>
              <a:t>和</a:t>
            </a:r>
            <a:r>
              <a:rPr lang="en-US" altLang="zh-CN" smtClean="0">
                <a:solidFill>
                  <a:srgbClr val="002060"/>
                </a:solidFill>
              </a:rPr>
              <a:t>Pr[x|y]</a:t>
            </a:r>
          </a:p>
          <a:p>
            <a:pPr lvl="1"/>
            <a:r>
              <a:rPr lang="zh-CN" altLang="en-US" smtClean="0">
                <a:solidFill>
                  <a:srgbClr val="002060"/>
                </a:solidFill>
              </a:rPr>
              <a:t>例如某公司从甲乙两个厂采购同一种零件放入仓库，甲厂占</a:t>
            </a:r>
            <a:r>
              <a:rPr lang="en-US" altLang="zh-CN" smtClean="0">
                <a:solidFill>
                  <a:srgbClr val="002060"/>
                </a:solidFill>
              </a:rPr>
              <a:t>60%</a:t>
            </a:r>
            <a:r>
              <a:rPr lang="zh-CN" altLang="en-US" smtClean="0">
                <a:solidFill>
                  <a:srgbClr val="002060"/>
                </a:solidFill>
              </a:rPr>
              <a:t>，乙厂占</a:t>
            </a:r>
            <a:r>
              <a:rPr lang="en-US" altLang="zh-CN" smtClean="0">
                <a:solidFill>
                  <a:srgbClr val="002060"/>
                </a:solidFill>
              </a:rPr>
              <a:t>40%</a:t>
            </a:r>
            <a:r>
              <a:rPr lang="zh-CN" altLang="en-US" smtClean="0">
                <a:solidFill>
                  <a:srgbClr val="002060"/>
                </a:solidFill>
              </a:rPr>
              <a:t>，甲厂零件的次品率为</a:t>
            </a:r>
            <a:r>
              <a:rPr lang="en-US" altLang="zh-CN" smtClean="0">
                <a:solidFill>
                  <a:srgbClr val="002060"/>
                </a:solidFill>
              </a:rPr>
              <a:t>1%</a:t>
            </a:r>
            <a:r>
              <a:rPr lang="zh-CN" altLang="en-US" smtClean="0">
                <a:solidFill>
                  <a:srgbClr val="002060"/>
                </a:solidFill>
              </a:rPr>
              <a:t>，乙厂为</a:t>
            </a:r>
            <a:r>
              <a:rPr lang="en-US" altLang="zh-CN" smtClean="0">
                <a:solidFill>
                  <a:srgbClr val="002060"/>
                </a:solidFill>
              </a:rPr>
              <a:t>1.5%</a:t>
            </a:r>
          </a:p>
          <a:p>
            <a:pPr lvl="2"/>
            <a:r>
              <a:rPr lang="zh-CN" altLang="en-US" smtClean="0"/>
              <a:t>从公司仓库中随机取一个零件，是甲厂的概率为</a:t>
            </a:r>
            <a:r>
              <a:rPr lang="en-US" altLang="zh-CN" smtClean="0"/>
              <a:t>60%</a:t>
            </a:r>
            <a:r>
              <a:rPr lang="zh-CN" altLang="en-US" smtClean="0"/>
              <a:t>，此为</a:t>
            </a:r>
            <a:r>
              <a:rPr lang="zh-CN" altLang="en-US" smtClean="0">
                <a:solidFill>
                  <a:srgbClr val="C00000"/>
                </a:solidFill>
              </a:rPr>
              <a:t>先验概率</a:t>
            </a:r>
            <a:endParaRPr lang="en-US" altLang="zh-CN" smtClean="0">
              <a:solidFill>
                <a:srgbClr val="C00000"/>
              </a:solidFill>
            </a:endParaRPr>
          </a:p>
          <a:p>
            <a:pPr lvl="2"/>
            <a:r>
              <a:rPr lang="zh-CN" altLang="en-US" smtClean="0"/>
              <a:t>如果发现此零件为次品，则该零件是甲厂的概率是</a:t>
            </a:r>
            <a:r>
              <a:rPr lang="en-US" altLang="zh-CN" smtClean="0"/>
              <a:t>50%</a:t>
            </a:r>
            <a:r>
              <a:rPr lang="zh-CN" altLang="en-US" smtClean="0"/>
              <a:t>，此为</a:t>
            </a:r>
            <a:r>
              <a:rPr lang="zh-CN" altLang="en-US" smtClean="0">
                <a:solidFill>
                  <a:srgbClr val="C00000"/>
                </a:solidFill>
              </a:rPr>
              <a:t>后验概率</a:t>
            </a:r>
            <a:endParaRPr lang="zh-CN" altLang="en-US">
              <a:solidFill>
                <a:srgbClr val="C0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完善保密性</a:t>
            </a:r>
            <a:r>
              <a:rPr lang="en-US" altLang="zh-CN" smtClean="0"/>
              <a:t>(Perfect Secrecy)</a:t>
            </a:r>
            <a:endParaRPr lang="zh-CN" altLang="en-US"/>
          </a:p>
        </p:txBody>
      </p:sp>
      <p:sp>
        <p:nvSpPr>
          <p:cNvPr id="3" name="内容占位符 2"/>
          <p:cNvSpPr>
            <a:spLocks noGrp="1"/>
          </p:cNvSpPr>
          <p:nvPr>
            <p:ph idx="1"/>
          </p:nvPr>
        </p:nvSpPr>
        <p:spPr/>
        <p:txBody>
          <a:bodyPr>
            <a:normAutofit/>
          </a:bodyPr>
          <a:lstStyle/>
          <a:p>
            <a:r>
              <a:rPr lang="zh-CN" altLang="en-US" dirty="0" smtClean="0"/>
              <a:t>概念的提出</a:t>
            </a:r>
            <a:endParaRPr lang="en-US" altLang="zh-CN" dirty="0" smtClean="0"/>
          </a:p>
          <a:p>
            <a:pPr lvl="1"/>
            <a:r>
              <a:rPr lang="zh-CN" altLang="en-US" dirty="0" smtClean="0">
                <a:solidFill>
                  <a:srgbClr val="002060"/>
                </a:solidFill>
              </a:rPr>
              <a:t>完善的密码体制下，分析者不能通过观察密文得到明文</a:t>
            </a:r>
            <a:r>
              <a:rPr lang="en-US" altLang="zh-CN" dirty="0" smtClean="0">
                <a:solidFill>
                  <a:srgbClr val="002060"/>
                </a:solidFill>
              </a:rPr>
              <a:t>(</a:t>
            </a:r>
            <a:r>
              <a:rPr lang="zh-CN" altLang="en-US" dirty="0" smtClean="0">
                <a:solidFill>
                  <a:srgbClr val="002060"/>
                </a:solidFill>
              </a:rPr>
              <a:t>必要条件</a:t>
            </a:r>
            <a:r>
              <a:rPr lang="en-US" altLang="zh-CN" dirty="0" smtClean="0">
                <a:solidFill>
                  <a:srgbClr val="002060"/>
                </a:solidFill>
              </a:rPr>
              <a:t>)</a:t>
            </a:r>
          </a:p>
          <a:p>
            <a:pPr lvl="1"/>
            <a:r>
              <a:rPr lang="zh-CN" altLang="en-US" dirty="0" smtClean="0">
                <a:solidFill>
                  <a:srgbClr val="002060"/>
                </a:solidFill>
              </a:rPr>
              <a:t>单</a:t>
            </a:r>
            <a:r>
              <a:rPr lang="zh-CN" altLang="en-US" smtClean="0">
                <a:solidFill>
                  <a:srgbClr val="002060"/>
                </a:solidFill>
              </a:rPr>
              <a:t>表</a:t>
            </a:r>
            <a:r>
              <a:rPr lang="zh-CN" altLang="en-US" smtClean="0">
                <a:solidFill>
                  <a:srgbClr val="002060"/>
                </a:solidFill>
              </a:rPr>
              <a:t>代换密</a:t>
            </a:r>
            <a:r>
              <a:rPr lang="zh-CN" altLang="en-US" dirty="0" smtClean="0">
                <a:solidFill>
                  <a:srgbClr val="002060"/>
                </a:solidFill>
              </a:rPr>
              <a:t>码不完善的原因在于密文和明文具有相同的概率分布特性</a:t>
            </a:r>
            <a:r>
              <a:rPr lang="en-US" altLang="zh-CN" dirty="0" smtClean="0">
                <a:solidFill>
                  <a:srgbClr val="002060"/>
                </a:solidFill>
              </a:rPr>
              <a:t>(</a:t>
            </a:r>
            <a:r>
              <a:rPr lang="zh-CN" altLang="en-US" dirty="0" smtClean="0">
                <a:solidFill>
                  <a:srgbClr val="002060"/>
                </a:solidFill>
              </a:rPr>
              <a:t>重合指数</a:t>
            </a:r>
            <a:r>
              <a:rPr lang="en-US" altLang="zh-CN" dirty="0" smtClean="0">
                <a:solidFill>
                  <a:srgbClr val="002060"/>
                </a:solidFill>
              </a:rPr>
              <a:t>)</a:t>
            </a:r>
          </a:p>
          <a:p>
            <a:r>
              <a:rPr lang="zh-CN" altLang="en-US" dirty="0" smtClean="0"/>
              <a:t>定义</a:t>
            </a:r>
            <a:endParaRPr lang="en-US" altLang="zh-CN" dirty="0" smtClean="0"/>
          </a:p>
          <a:p>
            <a:pPr lvl="1"/>
            <a:r>
              <a:rPr lang="zh-CN" altLang="en-US" dirty="0" smtClean="0">
                <a:solidFill>
                  <a:srgbClr val="002060"/>
                </a:solidFill>
              </a:rPr>
              <a:t>一个密码体制具有完善保密性，如果对于任意的</a:t>
            </a:r>
            <a:r>
              <a:rPr lang="en-US" altLang="zh-CN" dirty="0" smtClean="0">
                <a:solidFill>
                  <a:srgbClr val="002060"/>
                </a:solidFill>
              </a:rPr>
              <a:t>x</a:t>
            </a:r>
            <a:r>
              <a:rPr lang="zh-CN" altLang="en-US" dirty="0" smtClean="0">
                <a:solidFill>
                  <a:srgbClr val="002060"/>
                </a:solidFill>
              </a:rPr>
              <a:t>∈</a:t>
            </a:r>
            <a:r>
              <a:rPr lang="en-US" altLang="zh-CN" dirty="0" smtClean="0">
                <a:solidFill>
                  <a:srgbClr val="002060"/>
                </a:solidFill>
              </a:rPr>
              <a:t>P</a:t>
            </a:r>
            <a:r>
              <a:rPr lang="zh-CN" altLang="en-US" dirty="0" smtClean="0">
                <a:solidFill>
                  <a:srgbClr val="002060"/>
                </a:solidFill>
              </a:rPr>
              <a:t>和</a:t>
            </a:r>
            <a:r>
              <a:rPr lang="en-US" altLang="zh-CN" dirty="0" smtClean="0">
                <a:solidFill>
                  <a:srgbClr val="002060"/>
                </a:solidFill>
              </a:rPr>
              <a:t>y</a:t>
            </a:r>
            <a:r>
              <a:rPr lang="zh-CN" altLang="en-US" dirty="0" smtClean="0">
                <a:solidFill>
                  <a:srgbClr val="002060"/>
                </a:solidFill>
              </a:rPr>
              <a:t>∈</a:t>
            </a:r>
            <a:r>
              <a:rPr lang="en-US" altLang="zh-CN" dirty="0" smtClean="0">
                <a:solidFill>
                  <a:srgbClr val="002060"/>
                </a:solidFill>
              </a:rPr>
              <a:t>C</a:t>
            </a:r>
            <a:r>
              <a:rPr lang="zh-CN" altLang="en-US" dirty="0" smtClean="0">
                <a:solidFill>
                  <a:srgbClr val="002060"/>
                </a:solidFill>
              </a:rPr>
              <a:t>，都有</a:t>
            </a:r>
            <a:r>
              <a:rPr lang="en-US" altLang="zh-CN" dirty="0" smtClean="0">
                <a:solidFill>
                  <a:srgbClr val="002060"/>
                </a:solidFill>
              </a:rPr>
              <a:t>Pr[</a:t>
            </a:r>
            <a:r>
              <a:rPr lang="en-US" altLang="zh-CN" dirty="0" err="1" smtClean="0">
                <a:solidFill>
                  <a:srgbClr val="002060"/>
                </a:solidFill>
              </a:rPr>
              <a:t>x|y</a:t>
            </a:r>
            <a:r>
              <a:rPr lang="en-US" altLang="zh-CN" dirty="0" smtClean="0">
                <a:solidFill>
                  <a:srgbClr val="002060"/>
                </a:solidFill>
              </a:rPr>
              <a:t>]=</a:t>
            </a:r>
            <a:r>
              <a:rPr lang="en-US" altLang="zh-CN" dirty="0" smtClean="0">
                <a:solidFill>
                  <a:srgbClr val="C00000"/>
                </a:solidFill>
              </a:rPr>
              <a:t>Pr[x]</a:t>
            </a:r>
            <a:r>
              <a:rPr lang="zh-CN" altLang="en-US" dirty="0" smtClean="0">
                <a:solidFill>
                  <a:srgbClr val="002060"/>
                </a:solidFill>
              </a:rPr>
              <a:t>。即明文</a:t>
            </a:r>
            <a:r>
              <a:rPr lang="en-US" altLang="zh-CN" dirty="0" smtClean="0">
                <a:solidFill>
                  <a:srgbClr val="002060"/>
                </a:solidFill>
              </a:rPr>
              <a:t>x</a:t>
            </a:r>
            <a:r>
              <a:rPr lang="zh-CN" altLang="en-US" dirty="0" smtClean="0">
                <a:solidFill>
                  <a:srgbClr val="002060"/>
                </a:solidFill>
              </a:rPr>
              <a:t>的</a:t>
            </a:r>
            <a:r>
              <a:rPr lang="zh-CN" altLang="en-US" dirty="0" smtClean="0">
                <a:solidFill>
                  <a:srgbClr val="C00000"/>
                </a:solidFill>
              </a:rPr>
              <a:t>后验概率</a:t>
            </a:r>
            <a:r>
              <a:rPr lang="zh-CN" altLang="en-US" dirty="0" smtClean="0">
                <a:solidFill>
                  <a:srgbClr val="002060"/>
                </a:solidFill>
              </a:rPr>
              <a:t>等于明文</a:t>
            </a:r>
            <a:r>
              <a:rPr lang="en-US" altLang="zh-CN" dirty="0" smtClean="0">
                <a:solidFill>
                  <a:srgbClr val="002060"/>
                </a:solidFill>
              </a:rPr>
              <a:t>x</a:t>
            </a:r>
            <a:r>
              <a:rPr lang="zh-CN" altLang="en-US" dirty="0" smtClean="0">
                <a:solidFill>
                  <a:srgbClr val="002060"/>
                </a:solidFill>
              </a:rPr>
              <a:t>的</a:t>
            </a:r>
            <a:r>
              <a:rPr lang="zh-CN" altLang="en-US" dirty="0" smtClean="0">
                <a:solidFill>
                  <a:srgbClr val="C00000"/>
                </a:solidFill>
              </a:rPr>
              <a:t>先验概率</a:t>
            </a:r>
            <a:endParaRPr lang="zh-CN" altLang="en-US" dirty="0">
              <a:solidFill>
                <a:srgbClr val="C0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完善保密性</a:t>
            </a:r>
            <a:r>
              <a:rPr lang="en-US" altLang="zh-CN" smtClean="0"/>
              <a:t>(Perfect Secrecy)</a:t>
            </a:r>
            <a:endParaRPr lang="zh-CN" altLang="en-US"/>
          </a:p>
        </p:txBody>
      </p:sp>
      <p:sp>
        <p:nvSpPr>
          <p:cNvPr id="3" name="内容占位符 2"/>
          <p:cNvSpPr>
            <a:spLocks noGrp="1"/>
          </p:cNvSpPr>
          <p:nvPr>
            <p:ph idx="1"/>
          </p:nvPr>
        </p:nvSpPr>
        <p:spPr/>
        <p:txBody>
          <a:bodyPr/>
          <a:lstStyle/>
          <a:p>
            <a:r>
              <a:rPr lang="zh-CN" altLang="en-US" dirty="0" smtClean="0"/>
              <a:t>定义</a:t>
            </a:r>
            <a:endParaRPr lang="en-US" altLang="zh-CN" dirty="0" smtClean="0"/>
          </a:p>
          <a:p>
            <a:pPr lvl="1"/>
            <a:r>
              <a:rPr lang="zh-CN" altLang="en-US" dirty="0" smtClean="0">
                <a:solidFill>
                  <a:srgbClr val="002060"/>
                </a:solidFill>
              </a:rPr>
              <a:t>一个密码体制具有完善保密性，如果对于任意的</a:t>
            </a:r>
            <a:r>
              <a:rPr lang="en-US" altLang="zh-CN" dirty="0" smtClean="0">
                <a:solidFill>
                  <a:srgbClr val="002060"/>
                </a:solidFill>
              </a:rPr>
              <a:t>x</a:t>
            </a:r>
            <a:r>
              <a:rPr lang="zh-CN" altLang="en-US" dirty="0" smtClean="0">
                <a:solidFill>
                  <a:srgbClr val="002060"/>
                </a:solidFill>
              </a:rPr>
              <a:t>∈</a:t>
            </a:r>
            <a:r>
              <a:rPr lang="en-US" altLang="zh-CN" dirty="0" smtClean="0">
                <a:solidFill>
                  <a:srgbClr val="002060"/>
                </a:solidFill>
              </a:rPr>
              <a:t>P</a:t>
            </a:r>
            <a:r>
              <a:rPr lang="zh-CN" altLang="en-US" dirty="0" smtClean="0">
                <a:solidFill>
                  <a:srgbClr val="002060"/>
                </a:solidFill>
              </a:rPr>
              <a:t>和</a:t>
            </a:r>
            <a:r>
              <a:rPr lang="en-US" altLang="zh-CN" dirty="0" smtClean="0">
                <a:solidFill>
                  <a:srgbClr val="002060"/>
                </a:solidFill>
              </a:rPr>
              <a:t>y</a:t>
            </a:r>
            <a:r>
              <a:rPr lang="zh-CN" altLang="en-US" dirty="0" smtClean="0">
                <a:solidFill>
                  <a:srgbClr val="002060"/>
                </a:solidFill>
              </a:rPr>
              <a:t>∈</a:t>
            </a:r>
            <a:r>
              <a:rPr lang="en-US" altLang="zh-CN" dirty="0" smtClean="0">
                <a:solidFill>
                  <a:srgbClr val="002060"/>
                </a:solidFill>
              </a:rPr>
              <a:t>C</a:t>
            </a:r>
            <a:r>
              <a:rPr lang="zh-CN" altLang="en-US" dirty="0" smtClean="0">
                <a:solidFill>
                  <a:srgbClr val="002060"/>
                </a:solidFill>
              </a:rPr>
              <a:t>，都有</a:t>
            </a:r>
            <a:r>
              <a:rPr lang="en-US" altLang="zh-CN" dirty="0" smtClean="0">
                <a:solidFill>
                  <a:srgbClr val="002060"/>
                </a:solidFill>
              </a:rPr>
              <a:t>Pr[</a:t>
            </a:r>
            <a:r>
              <a:rPr lang="en-US" altLang="zh-CN" dirty="0" err="1" smtClean="0">
                <a:solidFill>
                  <a:srgbClr val="002060"/>
                </a:solidFill>
              </a:rPr>
              <a:t>x|y</a:t>
            </a:r>
            <a:r>
              <a:rPr lang="en-US" altLang="zh-CN" dirty="0" smtClean="0">
                <a:solidFill>
                  <a:srgbClr val="002060"/>
                </a:solidFill>
              </a:rPr>
              <a:t>]=Pr[x]</a:t>
            </a:r>
            <a:r>
              <a:rPr lang="zh-CN" altLang="en-US" dirty="0" smtClean="0">
                <a:solidFill>
                  <a:srgbClr val="002060"/>
                </a:solidFill>
              </a:rPr>
              <a:t>。即明文</a:t>
            </a:r>
            <a:r>
              <a:rPr lang="en-US" altLang="zh-CN" dirty="0" smtClean="0">
                <a:solidFill>
                  <a:srgbClr val="002060"/>
                </a:solidFill>
              </a:rPr>
              <a:t>x</a:t>
            </a:r>
            <a:r>
              <a:rPr lang="zh-CN" altLang="en-US" dirty="0" smtClean="0">
                <a:solidFill>
                  <a:srgbClr val="002060"/>
                </a:solidFill>
              </a:rPr>
              <a:t>的</a:t>
            </a:r>
            <a:r>
              <a:rPr lang="zh-CN" altLang="en-US" dirty="0" smtClean="0">
                <a:solidFill>
                  <a:srgbClr val="C00000"/>
                </a:solidFill>
              </a:rPr>
              <a:t>后验概率</a:t>
            </a:r>
            <a:r>
              <a:rPr lang="zh-CN" altLang="en-US" dirty="0" smtClean="0">
                <a:solidFill>
                  <a:srgbClr val="002060"/>
                </a:solidFill>
              </a:rPr>
              <a:t>等于明文</a:t>
            </a:r>
            <a:r>
              <a:rPr lang="en-US" altLang="zh-CN" dirty="0" smtClean="0">
                <a:solidFill>
                  <a:srgbClr val="002060"/>
                </a:solidFill>
              </a:rPr>
              <a:t>x</a:t>
            </a:r>
            <a:r>
              <a:rPr lang="zh-CN" altLang="en-US" dirty="0" smtClean="0">
                <a:solidFill>
                  <a:srgbClr val="002060"/>
                </a:solidFill>
              </a:rPr>
              <a:t>的</a:t>
            </a:r>
            <a:r>
              <a:rPr lang="zh-CN" altLang="en-US" dirty="0" smtClean="0">
                <a:solidFill>
                  <a:srgbClr val="C00000"/>
                </a:solidFill>
              </a:rPr>
              <a:t>先验概率</a:t>
            </a:r>
            <a:endParaRPr lang="en-US" altLang="zh-CN" dirty="0" smtClean="0">
              <a:solidFill>
                <a:srgbClr val="C00000"/>
              </a:solidFill>
            </a:endParaRPr>
          </a:p>
          <a:p>
            <a:r>
              <a:rPr lang="zh-CN" altLang="en-US" dirty="0" smtClean="0"/>
              <a:t>含义</a:t>
            </a:r>
            <a:endParaRPr lang="en-US" altLang="zh-CN" dirty="0" smtClean="0"/>
          </a:p>
          <a:p>
            <a:pPr lvl="1"/>
            <a:r>
              <a:rPr lang="zh-CN" altLang="en-US" dirty="0" smtClean="0"/>
              <a:t>明文</a:t>
            </a:r>
            <a:r>
              <a:rPr lang="en-US" altLang="zh-CN" dirty="0" smtClean="0"/>
              <a:t>x</a:t>
            </a:r>
            <a:r>
              <a:rPr lang="zh-CN" altLang="en-US" dirty="0" smtClean="0"/>
              <a:t>和对应密文</a:t>
            </a:r>
            <a:r>
              <a:rPr lang="en-US" altLang="zh-CN" dirty="0" smtClean="0"/>
              <a:t>y</a:t>
            </a:r>
            <a:r>
              <a:rPr lang="zh-CN" altLang="en-US" dirty="0" smtClean="0"/>
              <a:t>具有统计独立关系</a:t>
            </a:r>
            <a:endParaRPr lang="en-US" altLang="zh-CN" dirty="0" smtClean="0"/>
          </a:p>
          <a:p>
            <a:pPr lvl="1"/>
            <a:r>
              <a:rPr lang="zh-CN" altLang="en-US" dirty="0" smtClean="0"/>
              <a:t>攻击者分析</a:t>
            </a:r>
            <a:r>
              <a:rPr lang="en-US" altLang="zh-CN" dirty="0" smtClean="0"/>
              <a:t>y</a:t>
            </a:r>
            <a:r>
              <a:rPr lang="zh-CN" altLang="en-US" dirty="0" smtClean="0"/>
              <a:t>的统计规律无法推导出</a:t>
            </a:r>
            <a:r>
              <a:rPr lang="en-US" altLang="zh-CN" dirty="0" smtClean="0"/>
              <a:t>x</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完善保密性验证方法</a:t>
            </a:r>
            <a:endParaRPr lang="zh-CN" altLang="en-US"/>
          </a:p>
        </p:txBody>
      </p:sp>
      <p:sp>
        <p:nvSpPr>
          <p:cNvPr id="3" name="内容占位符 2"/>
          <p:cNvSpPr>
            <a:spLocks noGrp="1"/>
          </p:cNvSpPr>
          <p:nvPr>
            <p:ph idx="1"/>
          </p:nvPr>
        </p:nvSpPr>
        <p:spPr/>
        <p:txBody>
          <a:bodyPr/>
          <a:lstStyle/>
          <a:p>
            <a:r>
              <a:rPr lang="zh-CN" altLang="en-US" dirty="0" smtClean="0"/>
              <a:t>对每个明文元素计算</a:t>
            </a:r>
            <a:r>
              <a:rPr lang="en-US" altLang="zh-CN" dirty="0" smtClean="0"/>
              <a:t>Pr[</a:t>
            </a:r>
            <a:r>
              <a:rPr lang="en-US" altLang="zh-CN" b="1" i="1" dirty="0" smtClean="0"/>
              <a:t>X</a:t>
            </a:r>
            <a:r>
              <a:rPr lang="en-US" altLang="zh-CN" dirty="0" smtClean="0"/>
              <a:t>=x]</a:t>
            </a:r>
          </a:p>
          <a:p>
            <a:r>
              <a:rPr lang="zh-CN" altLang="en-US" dirty="0" smtClean="0"/>
              <a:t>计算所有</a:t>
            </a:r>
            <a:r>
              <a:rPr lang="en-US" altLang="zh-CN" dirty="0" smtClean="0"/>
              <a:t>Pr[</a:t>
            </a:r>
            <a:r>
              <a:rPr lang="en-US" altLang="zh-CN" b="1" i="1" dirty="0" smtClean="0"/>
              <a:t>X</a:t>
            </a:r>
            <a:r>
              <a:rPr lang="en-US" altLang="zh-CN" dirty="0" smtClean="0"/>
              <a:t>=</a:t>
            </a:r>
            <a:r>
              <a:rPr lang="en-US" altLang="zh-CN" dirty="0" err="1" smtClean="0"/>
              <a:t>x|</a:t>
            </a:r>
            <a:r>
              <a:rPr lang="en-US" altLang="zh-CN" b="1" i="1" dirty="0" err="1" smtClean="0"/>
              <a:t>Y</a:t>
            </a:r>
            <a:r>
              <a:rPr lang="en-US" altLang="zh-CN" dirty="0" smtClean="0"/>
              <a:t>=y]</a:t>
            </a:r>
            <a:r>
              <a:rPr lang="zh-CN" altLang="en-US" dirty="0" smtClean="0"/>
              <a:t>的条件概率</a:t>
            </a:r>
            <a:endParaRPr lang="en-US" altLang="zh-CN" dirty="0" smtClean="0"/>
          </a:p>
          <a:p>
            <a:r>
              <a:rPr lang="zh-CN" altLang="en-US" dirty="0" smtClean="0"/>
              <a:t>如果两者相等则可证明具有完善保密性</a:t>
            </a:r>
            <a:endParaRPr lang="en-US" altLang="zh-CN" dirty="0" smtClean="0"/>
          </a:p>
          <a:p>
            <a:pPr lvl="1"/>
            <a:r>
              <a:rPr lang="zh-CN" altLang="en-US" dirty="0" smtClean="0"/>
              <a:t>如何计算</a:t>
            </a:r>
            <a:r>
              <a:rPr lang="en-US" altLang="zh-CN" dirty="0" smtClean="0"/>
              <a:t>Pr[</a:t>
            </a:r>
            <a:r>
              <a:rPr lang="en-US" altLang="zh-CN" b="1" i="1" dirty="0" smtClean="0"/>
              <a:t>X</a:t>
            </a:r>
            <a:r>
              <a:rPr lang="en-US" altLang="zh-CN" dirty="0" smtClean="0"/>
              <a:t>=</a:t>
            </a:r>
            <a:r>
              <a:rPr lang="en-US" altLang="zh-CN" dirty="0" err="1" smtClean="0"/>
              <a:t>x|</a:t>
            </a:r>
            <a:r>
              <a:rPr lang="en-US" altLang="zh-CN" b="1" i="1" dirty="0" err="1" smtClean="0"/>
              <a:t>Y</a:t>
            </a:r>
            <a:r>
              <a:rPr lang="en-US" altLang="zh-CN" dirty="0" smtClean="0"/>
              <a:t>=y]?</a:t>
            </a:r>
          </a:p>
          <a:p>
            <a:pPr lvl="1"/>
            <a:r>
              <a:rPr lang="zh-CN" altLang="en-US" dirty="0" smtClean="0"/>
              <a:t>利用</a:t>
            </a:r>
            <a:r>
              <a:rPr lang="en-US" altLang="zh-CN" dirty="0" err="1" smtClean="0"/>
              <a:t>Bayes</a:t>
            </a:r>
            <a:r>
              <a:rPr lang="zh-CN" altLang="en-US" dirty="0" smtClean="0"/>
              <a:t>公式</a:t>
            </a:r>
            <a:endParaRPr lang="zh-CN" altLang="en-US" dirty="0"/>
          </a:p>
        </p:txBody>
      </p:sp>
      <p:graphicFrame>
        <p:nvGraphicFramePr>
          <p:cNvPr id="34818" name="Object 2"/>
          <p:cNvGraphicFramePr>
            <a:graphicFrameLocks noChangeAspect="1"/>
          </p:cNvGraphicFramePr>
          <p:nvPr/>
        </p:nvGraphicFramePr>
        <p:xfrm>
          <a:off x="1911350" y="4365625"/>
          <a:ext cx="4810125" cy="1081088"/>
        </p:xfrm>
        <a:graphic>
          <a:graphicData uri="http://schemas.openxmlformats.org/presentationml/2006/ole">
            <p:oleObj spid="_x0000_s34818" name="Equation" r:id="rId3" imgW="1866600" imgH="419040" progId="Equation.DSMT4">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完善保密性验证方法</a:t>
            </a:r>
            <a:endParaRPr lang="zh-CN" altLang="en-US"/>
          </a:p>
        </p:txBody>
      </p:sp>
      <p:sp>
        <p:nvSpPr>
          <p:cNvPr id="3" name="内容占位符 2"/>
          <p:cNvSpPr>
            <a:spLocks noGrp="1"/>
          </p:cNvSpPr>
          <p:nvPr>
            <p:ph idx="1"/>
          </p:nvPr>
        </p:nvSpPr>
        <p:spPr/>
        <p:txBody>
          <a:bodyPr/>
          <a:lstStyle/>
          <a:p>
            <a:r>
              <a:rPr lang="en-US" altLang="zh-CN" smtClean="0"/>
              <a:t>Pr[</a:t>
            </a:r>
            <a:r>
              <a:rPr lang="en-US" altLang="zh-CN" b="1" i="1" smtClean="0"/>
              <a:t>Y</a:t>
            </a:r>
            <a:r>
              <a:rPr lang="en-US" altLang="zh-CN" smtClean="0"/>
              <a:t>=y]</a:t>
            </a:r>
            <a:r>
              <a:rPr lang="zh-CN" altLang="en-US" smtClean="0"/>
              <a:t>的计算</a:t>
            </a:r>
            <a:endParaRPr lang="en-US" altLang="zh-CN" smtClean="0"/>
          </a:p>
          <a:p>
            <a:pPr lvl="1"/>
            <a:r>
              <a:rPr lang="zh-CN" altLang="en-US" smtClean="0"/>
              <a:t>密文的值由明文和密钥决定，因此</a:t>
            </a:r>
            <a:r>
              <a:rPr lang="en-US" altLang="zh-CN" smtClean="0"/>
              <a:t>Pr[</a:t>
            </a:r>
            <a:r>
              <a:rPr lang="en-US" altLang="zh-CN" b="1" i="1" smtClean="0"/>
              <a:t>Y</a:t>
            </a:r>
            <a:r>
              <a:rPr lang="en-US" altLang="zh-CN" smtClean="0"/>
              <a:t>=y]</a:t>
            </a:r>
            <a:r>
              <a:rPr lang="zh-CN" altLang="en-US" smtClean="0"/>
              <a:t>由</a:t>
            </a:r>
            <a:r>
              <a:rPr lang="en-US" altLang="zh-CN" smtClean="0"/>
              <a:t>Pr[</a:t>
            </a:r>
            <a:r>
              <a:rPr lang="en-US" altLang="zh-CN" b="1" i="1" smtClean="0"/>
              <a:t>X</a:t>
            </a:r>
            <a:r>
              <a:rPr lang="en-US" altLang="zh-CN" smtClean="0"/>
              <a:t>=x]</a:t>
            </a:r>
            <a:r>
              <a:rPr lang="zh-CN" altLang="en-US" smtClean="0"/>
              <a:t>和</a:t>
            </a:r>
            <a:r>
              <a:rPr lang="en-US" altLang="zh-CN" smtClean="0"/>
              <a:t>Pr[</a:t>
            </a:r>
            <a:r>
              <a:rPr lang="en-US" altLang="zh-CN" b="1" i="1" smtClean="0"/>
              <a:t>K</a:t>
            </a:r>
            <a:r>
              <a:rPr lang="en-US" altLang="zh-CN" smtClean="0"/>
              <a:t>=k]</a:t>
            </a:r>
            <a:r>
              <a:rPr lang="zh-CN" altLang="en-US" smtClean="0"/>
              <a:t>推导</a:t>
            </a:r>
            <a:endParaRPr lang="en-US" altLang="zh-CN" smtClean="0"/>
          </a:p>
          <a:p>
            <a:pPr lvl="1"/>
            <a:r>
              <a:rPr lang="zh-CN" altLang="en-US" smtClean="0"/>
              <a:t>要分析所有导致</a:t>
            </a:r>
            <a:r>
              <a:rPr lang="en-US" altLang="zh-CN" b="1" i="1" smtClean="0"/>
              <a:t>Y</a:t>
            </a:r>
            <a:r>
              <a:rPr lang="en-US" altLang="zh-CN" smtClean="0"/>
              <a:t>=y</a:t>
            </a:r>
            <a:r>
              <a:rPr lang="zh-CN" altLang="en-US" smtClean="0"/>
              <a:t>的明文和密钥组合情况，并根据概率关系计算出</a:t>
            </a:r>
            <a:r>
              <a:rPr lang="en-US" altLang="zh-CN" smtClean="0"/>
              <a:t>Pr[</a:t>
            </a:r>
            <a:r>
              <a:rPr lang="en-US" altLang="zh-CN" b="1" i="1" smtClean="0"/>
              <a:t>Y</a:t>
            </a:r>
            <a:r>
              <a:rPr lang="en-US" altLang="zh-CN" smtClean="0"/>
              <a:t>=y]</a:t>
            </a:r>
          </a:p>
          <a:p>
            <a:pPr lvl="1"/>
            <a:r>
              <a:rPr lang="zh-CN" altLang="en-US" smtClean="0"/>
              <a:t>以移位密码为例，密文如果为</a:t>
            </a:r>
            <a:r>
              <a:rPr lang="en-US" altLang="zh-CN" smtClean="0">
                <a:solidFill>
                  <a:srgbClr val="C00000"/>
                </a:solidFill>
              </a:rPr>
              <a:t>E</a:t>
            </a:r>
            <a:r>
              <a:rPr lang="zh-CN" altLang="en-US" smtClean="0"/>
              <a:t>，则能导致密文为</a:t>
            </a:r>
            <a:r>
              <a:rPr lang="en-US" altLang="zh-CN" smtClean="0"/>
              <a:t>E</a:t>
            </a:r>
            <a:r>
              <a:rPr lang="zh-CN" altLang="en-US" smtClean="0"/>
              <a:t>的</a:t>
            </a:r>
            <a:r>
              <a:rPr lang="en-US" altLang="zh-CN" b="1" i="1" smtClean="0"/>
              <a:t>X</a:t>
            </a:r>
            <a:r>
              <a:rPr lang="zh-CN" altLang="en-US" smtClean="0"/>
              <a:t>和</a:t>
            </a:r>
            <a:r>
              <a:rPr lang="en-US" altLang="zh-CN" b="1" i="1" smtClean="0"/>
              <a:t>K</a:t>
            </a:r>
            <a:r>
              <a:rPr lang="zh-CN" altLang="en-US" smtClean="0"/>
              <a:t>取值如下表所示</a:t>
            </a:r>
            <a:endParaRPr lang="en-US" altLang="zh-CN" smtClean="0"/>
          </a:p>
        </p:txBody>
      </p:sp>
      <p:graphicFrame>
        <p:nvGraphicFramePr>
          <p:cNvPr id="5" name="表格 4"/>
          <p:cNvGraphicFramePr>
            <a:graphicFrameLocks noGrp="1"/>
          </p:cNvGraphicFramePr>
          <p:nvPr/>
        </p:nvGraphicFramePr>
        <p:xfrm>
          <a:off x="1259632" y="5013176"/>
          <a:ext cx="6840764" cy="735881"/>
        </p:xfrm>
        <a:graphic>
          <a:graphicData uri="http://schemas.openxmlformats.org/drawingml/2006/table">
            <a:tbl>
              <a:tblPr firstRow="1" bandRow="1">
                <a:tableStyleId>{5C22544A-7EE6-4342-B048-85BDC9FD1C3A}</a:tableStyleId>
              </a:tblPr>
              <a:tblGrid>
                <a:gridCol w="488626"/>
                <a:gridCol w="488626"/>
                <a:gridCol w="488626"/>
                <a:gridCol w="488626"/>
                <a:gridCol w="488626"/>
                <a:gridCol w="488626"/>
                <a:gridCol w="488626"/>
                <a:gridCol w="488626"/>
                <a:gridCol w="488626"/>
                <a:gridCol w="488626"/>
                <a:gridCol w="488626"/>
                <a:gridCol w="488626"/>
                <a:gridCol w="488626"/>
                <a:gridCol w="488626"/>
              </a:tblGrid>
              <a:tr h="360039">
                <a:tc>
                  <a:txBody>
                    <a:bodyPr/>
                    <a:lstStyle/>
                    <a:p>
                      <a:r>
                        <a:rPr lang="en-US" altLang="zh-CN" i="1" smtClean="0"/>
                        <a:t>x</a:t>
                      </a:r>
                      <a:endParaRPr lang="zh-CN" altLang="en-US" i="1"/>
                    </a:p>
                  </a:txBody>
                  <a:tcPr anchor="ctr" anchorCtr="1"/>
                </a:tc>
                <a:tc>
                  <a:txBody>
                    <a:bodyPr/>
                    <a:lstStyle/>
                    <a:p>
                      <a:r>
                        <a:rPr lang="en-US" altLang="zh-CN" b="0" smtClean="0"/>
                        <a:t>a</a:t>
                      </a:r>
                      <a:endParaRPr lang="zh-CN" altLang="en-US" b="0"/>
                    </a:p>
                  </a:txBody>
                  <a:tcPr anchor="ctr" anchorCtr="1"/>
                </a:tc>
                <a:tc>
                  <a:txBody>
                    <a:bodyPr/>
                    <a:lstStyle/>
                    <a:p>
                      <a:r>
                        <a:rPr lang="en-US" altLang="zh-CN" b="0" smtClean="0"/>
                        <a:t>b</a:t>
                      </a:r>
                      <a:endParaRPr lang="zh-CN" altLang="en-US" b="0"/>
                    </a:p>
                  </a:txBody>
                  <a:tcPr anchor="ctr" anchorCtr="1"/>
                </a:tc>
                <a:tc>
                  <a:txBody>
                    <a:bodyPr/>
                    <a:lstStyle/>
                    <a:p>
                      <a:r>
                        <a:rPr lang="en-US" altLang="zh-CN" b="0" smtClean="0"/>
                        <a:t>c</a:t>
                      </a:r>
                      <a:endParaRPr lang="zh-CN" altLang="en-US" b="0"/>
                    </a:p>
                  </a:txBody>
                  <a:tcPr anchor="ctr" anchorCtr="1"/>
                </a:tc>
                <a:tc>
                  <a:txBody>
                    <a:bodyPr/>
                    <a:lstStyle/>
                    <a:p>
                      <a:r>
                        <a:rPr lang="en-US" altLang="zh-CN" b="0" smtClean="0"/>
                        <a:t>d</a:t>
                      </a:r>
                      <a:endParaRPr lang="zh-CN" altLang="en-US" b="0"/>
                    </a:p>
                  </a:txBody>
                  <a:tcPr anchor="ctr" anchorCtr="1"/>
                </a:tc>
                <a:tc>
                  <a:txBody>
                    <a:bodyPr/>
                    <a:lstStyle/>
                    <a:p>
                      <a:r>
                        <a:rPr lang="en-US" altLang="zh-CN" b="0" smtClean="0"/>
                        <a:t>e</a:t>
                      </a:r>
                      <a:endParaRPr lang="zh-CN" altLang="en-US" b="0"/>
                    </a:p>
                  </a:txBody>
                  <a:tcPr anchor="ctr" anchorCtr="1"/>
                </a:tc>
                <a:tc>
                  <a:txBody>
                    <a:bodyPr/>
                    <a:lstStyle/>
                    <a:p>
                      <a:r>
                        <a:rPr lang="en-US" altLang="zh-CN" b="0" smtClean="0"/>
                        <a:t>f</a:t>
                      </a:r>
                      <a:endParaRPr lang="zh-CN" altLang="en-US" b="0"/>
                    </a:p>
                  </a:txBody>
                  <a:tcPr anchor="ctr" anchorCtr="1"/>
                </a:tc>
                <a:tc>
                  <a:txBody>
                    <a:bodyPr/>
                    <a:lstStyle/>
                    <a:p>
                      <a:r>
                        <a:rPr lang="en-US" altLang="zh-CN" b="0" smtClean="0"/>
                        <a:t>g</a:t>
                      </a:r>
                      <a:endParaRPr lang="zh-CN" altLang="en-US" b="0"/>
                    </a:p>
                  </a:txBody>
                  <a:tcPr anchor="ctr" anchorCtr="1"/>
                </a:tc>
                <a:tc>
                  <a:txBody>
                    <a:bodyPr/>
                    <a:lstStyle/>
                    <a:p>
                      <a:r>
                        <a:rPr lang="en-US" altLang="zh-CN" b="0" smtClean="0"/>
                        <a:t>h</a:t>
                      </a:r>
                      <a:endParaRPr lang="zh-CN" altLang="en-US" b="0"/>
                    </a:p>
                  </a:txBody>
                  <a:tcPr anchor="ctr" anchorCtr="1"/>
                </a:tc>
                <a:tc>
                  <a:txBody>
                    <a:bodyPr/>
                    <a:lstStyle/>
                    <a:p>
                      <a:r>
                        <a:rPr lang="en-US" altLang="zh-CN" b="0" smtClean="0"/>
                        <a:t>i</a:t>
                      </a:r>
                      <a:endParaRPr lang="zh-CN" altLang="en-US" b="0"/>
                    </a:p>
                  </a:txBody>
                  <a:tcPr anchor="ctr" anchorCtr="1"/>
                </a:tc>
                <a:tc>
                  <a:txBody>
                    <a:bodyPr/>
                    <a:lstStyle/>
                    <a:p>
                      <a:r>
                        <a:rPr lang="en-US" altLang="zh-CN" b="0" smtClean="0"/>
                        <a:t>j</a:t>
                      </a:r>
                      <a:endParaRPr lang="zh-CN" altLang="en-US" b="0"/>
                    </a:p>
                  </a:txBody>
                  <a:tcPr anchor="ctr" anchorCtr="1"/>
                </a:tc>
                <a:tc>
                  <a:txBody>
                    <a:bodyPr/>
                    <a:lstStyle/>
                    <a:p>
                      <a:r>
                        <a:rPr lang="en-US" altLang="zh-CN" b="0" smtClean="0"/>
                        <a:t>k</a:t>
                      </a:r>
                      <a:endParaRPr lang="zh-CN" altLang="en-US" b="0"/>
                    </a:p>
                  </a:txBody>
                  <a:tcPr anchor="ctr" anchorCtr="1"/>
                </a:tc>
                <a:tc>
                  <a:txBody>
                    <a:bodyPr/>
                    <a:lstStyle/>
                    <a:p>
                      <a:r>
                        <a:rPr lang="en-US" altLang="zh-CN" b="0" smtClean="0"/>
                        <a:t>l</a:t>
                      </a:r>
                      <a:endParaRPr lang="zh-CN" altLang="en-US" b="0"/>
                    </a:p>
                  </a:txBody>
                  <a:tcPr anchor="ctr" anchorCtr="1"/>
                </a:tc>
                <a:tc>
                  <a:txBody>
                    <a:bodyPr/>
                    <a:lstStyle/>
                    <a:p>
                      <a:r>
                        <a:rPr lang="en-US" altLang="zh-CN" b="0" smtClean="0"/>
                        <a:t>m</a:t>
                      </a:r>
                      <a:endParaRPr lang="zh-CN" altLang="en-US" b="0"/>
                    </a:p>
                  </a:txBody>
                  <a:tcPr anchor="ctr" anchorCtr="1"/>
                </a:tc>
              </a:tr>
              <a:tr h="370121">
                <a:tc>
                  <a:txBody>
                    <a:bodyPr/>
                    <a:lstStyle/>
                    <a:p>
                      <a:r>
                        <a:rPr lang="en-US" altLang="zh-CN" b="1" i="1" smtClean="0"/>
                        <a:t>k</a:t>
                      </a:r>
                      <a:endParaRPr lang="zh-CN" altLang="en-US" b="1" i="1"/>
                    </a:p>
                  </a:txBody>
                  <a:tcPr anchor="ctr" anchorCtr="1"/>
                </a:tc>
                <a:tc>
                  <a:txBody>
                    <a:bodyPr/>
                    <a:lstStyle/>
                    <a:p>
                      <a:r>
                        <a:rPr lang="en-US" altLang="zh-CN" b="0" smtClean="0"/>
                        <a:t>4</a:t>
                      </a:r>
                      <a:endParaRPr lang="zh-CN" altLang="en-US" b="0"/>
                    </a:p>
                  </a:txBody>
                  <a:tcPr anchor="ctr" anchorCtr="1"/>
                </a:tc>
                <a:tc>
                  <a:txBody>
                    <a:bodyPr/>
                    <a:lstStyle/>
                    <a:p>
                      <a:r>
                        <a:rPr lang="en-US" altLang="zh-CN" b="0" smtClean="0"/>
                        <a:t>3</a:t>
                      </a:r>
                      <a:endParaRPr lang="zh-CN" altLang="en-US" b="0"/>
                    </a:p>
                  </a:txBody>
                  <a:tcPr anchor="ctr" anchorCtr="1"/>
                </a:tc>
                <a:tc>
                  <a:txBody>
                    <a:bodyPr/>
                    <a:lstStyle/>
                    <a:p>
                      <a:r>
                        <a:rPr lang="en-US" altLang="zh-CN" b="0" smtClean="0"/>
                        <a:t>2</a:t>
                      </a:r>
                      <a:endParaRPr lang="zh-CN" altLang="en-US" b="0"/>
                    </a:p>
                  </a:txBody>
                  <a:tcPr anchor="ctr" anchorCtr="1"/>
                </a:tc>
                <a:tc>
                  <a:txBody>
                    <a:bodyPr/>
                    <a:lstStyle/>
                    <a:p>
                      <a:r>
                        <a:rPr lang="en-US" altLang="zh-CN" b="0" smtClean="0"/>
                        <a:t>1</a:t>
                      </a:r>
                      <a:endParaRPr lang="zh-CN" altLang="en-US" b="0"/>
                    </a:p>
                  </a:txBody>
                  <a:tcPr anchor="ctr" anchorCtr="1"/>
                </a:tc>
                <a:tc>
                  <a:txBody>
                    <a:bodyPr/>
                    <a:lstStyle/>
                    <a:p>
                      <a:r>
                        <a:rPr lang="en-US" altLang="zh-CN" b="0" smtClean="0"/>
                        <a:t>0</a:t>
                      </a:r>
                      <a:endParaRPr lang="zh-CN" altLang="en-US" b="0"/>
                    </a:p>
                  </a:txBody>
                  <a:tcPr anchor="ctr" anchorCtr="1"/>
                </a:tc>
                <a:tc>
                  <a:txBody>
                    <a:bodyPr/>
                    <a:lstStyle/>
                    <a:p>
                      <a:r>
                        <a:rPr lang="en-US" altLang="zh-CN" b="0" smtClean="0"/>
                        <a:t>25</a:t>
                      </a:r>
                      <a:endParaRPr lang="zh-CN" altLang="en-US" b="0"/>
                    </a:p>
                  </a:txBody>
                  <a:tcPr anchor="ctr" anchorCtr="1"/>
                </a:tc>
                <a:tc>
                  <a:txBody>
                    <a:bodyPr/>
                    <a:lstStyle/>
                    <a:p>
                      <a:r>
                        <a:rPr lang="en-US" altLang="zh-CN" b="0" smtClean="0"/>
                        <a:t>24</a:t>
                      </a:r>
                      <a:endParaRPr lang="zh-CN" altLang="en-US" b="0"/>
                    </a:p>
                  </a:txBody>
                  <a:tcPr anchor="ctr" anchorCtr="1"/>
                </a:tc>
                <a:tc>
                  <a:txBody>
                    <a:bodyPr/>
                    <a:lstStyle/>
                    <a:p>
                      <a:r>
                        <a:rPr lang="en-US" altLang="zh-CN" b="0" smtClean="0"/>
                        <a:t>23</a:t>
                      </a:r>
                      <a:endParaRPr lang="zh-CN" altLang="en-US" b="0"/>
                    </a:p>
                  </a:txBody>
                  <a:tcPr anchor="ctr" anchorCtr="1"/>
                </a:tc>
                <a:tc>
                  <a:txBody>
                    <a:bodyPr/>
                    <a:lstStyle/>
                    <a:p>
                      <a:r>
                        <a:rPr lang="en-US" altLang="zh-CN" b="0" smtClean="0"/>
                        <a:t>22</a:t>
                      </a:r>
                      <a:endParaRPr lang="zh-CN" altLang="en-US" b="0"/>
                    </a:p>
                  </a:txBody>
                  <a:tcPr anchor="ctr" anchorCtr="1"/>
                </a:tc>
                <a:tc>
                  <a:txBody>
                    <a:bodyPr/>
                    <a:lstStyle/>
                    <a:p>
                      <a:r>
                        <a:rPr lang="en-US" altLang="zh-CN" b="0" smtClean="0"/>
                        <a:t>21</a:t>
                      </a:r>
                      <a:endParaRPr lang="zh-CN" altLang="en-US" b="0"/>
                    </a:p>
                  </a:txBody>
                  <a:tcPr anchor="ctr" anchorCtr="1"/>
                </a:tc>
                <a:tc>
                  <a:txBody>
                    <a:bodyPr/>
                    <a:lstStyle/>
                    <a:p>
                      <a:r>
                        <a:rPr lang="en-US" altLang="zh-CN" b="0" smtClean="0"/>
                        <a:t>20</a:t>
                      </a:r>
                      <a:endParaRPr lang="zh-CN" altLang="en-US" b="0"/>
                    </a:p>
                  </a:txBody>
                  <a:tcPr anchor="ctr" anchorCtr="1"/>
                </a:tc>
                <a:tc>
                  <a:txBody>
                    <a:bodyPr/>
                    <a:lstStyle/>
                    <a:p>
                      <a:r>
                        <a:rPr lang="en-US" altLang="zh-CN" b="0" smtClean="0"/>
                        <a:t>19</a:t>
                      </a:r>
                      <a:endParaRPr lang="zh-CN" altLang="en-US" b="0"/>
                    </a:p>
                  </a:txBody>
                  <a:tcPr anchor="ctr" anchorCtr="1"/>
                </a:tc>
                <a:tc>
                  <a:txBody>
                    <a:bodyPr/>
                    <a:lstStyle/>
                    <a:p>
                      <a:r>
                        <a:rPr lang="en-US" altLang="zh-CN" b="0" smtClean="0"/>
                        <a:t>18</a:t>
                      </a:r>
                      <a:endParaRPr lang="zh-CN" altLang="en-US" b="0"/>
                    </a:p>
                  </a:txBody>
                  <a:tcPr anchor="ctr" anchorCtr="1"/>
                </a:tc>
              </a:tr>
            </a:tbl>
          </a:graphicData>
        </a:graphic>
      </p:graphicFrame>
      <p:graphicFrame>
        <p:nvGraphicFramePr>
          <p:cNvPr id="6" name="表格 5"/>
          <p:cNvGraphicFramePr>
            <a:graphicFrameLocks noGrp="1"/>
          </p:cNvGraphicFramePr>
          <p:nvPr/>
        </p:nvGraphicFramePr>
        <p:xfrm>
          <a:off x="1259632" y="5861471"/>
          <a:ext cx="6840764" cy="735881"/>
        </p:xfrm>
        <a:graphic>
          <a:graphicData uri="http://schemas.openxmlformats.org/drawingml/2006/table">
            <a:tbl>
              <a:tblPr firstRow="1" bandRow="1">
                <a:tableStyleId>{5C22544A-7EE6-4342-B048-85BDC9FD1C3A}</a:tableStyleId>
              </a:tblPr>
              <a:tblGrid>
                <a:gridCol w="488626"/>
                <a:gridCol w="488626"/>
                <a:gridCol w="488626"/>
                <a:gridCol w="488626"/>
                <a:gridCol w="488626"/>
                <a:gridCol w="488626"/>
                <a:gridCol w="488626"/>
                <a:gridCol w="488626"/>
                <a:gridCol w="488626"/>
                <a:gridCol w="488626"/>
                <a:gridCol w="488626"/>
                <a:gridCol w="488626"/>
                <a:gridCol w="488626"/>
                <a:gridCol w="488626"/>
              </a:tblGrid>
              <a:tr h="360039">
                <a:tc>
                  <a:txBody>
                    <a:bodyPr/>
                    <a:lstStyle/>
                    <a:p>
                      <a:r>
                        <a:rPr lang="en-US" altLang="zh-CN" i="1" smtClean="0"/>
                        <a:t>x</a:t>
                      </a:r>
                      <a:endParaRPr lang="zh-CN" altLang="en-US" i="1"/>
                    </a:p>
                  </a:txBody>
                  <a:tcPr anchor="ctr" anchorCtr="1"/>
                </a:tc>
                <a:tc>
                  <a:txBody>
                    <a:bodyPr/>
                    <a:lstStyle/>
                    <a:p>
                      <a:r>
                        <a:rPr lang="en-US" altLang="zh-CN" b="0" smtClean="0"/>
                        <a:t>n</a:t>
                      </a:r>
                      <a:endParaRPr lang="zh-CN" altLang="en-US" b="0"/>
                    </a:p>
                  </a:txBody>
                  <a:tcPr anchor="ctr" anchorCtr="1"/>
                </a:tc>
                <a:tc>
                  <a:txBody>
                    <a:bodyPr/>
                    <a:lstStyle/>
                    <a:p>
                      <a:r>
                        <a:rPr lang="en-US" altLang="zh-CN" b="0" smtClean="0"/>
                        <a:t>o</a:t>
                      </a:r>
                      <a:endParaRPr lang="zh-CN" altLang="en-US" b="0"/>
                    </a:p>
                  </a:txBody>
                  <a:tcPr anchor="ctr" anchorCtr="1"/>
                </a:tc>
                <a:tc>
                  <a:txBody>
                    <a:bodyPr/>
                    <a:lstStyle/>
                    <a:p>
                      <a:r>
                        <a:rPr lang="en-US" altLang="zh-CN" b="0" smtClean="0"/>
                        <a:t>p</a:t>
                      </a:r>
                      <a:endParaRPr lang="zh-CN" altLang="en-US" b="0"/>
                    </a:p>
                  </a:txBody>
                  <a:tcPr anchor="ctr" anchorCtr="1"/>
                </a:tc>
                <a:tc>
                  <a:txBody>
                    <a:bodyPr/>
                    <a:lstStyle/>
                    <a:p>
                      <a:r>
                        <a:rPr lang="en-US" altLang="zh-CN" b="0" smtClean="0"/>
                        <a:t>q</a:t>
                      </a:r>
                      <a:endParaRPr lang="zh-CN" altLang="en-US" b="0"/>
                    </a:p>
                  </a:txBody>
                  <a:tcPr anchor="ctr" anchorCtr="1"/>
                </a:tc>
                <a:tc>
                  <a:txBody>
                    <a:bodyPr/>
                    <a:lstStyle/>
                    <a:p>
                      <a:r>
                        <a:rPr lang="en-US" altLang="zh-CN" b="0" smtClean="0"/>
                        <a:t>r</a:t>
                      </a:r>
                      <a:endParaRPr lang="zh-CN" altLang="en-US" b="0"/>
                    </a:p>
                  </a:txBody>
                  <a:tcPr anchor="ctr" anchorCtr="1"/>
                </a:tc>
                <a:tc>
                  <a:txBody>
                    <a:bodyPr/>
                    <a:lstStyle/>
                    <a:p>
                      <a:r>
                        <a:rPr lang="en-US" altLang="zh-CN" b="0" smtClean="0"/>
                        <a:t>s</a:t>
                      </a:r>
                      <a:endParaRPr lang="zh-CN" altLang="en-US" b="0"/>
                    </a:p>
                  </a:txBody>
                  <a:tcPr anchor="ctr" anchorCtr="1"/>
                </a:tc>
                <a:tc>
                  <a:txBody>
                    <a:bodyPr/>
                    <a:lstStyle/>
                    <a:p>
                      <a:r>
                        <a:rPr lang="en-US" altLang="zh-CN" b="0" smtClean="0"/>
                        <a:t>t</a:t>
                      </a:r>
                      <a:endParaRPr lang="zh-CN" altLang="en-US" b="0"/>
                    </a:p>
                  </a:txBody>
                  <a:tcPr anchor="ctr" anchorCtr="1"/>
                </a:tc>
                <a:tc>
                  <a:txBody>
                    <a:bodyPr/>
                    <a:lstStyle/>
                    <a:p>
                      <a:r>
                        <a:rPr lang="en-US" altLang="zh-CN" b="0" smtClean="0"/>
                        <a:t>u</a:t>
                      </a:r>
                      <a:endParaRPr lang="zh-CN" altLang="en-US" b="0"/>
                    </a:p>
                  </a:txBody>
                  <a:tcPr anchor="ctr" anchorCtr="1"/>
                </a:tc>
                <a:tc>
                  <a:txBody>
                    <a:bodyPr/>
                    <a:lstStyle/>
                    <a:p>
                      <a:r>
                        <a:rPr lang="en-US" altLang="zh-CN" b="0" smtClean="0"/>
                        <a:t>v</a:t>
                      </a:r>
                      <a:endParaRPr lang="zh-CN" altLang="en-US" b="0"/>
                    </a:p>
                  </a:txBody>
                  <a:tcPr anchor="ctr" anchorCtr="1"/>
                </a:tc>
                <a:tc>
                  <a:txBody>
                    <a:bodyPr/>
                    <a:lstStyle/>
                    <a:p>
                      <a:r>
                        <a:rPr lang="en-US" altLang="zh-CN" b="0" smtClean="0"/>
                        <a:t>w</a:t>
                      </a:r>
                      <a:endParaRPr lang="zh-CN" altLang="en-US" b="0"/>
                    </a:p>
                  </a:txBody>
                  <a:tcPr anchor="ctr" anchorCtr="1"/>
                </a:tc>
                <a:tc>
                  <a:txBody>
                    <a:bodyPr/>
                    <a:lstStyle/>
                    <a:p>
                      <a:r>
                        <a:rPr lang="en-US" altLang="zh-CN" b="0" smtClean="0"/>
                        <a:t>x</a:t>
                      </a:r>
                      <a:endParaRPr lang="zh-CN" altLang="en-US" b="0"/>
                    </a:p>
                  </a:txBody>
                  <a:tcPr anchor="ctr" anchorCtr="1"/>
                </a:tc>
                <a:tc>
                  <a:txBody>
                    <a:bodyPr/>
                    <a:lstStyle/>
                    <a:p>
                      <a:r>
                        <a:rPr lang="en-US" altLang="zh-CN" b="0" smtClean="0"/>
                        <a:t>y</a:t>
                      </a:r>
                      <a:endParaRPr lang="zh-CN" altLang="en-US" b="0"/>
                    </a:p>
                  </a:txBody>
                  <a:tcPr anchor="ctr" anchorCtr="1"/>
                </a:tc>
                <a:tc>
                  <a:txBody>
                    <a:bodyPr/>
                    <a:lstStyle/>
                    <a:p>
                      <a:r>
                        <a:rPr lang="en-US" altLang="zh-CN" b="0" smtClean="0"/>
                        <a:t>z</a:t>
                      </a:r>
                      <a:endParaRPr lang="zh-CN" altLang="en-US" b="0"/>
                    </a:p>
                  </a:txBody>
                  <a:tcPr anchor="ctr" anchorCtr="1"/>
                </a:tc>
              </a:tr>
              <a:tr h="370121">
                <a:tc>
                  <a:txBody>
                    <a:bodyPr/>
                    <a:lstStyle/>
                    <a:p>
                      <a:r>
                        <a:rPr lang="en-US" altLang="zh-CN" b="1" i="1" smtClean="0"/>
                        <a:t>k</a:t>
                      </a:r>
                      <a:endParaRPr lang="zh-CN" altLang="en-US" b="1" i="1"/>
                    </a:p>
                  </a:txBody>
                  <a:tcPr anchor="ctr" anchorCtr="1"/>
                </a:tc>
                <a:tc>
                  <a:txBody>
                    <a:bodyPr/>
                    <a:lstStyle/>
                    <a:p>
                      <a:r>
                        <a:rPr lang="en-US" altLang="zh-CN" b="0" smtClean="0"/>
                        <a:t>17</a:t>
                      </a:r>
                      <a:endParaRPr lang="zh-CN" altLang="en-US" b="0"/>
                    </a:p>
                  </a:txBody>
                  <a:tcPr anchor="ctr" anchorCtr="1"/>
                </a:tc>
                <a:tc>
                  <a:txBody>
                    <a:bodyPr/>
                    <a:lstStyle/>
                    <a:p>
                      <a:r>
                        <a:rPr lang="en-US" altLang="zh-CN" b="0" smtClean="0"/>
                        <a:t>16</a:t>
                      </a:r>
                      <a:endParaRPr lang="zh-CN" altLang="en-US" b="0"/>
                    </a:p>
                  </a:txBody>
                  <a:tcPr anchor="ctr" anchorCtr="1"/>
                </a:tc>
                <a:tc>
                  <a:txBody>
                    <a:bodyPr/>
                    <a:lstStyle/>
                    <a:p>
                      <a:r>
                        <a:rPr lang="en-US" altLang="zh-CN" b="0" smtClean="0"/>
                        <a:t>15</a:t>
                      </a:r>
                      <a:endParaRPr lang="zh-CN" altLang="en-US" b="0"/>
                    </a:p>
                  </a:txBody>
                  <a:tcPr anchor="ctr" anchorCtr="1"/>
                </a:tc>
                <a:tc>
                  <a:txBody>
                    <a:bodyPr/>
                    <a:lstStyle/>
                    <a:p>
                      <a:r>
                        <a:rPr lang="en-US" altLang="zh-CN" b="0" smtClean="0"/>
                        <a:t>14</a:t>
                      </a:r>
                      <a:endParaRPr lang="zh-CN" altLang="en-US" b="0"/>
                    </a:p>
                  </a:txBody>
                  <a:tcPr anchor="ctr" anchorCtr="1"/>
                </a:tc>
                <a:tc>
                  <a:txBody>
                    <a:bodyPr/>
                    <a:lstStyle/>
                    <a:p>
                      <a:r>
                        <a:rPr lang="en-US" altLang="zh-CN" b="0" smtClean="0"/>
                        <a:t>13</a:t>
                      </a:r>
                      <a:endParaRPr lang="zh-CN" altLang="en-US" b="0"/>
                    </a:p>
                  </a:txBody>
                  <a:tcPr anchor="ctr" anchorCtr="1"/>
                </a:tc>
                <a:tc>
                  <a:txBody>
                    <a:bodyPr/>
                    <a:lstStyle/>
                    <a:p>
                      <a:r>
                        <a:rPr lang="en-US" altLang="zh-CN" b="0" smtClean="0"/>
                        <a:t>12</a:t>
                      </a:r>
                      <a:endParaRPr lang="zh-CN" altLang="en-US" b="0"/>
                    </a:p>
                  </a:txBody>
                  <a:tcPr anchor="ctr" anchorCtr="1"/>
                </a:tc>
                <a:tc>
                  <a:txBody>
                    <a:bodyPr/>
                    <a:lstStyle/>
                    <a:p>
                      <a:r>
                        <a:rPr lang="en-US" altLang="zh-CN" b="0" smtClean="0"/>
                        <a:t>11</a:t>
                      </a:r>
                      <a:endParaRPr lang="zh-CN" altLang="en-US" b="0"/>
                    </a:p>
                  </a:txBody>
                  <a:tcPr anchor="ctr" anchorCtr="1"/>
                </a:tc>
                <a:tc>
                  <a:txBody>
                    <a:bodyPr/>
                    <a:lstStyle/>
                    <a:p>
                      <a:r>
                        <a:rPr lang="en-US" altLang="zh-CN" b="0" smtClean="0"/>
                        <a:t>10</a:t>
                      </a:r>
                      <a:endParaRPr lang="zh-CN" altLang="en-US" b="0"/>
                    </a:p>
                  </a:txBody>
                  <a:tcPr anchor="ctr" anchorCtr="1"/>
                </a:tc>
                <a:tc>
                  <a:txBody>
                    <a:bodyPr/>
                    <a:lstStyle/>
                    <a:p>
                      <a:r>
                        <a:rPr lang="en-US" altLang="zh-CN" b="0" smtClean="0"/>
                        <a:t>9</a:t>
                      </a:r>
                      <a:endParaRPr lang="zh-CN" altLang="en-US" b="0"/>
                    </a:p>
                  </a:txBody>
                  <a:tcPr anchor="ctr" anchorCtr="1"/>
                </a:tc>
                <a:tc>
                  <a:txBody>
                    <a:bodyPr/>
                    <a:lstStyle/>
                    <a:p>
                      <a:r>
                        <a:rPr lang="en-US" altLang="zh-CN" b="0" smtClean="0"/>
                        <a:t>8</a:t>
                      </a:r>
                      <a:endParaRPr lang="zh-CN" altLang="en-US" b="0"/>
                    </a:p>
                  </a:txBody>
                  <a:tcPr anchor="ctr" anchorCtr="1"/>
                </a:tc>
                <a:tc>
                  <a:txBody>
                    <a:bodyPr/>
                    <a:lstStyle/>
                    <a:p>
                      <a:r>
                        <a:rPr lang="en-US" altLang="zh-CN" b="0" smtClean="0"/>
                        <a:t>7</a:t>
                      </a:r>
                      <a:endParaRPr lang="zh-CN" altLang="en-US" b="0"/>
                    </a:p>
                  </a:txBody>
                  <a:tcPr anchor="ctr" anchorCtr="1"/>
                </a:tc>
                <a:tc>
                  <a:txBody>
                    <a:bodyPr/>
                    <a:lstStyle/>
                    <a:p>
                      <a:r>
                        <a:rPr lang="en-US" altLang="zh-CN" b="0" smtClean="0"/>
                        <a:t>6</a:t>
                      </a:r>
                      <a:endParaRPr lang="zh-CN" altLang="en-US" b="0"/>
                    </a:p>
                  </a:txBody>
                  <a:tcPr anchor="ctr" anchorCtr="1"/>
                </a:tc>
                <a:tc>
                  <a:txBody>
                    <a:bodyPr/>
                    <a:lstStyle/>
                    <a:p>
                      <a:r>
                        <a:rPr lang="en-US" altLang="zh-CN" b="0" smtClean="0"/>
                        <a:t>5</a:t>
                      </a:r>
                      <a:endParaRPr lang="zh-CN" altLang="en-US" b="0"/>
                    </a:p>
                  </a:txBody>
                  <a:tcPr anchor="ctr" anchorCtr="1"/>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完善保密性验证方法</a:t>
            </a:r>
            <a:endParaRPr lang="zh-CN" altLang="en-US"/>
          </a:p>
        </p:txBody>
      </p:sp>
      <p:sp>
        <p:nvSpPr>
          <p:cNvPr id="3" name="内容占位符 2"/>
          <p:cNvSpPr>
            <a:spLocks noGrp="1"/>
          </p:cNvSpPr>
          <p:nvPr>
            <p:ph idx="1"/>
          </p:nvPr>
        </p:nvSpPr>
        <p:spPr/>
        <p:txBody>
          <a:bodyPr>
            <a:normAutofit fontScale="92500"/>
          </a:bodyPr>
          <a:lstStyle/>
          <a:p>
            <a:r>
              <a:rPr lang="en-US" altLang="zh-CN" smtClean="0"/>
              <a:t>Pr[</a:t>
            </a:r>
            <a:r>
              <a:rPr lang="en-US" altLang="zh-CN" b="1" i="1" smtClean="0"/>
              <a:t>Y</a:t>
            </a:r>
            <a:r>
              <a:rPr lang="en-US" altLang="zh-CN" smtClean="0"/>
              <a:t>=y]</a:t>
            </a:r>
            <a:r>
              <a:rPr lang="zh-CN" altLang="en-US" smtClean="0"/>
              <a:t>的计算</a:t>
            </a:r>
            <a:endParaRPr lang="en-US" altLang="zh-CN" smtClean="0"/>
          </a:p>
          <a:p>
            <a:pPr lvl="1"/>
            <a:r>
              <a:rPr lang="en-US" altLang="zh-CN" smtClean="0"/>
              <a:t>Pr[</a:t>
            </a:r>
            <a:r>
              <a:rPr lang="en-US" altLang="zh-CN" b="1" i="1" smtClean="0"/>
              <a:t>Y</a:t>
            </a:r>
            <a:r>
              <a:rPr lang="en-US" altLang="zh-CN" smtClean="0"/>
              <a:t>=</a:t>
            </a:r>
            <a:r>
              <a:rPr lang="en-US" altLang="zh-CN" smtClean="0">
                <a:solidFill>
                  <a:srgbClr val="C00000"/>
                </a:solidFill>
              </a:rPr>
              <a:t>E</a:t>
            </a:r>
            <a:r>
              <a:rPr lang="en-US" altLang="zh-CN" smtClean="0"/>
              <a:t>] = Pr[</a:t>
            </a:r>
            <a:r>
              <a:rPr lang="en-US" altLang="zh-CN" b="1" i="1" smtClean="0"/>
              <a:t>X</a:t>
            </a:r>
            <a:r>
              <a:rPr lang="en-US" altLang="zh-CN" smtClean="0"/>
              <a:t>=</a:t>
            </a:r>
            <a:r>
              <a:rPr lang="en-US" altLang="zh-CN" smtClean="0">
                <a:solidFill>
                  <a:srgbClr val="002060"/>
                </a:solidFill>
              </a:rPr>
              <a:t>a</a:t>
            </a:r>
            <a:r>
              <a:rPr lang="en-US" altLang="zh-CN" smtClean="0"/>
              <a:t>]Pr[</a:t>
            </a:r>
            <a:r>
              <a:rPr lang="en-US" altLang="zh-CN" b="1" i="1" smtClean="0"/>
              <a:t>K</a:t>
            </a:r>
            <a:r>
              <a:rPr lang="en-US" altLang="zh-CN" smtClean="0"/>
              <a:t>=4] + Pr[</a:t>
            </a:r>
            <a:r>
              <a:rPr lang="en-US" altLang="zh-CN" b="1" i="1" smtClean="0"/>
              <a:t>X</a:t>
            </a:r>
            <a:r>
              <a:rPr lang="en-US" altLang="zh-CN" smtClean="0"/>
              <a:t>=</a:t>
            </a:r>
            <a:r>
              <a:rPr lang="en-US" altLang="zh-CN" smtClean="0">
                <a:solidFill>
                  <a:srgbClr val="002060"/>
                </a:solidFill>
              </a:rPr>
              <a:t>b</a:t>
            </a:r>
            <a:r>
              <a:rPr lang="en-US" altLang="zh-CN" smtClean="0"/>
              <a:t>]Pr[</a:t>
            </a:r>
            <a:r>
              <a:rPr lang="en-US" altLang="zh-CN" b="1" i="1" smtClean="0"/>
              <a:t>K</a:t>
            </a:r>
            <a:r>
              <a:rPr lang="en-US" altLang="zh-CN" smtClean="0"/>
              <a:t>=3]</a:t>
            </a:r>
          </a:p>
          <a:p>
            <a:pPr lvl="1">
              <a:buNone/>
            </a:pPr>
            <a:r>
              <a:rPr lang="en-US" altLang="zh-CN" smtClean="0"/>
              <a:t>			 + Pr[</a:t>
            </a:r>
            <a:r>
              <a:rPr lang="en-US" altLang="zh-CN" b="1" i="1" smtClean="0"/>
              <a:t>X</a:t>
            </a:r>
            <a:r>
              <a:rPr lang="en-US" altLang="zh-CN" smtClean="0"/>
              <a:t>=</a:t>
            </a:r>
            <a:r>
              <a:rPr lang="en-US" altLang="zh-CN" smtClean="0">
                <a:solidFill>
                  <a:srgbClr val="002060"/>
                </a:solidFill>
              </a:rPr>
              <a:t>c</a:t>
            </a:r>
            <a:r>
              <a:rPr lang="en-US" altLang="zh-CN" smtClean="0"/>
              <a:t>]Pr[</a:t>
            </a:r>
            <a:r>
              <a:rPr lang="en-US" altLang="zh-CN" b="1" i="1" smtClean="0"/>
              <a:t>K</a:t>
            </a:r>
            <a:r>
              <a:rPr lang="en-US" altLang="zh-CN" smtClean="0"/>
              <a:t>=2] + ... + Pr[</a:t>
            </a:r>
            <a:r>
              <a:rPr lang="en-US" altLang="zh-CN" b="1" i="1" smtClean="0"/>
              <a:t>X</a:t>
            </a:r>
            <a:r>
              <a:rPr lang="en-US" altLang="zh-CN" smtClean="0"/>
              <a:t>=</a:t>
            </a:r>
            <a:r>
              <a:rPr lang="en-US" altLang="zh-CN" smtClean="0">
                <a:solidFill>
                  <a:srgbClr val="002060"/>
                </a:solidFill>
              </a:rPr>
              <a:t>z</a:t>
            </a:r>
            <a:r>
              <a:rPr lang="en-US" altLang="zh-CN" smtClean="0"/>
              <a:t>]Pr[</a:t>
            </a:r>
            <a:r>
              <a:rPr lang="en-US" altLang="zh-CN" b="1" i="1" smtClean="0"/>
              <a:t>K</a:t>
            </a:r>
            <a:r>
              <a:rPr lang="en-US" altLang="zh-CN" smtClean="0"/>
              <a:t>=5]</a:t>
            </a:r>
          </a:p>
          <a:p>
            <a:pPr lvl="1"/>
            <a:r>
              <a:rPr lang="zh-CN" altLang="en-US" smtClean="0"/>
              <a:t>如果密钥的取值是等概率的，即</a:t>
            </a:r>
            <a:r>
              <a:rPr lang="en-US" altLang="zh-CN" smtClean="0"/>
              <a:t>Pr[k]=1/26</a:t>
            </a:r>
            <a:r>
              <a:rPr lang="zh-CN" altLang="en-US" smtClean="0"/>
              <a:t>，则有</a:t>
            </a:r>
            <a:r>
              <a:rPr lang="en-US" altLang="zh-CN" smtClean="0"/>
              <a:t>Pr[</a:t>
            </a:r>
            <a:r>
              <a:rPr lang="en-US" altLang="zh-CN" b="1" i="1" smtClean="0"/>
              <a:t>Y</a:t>
            </a:r>
            <a:r>
              <a:rPr lang="en-US" altLang="zh-CN" smtClean="0"/>
              <a:t>=E]=(Pr[</a:t>
            </a:r>
            <a:r>
              <a:rPr lang="en-US" altLang="zh-CN" b="1" i="1" smtClean="0"/>
              <a:t>X</a:t>
            </a:r>
            <a:r>
              <a:rPr lang="en-US" altLang="zh-CN" smtClean="0"/>
              <a:t>=a]+Pr[</a:t>
            </a:r>
            <a:r>
              <a:rPr lang="en-US" altLang="zh-CN" b="1" i="1" smtClean="0"/>
              <a:t>X</a:t>
            </a:r>
            <a:r>
              <a:rPr lang="en-US" altLang="zh-CN" smtClean="0"/>
              <a:t>=b]+...Pr[</a:t>
            </a:r>
            <a:r>
              <a:rPr lang="en-US" altLang="zh-CN" b="1" i="1" smtClean="0"/>
              <a:t>X</a:t>
            </a:r>
            <a:r>
              <a:rPr lang="en-US" altLang="zh-CN" smtClean="0"/>
              <a:t>=z])/26=1/26</a:t>
            </a:r>
          </a:p>
          <a:p>
            <a:pPr lvl="1"/>
            <a:r>
              <a:rPr lang="zh-CN" altLang="en-US" smtClean="0"/>
              <a:t>推广到一般</a:t>
            </a:r>
            <a:endParaRPr lang="en-US" altLang="zh-CN" smtClean="0"/>
          </a:p>
          <a:p>
            <a:pPr lvl="1"/>
            <a:endParaRPr lang="en-US" altLang="zh-CN" smtClean="0"/>
          </a:p>
          <a:p>
            <a:pPr lvl="1"/>
            <a:endParaRPr lang="en-US" altLang="zh-CN" smtClean="0"/>
          </a:p>
          <a:p>
            <a:pPr lvl="1">
              <a:buNone/>
            </a:pPr>
            <a:r>
              <a:rPr lang="zh-CN" altLang="en-US" smtClean="0"/>
              <a:t>其中</a:t>
            </a:r>
            <a:r>
              <a:rPr lang="en-US" altLang="zh-CN" smtClean="0"/>
              <a:t>C(k)</a:t>
            </a:r>
            <a:r>
              <a:rPr lang="zh-CN" altLang="en-US" smtClean="0"/>
              <a:t>表示密钥为</a:t>
            </a:r>
            <a:r>
              <a:rPr lang="en-US" altLang="zh-CN" smtClean="0"/>
              <a:t>k</a:t>
            </a:r>
            <a:r>
              <a:rPr lang="zh-CN" altLang="en-US" smtClean="0"/>
              <a:t>时所有可能的密文</a:t>
            </a:r>
            <a:endParaRPr lang="en-US" altLang="zh-CN" smtClean="0"/>
          </a:p>
        </p:txBody>
      </p:sp>
      <p:graphicFrame>
        <p:nvGraphicFramePr>
          <p:cNvPr id="41986" name="Object 2"/>
          <p:cNvGraphicFramePr>
            <a:graphicFrameLocks noChangeAspect="1"/>
          </p:cNvGraphicFramePr>
          <p:nvPr/>
        </p:nvGraphicFramePr>
        <p:xfrm>
          <a:off x="477838" y="4437063"/>
          <a:ext cx="8423275" cy="936625"/>
        </p:xfrm>
        <a:graphic>
          <a:graphicData uri="http://schemas.openxmlformats.org/presentationml/2006/ole">
            <p:oleObj spid="_x0000_s41986" name="Equation" r:id="rId3" imgW="3200400" imgH="355320" progId="Equation.DSMT4">
              <p:embed/>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完善保密性验证方法</a:t>
            </a:r>
            <a:endParaRPr lang="zh-CN" altLang="en-US"/>
          </a:p>
        </p:txBody>
      </p:sp>
      <p:sp>
        <p:nvSpPr>
          <p:cNvPr id="3" name="内容占位符 2"/>
          <p:cNvSpPr>
            <a:spLocks noGrp="1"/>
          </p:cNvSpPr>
          <p:nvPr>
            <p:ph idx="1"/>
          </p:nvPr>
        </p:nvSpPr>
        <p:spPr/>
        <p:txBody>
          <a:bodyPr>
            <a:normAutofit/>
          </a:bodyPr>
          <a:lstStyle/>
          <a:p>
            <a:r>
              <a:rPr lang="en-US" altLang="zh-CN" dirty="0" smtClean="0"/>
              <a:t>Pr[</a:t>
            </a:r>
            <a:r>
              <a:rPr lang="en-US" altLang="zh-CN" b="1" i="1" dirty="0" smtClean="0"/>
              <a:t>Y</a:t>
            </a:r>
            <a:r>
              <a:rPr lang="en-US" altLang="zh-CN" dirty="0" smtClean="0"/>
              <a:t>=</a:t>
            </a:r>
            <a:r>
              <a:rPr lang="en-US" altLang="zh-CN" dirty="0" err="1" smtClean="0"/>
              <a:t>y|</a:t>
            </a:r>
            <a:r>
              <a:rPr lang="en-US" altLang="zh-CN" b="1" i="1" dirty="0" err="1" smtClean="0"/>
              <a:t>X</a:t>
            </a:r>
            <a:r>
              <a:rPr lang="en-US" altLang="zh-CN" dirty="0" smtClean="0"/>
              <a:t>=x]</a:t>
            </a:r>
            <a:r>
              <a:rPr lang="zh-CN" altLang="en-US" dirty="0" smtClean="0"/>
              <a:t>的计算</a:t>
            </a:r>
            <a:endParaRPr lang="en-US" altLang="zh-CN" dirty="0" smtClean="0"/>
          </a:p>
          <a:p>
            <a:pPr lvl="1"/>
            <a:r>
              <a:rPr lang="zh-CN" altLang="en-US" dirty="0" smtClean="0"/>
              <a:t>当明文为</a:t>
            </a:r>
            <a:r>
              <a:rPr lang="en-US" altLang="zh-CN" dirty="0" smtClean="0"/>
              <a:t>x</a:t>
            </a:r>
            <a:r>
              <a:rPr lang="zh-CN" altLang="en-US" dirty="0" smtClean="0"/>
              <a:t>时，密文为</a:t>
            </a:r>
            <a:r>
              <a:rPr lang="en-US" altLang="zh-CN" dirty="0" smtClean="0"/>
              <a:t>y</a:t>
            </a:r>
            <a:r>
              <a:rPr lang="zh-CN" altLang="en-US" dirty="0" smtClean="0"/>
              <a:t>的概率</a:t>
            </a:r>
            <a:endParaRPr lang="en-US" altLang="zh-CN" dirty="0" smtClean="0"/>
          </a:p>
          <a:p>
            <a:pPr lvl="1"/>
            <a:r>
              <a:rPr lang="zh-CN" altLang="en-US" dirty="0" smtClean="0"/>
              <a:t>如果给定</a:t>
            </a:r>
            <a:r>
              <a:rPr lang="en-US" altLang="zh-CN" dirty="0" smtClean="0"/>
              <a:t>x</a:t>
            </a:r>
            <a:r>
              <a:rPr lang="zh-CN" altLang="en-US" dirty="0" smtClean="0"/>
              <a:t>和</a:t>
            </a:r>
            <a:r>
              <a:rPr lang="en-US" altLang="zh-CN" dirty="0" smtClean="0"/>
              <a:t>y</a:t>
            </a:r>
            <a:r>
              <a:rPr lang="zh-CN" altLang="en-US" dirty="0" smtClean="0"/>
              <a:t>只能确定唯一的</a:t>
            </a:r>
            <a:r>
              <a:rPr lang="en-US" altLang="zh-CN" dirty="0" smtClean="0"/>
              <a:t>k</a:t>
            </a:r>
            <a:r>
              <a:rPr lang="zh-CN" altLang="en-US" dirty="0" smtClean="0"/>
              <a:t>，则有</a:t>
            </a:r>
            <a:endParaRPr lang="en-US" altLang="zh-CN" dirty="0" smtClean="0"/>
          </a:p>
          <a:p>
            <a:pPr lvl="1">
              <a:buNone/>
            </a:pPr>
            <a:r>
              <a:rPr lang="en-US" altLang="zh-CN" dirty="0" smtClean="0"/>
              <a:t>		Pr[</a:t>
            </a:r>
            <a:r>
              <a:rPr lang="en-US" altLang="zh-CN" b="1" i="1" dirty="0" smtClean="0"/>
              <a:t>Y</a:t>
            </a:r>
            <a:r>
              <a:rPr lang="en-US" altLang="zh-CN" dirty="0" smtClean="0"/>
              <a:t>=</a:t>
            </a:r>
            <a:r>
              <a:rPr lang="en-US" altLang="zh-CN" dirty="0" err="1" smtClean="0"/>
              <a:t>y|</a:t>
            </a:r>
            <a:r>
              <a:rPr lang="en-US" altLang="zh-CN" b="1" i="1" dirty="0" err="1" smtClean="0"/>
              <a:t>X</a:t>
            </a:r>
            <a:r>
              <a:rPr lang="en-US" altLang="zh-CN" dirty="0" smtClean="0"/>
              <a:t>=x]  =  Pr[</a:t>
            </a:r>
            <a:r>
              <a:rPr lang="en-US" altLang="zh-CN" b="1" i="1" dirty="0" smtClean="0"/>
              <a:t>K</a:t>
            </a:r>
            <a:r>
              <a:rPr lang="en-US" altLang="zh-CN" dirty="0" smtClean="0"/>
              <a:t>=k]</a:t>
            </a:r>
          </a:p>
          <a:p>
            <a:pPr lvl="2"/>
            <a:r>
              <a:rPr lang="zh-CN" altLang="en-US" dirty="0" smtClean="0"/>
              <a:t>例如移位密码，如果</a:t>
            </a:r>
            <a:r>
              <a:rPr lang="en-US" altLang="zh-CN" b="1" i="1" dirty="0" smtClean="0"/>
              <a:t>X</a:t>
            </a:r>
            <a:r>
              <a:rPr lang="en-US" altLang="zh-CN" dirty="0" smtClean="0"/>
              <a:t>=a, </a:t>
            </a:r>
            <a:r>
              <a:rPr lang="en-US" altLang="zh-CN" b="1" i="1" dirty="0" smtClean="0"/>
              <a:t>Y</a:t>
            </a:r>
            <a:r>
              <a:rPr lang="en-US" altLang="zh-CN" dirty="0" smtClean="0"/>
              <a:t>=</a:t>
            </a:r>
            <a:r>
              <a:rPr lang="en-US" altLang="zh-CN" dirty="0" smtClean="0">
                <a:solidFill>
                  <a:srgbClr val="C00000"/>
                </a:solidFill>
              </a:rPr>
              <a:t>D</a:t>
            </a:r>
            <a:r>
              <a:rPr lang="zh-CN" altLang="en-US" dirty="0" smtClean="0"/>
              <a:t>，则可确定唯一的</a:t>
            </a:r>
            <a:r>
              <a:rPr lang="en-US" altLang="zh-CN" b="1" i="1" dirty="0" smtClean="0"/>
              <a:t>K</a:t>
            </a:r>
            <a:r>
              <a:rPr lang="en-US" altLang="zh-CN" dirty="0" smtClean="0"/>
              <a:t>=3</a:t>
            </a:r>
          </a:p>
          <a:p>
            <a:pPr lvl="2"/>
            <a:r>
              <a:rPr lang="zh-CN" altLang="en-US" dirty="0" smtClean="0"/>
              <a:t>即</a:t>
            </a:r>
            <a:r>
              <a:rPr lang="en-US" altLang="zh-CN" dirty="0" smtClean="0"/>
              <a:t>Pr[</a:t>
            </a:r>
            <a:r>
              <a:rPr lang="en-US" altLang="zh-CN" b="1" i="1" dirty="0" smtClean="0"/>
              <a:t>Y</a:t>
            </a:r>
            <a:r>
              <a:rPr lang="en-US" altLang="zh-CN" dirty="0" smtClean="0"/>
              <a:t>=D|</a:t>
            </a:r>
            <a:r>
              <a:rPr lang="en-US" altLang="zh-CN" b="1" i="1" dirty="0" smtClean="0"/>
              <a:t>X</a:t>
            </a:r>
            <a:r>
              <a:rPr lang="en-US" altLang="zh-CN" dirty="0" smtClean="0"/>
              <a:t>=a]  =  Pr[</a:t>
            </a:r>
            <a:r>
              <a:rPr lang="en-US" altLang="zh-CN" b="1" i="1" dirty="0" smtClean="0"/>
              <a:t>K</a:t>
            </a:r>
            <a:r>
              <a:rPr lang="en-US" altLang="zh-CN" dirty="0" smtClean="0"/>
              <a:t>=3]  =  1/26</a:t>
            </a:r>
          </a:p>
          <a:p>
            <a:pPr lvl="1"/>
            <a:r>
              <a:rPr lang="en-US" altLang="zh-CN" dirty="0" smtClean="0"/>
              <a:t>d</a:t>
            </a:r>
            <a:r>
              <a:rPr lang="en-US" altLang="zh-CN" baseline="-25000" dirty="0" smtClean="0"/>
              <a:t>k1</a:t>
            </a:r>
            <a:r>
              <a:rPr lang="en-US" altLang="zh-CN" dirty="0" smtClean="0"/>
              <a:t>(y)=x</a:t>
            </a:r>
            <a:r>
              <a:rPr lang="zh-CN" altLang="en-US" dirty="0" smtClean="0"/>
              <a:t>且</a:t>
            </a:r>
            <a:r>
              <a:rPr lang="en-US" altLang="zh-CN" dirty="0" smtClean="0"/>
              <a:t>d</a:t>
            </a:r>
            <a:r>
              <a:rPr lang="en-US" altLang="zh-CN" baseline="-25000" dirty="0" smtClean="0"/>
              <a:t>k2</a:t>
            </a:r>
            <a:r>
              <a:rPr lang="en-US" altLang="zh-CN" dirty="0" smtClean="0"/>
              <a:t>(y)=x</a:t>
            </a:r>
            <a:r>
              <a:rPr lang="zh-CN" altLang="en-US" dirty="0" smtClean="0"/>
              <a:t>是否确定</a:t>
            </a:r>
            <a:r>
              <a:rPr lang="en-US" altLang="zh-CN" dirty="0" smtClean="0">
                <a:sym typeface="Wingdings" pitchFamily="2" charset="2"/>
              </a:rPr>
              <a:t>k1=k2</a:t>
            </a:r>
            <a:r>
              <a:rPr lang="zh-CN" altLang="en-US" dirty="0" smtClean="0">
                <a:sym typeface="Wingdings" pitchFamily="2" charset="2"/>
              </a:rPr>
              <a:t>？</a:t>
            </a:r>
            <a:endParaRPr lang="en-US" altLang="zh-CN" dirty="0" smtClean="0">
              <a:sym typeface="Wingdings" pitchFamily="2" charset="2"/>
            </a:endParaRPr>
          </a:p>
          <a:p>
            <a:pPr lvl="2"/>
            <a:r>
              <a:rPr lang="en-US" altLang="zh-CN" dirty="0" err="1" smtClean="0">
                <a:sym typeface="Wingdings" pitchFamily="2" charset="2"/>
              </a:rPr>
              <a:t>Playfair</a:t>
            </a:r>
            <a:r>
              <a:rPr lang="zh-CN" altLang="en-US" dirty="0" smtClean="0">
                <a:sym typeface="Wingdings" pitchFamily="2" charset="2"/>
              </a:rPr>
              <a:t>密码</a:t>
            </a:r>
            <a:endParaRPr lang="en-US" altLang="zh-CN" dirty="0" smtClean="0">
              <a:sym typeface="Wingdings" pitchFamily="2" charset="2"/>
            </a:endParaRPr>
          </a:p>
          <a:p>
            <a:pPr lvl="2"/>
            <a:endParaRPr lang="en-US" altLang="zh-CN" dirty="0" smtClean="0"/>
          </a:p>
          <a:p>
            <a:pPr lvl="1"/>
            <a:endParaRPr lang="en-US" altLang="zh-CN"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Playfair</a:t>
            </a:r>
            <a:r>
              <a:rPr lang="zh-CN" altLang="en-US" smtClean="0"/>
              <a:t>密码</a:t>
            </a:r>
            <a:endParaRPr lang="zh-CN" altLang="en-US"/>
          </a:p>
        </p:txBody>
      </p:sp>
      <p:sp>
        <p:nvSpPr>
          <p:cNvPr id="3" name="内容占位符 2"/>
          <p:cNvSpPr>
            <a:spLocks noGrp="1"/>
          </p:cNvSpPr>
          <p:nvPr>
            <p:ph idx="1"/>
          </p:nvPr>
        </p:nvSpPr>
        <p:spPr>
          <a:xfrm>
            <a:off x="457200" y="1600200"/>
            <a:ext cx="8229600" cy="4853136"/>
          </a:xfrm>
        </p:spPr>
        <p:txBody>
          <a:bodyPr>
            <a:normAutofit lnSpcReduction="10000"/>
          </a:bodyPr>
          <a:lstStyle/>
          <a:p>
            <a:r>
              <a:rPr lang="en-US" altLang="zh-CN" sz="2800" smtClean="0"/>
              <a:t>1854</a:t>
            </a:r>
            <a:r>
              <a:rPr lang="zh-CN" altLang="en-US" sz="2800" smtClean="0"/>
              <a:t>年英国人惠斯通发明，可有效抵抗频率分析</a:t>
            </a:r>
            <a:endParaRPr lang="en-US" altLang="zh-CN" sz="2800" smtClean="0"/>
          </a:p>
          <a:p>
            <a:r>
              <a:rPr lang="zh-CN" altLang="en-US" sz="2800" smtClean="0"/>
              <a:t>密码表是一个</a:t>
            </a:r>
            <a:r>
              <a:rPr lang="en-US" altLang="zh-CN" sz="2800" smtClean="0"/>
              <a:t>5*5</a:t>
            </a:r>
            <a:r>
              <a:rPr lang="zh-CN" altLang="en-US" sz="2800" smtClean="0"/>
              <a:t>方阵，第一行写入密钥</a:t>
            </a:r>
            <a:r>
              <a:rPr lang="en-US" altLang="zh-CN" sz="2800" smtClean="0"/>
              <a:t>(</a:t>
            </a:r>
            <a:r>
              <a:rPr lang="zh-CN" altLang="en-US" sz="2800" smtClean="0"/>
              <a:t>口令</a:t>
            </a:r>
            <a:r>
              <a:rPr lang="en-US" altLang="zh-CN" sz="2800" smtClean="0"/>
              <a:t>)</a:t>
            </a:r>
          </a:p>
          <a:p>
            <a:pPr>
              <a:spcBef>
                <a:spcPct val="50000"/>
              </a:spcBef>
            </a:pPr>
            <a:r>
              <a:rPr lang="zh-CN" altLang="en-US" sz="2800" smtClean="0"/>
              <a:t>加密规则：按成对字母加密</a:t>
            </a:r>
            <a:endParaRPr lang="en-US" altLang="zh-CN" sz="2800" smtClean="0"/>
          </a:p>
          <a:p>
            <a:pPr>
              <a:spcBef>
                <a:spcPct val="50000"/>
              </a:spcBef>
            </a:pPr>
            <a:endParaRPr lang="en-US" altLang="zh-CN" sz="2800" smtClean="0"/>
          </a:p>
          <a:p>
            <a:pPr>
              <a:spcBef>
                <a:spcPct val="50000"/>
              </a:spcBef>
            </a:pPr>
            <a:endParaRPr lang="en-US" altLang="zh-CN" sz="2800" smtClean="0"/>
          </a:p>
          <a:p>
            <a:pPr>
              <a:spcBef>
                <a:spcPct val="50000"/>
              </a:spcBef>
            </a:pPr>
            <a:endParaRPr lang="en-US" altLang="zh-CN" sz="2800" smtClean="0"/>
          </a:p>
          <a:p>
            <a:pPr>
              <a:spcBef>
                <a:spcPct val="50000"/>
              </a:spcBef>
            </a:pPr>
            <a:endParaRPr lang="en-US" altLang="zh-CN" sz="2800" smtClean="0"/>
          </a:p>
          <a:p>
            <a:pPr>
              <a:spcBef>
                <a:spcPct val="50000"/>
              </a:spcBef>
            </a:pPr>
            <a:r>
              <a:rPr lang="zh-CN" altLang="en-US" sz="2800" smtClean="0"/>
              <a:t>明文</a:t>
            </a:r>
            <a:r>
              <a:rPr lang="en-US" altLang="zh-CN" sz="2800" smtClean="0"/>
              <a:t>st</a:t>
            </a:r>
            <a:r>
              <a:rPr lang="zh-CN" altLang="en-US" sz="2800" smtClean="0"/>
              <a:t>在不同的两个密钥加密下密文都是</a:t>
            </a:r>
            <a:r>
              <a:rPr lang="en-US" altLang="zh-CN" sz="2800" smtClean="0"/>
              <a:t>TU</a:t>
            </a:r>
            <a:endParaRPr lang="zh-CN" altLang="en-US" sz="2800" smtClean="0"/>
          </a:p>
          <a:p>
            <a:endParaRPr lang="zh-CN" altLang="en-US" sz="2800"/>
          </a:p>
        </p:txBody>
      </p:sp>
      <p:sp>
        <p:nvSpPr>
          <p:cNvPr id="4" name="Text Box 4"/>
          <p:cNvSpPr txBox="1">
            <a:spLocks noChangeArrowheads="1"/>
          </p:cNvSpPr>
          <p:nvPr/>
        </p:nvSpPr>
        <p:spPr bwMode="auto">
          <a:xfrm>
            <a:off x="5292080" y="3284984"/>
            <a:ext cx="2209800" cy="2254250"/>
          </a:xfrm>
          <a:prstGeom prst="rect">
            <a:avLst/>
          </a:prstGeom>
          <a:solidFill>
            <a:schemeClr val="bg1"/>
          </a:solidFill>
          <a:ln w="28575">
            <a:solidFill>
              <a:srgbClr val="FF0000"/>
            </a:solidFill>
            <a:miter lim="800000"/>
            <a:headEnd/>
            <a:tailEnd/>
          </a:ln>
        </p:spPr>
        <p:txBody>
          <a:bodyPr>
            <a:spAutoFit/>
          </a:bodyPr>
          <a:lstStyle/>
          <a:p>
            <a:pPr algn="just">
              <a:spcBef>
                <a:spcPct val="50000"/>
              </a:spcBef>
            </a:pPr>
            <a:r>
              <a:rPr lang="en-US" altLang="zh-CN" sz="2000" b="1" smtClean="0">
                <a:solidFill>
                  <a:srgbClr val="003300"/>
                </a:solidFill>
                <a:latin typeface="Courier New" pitchFamily="49" charset="0"/>
                <a:cs typeface="Courier New" pitchFamily="49" charset="0"/>
              </a:rPr>
              <a:t>P  L  A  I  N</a:t>
            </a:r>
            <a:endParaRPr lang="en-US" altLang="zh-CN" sz="2000" b="1">
              <a:solidFill>
                <a:srgbClr val="003300"/>
              </a:solidFill>
              <a:latin typeface="Courier New" pitchFamily="49" charset="0"/>
            </a:endParaRPr>
          </a:p>
          <a:p>
            <a:pPr algn="just">
              <a:spcBef>
                <a:spcPct val="50000"/>
              </a:spcBef>
            </a:pPr>
            <a:r>
              <a:rPr lang="en-US" altLang="zh-CN" sz="2000" b="1" smtClean="0">
                <a:solidFill>
                  <a:srgbClr val="000099"/>
                </a:solidFill>
                <a:latin typeface="Courier New" pitchFamily="49" charset="0"/>
                <a:cs typeface="Courier New" pitchFamily="49" charset="0"/>
              </a:rPr>
              <a:t>B  C  </a:t>
            </a:r>
            <a:r>
              <a:rPr lang="en-US" altLang="zh-CN" sz="2000" b="1">
                <a:solidFill>
                  <a:srgbClr val="000099"/>
                </a:solidFill>
                <a:latin typeface="Courier New" pitchFamily="49" charset="0"/>
                <a:cs typeface="Courier New" pitchFamily="49" charset="0"/>
              </a:rPr>
              <a:t>D  </a:t>
            </a:r>
            <a:r>
              <a:rPr lang="en-US" altLang="zh-CN" sz="2000" b="1" smtClean="0">
                <a:solidFill>
                  <a:srgbClr val="000099"/>
                </a:solidFill>
                <a:latin typeface="Courier New" pitchFamily="49" charset="0"/>
                <a:cs typeface="Courier New" pitchFamily="49" charset="0"/>
              </a:rPr>
              <a:t>E	F</a:t>
            </a:r>
            <a:endParaRPr lang="en-US" altLang="zh-CN" sz="2000" b="1">
              <a:solidFill>
                <a:srgbClr val="000099"/>
              </a:solidFill>
              <a:latin typeface="Courier New" pitchFamily="49" charset="0"/>
            </a:endParaRPr>
          </a:p>
          <a:p>
            <a:pPr algn="just">
              <a:spcBef>
                <a:spcPct val="50000"/>
              </a:spcBef>
            </a:pPr>
            <a:r>
              <a:rPr lang="en-US" altLang="zh-CN" sz="2000" b="1">
                <a:solidFill>
                  <a:srgbClr val="000099"/>
                </a:solidFill>
                <a:latin typeface="Courier New" pitchFamily="49" charset="0"/>
                <a:cs typeface="Courier New" pitchFamily="49" charset="0"/>
              </a:rPr>
              <a:t>G  </a:t>
            </a:r>
            <a:r>
              <a:rPr lang="en-US" altLang="zh-CN" sz="2000" b="1" smtClean="0">
                <a:solidFill>
                  <a:srgbClr val="000099"/>
                </a:solidFill>
                <a:latin typeface="Courier New" pitchFamily="49" charset="0"/>
                <a:cs typeface="Courier New" pitchFamily="49" charset="0"/>
              </a:rPr>
              <a:t>H  K  </a:t>
            </a:r>
            <a:r>
              <a:rPr lang="en-US" altLang="zh-CN" sz="2000" b="1">
                <a:solidFill>
                  <a:srgbClr val="000099"/>
                </a:solidFill>
                <a:latin typeface="Courier New" pitchFamily="49" charset="0"/>
                <a:cs typeface="Courier New" pitchFamily="49" charset="0"/>
              </a:rPr>
              <a:t>M  </a:t>
            </a:r>
            <a:r>
              <a:rPr lang="en-US" altLang="zh-CN" sz="2000" b="1" smtClean="0">
                <a:solidFill>
                  <a:srgbClr val="000099"/>
                </a:solidFill>
                <a:latin typeface="Courier New" pitchFamily="49" charset="0"/>
                <a:cs typeface="Courier New" pitchFamily="49" charset="0"/>
              </a:rPr>
              <a:t>O</a:t>
            </a:r>
            <a:endParaRPr lang="en-US" altLang="zh-CN" sz="2000" b="1">
              <a:solidFill>
                <a:srgbClr val="000099"/>
              </a:solidFill>
              <a:latin typeface="Courier New" pitchFamily="49" charset="0"/>
            </a:endParaRPr>
          </a:p>
          <a:p>
            <a:pPr algn="just">
              <a:spcBef>
                <a:spcPct val="50000"/>
              </a:spcBef>
            </a:pPr>
            <a:r>
              <a:rPr lang="en-US" altLang="zh-CN" sz="2000" b="1" smtClean="0">
                <a:solidFill>
                  <a:srgbClr val="000099"/>
                </a:solidFill>
                <a:latin typeface="Courier New" pitchFamily="49" charset="0"/>
                <a:cs typeface="Courier New" pitchFamily="49" charset="0"/>
              </a:rPr>
              <a:t>Q  R  </a:t>
            </a:r>
            <a:r>
              <a:rPr lang="en-US" altLang="zh-CN" sz="2000" b="1">
                <a:solidFill>
                  <a:srgbClr val="000099"/>
                </a:solidFill>
                <a:latin typeface="Courier New" pitchFamily="49" charset="0"/>
                <a:cs typeface="Courier New" pitchFamily="49" charset="0"/>
              </a:rPr>
              <a:t>S  T  U</a:t>
            </a:r>
            <a:endParaRPr lang="en-US" altLang="zh-CN" sz="2000" b="1">
              <a:solidFill>
                <a:srgbClr val="000099"/>
              </a:solidFill>
              <a:latin typeface="Courier New" pitchFamily="49" charset="0"/>
            </a:endParaRPr>
          </a:p>
          <a:p>
            <a:pPr algn="just">
              <a:spcBef>
                <a:spcPct val="50000"/>
              </a:spcBef>
            </a:pPr>
            <a:r>
              <a:rPr lang="en-US" altLang="zh-CN" sz="2000" b="1">
                <a:solidFill>
                  <a:srgbClr val="000099"/>
                </a:solidFill>
                <a:latin typeface="Courier New" pitchFamily="49" charset="0"/>
                <a:cs typeface="Courier New" pitchFamily="49" charset="0"/>
              </a:rPr>
              <a:t>V  W  X  Y  Z</a:t>
            </a:r>
            <a:endParaRPr lang="en-US" altLang="zh-CN" sz="2000" b="1">
              <a:solidFill>
                <a:srgbClr val="000099"/>
              </a:solidFill>
              <a:latin typeface="Courier New" pitchFamily="49" charset="0"/>
            </a:endParaRPr>
          </a:p>
        </p:txBody>
      </p:sp>
      <p:sp>
        <p:nvSpPr>
          <p:cNvPr id="5" name="Text Box 4"/>
          <p:cNvSpPr txBox="1">
            <a:spLocks noChangeArrowheads="1"/>
          </p:cNvSpPr>
          <p:nvPr/>
        </p:nvSpPr>
        <p:spPr bwMode="auto">
          <a:xfrm>
            <a:off x="1763688" y="3284984"/>
            <a:ext cx="2209800" cy="2254250"/>
          </a:xfrm>
          <a:prstGeom prst="rect">
            <a:avLst/>
          </a:prstGeom>
          <a:solidFill>
            <a:schemeClr val="bg1"/>
          </a:solidFill>
          <a:ln w="28575">
            <a:solidFill>
              <a:srgbClr val="FF0000"/>
            </a:solidFill>
            <a:miter lim="800000"/>
            <a:headEnd/>
            <a:tailEnd/>
          </a:ln>
        </p:spPr>
        <p:txBody>
          <a:bodyPr>
            <a:spAutoFit/>
          </a:bodyPr>
          <a:lstStyle/>
          <a:p>
            <a:pPr algn="just">
              <a:spcBef>
                <a:spcPct val="50000"/>
              </a:spcBef>
            </a:pPr>
            <a:r>
              <a:rPr lang="en-US" altLang="zh-CN" sz="2000" b="1">
                <a:solidFill>
                  <a:srgbClr val="003300"/>
                </a:solidFill>
                <a:latin typeface="Courier New" pitchFamily="49" charset="0"/>
                <a:cs typeface="Courier New" pitchFamily="49" charset="0"/>
              </a:rPr>
              <a:t>C  I  P  H  E</a:t>
            </a:r>
            <a:endParaRPr lang="en-US" altLang="zh-CN" sz="2000" b="1">
              <a:solidFill>
                <a:srgbClr val="003300"/>
              </a:solidFill>
              <a:latin typeface="Courier New" pitchFamily="49" charset="0"/>
            </a:endParaRPr>
          </a:p>
          <a:p>
            <a:pPr algn="just">
              <a:spcBef>
                <a:spcPct val="50000"/>
              </a:spcBef>
            </a:pPr>
            <a:r>
              <a:rPr lang="en-US" altLang="zh-CN" sz="2000" b="1">
                <a:solidFill>
                  <a:srgbClr val="003300"/>
                </a:solidFill>
                <a:latin typeface="Courier New" pitchFamily="49" charset="0"/>
                <a:cs typeface="Courier New" pitchFamily="49" charset="0"/>
              </a:rPr>
              <a:t>R</a:t>
            </a:r>
            <a:r>
              <a:rPr lang="en-US" altLang="zh-CN" sz="2000" b="1">
                <a:latin typeface="Courier New" pitchFamily="49" charset="0"/>
                <a:cs typeface="Courier New" pitchFamily="49" charset="0"/>
              </a:rPr>
              <a:t>  </a:t>
            </a:r>
            <a:r>
              <a:rPr lang="en-US" altLang="zh-CN" sz="2000" b="1">
                <a:solidFill>
                  <a:srgbClr val="000099"/>
                </a:solidFill>
                <a:latin typeface="Courier New" pitchFamily="49" charset="0"/>
                <a:cs typeface="Courier New" pitchFamily="49" charset="0"/>
              </a:rPr>
              <a:t>A  B  D  F</a:t>
            </a:r>
            <a:endParaRPr lang="en-US" altLang="zh-CN" sz="2000" b="1">
              <a:solidFill>
                <a:srgbClr val="000099"/>
              </a:solidFill>
              <a:latin typeface="Courier New" pitchFamily="49" charset="0"/>
            </a:endParaRPr>
          </a:p>
          <a:p>
            <a:pPr algn="just">
              <a:spcBef>
                <a:spcPct val="50000"/>
              </a:spcBef>
            </a:pPr>
            <a:r>
              <a:rPr lang="en-US" altLang="zh-CN" sz="2000" b="1">
                <a:solidFill>
                  <a:srgbClr val="000099"/>
                </a:solidFill>
                <a:latin typeface="Courier New" pitchFamily="49" charset="0"/>
                <a:cs typeface="Courier New" pitchFamily="49" charset="0"/>
              </a:rPr>
              <a:t>G  K  L  M  N</a:t>
            </a:r>
            <a:endParaRPr lang="en-US" altLang="zh-CN" sz="2000" b="1">
              <a:solidFill>
                <a:srgbClr val="000099"/>
              </a:solidFill>
              <a:latin typeface="Courier New" pitchFamily="49" charset="0"/>
            </a:endParaRPr>
          </a:p>
          <a:p>
            <a:pPr algn="just">
              <a:spcBef>
                <a:spcPct val="50000"/>
              </a:spcBef>
            </a:pPr>
            <a:r>
              <a:rPr lang="en-US" altLang="zh-CN" sz="2000" b="1">
                <a:solidFill>
                  <a:srgbClr val="000099"/>
                </a:solidFill>
                <a:latin typeface="Courier New" pitchFamily="49" charset="0"/>
                <a:cs typeface="Courier New" pitchFamily="49" charset="0"/>
              </a:rPr>
              <a:t>O  Q  S  T  U</a:t>
            </a:r>
            <a:endParaRPr lang="en-US" altLang="zh-CN" sz="2000" b="1">
              <a:solidFill>
                <a:srgbClr val="000099"/>
              </a:solidFill>
              <a:latin typeface="Courier New" pitchFamily="49" charset="0"/>
            </a:endParaRPr>
          </a:p>
          <a:p>
            <a:pPr algn="just">
              <a:spcBef>
                <a:spcPct val="50000"/>
              </a:spcBef>
            </a:pPr>
            <a:r>
              <a:rPr lang="en-US" altLang="zh-CN" sz="2000" b="1">
                <a:solidFill>
                  <a:srgbClr val="000099"/>
                </a:solidFill>
                <a:latin typeface="Courier New" pitchFamily="49" charset="0"/>
                <a:cs typeface="Courier New" pitchFamily="49" charset="0"/>
              </a:rPr>
              <a:t>V  W  X  Y  Z</a:t>
            </a:r>
            <a:endParaRPr lang="en-US" altLang="zh-CN" sz="2000" b="1">
              <a:solidFill>
                <a:srgbClr val="000099"/>
              </a:solidFill>
              <a:latin typeface="Courier New"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Shannon</a:t>
            </a:r>
            <a:r>
              <a:rPr lang="zh-CN" altLang="en-US" smtClean="0"/>
              <a:t>其人</a:t>
            </a:r>
            <a:endParaRPr lang="zh-CN" altLang="en-US"/>
          </a:p>
        </p:txBody>
      </p:sp>
      <p:sp>
        <p:nvSpPr>
          <p:cNvPr id="3" name="内容占位符 2"/>
          <p:cNvSpPr>
            <a:spLocks noGrp="1"/>
          </p:cNvSpPr>
          <p:nvPr>
            <p:ph idx="1"/>
          </p:nvPr>
        </p:nvSpPr>
        <p:spPr/>
        <p:txBody>
          <a:bodyPr>
            <a:normAutofit fontScale="92500" lnSpcReduction="10000"/>
          </a:bodyPr>
          <a:lstStyle/>
          <a:p>
            <a:r>
              <a:rPr lang="en-US" altLang="zh-CN" smtClean="0"/>
              <a:t>Claude Elwood Shannon</a:t>
            </a:r>
          </a:p>
          <a:p>
            <a:pPr lvl="1"/>
            <a:r>
              <a:rPr lang="zh-CN" altLang="en-US" smtClean="0"/>
              <a:t>克劳德</a:t>
            </a:r>
            <a:r>
              <a:rPr lang="en-US" altLang="zh-CN" smtClean="0"/>
              <a:t>·</a:t>
            </a:r>
            <a:r>
              <a:rPr lang="zh-CN" altLang="en-US" smtClean="0"/>
              <a:t>香农</a:t>
            </a:r>
            <a:r>
              <a:rPr lang="en-US" altLang="zh-CN" smtClean="0"/>
              <a:t>(1916-2001)</a:t>
            </a:r>
            <a:endParaRPr lang="zh-CN" altLang="en-US" smtClean="0"/>
          </a:p>
          <a:p>
            <a:r>
              <a:rPr lang="zh-CN" altLang="en-US" smtClean="0"/>
              <a:t>研究领域</a:t>
            </a:r>
          </a:p>
          <a:p>
            <a:pPr lvl="1"/>
            <a:r>
              <a:rPr lang="zh-CN" altLang="en-US" smtClean="0"/>
              <a:t>布尔代数、物理学、数学</a:t>
            </a:r>
            <a:endParaRPr lang="en-US" altLang="zh-CN" smtClean="0"/>
          </a:p>
          <a:p>
            <a:r>
              <a:rPr lang="zh-CN" altLang="en-US" smtClean="0"/>
              <a:t>贡献</a:t>
            </a:r>
            <a:endParaRPr lang="en-US" altLang="zh-CN" smtClean="0"/>
          </a:p>
          <a:p>
            <a:pPr lvl="1"/>
            <a:r>
              <a:rPr lang="zh-CN" altLang="en-US" smtClean="0"/>
              <a:t>信息理论、信息熵的概念</a:t>
            </a:r>
            <a:endParaRPr lang="en-US" altLang="zh-CN" smtClean="0"/>
          </a:p>
          <a:p>
            <a:pPr lvl="1"/>
            <a:r>
              <a:rPr lang="zh-CN" altLang="en-US" smtClean="0"/>
              <a:t>符号逻辑和开关理论</a:t>
            </a:r>
            <a:endParaRPr lang="en-US" altLang="zh-CN" smtClean="0"/>
          </a:p>
          <a:p>
            <a:r>
              <a:rPr lang="zh-CN" altLang="en-US" smtClean="0"/>
              <a:t>成就</a:t>
            </a:r>
            <a:endParaRPr lang="en-US" altLang="zh-CN" smtClean="0"/>
          </a:p>
          <a:p>
            <a:pPr lvl="1"/>
            <a:r>
              <a:rPr lang="zh-CN" altLang="en-US" smtClean="0"/>
              <a:t>“信息论之父”“数字通信奠基人”</a:t>
            </a:r>
            <a:endParaRPr lang="zh-CN" altLang="en-US"/>
          </a:p>
        </p:txBody>
      </p:sp>
      <p:pic>
        <p:nvPicPr>
          <p:cNvPr id="3078" name="Picture 6"/>
          <p:cNvPicPr>
            <a:picLocks noChangeAspect="1" noChangeArrowheads="1"/>
          </p:cNvPicPr>
          <p:nvPr/>
        </p:nvPicPr>
        <p:blipFill>
          <a:blip r:embed="rId3" cstate="print"/>
          <a:srcRect/>
          <a:stretch>
            <a:fillRect/>
          </a:stretch>
        </p:blipFill>
        <p:spPr bwMode="auto">
          <a:xfrm>
            <a:off x="5796136" y="1988840"/>
            <a:ext cx="2304256" cy="280125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完善保密性验证方法</a:t>
            </a:r>
            <a:endParaRPr lang="zh-CN" altLang="en-US"/>
          </a:p>
        </p:txBody>
      </p:sp>
      <p:sp>
        <p:nvSpPr>
          <p:cNvPr id="3" name="内容占位符 2"/>
          <p:cNvSpPr>
            <a:spLocks noGrp="1"/>
          </p:cNvSpPr>
          <p:nvPr>
            <p:ph idx="1"/>
          </p:nvPr>
        </p:nvSpPr>
        <p:spPr/>
        <p:txBody>
          <a:bodyPr>
            <a:normAutofit/>
          </a:bodyPr>
          <a:lstStyle/>
          <a:p>
            <a:r>
              <a:rPr lang="en-US" altLang="zh-CN" sz="2800" smtClean="0"/>
              <a:t>Pr[</a:t>
            </a:r>
            <a:r>
              <a:rPr lang="en-US" altLang="zh-CN" sz="2800" b="1" i="1" smtClean="0"/>
              <a:t>Y</a:t>
            </a:r>
            <a:r>
              <a:rPr lang="en-US" altLang="zh-CN" sz="2800" smtClean="0"/>
              <a:t>=y|</a:t>
            </a:r>
            <a:r>
              <a:rPr lang="en-US" altLang="zh-CN" sz="2800" b="1" i="1" smtClean="0"/>
              <a:t>X</a:t>
            </a:r>
            <a:r>
              <a:rPr lang="en-US" altLang="zh-CN" sz="2800" smtClean="0"/>
              <a:t>=x]</a:t>
            </a:r>
            <a:r>
              <a:rPr lang="zh-CN" altLang="en-US" sz="2800" smtClean="0"/>
              <a:t>的计算</a:t>
            </a:r>
            <a:endParaRPr lang="en-US" altLang="zh-CN" sz="2800" smtClean="0"/>
          </a:p>
          <a:p>
            <a:pPr lvl="1"/>
            <a:r>
              <a:rPr lang="zh-CN" altLang="en-US" sz="2400" smtClean="0"/>
              <a:t>所有能满足</a:t>
            </a:r>
            <a:r>
              <a:rPr lang="en-US" altLang="zh-CN" sz="2400" b="1" i="1" smtClean="0"/>
              <a:t>X</a:t>
            </a:r>
            <a:r>
              <a:rPr lang="en-US" altLang="zh-CN" sz="2400" smtClean="0"/>
              <a:t>=x</a:t>
            </a:r>
            <a:r>
              <a:rPr lang="zh-CN" altLang="en-US" sz="2400" smtClean="0"/>
              <a:t>且</a:t>
            </a:r>
            <a:r>
              <a:rPr lang="en-US" altLang="zh-CN" sz="2400" b="1" i="1" smtClean="0"/>
              <a:t>Y</a:t>
            </a:r>
            <a:r>
              <a:rPr lang="en-US" altLang="zh-CN" sz="2400" smtClean="0"/>
              <a:t>=y</a:t>
            </a:r>
            <a:r>
              <a:rPr lang="zh-CN" altLang="en-US" sz="2400" smtClean="0"/>
              <a:t>的密钥</a:t>
            </a:r>
            <a:r>
              <a:rPr lang="en-US" altLang="zh-CN" sz="2400" smtClean="0"/>
              <a:t>k</a:t>
            </a:r>
            <a:r>
              <a:rPr lang="zh-CN" altLang="en-US" sz="2400" smtClean="0"/>
              <a:t>的概率之和，即为</a:t>
            </a:r>
            <a:endParaRPr lang="en-US" altLang="zh-CN" sz="2400" smtClean="0"/>
          </a:p>
          <a:p>
            <a:pPr lvl="1"/>
            <a:endParaRPr lang="en-US" altLang="zh-CN" sz="2400" smtClean="0"/>
          </a:p>
          <a:p>
            <a:pPr lvl="1"/>
            <a:endParaRPr lang="en-US" altLang="zh-CN" sz="2400" smtClean="0"/>
          </a:p>
          <a:p>
            <a:r>
              <a:rPr lang="zh-CN" altLang="en-US" sz="2800" smtClean="0"/>
              <a:t>最终可计算</a:t>
            </a:r>
            <a:r>
              <a:rPr lang="en-US" altLang="zh-CN" sz="2800" smtClean="0"/>
              <a:t>Pr[</a:t>
            </a:r>
            <a:r>
              <a:rPr lang="en-US" altLang="zh-CN" sz="2800" b="1" i="1" smtClean="0"/>
              <a:t>X</a:t>
            </a:r>
            <a:r>
              <a:rPr lang="en-US" altLang="zh-CN" sz="2800" smtClean="0"/>
              <a:t>=x|</a:t>
            </a:r>
            <a:r>
              <a:rPr lang="en-US" altLang="zh-CN" sz="2800" b="1" i="1" smtClean="0"/>
              <a:t>Y</a:t>
            </a:r>
            <a:r>
              <a:rPr lang="en-US" altLang="zh-CN" sz="2800" smtClean="0"/>
              <a:t>=y]</a:t>
            </a:r>
          </a:p>
        </p:txBody>
      </p:sp>
      <p:graphicFrame>
        <p:nvGraphicFramePr>
          <p:cNvPr id="5" name="对象 4"/>
          <p:cNvGraphicFramePr>
            <a:graphicFrameLocks noChangeAspect="1"/>
          </p:cNvGraphicFramePr>
          <p:nvPr/>
        </p:nvGraphicFramePr>
        <p:xfrm>
          <a:off x="917575" y="2492375"/>
          <a:ext cx="7094538" cy="914400"/>
        </p:xfrm>
        <a:graphic>
          <a:graphicData uri="http://schemas.openxmlformats.org/presentationml/2006/ole">
            <p:oleObj spid="_x0000_s44034" name="Equation" r:id="rId3" imgW="2857320" imgH="368280" progId="Equation.DSMT4">
              <p:embed/>
            </p:oleObj>
          </a:graphicData>
        </a:graphic>
      </p:graphicFrame>
      <p:graphicFrame>
        <p:nvGraphicFramePr>
          <p:cNvPr id="6" name="对象 5"/>
          <p:cNvGraphicFramePr>
            <a:graphicFrameLocks noChangeAspect="1"/>
          </p:cNvGraphicFramePr>
          <p:nvPr/>
        </p:nvGraphicFramePr>
        <p:xfrm>
          <a:off x="803275" y="4076700"/>
          <a:ext cx="7394575" cy="2263775"/>
        </p:xfrm>
        <a:graphic>
          <a:graphicData uri="http://schemas.openxmlformats.org/presentationml/2006/ole">
            <p:oleObj spid="_x0000_s44035" name="Equation" r:id="rId4" imgW="3733560" imgH="1143000" progId="Equation.DSMT4">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完善保密性验证举例</a:t>
            </a:r>
            <a:endParaRPr lang="zh-CN" altLang="en-US"/>
          </a:p>
        </p:txBody>
      </p:sp>
      <p:sp>
        <p:nvSpPr>
          <p:cNvPr id="3" name="内容占位符 2"/>
          <p:cNvSpPr>
            <a:spLocks noGrp="1"/>
          </p:cNvSpPr>
          <p:nvPr>
            <p:ph idx="1"/>
          </p:nvPr>
        </p:nvSpPr>
        <p:spPr/>
        <p:txBody>
          <a:bodyPr>
            <a:normAutofit/>
          </a:bodyPr>
          <a:lstStyle/>
          <a:p>
            <a:r>
              <a:rPr lang="zh-CN" altLang="en-US" dirty="0" smtClean="0"/>
              <a:t>例</a:t>
            </a:r>
            <a:r>
              <a:rPr lang="en-US" altLang="zh-CN" dirty="0" smtClean="0"/>
              <a:t>2.3  </a:t>
            </a:r>
            <a:r>
              <a:rPr lang="zh-CN" altLang="en-US" dirty="0" smtClean="0"/>
              <a:t>已知某密码体制</a:t>
            </a:r>
            <a:r>
              <a:rPr lang="en-US" altLang="zh-CN" dirty="0" smtClean="0"/>
              <a:t>(P,C,K,E,D)</a:t>
            </a:r>
            <a:r>
              <a:rPr lang="zh-CN" altLang="en-US" dirty="0" smtClean="0"/>
              <a:t>定义如下</a:t>
            </a:r>
            <a:endParaRPr lang="en-US" altLang="zh-CN" dirty="0" smtClean="0"/>
          </a:p>
          <a:p>
            <a:pPr lvl="1"/>
            <a:r>
              <a:rPr lang="en-US" altLang="zh-CN" dirty="0" smtClean="0"/>
              <a:t>P={a, b}	C={1, 2, 3, 4}	K={k1,k2,k3}</a:t>
            </a:r>
          </a:p>
          <a:p>
            <a:pPr lvl="1"/>
            <a:r>
              <a:rPr lang="zh-CN" altLang="en-US" dirty="0" smtClean="0"/>
              <a:t>加密函数定义为</a:t>
            </a:r>
            <a:endParaRPr lang="en-US" altLang="zh-CN" dirty="0" smtClean="0"/>
          </a:p>
          <a:p>
            <a:pPr lvl="2"/>
            <a:r>
              <a:rPr lang="en-US" altLang="zh-CN" dirty="0" smtClean="0"/>
              <a:t>e</a:t>
            </a:r>
            <a:r>
              <a:rPr lang="en-US" altLang="zh-CN" baseline="-25000" dirty="0" smtClean="0"/>
              <a:t>k1</a:t>
            </a:r>
            <a:r>
              <a:rPr lang="en-US" altLang="zh-CN" dirty="0" smtClean="0"/>
              <a:t>(a)=1;	e</a:t>
            </a:r>
            <a:r>
              <a:rPr lang="en-US" altLang="zh-CN" baseline="-25000" dirty="0" smtClean="0"/>
              <a:t>k2</a:t>
            </a:r>
            <a:r>
              <a:rPr lang="en-US" altLang="zh-CN" dirty="0" smtClean="0"/>
              <a:t>(a)=2;	e</a:t>
            </a:r>
            <a:r>
              <a:rPr lang="en-US" altLang="zh-CN" baseline="-25000" dirty="0" smtClean="0"/>
              <a:t>k3</a:t>
            </a:r>
            <a:r>
              <a:rPr lang="en-US" altLang="zh-CN" dirty="0" smtClean="0"/>
              <a:t>(a)=3</a:t>
            </a:r>
          </a:p>
          <a:p>
            <a:pPr lvl="2"/>
            <a:r>
              <a:rPr lang="en-US" altLang="zh-CN" dirty="0" smtClean="0"/>
              <a:t>e</a:t>
            </a:r>
            <a:r>
              <a:rPr lang="en-US" altLang="zh-CN" baseline="-25000" dirty="0" smtClean="0"/>
              <a:t>k1</a:t>
            </a:r>
            <a:r>
              <a:rPr lang="en-US" altLang="zh-CN" dirty="0" smtClean="0"/>
              <a:t>(b)=2;	e</a:t>
            </a:r>
            <a:r>
              <a:rPr lang="en-US" altLang="zh-CN" baseline="-25000" dirty="0" smtClean="0"/>
              <a:t>k2</a:t>
            </a:r>
            <a:r>
              <a:rPr lang="en-US" altLang="zh-CN" dirty="0" smtClean="0"/>
              <a:t>(b)=3;	e</a:t>
            </a:r>
            <a:r>
              <a:rPr lang="en-US" altLang="zh-CN" baseline="-25000" dirty="0" smtClean="0"/>
              <a:t>k3</a:t>
            </a:r>
            <a:r>
              <a:rPr lang="en-US" altLang="zh-CN" dirty="0" smtClean="0"/>
              <a:t>(b)=4</a:t>
            </a:r>
          </a:p>
          <a:p>
            <a:pPr lvl="1"/>
            <a:r>
              <a:rPr lang="zh-CN" altLang="en-US" dirty="0" smtClean="0"/>
              <a:t>假设</a:t>
            </a:r>
            <a:endParaRPr lang="en-US" altLang="zh-CN" dirty="0" smtClean="0"/>
          </a:p>
          <a:p>
            <a:pPr lvl="2"/>
            <a:r>
              <a:rPr lang="en-US" altLang="zh-CN" dirty="0" smtClean="0"/>
              <a:t>Pr[a]=1/4; Pr[b]=3/4</a:t>
            </a:r>
          </a:p>
          <a:p>
            <a:pPr lvl="2"/>
            <a:r>
              <a:rPr lang="en-US" altLang="zh-CN" dirty="0" smtClean="0"/>
              <a:t>Pr[k1]=1/2; Pr[k2]=Pr[k3]=1/4</a:t>
            </a:r>
          </a:p>
          <a:p>
            <a:r>
              <a:rPr lang="zh-CN" altLang="en-US" dirty="0" smtClean="0"/>
              <a:t>试分析该密码系统是否具备完善保密性</a:t>
            </a:r>
            <a:endParaRPr lang="en-US" altLang="zh-CN" dirty="0" smtClean="0"/>
          </a:p>
          <a:p>
            <a:pPr lvl="1"/>
            <a:endParaRPr lang="en-US" altLang="zh-CN"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zh-CN" altLang="en-US" dirty="0" smtClean="0"/>
              <a:t>该密码体制可用如下加密矩阵表示</a:t>
            </a: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r>
              <a:rPr lang="zh-CN" altLang="en-US" dirty="0" smtClean="0"/>
              <a:t>首先计算</a:t>
            </a:r>
            <a:r>
              <a:rPr lang="en-US" altLang="zh-CN" dirty="0" smtClean="0"/>
              <a:t>Pr[</a:t>
            </a:r>
            <a:r>
              <a:rPr lang="en-US" altLang="zh-CN" b="1" i="1" dirty="0" smtClean="0"/>
              <a:t>Y</a:t>
            </a:r>
            <a:r>
              <a:rPr lang="en-US" altLang="zh-CN" dirty="0" smtClean="0"/>
              <a:t>=y]</a:t>
            </a:r>
            <a:r>
              <a:rPr lang="zh-CN" altLang="en-US" dirty="0" smtClean="0"/>
              <a:t>，有</a:t>
            </a:r>
            <a:endParaRPr lang="en-US" altLang="zh-CN" dirty="0" smtClean="0"/>
          </a:p>
          <a:p>
            <a:pPr lvl="1"/>
            <a:r>
              <a:rPr lang="en-US" altLang="zh-CN" dirty="0" smtClean="0"/>
              <a:t>Pr[1] = Pr[k1]Pr[a] = 1/8</a:t>
            </a:r>
          </a:p>
          <a:p>
            <a:pPr lvl="1"/>
            <a:r>
              <a:rPr lang="en-US" altLang="zh-CN" dirty="0" smtClean="0"/>
              <a:t>Pr[2] = Pr[k2]Pr[a] + Pr[k1]Pr[b] =1/16+3/8=7/16</a:t>
            </a:r>
          </a:p>
          <a:p>
            <a:pPr lvl="1"/>
            <a:r>
              <a:rPr lang="en-US" altLang="zh-CN" dirty="0" smtClean="0"/>
              <a:t>Pr[3] = Pr[k3]Pr[a] + Pr[k2]Pr[b] =1/16+3/16=1/4</a:t>
            </a:r>
          </a:p>
          <a:p>
            <a:pPr lvl="1"/>
            <a:r>
              <a:rPr lang="en-US" altLang="zh-CN" dirty="0" smtClean="0"/>
              <a:t>Pr[4] = Pr[k3]Pr[b] = 3/16</a:t>
            </a:r>
          </a:p>
          <a:p>
            <a:pPr lvl="1"/>
            <a:endParaRPr lang="en-US" altLang="zh-CN" dirty="0" smtClean="0"/>
          </a:p>
        </p:txBody>
      </p:sp>
      <p:sp>
        <p:nvSpPr>
          <p:cNvPr id="2" name="标题 1"/>
          <p:cNvSpPr>
            <a:spLocks noGrp="1"/>
          </p:cNvSpPr>
          <p:nvPr>
            <p:ph type="title"/>
          </p:nvPr>
        </p:nvSpPr>
        <p:spPr/>
        <p:txBody>
          <a:bodyPr/>
          <a:lstStyle/>
          <a:p>
            <a:r>
              <a:rPr lang="zh-CN" altLang="en-US" dirty="0" smtClean="0"/>
              <a:t>完善保密性验证举例</a:t>
            </a:r>
            <a:endParaRPr lang="zh-CN" altLang="en-US" dirty="0"/>
          </a:p>
        </p:txBody>
      </p:sp>
      <p:graphicFrame>
        <p:nvGraphicFramePr>
          <p:cNvPr id="6" name="表格 5"/>
          <p:cNvGraphicFramePr>
            <a:graphicFrameLocks noGrp="1"/>
          </p:cNvGraphicFramePr>
          <p:nvPr/>
        </p:nvGraphicFramePr>
        <p:xfrm>
          <a:off x="1285852" y="2143116"/>
          <a:ext cx="3744417" cy="1512168"/>
        </p:xfrm>
        <a:graphic>
          <a:graphicData uri="http://schemas.openxmlformats.org/drawingml/2006/table">
            <a:tbl>
              <a:tblPr firstRow="1" bandRow="1">
                <a:tableStyleId>{5C22544A-7EE6-4342-B048-85BDC9FD1C3A}</a:tableStyleId>
              </a:tblPr>
              <a:tblGrid>
                <a:gridCol w="1248139"/>
                <a:gridCol w="1248139"/>
                <a:gridCol w="1248139"/>
              </a:tblGrid>
              <a:tr h="378042">
                <a:tc>
                  <a:txBody>
                    <a:bodyPr/>
                    <a:lstStyle/>
                    <a:p>
                      <a:endParaRPr lang="zh-CN" altLang="en-US" sz="1800" dirty="0"/>
                    </a:p>
                  </a:txBody>
                  <a:tcPr anchor="ctr" anchorCtr="1"/>
                </a:tc>
                <a:tc>
                  <a:txBody>
                    <a:bodyPr/>
                    <a:lstStyle/>
                    <a:p>
                      <a:r>
                        <a:rPr lang="en-US" altLang="zh-CN" sz="1800" b="0" smtClean="0"/>
                        <a:t>a</a:t>
                      </a:r>
                      <a:endParaRPr lang="zh-CN" altLang="en-US" sz="1800" b="0"/>
                    </a:p>
                  </a:txBody>
                  <a:tcPr anchor="ctr" anchorCtr="1"/>
                </a:tc>
                <a:tc>
                  <a:txBody>
                    <a:bodyPr/>
                    <a:lstStyle/>
                    <a:p>
                      <a:r>
                        <a:rPr lang="en-US" altLang="zh-CN" sz="1800" b="0" dirty="0" smtClean="0"/>
                        <a:t>b</a:t>
                      </a:r>
                      <a:endParaRPr lang="zh-CN" altLang="en-US" sz="1800" b="0" dirty="0"/>
                    </a:p>
                  </a:txBody>
                  <a:tcPr anchor="ctr" anchorCtr="1"/>
                </a:tc>
              </a:tr>
              <a:tr h="378042">
                <a:tc>
                  <a:txBody>
                    <a:bodyPr/>
                    <a:lstStyle/>
                    <a:p>
                      <a:r>
                        <a:rPr lang="en-US" altLang="zh-CN" sz="1800" baseline="0" smtClean="0"/>
                        <a:t>k1</a:t>
                      </a:r>
                      <a:endParaRPr lang="zh-CN" altLang="en-US" sz="1800" baseline="0"/>
                    </a:p>
                  </a:txBody>
                  <a:tcPr anchor="ctr" anchorCtr="1">
                    <a:solidFill>
                      <a:schemeClr val="accent1"/>
                    </a:solidFill>
                  </a:tcPr>
                </a:tc>
                <a:tc>
                  <a:txBody>
                    <a:bodyPr/>
                    <a:lstStyle/>
                    <a:p>
                      <a:r>
                        <a:rPr lang="en-US" altLang="zh-CN" sz="1800" smtClean="0"/>
                        <a:t>1</a:t>
                      </a:r>
                      <a:endParaRPr lang="zh-CN" altLang="en-US" sz="1800"/>
                    </a:p>
                  </a:txBody>
                  <a:tcPr anchor="ctr" anchorCtr="1"/>
                </a:tc>
                <a:tc>
                  <a:txBody>
                    <a:bodyPr/>
                    <a:lstStyle/>
                    <a:p>
                      <a:r>
                        <a:rPr lang="en-US" altLang="zh-CN" sz="1800" dirty="0" smtClean="0"/>
                        <a:t>2</a:t>
                      </a:r>
                      <a:endParaRPr lang="zh-CN" altLang="en-US" sz="1800" dirty="0"/>
                    </a:p>
                  </a:txBody>
                  <a:tcPr anchor="ctr" anchorCtr="1"/>
                </a:tc>
              </a:tr>
              <a:tr h="378042">
                <a:tc>
                  <a:txBody>
                    <a:bodyPr/>
                    <a:lstStyle/>
                    <a:p>
                      <a:r>
                        <a:rPr lang="en-US" altLang="zh-CN" sz="1800" baseline="0" smtClean="0"/>
                        <a:t>k2</a:t>
                      </a:r>
                      <a:endParaRPr lang="zh-CN" altLang="en-US" sz="1800" baseline="0"/>
                    </a:p>
                  </a:txBody>
                  <a:tcPr anchor="ctr" anchorCtr="1">
                    <a:solidFill>
                      <a:schemeClr val="accent1"/>
                    </a:solidFill>
                  </a:tcPr>
                </a:tc>
                <a:tc>
                  <a:txBody>
                    <a:bodyPr/>
                    <a:lstStyle/>
                    <a:p>
                      <a:r>
                        <a:rPr lang="en-US" altLang="zh-CN" sz="1800" smtClean="0"/>
                        <a:t>2</a:t>
                      </a:r>
                      <a:endParaRPr lang="zh-CN" altLang="en-US" sz="1800"/>
                    </a:p>
                  </a:txBody>
                  <a:tcPr anchor="ctr" anchorCtr="1"/>
                </a:tc>
                <a:tc>
                  <a:txBody>
                    <a:bodyPr/>
                    <a:lstStyle/>
                    <a:p>
                      <a:r>
                        <a:rPr lang="en-US" altLang="zh-CN" sz="1800" smtClean="0"/>
                        <a:t>3</a:t>
                      </a:r>
                      <a:endParaRPr lang="zh-CN" altLang="en-US" sz="1800"/>
                    </a:p>
                  </a:txBody>
                  <a:tcPr anchor="ctr" anchorCtr="1"/>
                </a:tc>
              </a:tr>
              <a:tr h="378042">
                <a:tc>
                  <a:txBody>
                    <a:bodyPr/>
                    <a:lstStyle/>
                    <a:p>
                      <a:r>
                        <a:rPr lang="en-US" altLang="zh-CN" sz="1800" baseline="0" smtClean="0"/>
                        <a:t>k3</a:t>
                      </a:r>
                      <a:endParaRPr lang="zh-CN" altLang="en-US" sz="1800" baseline="0"/>
                    </a:p>
                  </a:txBody>
                  <a:tcPr anchor="ctr" anchorCtr="1">
                    <a:solidFill>
                      <a:schemeClr val="accent1"/>
                    </a:solidFill>
                  </a:tcPr>
                </a:tc>
                <a:tc>
                  <a:txBody>
                    <a:bodyPr/>
                    <a:lstStyle/>
                    <a:p>
                      <a:r>
                        <a:rPr lang="en-US" altLang="zh-CN" sz="1800" smtClean="0"/>
                        <a:t>3</a:t>
                      </a:r>
                      <a:endParaRPr lang="zh-CN" altLang="en-US" sz="1800"/>
                    </a:p>
                  </a:txBody>
                  <a:tcPr anchor="ctr" anchorCtr="1"/>
                </a:tc>
                <a:tc>
                  <a:txBody>
                    <a:bodyPr/>
                    <a:lstStyle/>
                    <a:p>
                      <a:r>
                        <a:rPr lang="en-US" altLang="zh-CN" sz="1800" dirty="0" smtClean="0"/>
                        <a:t>4</a:t>
                      </a:r>
                      <a:endParaRPr lang="zh-CN" altLang="en-US" sz="1800" dirty="0"/>
                    </a:p>
                  </a:txBody>
                  <a:tcPr anchor="ctr" anchorCtr="1"/>
                </a:tc>
              </a:tr>
            </a:tbl>
          </a:graphicData>
        </a:graphic>
      </p:graphicFrame>
      <p:sp>
        <p:nvSpPr>
          <p:cNvPr id="7" name="标题 1"/>
          <p:cNvSpPr txBox="1">
            <a:spLocks/>
          </p:cNvSpPr>
          <p:nvPr/>
        </p:nvSpPr>
        <p:spPr>
          <a:xfrm>
            <a:off x="5072066" y="2285992"/>
            <a:ext cx="3857652" cy="1214446"/>
          </a:xfrm>
          <a:prstGeom prst="rect">
            <a:avLst/>
          </a:prstGeom>
        </p:spPr>
        <p:txBody>
          <a:bodyPr vert="horz" lIns="0" rIns="0" rtlCol="0" anchor="ctr">
            <a:normAutofit/>
          </a:bodyPr>
          <a:lstStyle/>
          <a:p>
            <a:pPr marL="360000" lvl="2"/>
            <a:r>
              <a:rPr lang="en-US" altLang="zh-CN" sz="2400" dirty="0" smtClean="0"/>
              <a:t>Pr[a]=1/4; Pr[b]=3/4</a:t>
            </a:r>
          </a:p>
          <a:p>
            <a:pPr marL="360000" lvl="2"/>
            <a:r>
              <a:rPr lang="en-US" altLang="zh-CN" sz="2400" dirty="0" smtClean="0"/>
              <a:t>Pr[k1]=1/2; Pr[k2]=Pr[k3]=1/4</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完善保密性验证举例</a:t>
            </a:r>
            <a:endParaRPr lang="zh-CN" altLang="en-US"/>
          </a:p>
        </p:txBody>
      </p:sp>
      <p:sp>
        <p:nvSpPr>
          <p:cNvPr id="3" name="内容占位符 2"/>
          <p:cNvSpPr>
            <a:spLocks noGrp="1"/>
          </p:cNvSpPr>
          <p:nvPr>
            <p:ph idx="1"/>
          </p:nvPr>
        </p:nvSpPr>
        <p:spPr/>
        <p:txBody>
          <a:bodyPr>
            <a:normAutofit lnSpcReduction="10000"/>
          </a:bodyPr>
          <a:lstStyle/>
          <a:p>
            <a:r>
              <a:rPr lang="zh-CN" altLang="en-US" smtClean="0"/>
              <a:t>然后计算</a:t>
            </a:r>
            <a:r>
              <a:rPr lang="en-US" altLang="zh-CN" smtClean="0"/>
              <a:t>Pr[</a:t>
            </a:r>
            <a:r>
              <a:rPr lang="en-US" altLang="zh-CN" b="1" i="1" smtClean="0"/>
              <a:t>Y</a:t>
            </a:r>
            <a:r>
              <a:rPr lang="en-US" altLang="zh-CN" smtClean="0"/>
              <a:t>=y|</a:t>
            </a:r>
            <a:r>
              <a:rPr lang="en-US" altLang="zh-CN" b="1" i="1" smtClean="0"/>
              <a:t>X</a:t>
            </a:r>
            <a:r>
              <a:rPr lang="en-US" altLang="zh-CN" smtClean="0"/>
              <a:t>=x]</a:t>
            </a:r>
            <a:r>
              <a:rPr lang="zh-CN" altLang="en-US" smtClean="0"/>
              <a:t>，有</a:t>
            </a:r>
            <a:endParaRPr lang="en-US" altLang="zh-CN" smtClean="0"/>
          </a:p>
          <a:p>
            <a:pPr lvl="1"/>
            <a:r>
              <a:rPr lang="en-US" altLang="zh-CN" smtClean="0"/>
              <a:t>Pr[1|a] = Pr[k1] = 1/2</a:t>
            </a:r>
          </a:p>
          <a:p>
            <a:pPr lvl="1"/>
            <a:r>
              <a:rPr lang="en-US" altLang="zh-CN" smtClean="0"/>
              <a:t>Pr[2|a] = Pr[k2] = 1/4</a:t>
            </a:r>
          </a:p>
          <a:p>
            <a:pPr lvl="1"/>
            <a:r>
              <a:rPr lang="en-US" altLang="zh-CN" smtClean="0"/>
              <a:t>Pr[3|a] = Pr[k3] = 1/4</a:t>
            </a:r>
          </a:p>
          <a:p>
            <a:pPr lvl="1"/>
            <a:r>
              <a:rPr lang="en-US" altLang="zh-CN" smtClean="0"/>
              <a:t>Pr[4|a] = 0</a:t>
            </a:r>
          </a:p>
          <a:p>
            <a:pPr lvl="1"/>
            <a:r>
              <a:rPr lang="en-US" altLang="zh-CN" smtClean="0"/>
              <a:t>Pr[1|b] = 0</a:t>
            </a:r>
          </a:p>
          <a:p>
            <a:pPr lvl="1"/>
            <a:r>
              <a:rPr lang="en-US" altLang="zh-CN" smtClean="0"/>
              <a:t>Pr[2|b] = Pr[k1] = 1/2</a:t>
            </a:r>
          </a:p>
          <a:p>
            <a:pPr lvl="1"/>
            <a:r>
              <a:rPr lang="en-US" altLang="zh-CN" smtClean="0"/>
              <a:t>Pr[3|b] = Pr[k2] = 1/4</a:t>
            </a:r>
          </a:p>
          <a:p>
            <a:pPr lvl="1"/>
            <a:r>
              <a:rPr lang="en-US" altLang="zh-CN" smtClean="0"/>
              <a:t>Pr[4|b] = Pr[k3] = 1/4</a:t>
            </a:r>
            <a:endParaRPr lang="zh-CN" altLang="en-US"/>
          </a:p>
        </p:txBody>
      </p:sp>
      <p:graphicFrame>
        <p:nvGraphicFramePr>
          <p:cNvPr id="4" name="表格 3"/>
          <p:cNvGraphicFramePr>
            <a:graphicFrameLocks noGrp="1"/>
          </p:cNvGraphicFramePr>
          <p:nvPr/>
        </p:nvGraphicFramePr>
        <p:xfrm>
          <a:off x="5143504" y="2428868"/>
          <a:ext cx="3744417" cy="1512168"/>
        </p:xfrm>
        <a:graphic>
          <a:graphicData uri="http://schemas.openxmlformats.org/drawingml/2006/table">
            <a:tbl>
              <a:tblPr firstRow="1" bandRow="1">
                <a:tableStyleId>{5C22544A-7EE6-4342-B048-85BDC9FD1C3A}</a:tableStyleId>
              </a:tblPr>
              <a:tblGrid>
                <a:gridCol w="1248139"/>
                <a:gridCol w="1248139"/>
                <a:gridCol w="1248139"/>
              </a:tblGrid>
              <a:tr h="378042">
                <a:tc>
                  <a:txBody>
                    <a:bodyPr/>
                    <a:lstStyle/>
                    <a:p>
                      <a:endParaRPr lang="zh-CN" altLang="en-US" sz="1800" dirty="0"/>
                    </a:p>
                  </a:txBody>
                  <a:tcPr anchor="ctr" anchorCtr="1"/>
                </a:tc>
                <a:tc>
                  <a:txBody>
                    <a:bodyPr/>
                    <a:lstStyle/>
                    <a:p>
                      <a:r>
                        <a:rPr lang="en-US" altLang="zh-CN" sz="1800" b="0" smtClean="0"/>
                        <a:t>a</a:t>
                      </a:r>
                      <a:endParaRPr lang="zh-CN" altLang="en-US" sz="1800" b="0"/>
                    </a:p>
                  </a:txBody>
                  <a:tcPr anchor="ctr" anchorCtr="1"/>
                </a:tc>
                <a:tc>
                  <a:txBody>
                    <a:bodyPr/>
                    <a:lstStyle/>
                    <a:p>
                      <a:r>
                        <a:rPr lang="en-US" altLang="zh-CN" sz="1800" b="0" dirty="0" smtClean="0"/>
                        <a:t>b</a:t>
                      </a:r>
                      <a:endParaRPr lang="zh-CN" altLang="en-US" sz="1800" b="0" dirty="0"/>
                    </a:p>
                  </a:txBody>
                  <a:tcPr anchor="ctr" anchorCtr="1"/>
                </a:tc>
              </a:tr>
              <a:tr h="378042">
                <a:tc>
                  <a:txBody>
                    <a:bodyPr/>
                    <a:lstStyle/>
                    <a:p>
                      <a:r>
                        <a:rPr lang="en-US" altLang="zh-CN" sz="1800" baseline="0" smtClean="0"/>
                        <a:t>k1</a:t>
                      </a:r>
                      <a:endParaRPr lang="zh-CN" altLang="en-US" sz="1800" baseline="0"/>
                    </a:p>
                  </a:txBody>
                  <a:tcPr anchor="ctr" anchorCtr="1">
                    <a:solidFill>
                      <a:schemeClr val="accent1"/>
                    </a:solidFill>
                  </a:tcPr>
                </a:tc>
                <a:tc>
                  <a:txBody>
                    <a:bodyPr/>
                    <a:lstStyle/>
                    <a:p>
                      <a:r>
                        <a:rPr lang="en-US" altLang="zh-CN" sz="1800" smtClean="0"/>
                        <a:t>1</a:t>
                      </a:r>
                      <a:endParaRPr lang="zh-CN" altLang="en-US" sz="1800"/>
                    </a:p>
                  </a:txBody>
                  <a:tcPr anchor="ctr" anchorCtr="1"/>
                </a:tc>
                <a:tc>
                  <a:txBody>
                    <a:bodyPr/>
                    <a:lstStyle/>
                    <a:p>
                      <a:r>
                        <a:rPr lang="en-US" altLang="zh-CN" sz="1800" dirty="0" smtClean="0"/>
                        <a:t>2</a:t>
                      </a:r>
                      <a:endParaRPr lang="zh-CN" altLang="en-US" sz="1800" dirty="0"/>
                    </a:p>
                  </a:txBody>
                  <a:tcPr anchor="ctr" anchorCtr="1"/>
                </a:tc>
              </a:tr>
              <a:tr h="378042">
                <a:tc>
                  <a:txBody>
                    <a:bodyPr/>
                    <a:lstStyle/>
                    <a:p>
                      <a:r>
                        <a:rPr lang="en-US" altLang="zh-CN" sz="1800" baseline="0" smtClean="0"/>
                        <a:t>k2</a:t>
                      </a:r>
                      <a:endParaRPr lang="zh-CN" altLang="en-US" sz="1800" baseline="0"/>
                    </a:p>
                  </a:txBody>
                  <a:tcPr anchor="ctr" anchorCtr="1">
                    <a:solidFill>
                      <a:schemeClr val="accent1"/>
                    </a:solidFill>
                  </a:tcPr>
                </a:tc>
                <a:tc>
                  <a:txBody>
                    <a:bodyPr/>
                    <a:lstStyle/>
                    <a:p>
                      <a:r>
                        <a:rPr lang="en-US" altLang="zh-CN" sz="1800" smtClean="0"/>
                        <a:t>2</a:t>
                      </a:r>
                      <a:endParaRPr lang="zh-CN" altLang="en-US" sz="1800"/>
                    </a:p>
                  </a:txBody>
                  <a:tcPr anchor="ctr" anchorCtr="1"/>
                </a:tc>
                <a:tc>
                  <a:txBody>
                    <a:bodyPr/>
                    <a:lstStyle/>
                    <a:p>
                      <a:r>
                        <a:rPr lang="en-US" altLang="zh-CN" sz="1800" smtClean="0"/>
                        <a:t>3</a:t>
                      </a:r>
                      <a:endParaRPr lang="zh-CN" altLang="en-US" sz="1800"/>
                    </a:p>
                  </a:txBody>
                  <a:tcPr anchor="ctr" anchorCtr="1"/>
                </a:tc>
              </a:tr>
              <a:tr h="378042">
                <a:tc>
                  <a:txBody>
                    <a:bodyPr/>
                    <a:lstStyle/>
                    <a:p>
                      <a:r>
                        <a:rPr lang="en-US" altLang="zh-CN" sz="1800" baseline="0" smtClean="0"/>
                        <a:t>k3</a:t>
                      </a:r>
                      <a:endParaRPr lang="zh-CN" altLang="en-US" sz="1800" baseline="0"/>
                    </a:p>
                  </a:txBody>
                  <a:tcPr anchor="ctr" anchorCtr="1">
                    <a:solidFill>
                      <a:schemeClr val="accent1"/>
                    </a:solidFill>
                  </a:tcPr>
                </a:tc>
                <a:tc>
                  <a:txBody>
                    <a:bodyPr/>
                    <a:lstStyle/>
                    <a:p>
                      <a:r>
                        <a:rPr lang="en-US" altLang="zh-CN" sz="1800" smtClean="0"/>
                        <a:t>3</a:t>
                      </a:r>
                      <a:endParaRPr lang="zh-CN" altLang="en-US" sz="1800"/>
                    </a:p>
                  </a:txBody>
                  <a:tcPr anchor="ctr" anchorCtr="1"/>
                </a:tc>
                <a:tc>
                  <a:txBody>
                    <a:bodyPr/>
                    <a:lstStyle/>
                    <a:p>
                      <a:r>
                        <a:rPr lang="en-US" altLang="zh-CN" sz="1800" dirty="0" smtClean="0"/>
                        <a:t>4</a:t>
                      </a:r>
                      <a:endParaRPr lang="zh-CN" altLang="en-US" sz="1800" dirty="0"/>
                    </a:p>
                  </a:txBody>
                  <a:tcPr anchor="ctr" anchorCtr="1"/>
                </a:tc>
              </a:tr>
            </a:tbl>
          </a:graphicData>
        </a:graphic>
      </p:graphicFrame>
      <p:sp>
        <p:nvSpPr>
          <p:cNvPr id="5" name="标题 1"/>
          <p:cNvSpPr txBox="1">
            <a:spLocks/>
          </p:cNvSpPr>
          <p:nvPr/>
        </p:nvSpPr>
        <p:spPr>
          <a:xfrm>
            <a:off x="5286348" y="4214818"/>
            <a:ext cx="3857652" cy="1214446"/>
          </a:xfrm>
          <a:prstGeom prst="rect">
            <a:avLst/>
          </a:prstGeom>
        </p:spPr>
        <p:txBody>
          <a:bodyPr vert="horz" lIns="0" rIns="0" rtlCol="0" anchor="ctr">
            <a:normAutofit/>
          </a:bodyPr>
          <a:lstStyle/>
          <a:p>
            <a:pPr marL="360000" lvl="2"/>
            <a:r>
              <a:rPr lang="en-US" altLang="zh-CN" sz="2400" dirty="0" smtClean="0"/>
              <a:t>Pr[a]=1/4; Pr[b]=3/4</a:t>
            </a:r>
          </a:p>
          <a:p>
            <a:pPr marL="360000" lvl="2"/>
            <a:r>
              <a:rPr lang="en-US" altLang="zh-CN" sz="2400" dirty="0" smtClean="0"/>
              <a:t>Pr[k1]=1/2; Pr[k2]=Pr[k3]=1/4</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完善保密性验证举例</a:t>
            </a:r>
            <a:endParaRPr lang="zh-CN" altLang="en-US"/>
          </a:p>
        </p:txBody>
      </p:sp>
      <p:sp>
        <p:nvSpPr>
          <p:cNvPr id="3" name="内容占位符 2"/>
          <p:cNvSpPr>
            <a:spLocks noGrp="1"/>
          </p:cNvSpPr>
          <p:nvPr>
            <p:ph idx="1"/>
          </p:nvPr>
        </p:nvSpPr>
        <p:spPr>
          <a:xfrm>
            <a:off x="457200" y="1600200"/>
            <a:ext cx="8229600" cy="5257800"/>
          </a:xfrm>
        </p:spPr>
        <p:txBody>
          <a:bodyPr>
            <a:normAutofit fontScale="92500" lnSpcReduction="10000"/>
          </a:bodyPr>
          <a:lstStyle/>
          <a:p>
            <a:r>
              <a:rPr lang="zh-CN" altLang="en-US" dirty="0" smtClean="0"/>
              <a:t>最后根据</a:t>
            </a:r>
            <a:r>
              <a:rPr lang="en-US" altLang="zh-CN" dirty="0" err="1" smtClean="0"/>
              <a:t>Bayes</a:t>
            </a:r>
            <a:r>
              <a:rPr lang="zh-CN" altLang="en-US" dirty="0" smtClean="0"/>
              <a:t>公式</a:t>
            </a:r>
            <a:endParaRPr lang="en-US" altLang="zh-CN" dirty="0" smtClean="0"/>
          </a:p>
          <a:p>
            <a:endParaRPr lang="en-US" altLang="zh-CN" dirty="0" smtClean="0"/>
          </a:p>
          <a:p>
            <a:r>
              <a:rPr lang="zh-CN" altLang="en-US" dirty="0" smtClean="0"/>
              <a:t>计算</a:t>
            </a:r>
            <a:r>
              <a:rPr lang="en-US" altLang="zh-CN" dirty="0" smtClean="0"/>
              <a:t>Pr[</a:t>
            </a:r>
            <a:r>
              <a:rPr lang="en-US" altLang="zh-CN" b="1" i="1" dirty="0" smtClean="0"/>
              <a:t>X</a:t>
            </a:r>
            <a:r>
              <a:rPr lang="en-US" altLang="zh-CN" dirty="0" smtClean="0"/>
              <a:t>=</a:t>
            </a:r>
            <a:r>
              <a:rPr lang="en-US" altLang="zh-CN" dirty="0" err="1" smtClean="0"/>
              <a:t>x|</a:t>
            </a:r>
            <a:r>
              <a:rPr lang="en-US" altLang="zh-CN" b="1" i="1" dirty="0" err="1" smtClean="0"/>
              <a:t>Y</a:t>
            </a:r>
            <a:r>
              <a:rPr lang="en-US" altLang="zh-CN" dirty="0" smtClean="0"/>
              <a:t>=y]</a:t>
            </a:r>
            <a:r>
              <a:rPr lang="zh-CN" altLang="en-US" dirty="0" smtClean="0"/>
              <a:t>，有</a:t>
            </a:r>
            <a:endParaRPr lang="en-US" altLang="zh-CN" dirty="0" smtClean="0"/>
          </a:p>
          <a:p>
            <a:pPr lvl="1"/>
            <a:r>
              <a:rPr lang="en-US" altLang="zh-CN" dirty="0" smtClean="0"/>
              <a:t>Pr[a|1] = Pr[a]Pr[1|a]/Pr[1]=1</a:t>
            </a:r>
          </a:p>
          <a:p>
            <a:pPr lvl="1"/>
            <a:r>
              <a:rPr lang="en-US" altLang="zh-CN" dirty="0" smtClean="0"/>
              <a:t>Pr[a|2] = Pr[a]Pr[2|a]/Pr[2]=1/7</a:t>
            </a:r>
          </a:p>
          <a:p>
            <a:pPr lvl="1"/>
            <a:r>
              <a:rPr lang="en-US" altLang="zh-CN" dirty="0" smtClean="0"/>
              <a:t>Pr[a|3] = Pr[a]Pr[3|a]/Pr[3] = 1/4</a:t>
            </a:r>
            <a:endParaRPr lang="zh-CN" altLang="en-US" dirty="0" smtClean="0"/>
          </a:p>
          <a:p>
            <a:pPr lvl="1"/>
            <a:r>
              <a:rPr lang="en-US" altLang="zh-CN" dirty="0" smtClean="0"/>
              <a:t>Pr[a|4] = Pr[a]Pr[4|a]/Pr[4] = 0</a:t>
            </a:r>
          </a:p>
          <a:p>
            <a:pPr lvl="1"/>
            <a:r>
              <a:rPr lang="en-US" altLang="zh-CN" dirty="0" smtClean="0"/>
              <a:t>Pr[b|1] = Pr[b]Pr[1|b]/Pr[1]=0</a:t>
            </a:r>
          </a:p>
          <a:p>
            <a:pPr lvl="1"/>
            <a:r>
              <a:rPr lang="en-US" altLang="zh-CN" dirty="0" smtClean="0"/>
              <a:t>Pr[b|2] = Pr[b]Pr[2|b]/Pr[2] = 6/7</a:t>
            </a:r>
          </a:p>
          <a:p>
            <a:pPr lvl="1"/>
            <a:r>
              <a:rPr lang="en-US" altLang="zh-CN" dirty="0" smtClean="0"/>
              <a:t>Pr[b|3] = Pr[b]Pr[3|b]/Pr[3] = 3/4</a:t>
            </a:r>
          </a:p>
          <a:p>
            <a:pPr lvl="1"/>
            <a:r>
              <a:rPr lang="en-US" altLang="zh-CN" dirty="0" smtClean="0"/>
              <a:t>Pr[b|4] = Pr[b]Pr[4|b]/Pr[4] = 1</a:t>
            </a:r>
          </a:p>
        </p:txBody>
      </p:sp>
      <p:graphicFrame>
        <p:nvGraphicFramePr>
          <p:cNvPr id="51202" name="Object 2"/>
          <p:cNvGraphicFramePr>
            <a:graphicFrameLocks noChangeAspect="1"/>
          </p:cNvGraphicFramePr>
          <p:nvPr/>
        </p:nvGraphicFramePr>
        <p:xfrm>
          <a:off x="2411760" y="1844824"/>
          <a:ext cx="4464496" cy="1003407"/>
        </p:xfrm>
        <a:graphic>
          <a:graphicData uri="http://schemas.openxmlformats.org/presentationml/2006/ole">
            <p:oleObj spid="_x0000_s51202" name="Equation" r:id="rId3" imgW="1866600" imgH="419040" progId="Equation.DSMT4">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完善保密性验证举例</a:t>
            </a:r>
            <a:endParaRPr lang="zh-CN" altLang="en-US"/>
          </a:p>
        </p:txBody>
      </p:sp>
      <p:sp>
        <p:nvSpPr>
          <p:cNvPr id="3" name="内容占位符 2"/>
          <p:cNvSpPr>
            <a:spLocks noGrp="1"/>
          </p:cNvSpPr>
          <p:nvPr>
            <p:ph idx="1"/>
          </p:nvPr>
        </p:nvSpPr>
        <p:spPr/>
        <p:txBody>
          <a:bodyPr/>
          <a:lstStyle/>
          <a:p>
            <a:r>
              <a:rPr lang="zh-CN" altLang="en-US" smtClean="0"/>
              <a:t>结论</a:t>
            </a:r>
            <a:endParaRPr lang="en-US" altLang="zh-CN" smtClean="0"/>
          </a:p>
          <a:p>
            <a:pPr lvl="1"/>
            <a:r>
              <a:rPr lang="en-US" altLang="zh-CN" smtClean="0"/>
              <a:t>Pr[a|3] = Pr[a] = 1/4</a:t>
            </a:r>
          </a:p>
          <a:p>
            <a:pPr lvl="1"/>
            <a:r>
              <a:rPr lang="en-US" altLang="zh-CN" smtClean="0"/>
              <a:t>Pr[b|3] = Pr[b] = 3/4</a:t>
            </a:r>
          </a:p>
          <a:p>
            <a:pPr lvl="1"/>
            <a:r>
              <a:rPr lang="zh-CN" altLang="en-US" smtClean="0"/>
              <a:t>即密文为</a:t>
            </a:r>
            <a:r>
              <a:rPr lang="en-US" altLang="zh-CN" smtClean="0"/>
              <a:t>3</a:t>
            </a:r>
            <a:r>
              <a:rPr lang="zh-CN" altLang="en-US" smtClean="0"/>
              <a:t>时满足完善保密性，其他密文不满足完善保密性</a:t>
            </a:r>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完善保密性相关定理</a:t>
            </a:r>
            <a:endParaRPr lang="zh-CN" altLang="en-US"/>
          </a:p>
        </p:txBody>
      </p:sp>
      <p:sp>
        <p:nvSpPr>
          <p:cNvPr id="3" name="内容占位符 2"/>
          <p:cNvSpPr>
            <a:spLocks noGrp="1"/>
          </p:cNvSpPr>
          <p:nvPr>
            <p:ph idx="1"/>
          </p:nvPr>
        </p:nvSpPr>
        <p:spPr/>
        <p:txBody>
          <a:bodyPr>
            <a:normAutofit fontScale="92500" lnSpcReduction="20000"/>
          </a:bodyPr>
          <a:lstStyle/>
          <a:p>
            <a:r>
              <a:rPr lang="zh-CN" altLang="en-US" b="1" dirty="0" smtClean="0"/>
              <a:t>定理</a:t>
            </a:r>
            <a:r>
              <a:rPr lang="en-US" altLang="zh-CN" b="1" dirty="0" smtClean="0"/>
              <a:t>2.3</a:t>
            </a:r>
            <a:r>
              <a:rPr lang="zh-CN" altLang="en-US" dirty="0" smtClean="0"/>
              <a:t>  假设移位密码的</a:t>
            </a:r>
            <a:r>
              <a:rPr lang="en-US" altLang="zh-CN" dirty="0" smtClean="0"/>
              <a:t>26</a:t>
            </a:r>
            <a:r>
              <a:rPr lang="zh-CN" altLang="en-US" dirty="0" smtClean="0"/>
              <a:t>个密钥以相同概率随机使用，则对于任意的明文概率分布，移位密码具有完善保密性</a:t>
            </a:r>
            <a:endParaRPr lang="en-US" altLang="zh-CN" dirty="0" smtClean="0"/>
          </a:p>
          <a:p>
            <a:r>
              <a:rPr lang="zh-CN" altLang="en-US" dirty="0" smtClean="0"/>
              <a:t>证明  根据前面的分析可知</a:t>
            </a:r>
            <a:endParaRPr lang="en-US" altLang="zh-CN" dirty="0" smtClean="0"/>
          </a:p>
          <a:p>
            <a:pPr lvl="1"/>
            <a:r>
              <a:rPr lang="en-US" altLang="zh-CN" dirty="0" smtClean="0"/>
              <a:t>Pr[</a:t>
            </a:r>
            <a:r>
              <a:rPr lang="en-US" altLang="zh-CN" b="1" i="1" dirty="0" smtClean="0"/>
              <a:t>Y</a:t>
            </a:r>
            <a:r>
              <a:rPr lang="en-US" altLang="zh-CN" dirty="0" smtClean="0"/>
              <a:t>=y] = 1/26</a:t>
            </a:r>
          </a:p>
          <a:p>
            <a:pPr lvl="1"/>
            <a:r>
              <a:rPr lang="en-US" altLang="zh-CN" dirty="0" smtClean="0"/>
              <a:t>Pr[</a:t>
            </a:r>
            <a:r>
              <a:rPr lang="en-US" altLang="zh-CN" b="1" i="1" dirty="0" smtClean="0"/>
              <a:t>Y</a:t>
            </a:r>
            <a:r>
              <a:rPr lang="en-US" altLang="zh-CN" dirty="0" smtClean="0"/>
              <a:t>=</a:t>
            </a:r>
            <a:r>
              <a:rPr lang="en-US" altLang="zh-CN" dirty="0" err="1" smtClean="0"/>
              <a:t>y|</a:t>
            </a:r>
            <a:r>
              <a:rPr lang="en-US" altLang="zh-CN" b="1" i="1" dirty="0" err="1" smtClean="0"/>
              <a:t>X</a:t>
            </a:r>
            <a:r>
              <a:rPr lang="en-US" altLang="zh-CN" dirty="0" smtClean="0"/>
              <a:t>=x] = 1/26</a:t>
            </a:r>
          </a:p>
          <a:p>
            <a:pPr lvl="1"/>
            <a:r>
              <a:rPr lang="zh-CN" altLang="en-US" dirty="0" smtClean="0"/>
              <a:t>由</a:t>
            </a:r>
            <a:r>
              <a:rPr lang="en-US" altLang="zh-CN" dirty="0" err="1" smtClean="0"/>
              <a:t>Bayes</a:t>
            </a:r>
            <a:r>
              <a:rPr lang="zh-CN" altLang="en-US" dirty="0" smtClean="0"/>
              <a:t>定理可知</a:t>
            </a:r>
            <a:endParaRPr lang="en-US" altLang="zh-CN" dirty="0" smtClean="0"/>
          </a:p>
          <a:p>
            <a:pPr lvl="1"/>
            <a:r>
              <a:rPr lang="en-US" altLang="zh-CN" dirty="0" smtClean="0"/>
              <a:t>Pr[</a:t>
            </a:r>
            <a:r>
              <a:rPr lang="en-US" altLang="zh-CN" b="1" i="1" dirty="0" smtClean="0"/>
              <a:t>X</a:t>
            </a:r>
            <a:r>
              <a:rPr lang="en-US" altLang="zh-CN" dirty="0" smtClean="0"/>
              <a:t>=</a:t>
            </a:r>
            <a:r>
              <a:rPr lang="en-US" altLang="zh-CN" dirty="0" err="1" smtClean="0"/>
              <a:t>x|</a:t>
            </a:r>
            <a:r>
              <a:rPr lang="en-US" altLang="zh-CN" b="1" i="1" dirty="0" err="1" smtClean="0"/>
              <a:t>Y</a:t>
            </a:r>
            <a:r>
              <a:rPr lang="en-US" altLang="zh-CN" dirty="0" smtClean="0"/>
              <a:t>=y] = Pr[</a:t>
            </a:r>
            <a:r>
              <a:rPr lang="en-US" altLang="zh-CN" b="1" i="1" dirty="0" smtClean="0"/>
              <a:t>X</a:t>
            </a:r>
            <a:r>
              <a:rPr lang="en-US" altLang="zh-CN" dirty="0" smtClean="0"/>
              <a:t>=x]Pr[</a:t>
            </a:r>
            <a:r>
              <a:rPr lang="en-US" altLang="zh-CN" b="1" i="1" dirty="0" smtClean="0"/>
              <a:t>Y</a:t>
            </a:r>
            <a:r>
              <a:rPr lang="en-US" altLang="zh-CN" dirty="0" smtClean="0"/>
              <a:t>=</a:t>
            </a:r>
            <a:r>
              <a:rPr lang="en-US" altLang="zh-CN" dirty="0" err="1" smtClean="0"/>
              <a:t>y|</a:t>
            </a:r>
            <a:r>
              <a:rPr lang="en-US" altLang="zh-CN" b="1" i="1" dirty="0" err="1" smtClean="0"/>
              <a:t>X</a:t>
            </a:r>
            <a:r>
              <a:rPr lang="en-US" altLang="zh-CN" dirty="0" smtClean="0"/>
              <a:t>=x]/Pr[</a:t>
            </a:r>
            <a:r>
              <a:rPr lang="en-US" altLang="zh-CN" b="1" i="1" dirty="0" smtClean="0"/>
              <a:t>Y</a:t>
            </a:r>
            <a:r>
              <a:rPr lang="en-US" altLang="zh-CN" dirty="0" smtClean="0"/>
              <a:t>=y]</a:t>
            </a:r>
          </a:p>
          <a:p>
            <a:pPr lvl="1">
              <a:buNone/>
            </a:pPr>
            <a:r>
              <a:rPr lang="en-US" altLang="zh-CN" dirty="0" smtClean="0"/>
              <a:t>			         = Pr[</a:t>
            </a:r>
            <a:r>
              <a:rPr lang="en-US" altLang="zh-CN" b="1" i="1" dirty="0" smtClean="0"/>
              <a:t>X</a:t>
            </a:r>
            <a:r>
              <a:rPr lang="en-US" altLang="zh-CN" dirty="0" smtClean="0"/>
              <a:t>=x]</a:t>
            </a:r>
          </a:p>
          <a:p>
            <a:pPr lvl="1"/>
            <a:r>
              <a:rPr lang="zh-CN" altLang="en-US" dirty="0" smtClean="0"/>
              <a:t>因此，当随机使用不同的密钥加密明文时，移位密码具有完善保密性，是“不可破解”的</a:t>
            </a:r>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完善保密性相关定理</a:t>
            </a:r>
            <a:endParaRPr lang="zh-CN" altLang="en-US"/>
          </a:p>
        </p:txBody>
      </p:sp>
      <p:sp>
        <p:nvSpPr>
          <p:cNvPr id="3" name="内容占位符 2"/>
          <p:cNvSpPr>
            <a:spLocks noGrp="1"/>
          </p:cNvSpPr>
          <p:nvPr>
            <p:ph idx="1"/>
          </p:nvPr>
        </p:nvSpPr>
        <p:spPr/>
        <p:txBody>
          <a:bodyPr/>
          <a:lstStyle/>
          <a:p>
            <a:r>
              <a:rPr lang="zh-CN" altLang="en-US" smtClean="0"/>
              <a:t>完善保密性的条件</a:t>
            </a:r>
            <a:r>
              <a:rPr lang="en-US" altLang="zh-CN" smtClean="0"/>
              <a:t>Pr[x|y]=Pr[x]</a:t>
            </a:r>
            <a:r>
              <a:rPr lang="zh-CN" altLang="en-US" smtClean="0"/>
              <a:t>，等价于</a:t>
            </a:r>
            <a:r>
              <a:rPr lang="en-US" altLang="zh-CN" smtClean="0"/>
              <a:t>Pr[y|x]=Pr[y]</a:t>
            </a:r>
          </a:p>
          <a:p>
            <a:r>
              <a:rPr lang="zh-CN" altLang="en-US" smtClean="0"/>
              <a:t>可限定对任意</a:t>
            </a:r>
            <a:r>
              <a:rPr lang="en-US" altLang="zh-CN" smtClean="0"/>
              <a:t>y</a:t>
            </a:r>
            <a:r>
              <a:rPr lang="zh-CN" altLang="en-US" smtClean="0"/>
              <a:t>∈</a:t>
            </a:r>
            <a:r>
              <a:rPr lang="en-US" altLang="zh-CN" smtClean="0"/>
              <a:t>C</a:t>
            </a:r>
            <a:r>
              <a:rPr lang="zh-CN" altLang="en-US" smtClean="0"/>
              <a:t>，</a:t>
            </a:r>
            <a:r>
              <a:rPr lang="en-US" altLang="zh-CN" smtClean="0"/>
              <a:t>Pr[y]&gt;0</a:t>
            </a:r>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课堂练习</a:t>
            </a:r>
            <a:endParaRPr lang="zh-CN" altLang="en-US"/>
          </a:p>
        </p:txBody>
      </p:sp>
      <p:sp>
        <p:nvSpPr>
          <p:cNvPr id="3" name="内容占位符 2"/>
          <p:cNvSpPr>
            <a:spLocks noGrp="1"/>
          </p:cNvSpPr>
          <p:nvPr>
            <p:ph idx="1"/>
          </p:nvPr>
        </p:nvSpPr>
        <p:spPr/>
        <p:txBody>
          <a:bodyPr/>
          <a:lstStyle/>
          <a:p>
            <a:r>
              <a:rPr lang="zh-CN" altLang="en-US" smtClean="0"/>
              <a:t>试证明 假设移位密码的密钥以相同概率在</a:t>
            </a:r>
            <a:r>
              <a:rPr lang="en-US" altLang="zh-CN" smtClean="0"/>
              <a:t>26</a:t>
            </a:r>
            <a:r>
              <a:rPr lang="zh-CN" altLang="en-US" smtClean="0"/>
              <a:t>以内的奇数中随机使用，则移位密码不具有完善保密性</a:t>
            </a:r>
            <a:endParaRPr lang="en-US" altLang="zh-CN"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完善保密性相关定理</a:t>
            </a:r>
            <a:endParaRPr lang="zh-CN" altLang="en-US"/>
          </a:p>
        </p:txBody>
      </p:sp>
      <p:sp>
        <p:nvSpPr>
          <p:cNvPr id="3" name="内容占位符 2"/>
          <p:cNvSpPr>
            <a:spLocks noGrp="1"/>
          </p:cNvSpPr>
          <p:nvPr>
            <p:ph idx="1"/>
          </p:nvPr>
        </p:nvSpPr>
        <p:spPr/>
        <p:txBody>
          <a:bodyPr>
            <a:normAutofit fontScale="92500" lnSpcReduction="20000"/>
          </a:bodyPr>
          <a:lstStyle/>
          <a:p>
            <a:r>
              <a:rPr lang="zh-CN" altLang="en-US" b="1" dirty="0" smtClean="0"/>
              <a:t>定理</a:t>
            </a:r>
            <a:r>
              <a:rPr lang="en-US" altLang="zh-CN" b="1" dirty="0" smtClean="0"/>
              <a:t>2.4</a:t>
            </a:r>
            <a:r>
              <a:rPr lang="zh-CN" altLang="en-US" dirty="0" smtClean="0"/>
              <a:t>  假设密码体制</a:t>
            </a:r>
            <a:r>
              <a:rPr lang="en-US" altLang="zh-CN" dirty="0" smtClean="0"/>
              <a:t>(P,C,K,E,D)</a:t>
            </a:r>
            <a:r>
              <a:rPr lang="zh-CN" altLang="en-US" dirty="0" smtClean="0"/>
              <a:t>满足</a:t>
            </a:r>
            <a:r>
              <a:rPr lang="en-US" altLang="zh-CN" dirty="0" smtClean="0"/>
              <a:t>|K|=|C|=|P|</a:t>
            </a:r>
            <a:r>
              <a:rPr lang="zh-CN" altLang="en-US" dirty="0" smtClean="0"/>
              <a:t>。这个密码体制是完善保密的，当且仅当每个密钥被使用的概率都是</a:t>
            </a:r>
            <a:r>
              <a:rPr lang="en-US" altLang="zh-CN" dirty="0" smtClean="0"/>
              <a:t>1/|K|</a:t>
            </a:r>
            <a:r>
              <a:rPr lang="zh-CN" altLang="en-US" dirty="0" smtClean="0"/>
              <a:t>，并且对于任意的</a:t>
            </a:r>
            <a:r>
              <a:rPr lang="en-US" altLang="zh-CN" dirty="0" smtClean="0"/>
              <a:t>x</a:t>
            </a:r>
            <a:r>
              <a:rPr lang="zh-CN" altLang="en-US" dirty="0" smtClean="0"/>
              <a:t>∈</a:t>
            </a:r>
            <a:r>
              <a:rPr lang="en-US" altLang="zh-CN" dirty="0" smtClean="0"/>
              <a:t>P</a:t>
            </a:r>
            <a:r>
              <a:rPr lang="zh-CN" altLang="en-US" dirty="0" smtClean="0"/>
              <a:t>和</a:t>
            </a:r>
            <a:r>
              <a:rPr lang="en-US" altLang="zh-CN" dirty="0" smtClean="0"/>
              <a:t>y</a:t>
            </a:r>
            <a:r>
              <a:rPr lang="zh-CN" altLang="en-US" dirty="0" smtClean="0"/>
              <a:t>∈</a:t>
            </a:r>
            <a:r>
              <a:rPr lang="en-US" altLang="zh-CN" dirty="0" smtClean="0"/>
              <a:t>C</a:t>
            </a:r>
            <a:r>
              <a:rPr lang="zh-CN" altLang="en-US" dirty="0" smtClean="0"/>
              <a:t>，存在唯一的密钥</a:t>
            </a:r>
            <a:r>
              <a:rPr lang="en-US" altLang="zh-CN" dirty="0" smtClean="0"/>
              <a:t>k</a:t>
            </a:r>
            <a:r>
              <a:rPr lang="zh-CN" altLang="en-US" dirty="0" smtClean="0"/>
              <a:t>，使得</a:t>
            </a:r>
            <a:r>
              <a:rPr lang="en-US" altLang="zh-CN" dirty="0" err="1" smtClean="0"/>
              <a:t>e</a:t>
            </a:r>
            <a:r>
              <a:rPr lang="en-US" altLang="zh-CN" baseline="-25000" dirty="0" err="1" smtClean="0"/>
              <a:t>k</a:t>
            </a:r>
            <a:r>
              <a:rPr lang="en-US" altLang="zh-CN" dirty="0" smtClean="0"/>
              <a:t>(x)=y</a:t>
            </a:r>
            <a:r>
              <a:rPr lang="zh-CN" altLang="en-US" dirty="0" smtClean="0"/>
              <a:t> </a:t>
            </a:r>
            <a:endParaRPr lang="en-US" altLang="zh-CN" dirty="0" smtClean="0"/>
          </a:p>
          <a:p>
            <a:r>
              <a:rPr lang="zh-CN" altLang="en-US" dirty="0" smtClean="0"/>
              <a:t>证明 必要性</a:t>
            </a:r>
            <a:endParaRPr lang="en-US" altLang="zh-CN" dirty="0" smtClean="0"/>
          </a:p>
          <a:p>
            <a:pPr lvl="1"/>
            <a:r>
              <a:rPr lang="zh-CN" altLang="en-US" dirty="0" smtClean="0"/>
              <a:t>因为密码体制是完善保密的，因此有</a:t>
            </a:r>
            <a:r>
              <a:rPr lang="en-US" altLang="zh-CN" dirty="0" smtClean="0"/>
              <a:t>Pr[</a:t>
            </a:r>
            <a:r>
              <a:rPr lang="en-US" altLang="zh-CN" dirty="0" err="1" smtClean="0"/>
              <a:t>y|x</a:t>
            </a:r>
            <a:r>
              <a:rPr lang="en-US" altLang="zh-CN" dirty="0" smtClean="0"/>
              <a:t>]=Pr[y]&gt;0</a:t>
            </a:r>
            <a:r>
              <a:rPr lang="zh-CN" altLang="en-US" dirty="0" smtClean="0"/>
              <a:t>，即对任意的</a:t>
            </a:r>
            <a:r>
              <a:rPr lang="en-US" altLang="zh-CN" dirty="0" smtClean="0"/>
              <a:t>x</a:t>
            </a:r>
            <a:r>
              <a:rPr lang="zh-CN" altLang="en-US" dirty="0" smtClean="0"/>
              <a:t>∈</a:t>
            </a:r>
            <a:r>
              <a:rPr lang="en-US" altLang="zh-CN" dirty="0" smtClean="0"/>
              <a:t>P</a:t>
            </a:r>
            <a:r>
              <a:rPr lang="zh-CN" altLang="en-US" dirty="0" smtClean="0"/>
              <a:t>和</a:t>
            </a:r>
            <a:r>
              <a:rPr lang="en-US" altLang="zh-CN" dirty="0" smtClean="0"/>
              <a:t>y</a:t>
            </a:r>
            <a:r>
              <a:rPr lang="zh-CN" altLang="en-US" dirty="0" smtClean="0"/>
              <a:t>∈</a:t>
            </a:r>
            <a:r>
              <a:rPr lang="en-US" altLang="zh-CN" dirty="0" smtClean="0"/>
              <a:t>C</a:t>
            </a:r>
            <a:r>
              <a:rPr lang="zh-CN" altLang="en-US" dirty="0" smtClean="0"/>
              <a:t>，存在密钥</a:t>
            </a:r>
            <a:r>
              <a:rPr lang="en-US" altLang="zh-CN" dirty="0" smtClean="0"/>
              <a:t>k</a:t>
            </a:r>
            <a:r>
              <a:rPr lang="zh-CN" altLang="en-US" dirty="0" smtClean="0"/>
              <a:t>，使得</a:t>
            </a:r>
            <a:r>
              <a:rPr lang="en-US" altLang="zh-CN" dirty="0" err="1" smtClean="0"/>
              <a:t>e</a:t>
            </a:r>
            <a:r>
              <a:rPr lang="en-US" altLang="zh-CN" baseline="-25000" dirty="0" err="1" smtClean="0"/>
              <a:t>k</a:t>
            </a:r>
            <a:r>
              <a:rPr lang="en-US" altLang="zh-CN" dirty="0" smtClean="0"/>
              <a:t>(x)=y</a:t>
            </a:r>
          </a:p>
          <a:p>
            <a:pPr lvl="1"/>
            <a:r>
              <a:rPr lang="zh-CN" altLang="en-US" dirty="0" smtClean="0"/>
              <a:t>下面证明</a:t>
            </a:r>
            <a:r>
              <a:rPr lang="en-US" altLang="zh-CN" dirty="0" smtClean="0"/>
              <a:t>k</a:t>
            </a:r>
            <a:r>
              <a:rPr lang="zh-CN" altLang="en-US" dirty="0" smtClean="0"/>
              <a:t>的唯一性。因为</a:t>
            </a:r>
            <a:r>
              <a:rPr lang="en-US" altLang="zh-CN" dirty="0" smtClean="0"/>
              <a:t>|C|=|K|</a:t>
            </a:r>
            <a:r>
              <a:rPr lang="zh-CN" altLang="en-US" dirty="0" smtClean="0"/>
              <a:t>，有</a:t>
            </a:r>
            <a:r>
              <a:rPr lang="en-US" altLang="zh-CN" dirty="0" smtClean="0"/>
              <a:t>|{</a:t>
            </a:r>
            <a:r>
              <a:rPr lang="en-US" altLang="zh-CN" dirty="0" err="1" smtClean="0"/>
              <a:t>e</a:t>
            </a:r>
            <a:r>
              <a:rPr lang="en-US" altLang="zh-CN" baseline="-25000" dirty="0" err="1" smtClean="0"/>
              <a:t>k</a:t>
            </a:r>
            <a:r>
              <a:rPr lang="en-US" altLang="zh-CN" dirty="0" smtClean="0"/>
              <a:t>(x):k</a:t>
            </a:r>
            <a:r>
              <a:rPr lang="zh-CN" altLang="en-US" dirty="0" smtClean="0"/>
              <a:t>∈</a:t>
            </a:r>
            <a:r>
              <a:rPr lang="en-US" altLang="zh-CN" dirty="0" smtClean="0"/>
              <a:t>K}|=|K|</a:t>
            </a:r>
            <a:r>
              <a:rPr lang="zh-CN" altLang="en-US" dirty="0" smtClean="0"/>
              <a:t>，即不存在两个不同的密钥</a:t>
            </a:r>
            <a:r>
              <a:rPr lang="en-US" altLang="zh-CN" dirty="0" smtClean="0"/>
              <a:t>k1</a:t>
            </a:r>
            <a:r>
              <a:rPr lang="zh-CN" altLang="en-US" dirty="0" smtClean="0"/>
              <a:t>和</a:t>
            </a:r>
            <a:r>
              <a:rPr lang="en-US" altLang="zh-CN" dirty="0" smtClean="0"/>
              <a:t>k2</a:t>
            </a:r>
            <a:r>
              <a:rPr lang="zh-CN" altLang="en-US" dirty="0" smtClean="0"/>
              <a:t>使得</a:t>
            </a:r>
            <a:r>
              <a:rPr lang="en-US" altLang="zh-CN" dirty="0" smtClean="0"/>
              <a:t>e</a:t>
            </a:r>
            <a:r>
              <a:rPr lang="en-US" altLang="zh-CN" baseline="-25000" dirty="0" smtClean="0"/>
              <a:t>k1</a:t>
            </a:r>
            <a:r>
              <a:rPr lang="en-US" altLang="zh-CN" dirty="0" smtClean="0"/>
              <a:t>(x)=e</a:t>
            </a:r>
            <a:r>
              <a:rPr lang="en-US" altLang="zh-CN" baseline="-25000" dirty="0" smtClean="0"/>
              <a:t>k2</a:t>
            </a:r>
            <a:r>
              <a:rPr lang="en-US" altLang="zh-CN" dirty="0" smtClean="0"/>
              <a:t>(x)</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香农对密码学的贡献</a:t>
            </a:r>
            <a:endParaRPr lang="zh-CN" altLang="en-US"/>
          </a:p>
        </p:txBody>
      </p:sp>
      <p:sp>
        <p:nvSpPr>
          <p:cNvPr id="3" name="内容占位符 2"/>
          <p:cNvSpPr>
            <a:spLocks noGrp="1"/>
          </p:cNvSpPr>
          <p:nvPr>
            <p:ph idx="1"/>
          </p:nvPr>
        </p:nvSpPr>
        <p:spPr>
          <a:xfrm>
            <a:off x="539552" y="1340768"/>
            <a:ext cx="8229600" cy="5040560"/>
          </a:xfrm>
        </p:spPr>
        <p:txBody>
          <a:bodyPr>
            <a:normAutofit/>
          </a:bodyPr>
          <a:lstStyle/>
          <a:p>
            <a:r>
              <a:rPr lang="en-US" altLang="zh-CN" dirty="0" smtClean="0"/>
              <a:t>Communication Theory of Secrecy System,  Bell Systems Technical Journal, 1949 </a:t>
            </a:r>
          </a:p>
          <a:p>
            <a:pPr lvl="1"/>
            <a:r>
              <a:rPr lang="zh-CN" altLang="en-US" dirty="0" smtClean="0"/>
              <a:t>提出信息熵概念，开创了信息理论</a:t>
            </a:r>
            <a:endParaRPr lang="en-US" altLang="zh-CN" dirty="0" smtClean="0"/>
          </a:p>
          <a:p>
            <a:pPr lvl="1"/>
            <a:r>
              <a:rPr lang="zh-CN" altLang="en-US" dirty="0" smtClean="0"/>
              <a:t>提出了评价密码体系安全性的方法</a:t>
            </a:r>
            <a:endParaRPr lang="en-US" altLang="zh-CN" dirty="0" smtClean="0"/>
          </a:p>
          <a:p>
            <a:pPr lvl="1"/>
            <a:r>
              <a:rPr lang="zh-CN" altLang="en-US" dirty="0" smtClean="0"/>
              <a:t>乘积密码体制</a:t>
            </a:r>
            <a:endParaRPr lang="en-US" altLang="zh-CN" dirty="0" smtClean="0"/>
          </a:p>
          <a:p>
            <a:r>
              <a:rPr lang="zh-CN" altLang="en-US" dirty="0" smtClean="0"/>
              <a:t>香农对信息的观点</a:t>
            </a:r>
            <a:endParaRPr lang="en-US" altLang="zh-CN" dirty="0" smtClean="0"/>
          </a:p>
          <a:p>
            <a:pPr lvl="1"/>
            <a:r>
              <a:rPr lang="zh-CN" altLang="en-US" dirty="0" smtClean="0"/>
              <a:t>形式化假说</a:t>
            </a:r>
            <a:endParaRPr lang="en-US" altLang="zh-CN" dirty="0" smtClean="0"/>
          </a:p>
          <a:p>
            <a:pPr lvl="1"/>
            <a:r>
              <a:rPr lang="zh-CN" altLang="en-US" dirty="0" smtClean="0"/>
              <a:t>非决定论</a:t>
            </a:r>
            <a:endParaRPr lang="en-US" altLang="zh-CN" dirty="0" smtClean="0"/>
          </a:p>
          <a:p>
            <a:pPr lvl="1"/>
            <a:r>
              <a:rPr lang="zh-CN" altLang="en-US" dirty="0" smtClean="0"/>
              <a:t>不确定性</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完善保密性相关定理</a:t>
            </a:r>
            <a:endParaRPr lang="zh-CN" altLang="en-US"/>
          </a:p>
        </p:txBody>
      </p:sp>
      <p:sp>
        <p:nvSpPr>
          <p:cNvPr id="3" name="内容占位符 2"/>
          <p:cNvSpPr>
            <a:spLocks noGrp="1"/>
          </p:cNvSpPr>
          <p:nvPr>
            <p:ph idx="1"/>
          </p:nvPr>
        </p:nvSpPr>
        <p:spPr/>
        <p:txBody>
          <a:bodyPr>
            <a:normAutofit fontScale="92500" lnSpcReduction="20000"/>
          </a:bodyPr>
          <a:lstStyle/>
          <a:p>
            <a:r>
              <a:rPr lang="zh-CN" altLang="en-US" dirty="0" smtClean="0"/>
              <a:t>下面证明每个密钥的概率均为</a:t>
            </a:r>
            <a:r>
              <a:rPr lang="en-US" altLang="zh-CN" dirty="0" smtClean="0"/>
              <a:t>1/|K|</a:t>
            </a:r>
          </a:p>
          <a:p>
            <a:r>
              <a:rPr lang="zh-CN" altLang="en-US" dirty="0" smtClean="0"/>
              <a:t>记</a:t>
            </a:r>
            <a:r>
              <a:rPr lang="en-US" altLang="zh-CN" dirty="0" smtClean="0"/>
              <a:t>n=|P|=|C|=|K|</a:t>
            </a:r>
            <a:r>
              <a:rPr lang="zh-CN" altLang="en-US" dirty="0" smtClean="0"/>
              <a:t>，</a:t>
            </a:r>
            <a:r>
              <a:rPr lang="en-US" altLang="zh-CN" dirty="0" smtClean="0"/>
              <a:t>P={x</a:t>
            </a:r>
            <a:r>
              <a:rPr lang="en-US" altLang="zh-CN" baseline="-25000" dirty="0" smtClean="0"/>
              <a:t>1</a:t>
            </a:r>
            <a:r>
              <a:rPr lang="en-US" altLang="zh-CN" dirty="0" smtClean="0"/>
              <a:t>,x</a:t>
            </a:r>
            <a:r>
              <a:rPr lang="en-US" altLang="zh-CN" baseline="-25000" dirty="0" smtClean="0"/>
              <a:t>2</a:t>
            </a:r>
            <a:r>
              <a:rPr lang="en-US" altLang="zh-CN" dirty="0" smtClean="0"/>
              <a:t>,...,</a:t>
            </a:r>
            <a:r>
              <a:rPr lang="en-US" altLang="zh-CN" dirty="0" err="1" smtClean="0"/>
              <a:t>x</a:t>
            </a:r>
            <a:r>
              <a:rPr lang="en-US" altLang="zh-CN" baseline="-25000" dirty="0" err="1" smtClean="0"/>
              <a:t>n</a:t>
            </a:r>
            <a:r>
              <a:rPr lang="en-US" altLang="zh-CN" dirty="0" smtClean="0"/>
              <a:t>}</a:t>
            </a:r>
            <a:r>
              <a:rPr lang="zh-CN" altLang="en-US" dirty="0" smtClean="0"/>
              <a:t>，</a:t>
            </a:r>
            <a:r>
              <a:rPr lang="en-US" altLang="zh-CN" dirty="0" smtClean="0"/>
              <a:t>C={y</a:t>
            </a:r>
            <a:r>
              <a:rPr lang="en-US" altLang="zh-CN" baseline="-25000" dirty="0" smtClean="0"/>
              <a:t>1</a:t>
            </a:r>
            <a:r>
              <a:rPr lang="en-US" altLang="zh-CN" dirty="0" smtClean="0"/>
              <a:t>,y</a:t>
            </a:r>
            <a:r>
              <a:rPr lang="en-US" altLang="zh-CN" baseline="-25000" dirty="0" smtClean="0"/>
              <a:t>2</a:t>
            </a:r>
            <a:r>
              <a:rPr lang="en-US" altLang="zh-CN" dirty="0" smtClean="0"/>
              <a:t>,...,</a:t>
            </a:r>
            <a:r>
              <a:rPr lang="en-US" altLang="zh-CN" dirty="0" err="1" smtClean="0"/>
              <a:t>y</a:t>
            </a:r>
            <a:r>
              <a:rPr lang="en-US" altLang="zh-CN" baseline="-25000" dirty="0" err="1" smtClean="0"/>
              <a:t>n</a:t>
            </a:r>
            <a:r>
              <a:rPr lang="en-US" altLang="zh-CN" dirty="0" smtClean="0"/>
              <a:t>}</a:t>
            </a:r>
            <a:r>
              <a:rPr lang="zh-CN" altLang="en-US" dirty="0" smtClean="0"/>
              <a:t>，</a:t>
            </a:r>
            <a:r>
              <a:rPr lang="en-US" altLang="zh-CN" dirty="0" smtClean="0"/>
              <a:t>K={k</a:t>
            </a:r>
            <a:r>
              <a:rPr lang="en-US" altLang="zh-CN" baseline="-25000" dirty="0" smtClean="0"/>
              <a:t>1</a:t>
            </a:r>
            <a:r>
              <a:rPr lang="en-US" altLang="zh-CN" dirty="0" smtClean="0"/>
              <a:t>,k</a:t>
            </a:r>
            <a:r>
              <a:rPr lang="en-US" altLang="zh-CN" baseline="-25000" dirty="0" smtClean="0"/>
              <a:t>2</a:t>
            </a:r>
            <a:r>
              <a:rPr lang="en-US" altLang="zh-CN" dirty="0" smtClean="0"/>
              <a:t>,...,</a:t>
            </a:r>
            <a:r>
              <a:rPr lang="en-US" altLang="zh-CN" dirty="0" err="1" smtClean="0"/>
              <a:t>k</a:t>
            </a:r>
            <a:r>
              <a:rPr lang="en-US" altLang="zh-CN" baseline="-25000" dirty="0" err="1" smtClean="0"/>
              <a:t>n</a:t>
            </a:r>
            <a:r>
              <a:rPr lang="en-US" altLang="zh-CN" dirty="0" smtClean="0"/>
              <a:t>}</a:t>
            </a:r>
          </a:p>
          <a:p>
            <a:r>
              <a:rPr lang="zh-CN" altLang="en-US" dirty="0" smtClean="0"/>
              <a:t>对于任意一个</a:t>
            </a:r>
            <a:r>
              <a:rPr lang="en-US" altLang="zh-CN" dirty="0" smtClean="0"/>
              <a:t>y</a:t>
            </a:r>
            <a:r>
              <a:rPr lang="zh-CN" altLang="en-US" dirty="0" smtClean="0"/>
              <a:t>，存在</a:t>
            </a:r>
            <a:r>
              <a:rPr lang="en-US" altLang="zh-CN" dirty="0" smtClean="0"/>
              <a:t>x</a:t>
            </a:r>
            <a:r>
              <a:rPr lang="en-US" altLang="zh-CN" baseline="-25000" dirty="0" smtClean="0"/>
              <a:t>i</a:t>
            </a:r>
            <a:r>
              <a:rPr lang="zh-CN" altLang="en-US" dirty="0" smtClean="0"/>
              <a:t>和</a:t>
            </a:r>
            <a:r>
              <a:rPr lang="en-US" altLang="zh-CN" dirty="0" err="1" smtClean="0"/>
              <a:t>k</a:t>
            </a:r>
            <a:r>
              <a:rPr lang="en-US" altLang="zh-CN" baseline="-25000" dirty="0" err="1" smtClean="0"/>
              <a:t>j</a:t>
            </a:r>
            <a:r>
              <a:rPr lang="zh-CN" altLang="en-US" dirty="0" smtClean="0"/>
              <a:t>，满足</a:t>
            </a:r>
            <a:r>
              <a:rPr lang="en-US" altLang="zh-CN" dirty="0" err="1" smtClean="0"/>
              <a:t>e</a:t>
            </a:r>
            <a:r>
              <a:rPr lang="en-US" altLang="zh-CN" baseline="-25000" dirty="0" err="1" smtClean="0"/>
              <a:t>kj</a:t>
            </a:r>
            <a:r>
              <a:rPr lang="en-US" altLang="zh-CN" dirty="0" smtClean="0"/>
              <a:t>(x</a:t>
            </a:r>
            <a:r>
              <a:rPr lang="en-US" altLang="zh-CN" baseline="-25000" dirty="0" smtClean="0"/>
              <a:t>i</a:t>
            </a:r>
            <a:r>
              <a:rPr lang="en-US" altLang="zh-CN" dirty="0" smtClean="0"/>
              <a:t>)=y</a:t>
            </a:r>
          </a:p>
          <a:p>
            <a:r>
              <a:rPr lang="zh-CN" altLang="en-US" dirty="0" smtClean="0"/>
              <a:t>根据</a:t>
            </a:r>
            <a:r>
              <a:rPr lang="en-US" altLang="zh-CN" dirty="0" err="1" smtClean="0"/>
              <a:t>Bayes</a:t>
            </a:r>
            <a:r>
              <a:rPr lang="zh-CN" altLang="en-US" dirty="0" smtClean="0"/>
              <a:t>定理有</a:t>
            </a:r>
            <a:endParaRPr lang="en-US" altLang="zh-CN" dirty="0" smtClean="0"/>
          </a:p>
          <a:p>
            <a:endParaRPr lang="en-US" altLang="zh-CN" dirty="0" smtClean="0"/>
          </a:p>
          <a:p>
            <a:endParaRPr lang="en-US" altLang="zh-CN" dirty="0" smtClean="0"/>
          </a:p>
          <a:p>
            <a:r>
              <a:rPr lang="zh-CN" altLang="en-US" dirty="0" smtClean="0"/>
              <a:t>根据完善保密性定义可推导</a:t>
            </a:r>
            <a:r>
              <a:rPr lang="en-US" altLang="zh-CN" dirty="0" smtClean="0"/>
              <a:t>Pr[</a:t>
            </a:r>
            <a:r>
              <a:rPr lang="en-US" altLang="zh-CN" dirty="0" err="1" smtClean="0"/>
              <a:t>k</a:t>
            </a:r>
            <a:r>
              <a:rPr lang="en-US" altLang="zh-CN" baseline="-25000" dirty="0" err="1" smtClean="0"/>
              <a:t>j</a:t>
            </a:r>
            <a:r>
              <a:rPr lang="en-US" altLang="zh-CN" dirty="0" smtClean="0"/>
              <a:t>]=Pr[y]</a:t>
            </a:r>
            <a:r>
              <a:rPr lang="zh-CN" altLang="en-US" dirty="0" smtClean="0"/>
              <a:t>，因此所有密钥都是等概率使用的</a:t>
            </a:r>
            <a:r>
              <a:rPr lang="en-US" altLang="zh-CN" dirty="0" smtClean="0"/>
              <a:t>(</a:t>
            </a:r>
            <a:r>
              <a:rPr lang="zh-CN" altLang="en-US" dirty="0" smtClean="0"/>
              <a:t>概率为</a:t>
            </a:r>
            <a:r>
              <a:rPr lang="en-US" altLang="zh-CN" dirty="0" smtClean="0"/>
              <a:t>Pr[y])</a:t>
            </a:r>
            <a:r>
              <a:rPr lang="zh-CN" altLang="en-US" dirty="0" smtClean="0"/>
              <a:t>，即</a:t>
            </a:r>
            <a:r>
              <a:rPr lang="en-US" altLang="zh-CN" dirty="0" smtClean="0"/>
              <a:t>Pr[k]=1/|K|</a:t>
            </a:r>
          </a:p>
          <a:p>
            <a:endParaRPr lang="zh-CN" altLang="en-US" dirty="0"/>
          </a:p>
        </p:txBody>
      </p:sp>
      <p:graphicFrame>
        <p:nvGraphicFramePr>
          <p:cNvPr id="4" name="对象 3"/>
          <p:cNvGraphicFramePr>
            <a:graphicFrameLocks noChangeAspect="1"/>
          </p:cNvGraphicFramePr>
          <p:nvPr/>
        </p:nvGraphicFramePr>
        <p:xfrm>
          <a:off x="800100" y="3716338"/>
          <a:ext cx="7688263" cy="976312"/>
        </p:xfrm>
        <a:graphic>
          <a:graphicData uri="http://schemas.openxmlformats.org/presentationml/2006/ole">
            <p:oleObj spid="_x0000_s57345" name="Equation" r:id="rId3" imgW="3504960" imgH="444240" progId="Equation.DSMT4">
              <p:embed/>
            </p:oleObj>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“一次一密”密码体制</a:t>
            </a:r>
            <a:endParaRPr lang="zh-CN" altLang="en-US"/>
          </a:p>
        </p:txBody>
      </p:sp>
      <p:sp>
        <p:nvSpPr>
          <p:cNvPr id="3" name="内容占位符 2"/>
          <p:cNvSpPr>
            <a:spLocks noGrp="1"/>
          </p:cNvSpPr>
          <p:nvPr>
            <p:ph idx="1"/>
          </p:nvPr>
        </p:nvSpPr>
        <p:spPr/>
        <p:txBody>
          <a:bodyPr/>
          <a:lstStyle/>
          <a:p>
            <a:r>
              <a:rPr lang="en-US" altLang="zh-CN" smtClean="0"/>
              <a:t>1917</a:t>
            </a:r>
            <a:r>
              <a:rPr lang="zh-CN" altLang="en-US" smtClean="0"/>
              <a:t>年</a:t>
            </a:r>
            <a:r>
              <a:rPr lang="en-US" altLang="zh-CN" smtClean="0"/>
              <a:t>Gilbert Vernam(AT&amp;T)</a:t>
            </a:r>
            <a:r>
              <a:rPr lang="zh-CN" altLang="en-US" smtClean="0"/>
              <a:t>提出</a:t>
            </a:r>
            <a:endParaRPr lang="en-US" altLang="zh-CN" smtClean="0"/>
          </a:p>
          <a:p>
            <a:r>
              <a:rPr lang="zh-CN" altLang="en-US" smtClean="0"/>
              <a:t>多年来认为是不可破解的</a:t>
            </a:r>
            <a:r>
              <a:rPr lang="en-US" altLang="zh-CN" smtClean="0"/>
              <a:t>(</a:t>
            </a:r>
            <a:r>
              <a:rPr lang="zh-CN" altLang="en-US" smtClean="0"/>
              <a:t>但无法证明</a:t>
            </a:r>
            <a:r>
              <a:rPr lang="en-US" altLang="zh-CN" smtClean="0"/>
              <a:t>)</a:t>
            </a:r>
          </a:p>
          <a:p>
            <a:r>
              <a:rPr lang="zh-CN" altLang="en-US" smtClean="0"/>
              <a:t>“完善保密性”证明了该算法的安全性</a:t>
            </a:r>
            <a:endParaRPr lang="en-US" altLang="zh-CN" smtClean="0"/>
          </a:p>
          <a:p>
            <a:r>
              <a:rPr lang="zh-CN" altLang="en-US" smtClean="0"/>
              <a:t>一次一密密码体制的定义</a:t>
            </a:r>
            <a:endParaRPr lang="en-US" altLang="zh-CN" smtClean="0"/>
          </a:p>
          <a:p>
            <a:pPr lvl="1"/>
            <a:r>
              <a:rPr lang="en-US" altLang="zh-CN" smtClean="0"/>
              <a:t>P=C=K=(Z</a:t>
            </a:r>
            <a:r>
              <a:rPr lang="en-US" altLang="zh-CN" baseline="-25000" smtClean="0"/>
              <a:t>2</a:t>
            </a:r>
            <a:r>
              <a:rPr lang="en-US" altLang="zh-CN" smtClean="0"/>
              <a:t>)</a:t>
            </a:r>
            <a:r>
              <a:rPr lang="en-US" altLang="zh-CN" baseline="30000" smtClean="0"/>
              <a:t>n</a:t>
            </a:r>
          </a:p>
          <a:p>
            <a:pPr lvl="1"/>
            <a:r>
              <a:rPr lang="en-US" altLang="zh-CN" smtClean="0"/>
              <a:t>e</a:t>
            </a:r>
            <a:r>
              <a:rPr lang="en-US" altLang="zh-CN" baseline="-25000" smtClean="0"/>
              <a:t>k</a:t>
            </a:r>
            <a:r>
              <a:rPr lang="en-US" altLang="zh-CN" smtClean="0"/>
              <a:t>(x)=(x</a:t>
            </a:r>
            <a:r>
              <a:rPr lang="en-US" altLang="zh-CN" baseline="-25000" smtClean="0"/>
              <a:t>1</a:t>
            </a:r>
            <a:r>
              <a:rPr lang="en-US" altLang="zh-CN" smtClean="0"/>
              <a:t>+k</a:t>
            </a:r>
            <a:r>
              <a:rPr lang="en-US" altLang="zh-CN" baseline="-25000" smtClean="0"/>
              <a:t>1</a:t>
            </a:r>
            <a:r>
              <a:rPr lang="en-US" altLang="zh-CN" smtClean="0"/>
              <a:t>,x</a:t>
            </a:r>
            <a:r>
              <a:rPr lang="en-US" altLang="zh-CN" baseline="-25000" smtClean="0"/>
              <a:t>2</a:t>
            </a:r>
            <a:r>
              <a:rPr lang="en-US" altLang="zh-CN" smtClean="0"/>
              <a:t>+k</a:t>
            </a:r>
            <a:r>
              <a:rPr lang="en-US" altLang="zh-CN" baseline="-25000" smtClean="0"/>
              <a:t>2</a:t>
            </a:r>
            <a:r>
              <a:rPr lang="en-US" altLang="zh-CN" smtClean="0"/>
              <a:t>,...,x</a:t>
            </a:r>
            <a:r>
              <a:rPr lang="en-US" altLang="zh-CN" baseline="-25000" smtClean="0"/>
              <a:t>n</a:t>
            </a:r>
            <a:r>
              <a:rPr lang="en-US" altLang="zh-CN" smtClean="0"/>
              <a:t>+k</a:t>
            </a:r>
            <a:r>
              <a:rPr lang="en-US" altLang="zh-CN" baseline="-25000" smtClean="0"/>
              <a:t>n</a:t>
            </a:r>
            <a:r>
              <a:rPr lang="en-US" altLang="zh-CN" smtClean="0"/>
              <a:t>)mod 2</a:t>
            </a:r>
          </a:p>
          <a:p>
            <a:pPr lvl="1"/>
            <a:r>
              <a:rPr lang="en-US" altLang="zh-CN" smtClean="0"/>
              <a:t>d</a:t>
            </a:r>
            <a:r>
              <a:rPr lang="en-US" altLang="zh-CN" baseline="-25000" smtClean="0"/>
              <a:t>k</a:t>
            </a:r>
            <a:r>
              <a:rPr lang="en-US" altLang="zh-CN" smtClean="0"/>
              <a:t>(y)=(y</a:t>
            </a:r>
            <a:r>
              <a:rPr lang="en-US" altLang="zh-CN" baseline="-25000" smtClean="0"/>
              <a:t>1</a:t>
            </a:r>
            <a:r>
              <a:rPr lang="en-US" altLang="zh-CN" smtClean="0"/>
              <a:t>+k</a:t>
            </a:r>
            <a:r>
              <a:rPr lang="en-US" altLang="zh-CN" baseline="-25000" smtClean="0"/>
              <a:t>1</a:t>
            </a:r>
            <a:r>
              <a:rPr lang="en-US" altLang="zh-CN" smtClean="0"/>
              <a:t>,y</a:t>
            </a:r>
            <a:r>
              <a:rPr lang="en-US" altLang="zh-CN" baseline="-25000" smtClean="0"/>
              <a:t>2</a:t>
            </a:r>
            <a:r>
              <a:rPr lang="en-US" altLang="zh-CN" smtClean="0"/>
              <a:t>+k</a:t>
            </a:r>
            <a:r>
              <a:rPr lang="en-US" altLang="zh-CN" baseline="-25000" smtClean="0"/>
              <a:t>2</a:t>
            </a:r>
            <a:r>
              <a:rPr lang="en-US" altLang="zh-CN" smtClean="0"/>
              <a:t>,...,y</a:t>
            </a:r>
            <a:r>
              <a:rPr lang="en-US" altLang="zh-CN" baseline="-25000" smtClean="0"/>
              <a:t>n</a:t>
            </a:r>
            <a:r>
              <a:rPr lang="en-US" altLang="zh-CN" smtClean="0"/>
              <a:t>+k</a:t>
            </a:r>
            <a:r>
              <a:rPr lang="en-US" altLang="zh-CN" baseline="-25000" smtClean="0"/>
              <a:t>n</a:t>
            </a:r>
            <a:r>
              <a:rPr lang="en-US" altLang="zh-CN" smtClean="0"/>
              <a:t>)mod2</a:t>
            </a:r>
          </a:p>
          <a:p>
            <a:pPr lvl="1"/>
            <a:r>
              <a:rPr lang="zh-CN" altLang="en-US" smtClean="0"/>
              <a:t>可根据定理</a:t>
            </a:r>
            <a:r>
              <a:rPr lang="en-US" altLang="zh-CN" smtClean="0"/>
              <a:t>2.4</a:t>
            </a:r>
            <a:r>
              <a:rPr lang="zh-CN" altLang="en-US" smtClean="0"/>
              <a:t>可证明其具有完善保密性</a:t>
            </a:r>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熵</a:t>
            </a:r>
            <a:r>
              <a:rPr lang="en-US" altLang="zh-CN" smtClean="0"/>
              <a:t>(Entropy)</a:t>
            </a:r>
            <a:endParaRPr lang="zh-CN" altLang="en-US"/>
          </a:p>
        </p:txBody>
      </p:sp>
      <p:sp>
        <p:nvSpPr>
          <p:cNvPr id="3" name="内容占位符 2"/>
          <p:cNvSpPr>
            <a:spLocks noGrp="1"/>
          </p:cNvSpPr>
          <p:nvPr>
            <p:ph idx="1"/>
          </p:nvPr>
        </p:nvSpPr>
        <p:spPr/>
        <p:txBody>
          <a:bodyPr>
            <a:normAutofit fontScale="92500" lnSpcReduction="10000"/>
          </a:bodyPr>
          <a:lstStyle/>
          <a:p>
            <a:r>
              <a:rPr lang="en-US" altLang="zh-CN" dirty="0" smtClean="0"/>
              <a:t>Shannon</a:t>
            </a:r>
            <a:r>
              <a:rPr lang="zh-CN" altLang="en-US" dirty="0" smtClean="0"/>
              <a:t>在信息论中，提出了一种度量信息量大小的工具</a:t>
            </a:r>
            <a:r>
              <a:rPr lang="en-US" altLang="zh-CN" dirty="0" smtClean="0"/>
              <a:t>——</a:t>
            </a:r>
            <a:r>
              <a:rPr lang="zh-CN" altLang="en-US" dirty="0" smtClean="0"/>
              <a:t>信息熵</a:t>
            </a:r>
            <a:endParaRPr lang="en-US" altLang="zh-CN" dirty="0" smtClean="0"/>
          </a:p>
          <a:p>
            <a:pPr lvl="1"/>
            <a:r>
              <a:rPr lang="zh-CN" altLang="en-US" dirty="0" smtClean="0"/>
              <a:t>熵的概念来源于热力学，用来表示系统的无序程度或混乱程度</a:t>
            </a:r>
            <a:endParaRPr lang="en-US" altLang="zh-CN" dirty="0" smtClean="0"/>
          </a:p>
          <a:p>
            <a:pPr lvl="1"/>
            <a:r>
              <a:rPr lang="zh-CN" altLang="en-US" dirty="0" smtClean="0"/>
              <a:t>系统的混乱程度越大，熵越高</a:t>
            </a:r>
            <a:endParaRPr lang="en-US" altLang="zh-CN" dirty="0" smtClean="0"/>
          </a:p>
          <a:p>
            <a:pPr lvl="1"/>
            <a:r>
              <a:rPr lang="zh-CN" altLang="en-US" dirty="0" smtClean="0"/>
              <a:t>系统的混乱程度越大，描述系统状态需要信息越多，或者说信息量越大</a:t>
            </a:r>
            <a:endParaRPr lang="en-US" altLang="zh-CN" dirty="0" smtClean="0"/>
          </a:p>
          <a:p>
            <a:pPr lvl="2"/>
            <a:r>
              <a:rPr lang="zh-CN" altLang="en-US" dirty="0" smtClean="0"/>
              <a:t>例如数列</a:t>
            </a:r>
            <a:r>
              <a:rPr lang="en-US" altLang="zh-CN" dirty="0" smtClean="0"/>
              <a:t>1,2,3,4,5,6,7,8</a:t>
            </a:r>
            <a:r>
              <a:rPr lang="zh-CN" altLang="en-US" dirty="0" smtClean="0"/>
              <a:t>可以用简单的语言“自然数</a:t>
            </a:r>
            <a:r>
              <a:rPr lang="en-US" altLang="zh-CN" dirty="0" smtClean="0"/>
              <a:t>1</a:t>
            </a:r>
            <a:r>
              <a:rPr lang="zh-CN" altLang="en-US" dirty="0" smtClean="0"/>
              <a:t>到</a:t>
            </a:r>
            <a:r>
              <a:rPr lang="en-US" altLang="zh-CN" dirty="0" smtClean="0"/>
              <a:t>8</a:t>
            </a:r>
            <a:r>
              <a:rPr lang="zh-CN" altLang="en-US" dirty="0" smtClean="0"/>
              <a:t>递增排列”来描述其特征</a:t>
            </a:r>
            <a:endParaRPr lang="en-US" altLang="zh-CN" dirty="0" smtClean="0"/>
          </a:p>
          <a:p>
            <a:pPr lvl="2"/>
            <a:r>
              <a:rPr lang="zh-CN" altLang="en-US" dirty="0" smtClean="0"/>
              <a:t>要描述</a:t>
            </a:r>
            <a:r>
              <a:rPr lang="en-US" altLang="zh-CN" dirty="0" smtClean="0"/>
              <a:t>5,4,6,3,7,2,8,1</a:t>
            </a:r>
            <a:r>
              <a:rPr lang="zh-CN" altLang="en-US" dirty="0" smtClean="0"/>
              <a:t>这个数列，明显需要更多的语言信息</a:t>
            </a:r>
            <a:endParaRPr lang="en-US" altLang="zh-CN" dirty="0" smtClean="0"/>
          </a:p>
          <a:p>
            <a:pPr lvl="2"/>
            <a:endParaRPr lang="en-US" altLang="zh-CN"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熵增加原理</a:t>
            </a:r>
            <a:endParaRPr lang="zh-CN" altLang="en-US"/>
          </a:p>
        </p:txBody>
      </p:sp>
      <p:sp>
        <p:nvSpPr>
          <p:cNvPr id="3" name="内容占位符 2"/>
          <p:cNvSpPr>
            <a:spLocks noGrp="1"/>
          </p:cNvSpPr>
          <p:nvPr>
            <p:ph idx="1"/>
          </p:nvPr>
        </p:nvSpPr>
        <p:spPr/>
        <p:txBody>
          <a:bodyPr/>
          <a:lstStyle/>
          <a:p>
            <a:r>
              <a:rPr lang="zh-CN" altLang="en-US" smtClean="0"/>
              <a:t>熵增加原理</a:t>
            </a:r>
          </a:p>
          <a:p>
            <a:pPr lvl="1"/>
            <a:r>
              <a:rPr lang="zh-CN" altLang="en-US" smtClean="0"/>
              <a:t>系统自发的过程是熵增加过程，要使熵减少需要外力的介入</a:t>
            </a:r>
            <a:endParaRPr lang="en-US" altLang="zh-CN" smtClean="0"/>
          </a:p>
          <a:p>
            <a:pPr lvl="1"/>
            <a:r>
              <a:rPr lang="zh-CN" altLang="en-US" smtClean="0"/>
              <a:t>人类不断创造各种真真假假、有用无用的信息，对整个人类信息系统来说是一个混乱程度增加的过程，要使信息熵减少，需要依靠外力对信息进行分拣和归类</a:t>
            </a:r>
          </a:p>
          <a:p>
            <a:pPr lvl="1"/>
            <a:endParaRPr lang="zh-CN" altLang="en-US" smtClean="0"/>
          </a:p>
          <a:p>
            <a:pPr lvl="1"/>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信息量</a:t>
            </a:r>
            <a:endParaRPr lang="zh-CN" altLang="en-US"/>
          </a:p>
        </p:txBody>
      </p:sp>
      <p:sp>
        <p:nvSpPr>
          <p:cNvPr id="3" name="内容占位符 2"/>
          <p:cNvSpPr>
            <a:spLocks noGrp="1"/>
          </p:cNvSpPr>
          <p:nvPr>
            <p:ph idx="1"/>
          </p:nvPr>
        </p:nvSpPr>
        <p:spPr/>
        <p:txBody>
          <a:bodyPr>
            <a:normAutofit/>
          </a:bodyPr>
          <a:lstStyle/>
          <a:p>
            <a:r>
              <a:rPr lang="zh-CN" altLang="en-US" dirty="0" smtClean="0"/>
              <a:t>对信息的直观认识</a:t>
            </a:r>
            <a:endParaRPr lang="en-US" altLang="zh-CN" dirty="0" smtClean="0"/>
          </a:p>
          <a:p>
            <a:pPr lvl="1"/>
            <a:r>
              <a:rPr lang="zh-CN" altLang="en-US" dirty="0" smtClean="0"/>
              <a:t>信道上传送的是随机变化的值</a:t>
            </a:r>
            <a:endParaRPr lang="en-US" altLang="zh-CN" dirty="0" smtClean="0"/>
          </a:p>
          <a:p>
            <a:pPr lvl="1"/>
            <a:r>
              <a:rPr lang="zh-CN" altLang="en-US" dirty="0" smtClean="0"/>
              <a:t>事件发生概率与信息量的关系</a:t>
            </a:r>
            <a:endParaRPr lang="en-US" altLang="zh-CN" dirty="0" smtClean="0"/>
          </a:p>
          <a:p>
            <a:pPr lvl="1"/>
            <a:r>
              <a:rPr lang="zh-CN" altLang="en-US" dirty="0" smtClean="0"/>
              <a:t>消息间的依赖关系与相互之间的信息量</a:t>
            </a:r>
            <a:endParaRPr lang="en-US" altLang="zh-CN" dirty="0" smtClean="0"/>
          </a:p>
          <a:p>
            <a:pPr lvl="1"/>
            <a:r>
              <a:rPr lang="zh-CN" altLang="en-US" dirty="0" smtClean="0"/>
              <a:t>信息是对不确定性的排除</a:t>
            </a:r>
            <a:endParaRPr lang="en-US" altLang="zh-CN" dirty="0" smtClean="0"/>
          </a:p>
          <a:p>
            <a:pPr lvl="1"/>
            <a:r>
              <a:rPr lang="zh-CN" altLang="en-US" dirty="0" smtClean="0"/>
              <a:t>信息的可加性</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灯片编号占位符 5"/>
          <p:cNvSpPr>
            <a:spLocks noGrp="1"/>
          </p:cNvSpPr>
          <p:nvPr>
            <p:ph type="sldNum" sz="quarter" idx="12"/>
          </p:nvPr>
        </p:nvSpPr>
        <p:spPr>
          <a:noFill/>
          <a:ln>
            <a:miter lim="800000"/>
            <a:headEnd/>
            <a:tailEnd/>
          </a:ln>
        </p:spPr>
        <p:txBody>
          <a:bodyPr/>
          <a:lstStyle/>
          <a:p>
            <a:fld id="{23485B24-B3BD-4B5F-9F68-E60B5191D350}" type="slidenum">
              <a:rPr lang="en-US" altLang="zh-CN" smtClean="0">
                <a:ea typeface="宋体" charset="-122"/>
              </a:rPr>
              <a:pPr/>
              <a:t>35</a:t>
            </a:fld>
            <a:endParaRPr lang="en-US" altLang="zh-CN" smtClean="0">
              <a:ea typeface="宋体" charset="-122"/>
            </a:endParaRPr>
          </a:p>
        </p:txBody>
      </p:sp>
      <p:sp>
        <p:nvSpPr>
          <p:cNvPr id="1029" name="Rectangle 2"/>
          <p:cNvSpPr>
            <a:spLocks noGrp="1" noChangeArrowheads="1"/>
          </p:cNvSpPr>
          <p:nvPr>
            <p:ph type="title"/>
          </p:nvPr>
        </p:nvSpPr>
        <p:spPr/>
        <p:txBody>
          <a:bodyPr/>
          <a:lstStyle/>
          <a:p>
            <a:pPr eaLnBrk="1" hangingPunct="1"/>
            <a:r>
              <a:rPr lang="zh-CN" altLang="en-US" dirty="0" smtClean="0"/>
              <a:t>自信息量</a:t>
            </a:r>
          </a:p>
        </p:txBody>
      </p:sp>
      <p:graphicFrame>
        <p:nvGraphicFramePr>
          <p:cNvPr id="157703" name="Object 7"/>
          <p:cNvGraphicFramePr>
            <a:graphicFrameLocks noChangeAspect="1"/>
          </p:cNvGraphicFramePr>
          <p:nvPr/>
        </p:nvGraphicFramePr>
        <p:xfrm>
          <a:off x="1619672" y="3573016"/>
          <a:ext cx="5829300" cy="927100"/>
        </p:xfrm>
        <a:graphic>
          <a:graphicData uri="http://schemas.openxmlformats.org/presentationml/2006/ole">
            <p:oleObj spid="_x0000_s174083" name="Equation" r:id="rId4" imgW="5829120" imgH="927000" progId="Equation.DSMT4">
              <p:embed/>
            </p:oleObj>
          </a:graphicData>
        </a:graphic>
      </p:graphicFrame>
      <p:sp>
        <p:nvSpPr>
          <p:cNvPr id="9" name="Text Box 5"/>
          <p:cNvSpPr txBox="1">
            <a:spLocks noChangeArrowheads="1"/>
          </p:cNvSpPr>
          <p:nvPr/>
        </p:nvSpPr>
        <p:spPr bwMode="auto">
          <a:xfrm>
            <a:off x="0" y="1340768"/>
            <a:ext cx="8767762" cy="1008063"/>
          </a:xfrm>
          <a:prstGeom prst="rect">
            <a:avLst/>
          </a:prstGeom>
          <a:noFill/>
          <a:ln w="9525">
            <a:noFill/>
            <a:miter lim="800000"/>
            <a:headEnd/>
            <a:tailEnd/>
          </a:ln>
        </p:spPr>
        <p:txBody>
          <a:bodyPr/>
          <a:lstStyle/>
          <a:p>
            <a:pPr marL="342900" indent="-342900" algn="just">
              <a:spcBef>
                <a:spcPct val="20000"/>
              </a:spcBef>
              <a:buClr>
                <a:schemeClr val="folHlink"/>
              </a:buClr>
              <a:buSzPct val="90000"/>
            </a:pPr>
            <a:r>
              <a:rPr kumimoji="1" lang="zh-CN" altLang="en-US" sz="3200" dirty="0" smtClean="0">
                <a:latin typeface="Times New Roman" pitchFamily="18" charset="0"/>
              </a:rPr>
              <a:t>    单</a:t>
            </a:r>
            <a:r>
              <a:rPr kumimoji="1" lang="zh-CN" altLang="en-US" sz="3200" dirty="0">
                <a:latin typeface="Times New Roman" pitchFamily="18" charset="0"/>
              </a:rPr>
              <a:t>符号离散信源的</a:t>
            </a:r>
            <a:r>
              <a:rPr kumimoji="1" lang="zh-CN" altLang="en-US" sz="3200" dirty="0" smtClean="0">
                <a:latin typeface="Times New Roman" pitchFamily="18" charset="0"/>
              </a:rPr>
              <a:t>数学模型可</a:t>
            </a:r>
            <a:r>
              <a:rPr kumimoji="1" lang="zh-CN" altLang="zh-CN" sz="3200" dirty="0" smtClean="0">
                <a:latin typeface="Times New Roman" pitchFamily="18" charset="0"/>
              </a:rPr>
              <a:t>用</a:t>
            </a:r>
            <a:r>
              <a:rPr kumimoji="1" lang="zh-CN" altLang="zh-CN" sz="3200" dirty="0">
                <a:latin typeface="Times New Roman" pitchFamily="18" charset="0"/>
              </a:rPr>
              <a:t>一维随机变量</a:t>
            </a:r>
            <a:r>
              <a:rPr kumimoji="1" lang="zh-CN" altLang="en-US" sz="3200" dirty="0">
                <a:latin typeface="Times New Roman" pitchFamily="18" charset="0"/>
              </a:rPr>
              <a:t> </a:t>
            </a:r>
            <a:r>
              <a:rPr kumimoji="1" lang="zh-CN" altLang="zh-CN" sz="3200" i="1" dirty="0">
                <a:latin typeface="Times New Roman" pitchFamily="18" charset="0"/>
              </a:rPr>
              <a:t>X</a:t>
            </a:r>
            <a:r>
              <a:rPr kumimoji="1" lang="en-US" altLang="zh-CN" sz="3200" i="1" dirty="0">
                <a:latin typeface="Times New Roman" pitchFamily="18" charset="0"/>
              </a:rPr>
              <a:t> </a:t>
            </a:r>
            <a:r>
              <a:rPr kumimoji="1" lang="zh-CN" altLang="en-US" sz="3200" dirty="0">
                <a:latin typeface="Times New Roman" pitchFamily="18" charset="0"/>
              </a:rPr>
              <a:t>的概率空间来描述：</a:t>
            </a:r>
          </a:p>
        </p:txBody>
      </p:sp>
      <p:graphicFrame>
        <p:nvGraphicFramePr>
          <p:cNvPr id="10" name="Object 6"/>
          <p:cNvGraphicFramePr>
            <a:graphicFrameLocks noChangeAspect="1"/>
          </p:cNvGraphicFramePr>
          <p:nvPr/>
        </p:nvGraphicFramePr>
        <p:xfrm>
          <a:off x="953046" y="2469792"/>
          <a:ext cx="7531100" cy="1028700"/>
        </p:xfrm>
        <a:graphic>
          <a:graphicData uri="http://schemas.openxmlformats.org/presentationml/2006/ole">
            <p:oleObj spid="_x0000_s174084" name="Equation" r:id="rId5" imgW="7530840" imgH="1028520" progId="Equation.DSMT4">
              <p:embed/>
            </p:oleObj>
          </a:graphicData>
        </a:graphic>
      </p:graphicFrame>
      <p:graphicFrame>
        <p:nvGraphicFramePr>
          <p:cNvPr id="156677" name="Object 5"/>
          <p:cNvGraphicFramePr>
            <a:graphicFrameLocks noChangeAspect="1"/>
          </p:cNvGraphicFramePr>
          <p:nvPr/>
        </p:nvGraphicFramePr>
        <p:xfrm>
          <a:off x="134910" y="4707212"/>
          <a:ext cx="8890000" cy="952500"/>
        </p:xfrm>
        <a:graphic>
          <a:graphicData uri="http://schemas.openxmlformats.org/presentationml/2006/ole">
            <p:oleObj spid="_x0000_s174086" name="Equation" r:id="rId6" imgW="8889840" imgH="952200" progId="Equation.DSMT4">
              <p:embed/>
            </p:oleObj>
          </a:graphicData>
        </a:graphic>
      </p:graphicFrame>
      <p:graphicFrame>
        <p:nvGraphicFramePr>
          <p:cNvPr id="156680" name="Object 8"/>
          <p:cNvGraphicFramePr>
            <a:graphicFrameLocks noChangeAspect="1"/>
          </p:cNvGraphicFramePr>
          <p:nvPr/>
        </p:nvGraphicFramePr>
        <p:xfrm>
          <a:off x="2362200" y="5768300"/>
          <a:ext cx="4724400" cy="939800"/>
        </p:xfrm>
        <a:graphic>
          <a:graphicData uri="http://schemas.openxmlformats.org/presentationml/2006/ole">
            <p:oleObj spid="_x0000_s174087" name="Equation" r:id="rId7" imgW="4724280" imgH="939600" progId="Equation.DSMT4">
              <p:embed/>
            </p:oleObj>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1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57703"/>
                                        </p:tgtEl>
                                        <p:attrNameLst>
                                          <p:attrName>style.visibility</p:attrName>
                                        </p:attrNameLst>
                                      </p:cBhvr>
                                      <p:to>
                                        <p:strVal val="visible"/>
                                      </p:to>
                                    </p:set>
                                    <p:animEffect transition="in" filter="checkerboard(across)">
                                      <p:cBhvr>
                                        <p:cTn id="17" dur="1000"/>
                                        <p:tgtEl>
                                          <p:spTgt spid="157703"/>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156677"/>
                                        </p:tgtEl>
                                        <p:attrNameLst>
                                          <p:attrName>style.visibility</p:attrName>
                                        </p:attrNameLst>
                                      </p:cBhvr>
                                      <p:to>
                                        <p:strVal val="visible"/>
                                      </p:to>
                                    </p:set>
                                    <p:animEffect transition="in" filter="strips(downRight)">
                                      <p:cBhvr>
                                        <p:cTn id="22" dur="1000"/>
                                        <p:tgtEl>
                                          <p:spTgt spid="15667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56680"/>
                                        </p:tgtEl>
                                        <p:attrNameLst>
                                          <p:attrName>style.visibility</p:attrName>
                                        </p:attrNameLst>
                                      </p:cBhvr>
                                      <p:to>
                                        <p:strVal val="visible"/>
                                      </p:to>
                                    </p:set>
                                    <p:animEffect transition="in" filter="dissolve">
                                      <p:cBhvr>
                                        <p:cTn id="27" dur="1000"/>
                                        <p:tgtEl>
                                          <p:spTgt spid="156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信息量的度量</a:t>
            </a:r>
            <a:endParaRPr lang="zh-CN" altLang="en-US"/>
          </a:p>
        </p:txBody>
      </p:sp>
      <p:sp>
        <p:nvSpPr>
          <p:cNvPr id="3" name="内容占位符 2"/>
          <p:cNvSpPr>
            <a:spLocks noGrp="1"/>
          </p:cNvSpPr>
          <p:nvPr>
            <p:ph idx="1"/>
          </p:nvPr>
        </p:nvSpPr>
        <p:spPr/>
        <p:txBody>
          <a:bodyPr/>
          <a:lstStyle/>
          <a:p>
            <a:r>
              <a:rPr lang="zh-CN" altLang="en-US" dirty="0" smtClean="0"/>
              <a:t>不确定性</a:t>
            </a:r>
            <a:r>
              <a:rPr lang="en-US" altLang="zh-CN" dirty="0" smtClean="0"/>
              <a:t>(</a:t>
            </a:r>
            <a:r>
              <a:rPr lang="zh-CN" altLang="en-US" dirty="0" smtClean="0"/>
              <a:t>概率</a:t>
            </a:r>
            <a:r>
              <a:rPr lang="en-US" altLang="zh-CN" dirty="0" smtClean="0"/>
              <a:t>)</a:t>
            </a:r>
            <a:r>
              <a:rPr lang="zh-CN" altLang="en-US" dirty="0" smtClean="0"/>
              <a:t>和信息量的关系</a:t>
            </a:r>
            <a:endParaRPr lang="en-US" altLang="zh-CN" dirty="0" smtClean="0"/>
          </a:p>
          <a:p>
            <a:pPr lvl="1"/>
            <a:r>
              <a:rPr lang="zh-CN" altLang="en-US" dirty="0" smtClean="0"/>
              <a:t>以抛硬币为例，一次抛</a:t>
            </a:r>
            <a:r>
              <a:rPr lang="en-US" altLang="zh-CN" dirty="0" smtClean="0"/>
              <a:t>n</a:t>
            </a:r>
            <a:r>
              <a:rPr lang="zh-CN" altLang="en-US" dirty="0" smtClean="0"/>
              <a:t>个硬币，有</a:t>
            </a:r>
            <a:r>
              <a:rPr lang="en-US" altLang="zh-CN" dirty="0" smtClean="0"/>
              <a:t>2</a:t>
            </a:r>
            <a:r>
              <a:rPr lang="en-US" altLang="zh-CN" baseline="30000" dirty="0" smtClean="0"/>
              <a:t>n</a:t>
            </a:r>
            <a:r>
              <a:rPr lang="zh-CN" altLang="en-US" dirty="0" smtClean="0"/>
              <a:t>种不同的结果，每种结果的概率为</a:t>
            </a:r>
            <a:r>
              <a:rPr lang="en-US" altLang="zh-CN" dirty="0" smtClean="0"/>
              <a:t>1/2</a:t>
            </a:r>
            <a:r>
              <a:rPr lang="en-US" altLang="zh-CN" baseline="30000" dirty="0" smtClean="0"/>
              <a:t>n</a:t>
            </a:r>
            <a:r>
              <a:rPr lang="zh-CN" altLang="en-US" dirty="0" smtClean="0"/>
              <a:t>，需要</a:t>
            </a:r>
            <a:r>
              <a:rPr lang="en-US" altLang="zh-CN" dirty="0" smtClean="0"/>
              <a:t>n</a:t>
            </a:r>
            <a:r>
              <a:rPr lang="zh-CN" altLang="en-US" dirty="0" smtClean="0"/>
              <a:t>个比特来记录</a:t>
            </a:r>
            <a:endParaRPr lang="en-US" altLang="zh-CN" dirty="0" smtClean="0"/>
          </a:p>
          <a:p>
            <a:pPr lvl="1"/>
            <a:r>
              <a:rPr lang="zh-CN" altLang="en-US" dirty="0" smtClean="0"/>
              <a:t>推广到一般情况，某事件发生的概率为</a:t>
            </a:r>
            <a:r>
              <a:rPr lang="en-US" altLang="zh-CN" dirty="0" smtClean="0"/>
              <a:t>p</a:t>
            </a:r>
            <a:r>
              <a:rPr lang="zh-CN" altLang="en-US" dirty="0" smtClean="0"/>
              <a:t>，记录该事件需要的比特数为</a:t>
            </a:r>
            <a:r>
              <a:rPr lang="en-US" altLang="zh-CN" dirty="0" smtClean="0"/>
              <a:t>-log</a:t>
            </a:r>
            <a:r>
              <a:rPr lang="en-US" altLang="zh-CN" baseline="-25000" dirty="0" smtClean="0"/>
              <a:t>2</a:t>
            </a:r>
            <a:r>
              <a:rPr lang="en-US" altLang="zh-CN" dirty="0" smtClean="0"/>
              <a:t>p(log</a:t>
            </a:r>
            <a:r>
              <a:rPr lang="en-US" altLang="zh-CN" baseline="-25000" dirty="0" smtClean="0"/>
              <a:t>2</a:t>
            </a:r>
            <a:r>
              <a:rPr lang="zh-CN" altLang="en-US" dirty="0" smtClean="0"/>
              <a:t>也可记为</a:t>
            </a:r>
            <a:r>
              <a:rPr lang="en-US" altLang="zh-CN" dirty="0" smtClean="0"/>
              <a:t>lb)</a:t>
            </a:r>
            <a:r>
              <a:rPr lang="zh-CN" altLang="en-US" dirty="0" smtClean="0"/>
              <a:t>，或称该事件的信息量为</a:t>
            </a:r>
            <a:r>
              <a:rPr lang="en-US" altLang="zh-CN" dirty="0" smtClean="0"/>
              <a:t>-</a:t>
            </a:r>
            <a:r>
              <a:rPr lang="en-US" altLang="zh-CN" dirty="0" err="1" smtClean="0"/>
              <a:t>lbp</a:t>
            </a:r>
            <a:endParaRPr lang="en-US" altLang="zh-CN" dirty="0" smtClean="0"/>
          </a:p>
          <a:p>
            <a:r>
              <a:rPr lang="zh-CN" altLang="en-US" dirty="0" smtClean="0"/>
              <a:t>互信息量</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信息量的度量</a:t>
            </a:r>
            <a:endParaRPr lang="zh-CN" altLang="en-US"/>
          </a:p>
        </p:txBody>
      </p:sp>
      <p:sp>
        <p:nvSpPr>
          <p:cNvPr id="3" name="内容占位符 2"/>
          <p:cNvSpPr>
            <a:spLocks noGrp="1"/>
          </p:cNvSpPr>
          <p:nvPr>
            <p:ph idx="1"/>
          </p:nvPr>
        </p:nvSpPr>
        <p:spPr/>
        <p:txBody>
          <a:bodyPr/>
          <a:lstStyle/>
          <a:p>
            <a:r>
              <a:rPr lang="zh-CN" altLang="en-US" dirty="0" smtClean="0"/>
              <a:t>平均信息量</a:t>
            </a:r>
            <a:endParaRPr lang="en-US" altLang="zh-CN" dirty="0" smtClean="0"/>
          </a:p>
          <a:p>
            <a:pPr lvl="1"/>
            <a:r>
              <a:rPr lang="zh-CN" altLang="en-US" b="1" dirty="0" smtClean="0"/>
              <a:t>例</a:t>
            </a:r>
            <a:r>
              <a:rPr lang="en-US" altLang="zh-CN" b="1" dirty="0" smtClean="0"/>
              <a:t>* </a:t>
            </a:r>
            <a:r>
              <a:rPr lang="en-US" altLang="zh-CN" dirty="0" smtClean="0"/>
              <a:t> </a:t>
            </a:r>
            <a:r>
              <a:rPr lang="zh-CN" altLang="en-US" dirty="0" smtClean="0"/>
              <a:t>假设有一个随机变量</a:t>
            </a:r>
            <a:r>
              <a:rPr lang="en-US" altLang="zh-CN" b="1" i="1" dirty="0" smtClean="0"/>
              <a:t>X</a:t>
            </a:r>
            <a:r>
              <a:rPr lang="zh-CN" altLang="en-US" dirty="0" smtClean="0"/>
              <a:t>，取三种可能的值</a:t>
            </a:r>
            <a:r>
              <a:rPr lang="en-US" altLang="zh-CN" dirty="0" smtClean="0"/>
              <a:t>x</a:t>
            </a:r>
            <a:r>
              <a:rPr lang="en-US" altLang="zh-CN" baseline="-25000" dirty="0" smtClean="0"/>
              <a:t>1</a:t>
            </a:r>
            <a:r>
              <a:rPr lang="en-US" altLang="zh-CN" dirty="0" smtClean="0"/>
              <a:t>,x</a:t>
            </a:r>
            <a:r>
              <a:rPr lang="en-US" altLang="zh-CN" baseline="-25000" dirty="0" smtClean="0"/>
              <a:t>2</a:t>
            </a:r>
            <a:r>
              <a:rPr lang="en-US" altLang="zh-CN" dirty="0" smtClean="0"/>
              <a:t>,x</a:t>
            </a:r>
            <a:r>
              <a:rPr lang="en-US" altLang="zh-CN" baseline="-25000" dirty="0" smtClean="0"/>
              <a:t>3</a:t>
            </a:r>
            <a:r>
              <a:rPr lang="zh-CN" altLang="en-US" dirty="0" smtClean="0"/>
              <a:t>的概率分别是</a:t>
            </a:r>
            <a:r>
              <a:rPr lang="en-US" altLang="zh-CN" dirty="0" smtClean="0"/>
              <a:t>1/2,1/4,1/4</a:t>
            </a:r>
          </a:p>
          <a:p>
            <a:pPr lvl="1"/>
            <a:r>
              <a:rPr lang="zh-CN" altLang="en-US" dirty="0" smtClean="0"/>
              <a:t>可用</a:t>
            </a:r>
            <a:r>
              <a:rPr lang="en-US" altLang="zh-CN" dirty="0" smtClean="0"/>
              <a:t>0</a:t>
            </a:r>
            <a:r>
              <a:rPr lang="zh-CN" altLang="en-US" dirty="0" smtClean="0"/>
              <a:t>表示</a:t>
            </a:r>
            <a:r>
              <a:rPr lang="en-US" altLang="zh-CN" dirty="0" smtClean="0"/>
              <a:t>x</a:t>
            </a:r>
            <a:r>
              <a:rPr lang="en-US" altLang="zh-CN" baseline="-25000" dirty="0" smtClean="0"/>
              <a:t>1</a:t>
            </a:r>
            <a:r>
              <a:rPr lang="en-US" altLang="zh-CN" dirty="0" smtClean="0"/>
              <a:t>,10</a:t>
            </a:r>
            <a:r>
              <a:rPr lang="zh-CN" altLang="en-US" dirty="0" smtClean="0"/>
              <a:t>表示</a:t>
            </a:r>
            <a:r>
              <a:rPr lang="en-US" altLang="zh-CN" dirty="0" smtClean="0"/>
              <a:t>x</a:t>
            </a:r>
            <a:r>
              <a:rPr lang="en-US" altLang="zh-CN" baseline="-25000" dirty="0" smtClean="0"/>
              <a:t>2</a:t>
            </a:r>
            <a:r>
              <a:rPr lang="en-US" altLang="zh-CN" dirty="0" smtClean="0"/>
              <a:t>,11</a:t>
            </a:r>
            <a:r>
              <a:rPr lang="zh-CN" altLang="en-US" dirty="0" smtClean="0"/>
              <a:t>表示</a:t>
            </a:r>
            <a:r>
              <a:rPr lang="en-US" altLang="zh-CN" dirty="0" smtClean="0"/>
              <a:t>x</a:t>
            </a:r>
            <a:r>
              <a:rPr lang="en-US" altLang="zh-CN" baseline="-25000" dirty="0" smtClean="0"/>
              <a:t>3</a:t>
            </a:r>
            <a:r>
              <a:rPr lang="zh-CN" altLang="en-US" baseline="-25000" dirty="0" smtClean="0"/>
              <a:t>。</a:t>
            </a:r>
            <a:r>
              <a:rPr lang="zh-CN" altLang="en-US" dirty="0" smtClean="0"/>
              <a:t>描述</a:t>
            </a:r>
            <a:r>
              <a:rPr lang="en-US" altLang="zh-CN" b="1" i="1" dirty="0" smtClean="0"/>
              <a:t>x</a:t>
            </a:r>
            <a:r>
              <a:rPr lang="zh-CN" altLang="en-US" dirty="0" smtClean="0"/>
              <a:t>的平均信息量为</a:t>
            </a:r>
            <a:endParaRPr lang="en-US" altLang="zh-CN" dirty="0" smtClean="0"/>
          </a:p>
          <a:p>
            <a:pPr lvl="1"/>
            <a:endParaRPr lang="en-US" altLang="zh-CN" dirty="0" smtClean="0"/>
          </a:p>
          <a:p>
            <a:pPr lvl="1"/>
            <a:r>
              <a:rPr lang="zh-CN" altLang="en-US" dirty="0" smtClean="0"/>
              <a:t>平均信息量即为随机变量的熵</a:t>
            </a:r>
            <a:endParaRPr lang="en-US" altLang="zh-CN" dirty="0" smtClean="0"/>
          </a:p>
        </p:txBody>
      </p:sp>
      <p:graphicFrame>
        <p:nvGraphicFramePr>
          <p:cNvPr id="4" name="对象 3"/>
          <p:cNvGraphicFramePr>
            <a:graphicFrameLocks noChangeAspect="1"/>
          </p:cNvGraphicFramePr>
          <p:nvPr/>
        </p:nvGraphicFramePr>
        <p:xfrm>
          <a:off x="2987824" y="3717032"/>
          <a:ext cx="3888432" cy="864096"/>
        </p:xfrm>
        <a:graphic>
          <a:graphicData uri="http://schemas.openxmlformats.org/presentationml/2006/ole">
            <p:oleObj spid="_x0000_s68610" name="Equation" r:id="rId3" imgW="1828800" imgH="406080" progId="Equation.DSMT4">
              <p:embed/>
            </p:oleObj>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熵</a:t>
            </a:r>
            <a:endParaRPr lang="zh-CN" altLang="en-US"/>
          </a:p>
        </p:txBody>
      </p:sp>
      <p:sp>
        <p:nvSpPr>
          <p:cNvPr id="3" name="内容占位符 2"/>
          <p:cNvSpPr>
            <a:spLocks noGrp="1"/>
          </p:cNvSpPr>
          <p:nvPr>
            <p:ph idx="1"/>
          </p:nvPr>
        </p:nvSpPr>
        <p:spPr/>
        <p:txBody>
          <a:bodyPr>
            <a:normAutofit fontScale="92500" lnSpcReduction="10000"/>
          </a:bodyPr>
          <a:lstStyle/>
          <a:p>
            <a:r>
              <a:rPr lang="zh-CN" altLang="en-US" smtClean="0"/>
              <a:t>假设随机变量</a:t>
            </a:r>
            <a:r>
              <a:rPr lang="en-US" altLang="zh-CN" b="1" i="1" smtClean="0"/>
              <a:t>X</a:t>
            </a:r>
            <a:r>
              <a:rPr lang="zh-CN" altLang="en-US" smtClean="0"/>
              <a:t>在有限集合</a:t>
            </a:r>
            <a:r>
              <a:rPr lang="en-US" altLang="zh-CN" smtClean="0"/>
              <a:t>X</a:t>
            </a:r>
            <a:r>
              <a:rPr lang="zh-CN" altLang="en-US" smtClean="0"/>
              <a:t>上取值，则随机变量</a:t>
            </a:r>
            <a:r>
              <a:rPr lang="en-US" altLang="zh-CN" b="1" i="1" smtClean="0"/>
              <a:t>X</a:t>
            </a:r>
            <a:r>
              <a:rPr lang="zh-CN" altLang="en-US" smtClean="0"/>
              <a:t>的熵定义为</a:t>
            </a:r>
            <a:endParaRPr lang="en-US" altLang="zh-CN" smtClean="0"/>
          </a:p>
          <a:p>
            <a:endParaRPr lang="en-US" altLang="zh-CN" smtClean="0"/>
          </a:p>
          <a:p>
            <a:endParaRPr lang="en-US" altLang="zh-CN" smtClean="0"/>
          </a:p>
          <a:p>
            <a:pPr lvl="1"/>
            <a:r>
              <a:rPr lang="zh-CN" altLang="en-US" smtClean="0"/>
              <a:t>由该定义，假设</a:t>
            </a:r>
            <a:r>
              <a:rPr lang="en-US" altLang="zh-CN" smtClean="0"/>
              <a:t>26</a:t>
            </a:r>
            <a:r>
              <a:rPr lang="zh-CN" altLang="en-US" smtClean="0"/>
              <a:t>个英文字母在英文中等概率出现，则英文字母的熵为</a:t>
            </a:r>
            <a:r>
              <a:rPr lang="en-US" altLang="zh-CN" smtClean="0"/>
              <a:t>log</a:t>
            </a:r>
            <a:r>
              <a:rPr lang="en-US" altLang="zh-CN" baseline="-25000" smtClean="0"/>
              <a:t>2</a:t>
            </a:r>
            <a:r>
              <a:rPr lang="en-US" altLang="zh-CN" smtClean="0"/>
              <a:t>26</a:t>
            </a:r>
            <a:r>
              <a:rPr lang="zh-CN" altLang="en-US" smtClean="0"/>
              <a:t>≈</a:t>
            </a:r>
            <a:r>
              <a:rPr lang="en-US" altLang="zh-CN" smtClean="0"/>
              <a:t>4.7</a:t>
            </a:r>
          </a:p>
          <a:p>
            <a:pPr lvl="1"/>
            <a:r>
              <a:rPr lang="zh-CN" altLang="en-US" smtClean="0"/>
              <a:t>假设常用的</a:t>
            </a:r>
            <a:r>
              <a:rPr lang="en-US" altLang="zh-CN" smtClean="0"/>
              <a:t>2500</a:t>
            </a:r>
            <a:r>
              <a:rPr lang="zh-CN" altLang="en-US" smtClean="0"/>
              <a:t>个汉字在汉语中等概率出现，则汉字的熵为</a:t>
            </a:r>
            <a:r>
              <a:rPr lang="en-US" altLang="zh-CN" smtClean="0"/>
              <a:t>log</a:t>
            </a:r>
            <a:r>
              <a:rPr lang="en-US" altLang="zh-CN" baseline="-25000" smtClean="0"/>
              <a:t>2</a:t>
            </a:r>
            <a:r>
              <a:rPr lang="en-US" altLang="zh-CN" smtClean="0"/>
              <a:t>2500</a:t>
            </a:r>
            <a:r>
              <a:rPr lang="zh-CN" altLang="en-US" smtClean="0"/>
              <a:t>≈</a:t>
            </a:r>
            <a:r>
              <a:rPr lang="en-US" altLang="zh-CN" smtClean="0"/>
              <a:t>11.3</a:t>
            </a:r>
          </a:p>
          <a:p>
            <a:pPr lvl="1"/>
            <a:r>
              <a:rPr lang="zh-CN" altLang="en-US" smtClean="0"/>
              <a:t>根据实际统计结果，英文字母的熵约为</a:t>
            </a:r>
            <a:r>
              <a:rPr lang="en-US" altLang="zh-CN" smtClean="0"/>
              <a:t>4.19</a:t>
            </a:r>
            <a:r>
              <a:rPr lang="zh-CN" altLang="en-US" smtClean="0"/>
              <a:t>比特，汉字的熵约为</a:t>
            </a:r>
            <a:r>
              <a:rPr lang="en-US" altLang="zh-CN" smtClean="0"/>
              <a:t>9.65</a:t>
            </a:r>
            <a:r>
              <a:rPr lang="zh-CN" altLang="en-US" smtClean="0"/>
              <a:t>比特</a:t>
            </a:r>
            <a:endParaRPr lang="en-US" altLang="zh-CN" smtClean="0"/>
          </a:p>
          <a:p>
            <a:endParaRPr lang="zh-CN" altLang="en-US"/>
          </a:p>
        </p:txBody>
      </p:sp>
      <p:graphicFrame>
        <p:nvGraphicFramePr>
          <p:cNvPr id="4" name="对象 3"/>
          <p:cNvGraphicFramePr>
            <a:graphicFrameLocks noChangeAspect="1"/>
          </p:cNvGraphicFramePr>
          <p:nvPr/>
        </p:nvGraphicFramePr>
        <p:xfrm>
          <a:off x="1746250" y="2565400"/>
          <a:ext cx="5686425" cy="935038"/>
        </p:xfrm>
        <a:graphic>
          <a:graphicData uri="http://schemas.openxmlformats.org/presentationml/2006/ole">
            <p:oleObj spid="_x0000_s69634" name="Equation" r:id="rId4" imgW="2082600" imgH="342720" progId="Equation.DSMT4">
              <p:embed/>
            </p:oleObj>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熵计算举例</a:t>
            </a:r>
            <a:endParaRPr lang="zh-CN" altLang="en-US"/>
          </a:p>
        </p:txBody>
      </p:sp>
      <p:sp>
        <p:nvSpPr>
          <p:cNvPr id="3" name="内容占位符 2"/>
          <p:cNvSpPr>
            <a:spLocks noGrp="1"/>
          </p:cNvSpPr>
          <p:nvPr>
            <p:ph idx="1"/>
          </p:nvPr>
        </p:nvSpPr>
        <p:spPr/>
        <p:txBody>
          <a:bodyPr>
            <a:normAutofit/>
          </a:bodyPr>
          <a:lstStyle/>
          <a:p>
            <a:r>
              <a:rPr lang="zh-CN" altLang="en-US" smtClean="0"/>
              <a:t>例</a:t>
            </a:r>
            <a:r>
              <a:rPr lang="en-US" altLang="zh-CN" smtClean="0"/>
              <a:t>2.3  </a:t>
            </a:r>
            <a:r>
              <a:rPr lang="zh-CN" altLang="en-US" smtClean="0"/>
              <a:t>已知某密码体制</a:t>
            </a:r>
            <a:r>
              <a:rPr lang="en-US" altLang="zh-CN" smtClean="0"/>
              <a:t>(P,C,K,E,D)</a:t>
            </a:r>
            <a:r>
              <a:rPr lang="zh-CN" altLang="en-US" smtClean="0"/>
              <a:t>定义如下</a:t>
            </a:r>
            <a:endParaRPr lang="en-US" altLang="zh-CN" smtClean="0"/>
          </a:p>
          <a:p>
            <a:pPr lvl="1"/>
            <a:r>
              <a:rPr lang="en-US" altLang="zh-CN" smtClean="0"/>
              <a:t>P={a, b}	C={1, 2, 3, 4}	K={k1,k2,k3}</a:t>
            </a:r>
          </a:p>
          <a:p>
            <a:pPr lvl="1"/>
            <a:r>
              <a:rPr lang="zh-CN" altLang="en-US" smtClean="0"/>
              <a:t>加密函数定义为</a:t>
            </a:r>
            <a:endParaRPr lang="en-US" altLang="zh-CN" smtClean="0"/>
          </a:p>
          <a:p>
            <a:pPr lvl="2"/>
            <a:r>
              <a:rPr lang="en-US" altLang="zh-CN" smtClean="0"/>
              <a:t>e</a:t>
            </a:r>
            <a:r>
              <a:rPr lang="en-US" altLang="zh-CN" baseline="-25000" smtClean="0"/>
              <a:t>k1</a:t>
            </a:r>
            <a:r>
              <a:rPr lang="en-US" altLang="zh-CN" smtClean="0"/>
              <a:t>(a)=1;	e</a:t>
            </a:r>
            <a:r>
              <a:rPr lang="en-US" altLang="zh-CN" baseline="-25000" smtClean="0"/>
              <a:t>k2</a:t>
            </a:r>
            <a:r>
              <a:rPr lang="en-US" altLang="zh-CN" smtClean="0"/>
              <a:t>(a)=2;	e</a:t>
            </a:r>
            <a:r>
              <a:rPr lang="en-US" altLang="zh-CN" baseline="-25000" smtClean="0"/>
              <a:t>k3</a:t>
            </a:r>
            <a:r>
              <a:rPr lang="en-US" altLang="zh-CN" smtClean="0"/>
              <a:t>(a)=3</a:t>
            </a:r>
          </a:p>
          <a:p>
            <a:pPr lvl="2"/>
            <a:r>
              <a:rPr lang="en-US" altLang="zh-CN" smtClean="0"/>
              <a:t>e</a:t>
            </a:r>
            <a:r>
              <a:rPr lang="en-US" altLang="zh-CN" baseline="-25000" smtClean="0"/>
              <a:t>k1</a:t>
            </a:r>
            <a:r>
              <a:rPr lang="en-US" altLang="zh-CN" smtClean="0"/>
              <a:t>(b)=2;	e</a:t>
            </a:r>
            <a:r>
              <a:rPr lang="en-US" altLang="zh-CN" baseline="-25000" smtClean="0"/>
              <a:t>k2</a:t>
            </a:r>
            <a:r>
              <a:rPr lang="en-US" altLang="zh-CN" smtClean="0"/>
              <a:t>(b)=3;	e</a:t>
            </a:r>
            <a:r>
              <a:rPr lang="en-US" altLang="zh-CN" baseline="-25000" smtClean="0"/>
              <a:t>k3</a:t>
            </a:r>
            <a:r>
              <a:rPr lang="en-US" altLang="zh-CN" smtClean="0"/>
              <a:t>(b)=4</a:t>
            </a:r>
          </a:p>
          <a:p>
            <a:pPr lvl="1"/>
            <a:r>
              <a:rPr lang="zh-CN" altLang="en-US" smtClean="0"/>
              <a:t>假设</a:t>
            </a:r>
            <a:endParaRPr lang="en-US" altLang="zh-CN" smtClean="0"/>
          </a:p>
          <a:p>
            <a:pPr lvl="2"/>
            <a:r>
              <a:rPr lang="en-US" altLang="zh-CN" smtClean="0"/>
              <a:t>Pr[a]=1/4; Pr[b]=3/4</a:t>
            </a:r>
          </a:p>
          <a:p>
            <a:pPr lvl="2"/>
            <a:r>
              <a:rPr lang="en-US" altLang="zh-CN" smtClean="0"/>
              <a:t>Pr[k1]=1/2; Pr[k2]=Pr[k3]=1/4</a:t>
            </a:r>
          </a:p>
          <a:p>
            <a:r>
              <a:rPr lang="zh-CN" altLang="en-US" smtClean="0"/>
              <a:t>试计算</a:t>
            </a:r>
            <a:r>
              <a:rPr lang="en-US" altLang="zh-CN" smtClean="0"/>
              <a:t>H(P),H(K),H(C)</a:t>
            </a:r>
          </a:p>
          <a:p>
            <a:pPr lvl="1"/>
            <a:endParaRPr lang="en-US" altLang="zh-CN"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评价密码体系的安全性</a:t>
            </a:r>
            <a:endParaRPr lang="zh-CN" altLang="en-US"/>
          </a:p>
        </p:txBody>
      </p:sp>
      <p:sp>
        <p:nvSpPr>
          <p:cNvPr id="3" name="内容占位符 2"/>
          <p:cNvSpPr>
            <a:spLocks noGrp="1"/>
          </p:cNvSpPr>
          <p:nvPr>
            <p:ph idx="1"/>
          </p:nvPr>
        </p:nvSpPr>
        <p:spPr/>
        <p:txBody>
          <a:bodyPr/>
          <a:lstStyle/>
          <a:p>
            <a:r>
              <a:rPr lang="zh-CN" altLang="en-US" smtClean="0"/>
              <a:t>计算安全性</a:t>
            </a:r>
            <a:endParaRPr lang="en-US" altLang="zh-CN" smtClean="0"/>
          </a:p>
          <a:p>
            <a:pPr lvl="1"/>
            <a:r>
              <a:rPr lang="zh-CN" altLang="en-US" smtClean="0"/>
              <a:t>从计算量上衡量密码体系的安全性</a:t>
            </a:r>
            <a:endParaRPr lang="en-US" altLang="zh-CN" smtClean="0"/>
          </a:p>
          <a:p>
            <a:r>
              <a:rPr lang="zh-CN" altLang="en-US" smtClean="0"/>
              <a:t>可证明安全性</a:t>
            </a:r>
            <a:endParaRPr lang="en-US" altLang="zh-CN" smtClean="0"/>
          </a:p>
          <a:p>
            <a:pPr lvl="1"/>
            <a:r>
              <a:rPr lang="zh-CN" altLang="en-US" smtClean="0"/>
              <a:t>数学难题分析角度衡量密码体系的安全性</a:t>
            </a:r>
            <a:endParaRPr lang="en-US" altLang="zh-CN" smtClean="0"/>
          </a:p>
          <a:p>
            <a:r>
              <a:rPr lang="zh-CN" altLang="en-US" smtClean="0"/>
              <a:t>无条件安全</a:t>
            </a:r>
            <a:endParaRPr lang="en-US" altLang="zh-CN" smtClean="0"/>
          </a:p>
          <a:p>
            <a:pPr lvl="1"/>
            <a:r>
              <a:rPr lang="zh-CN" altLang="en-US" smtClean="0"/>
              <a:t>和攻击类型有关</a:t>
            </a:r>
            <a:r>
              <a:rPr lang="en-US" altLang="zh-CN" smtClean="0"/>
              <a:t>(</a:t>
            </a:r>
            <a:r>
              <a:rPr lang="zh-CN" altLang="en-US" smtClean="0"/>
              <a:t>唯密文攻击、已知明文攻击等</a:t>
            </a:r>
            <a:r>
              <a:rPr lang="en-US" altLang="zh-CN" smtClean="0"/>
              <a:t>)</a:t>
            </a:r>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熵计算举例</a:t>
            </a:r>
            <a:endParaRPr lang="zh-CN" altLang="en-US"/>
          </a:p>
        </p:txBody>
      </p:sp>
      <p:sp>
        <p:nvSpPr>
          <p:cNvPr id="3" name="内容占位符 2"/>
          <p:cNvSpPr>
            <a:spLocks noGrp="1"/>
          </p:cNvSpPr>
          <p:nvPr>
            <p:ph idx="1"/>
          </p:nvPr>
        </p:nvSpPr>
        <p:spPr/>
        <p:txBody>
          <a:bodyPr>
            <a:normAutofit lnSpcReduction="10000"/>
          </a:bodyPr>
          <a:lstStyle/>
          <a:p>
            <a:r>
              <a:rPr lang="en-US" altLang="zh-CN" smtClean="0"/>
              <a:t>H(P)=-P[a]log</a:t>
            </a:r>
            <a:r>
              <a:rPr lang="en-US" altLang="zh-CN" baseline="-25000" smtClean="0"/>
              <a:t>2</a:t>
            </a:r>
            <a:r>
              <a:rPr lang="en-US" altLang="zh-CN" smtClean="0"/>
              <a:t>P[a]-P[b]log</a:t>
            </a:r>
            <a:r>
              <a:rPr lang="en-US" altLang="zh-CN" baseline="-25000" smtClean="0"/>
              <a:t>2</a:t>
            </a:r>
            <a:r>
              <a:rPr lang="en-US" altLang="zh-CN" smtClean="0"/>
              <a:t>P[b]</a:t>
            </a:r>
          </a:p>
          <a:p>
            <a:endParaRPr lang="en-US" altLang="zh-CN" smtClean="0"/>
          </a:p>
          <a:p>
            <a:endParaRPr lang="en-US" altLang="zh-CN" smtClean="0"/>
          </a:p>
          <a:p>
            <a:endParaRPr lang="en-US" altLang="zh-CN" smtClean="0"/>
          </a:p>
          <a:p>
            <a:endParaRPr lang="en-US" altLang="zh-CN" smtClean="0"/>
          </a:p>
          <a:p>
            <a:endParaRPr lang="en-US" altLang="zh-CN" smtClean="0"/>
          </a:p>
          <a:p>
            <a:r>
              <a:rPr lang="en-US" altLang="zh-CN" smtClean="0"/>
              <a:t>H(K)=1.5</a:t>
            </a:r>
          </a:p>
          <a:p>
            <a:r>
              <a:rPr lang="en-US" altLang="zh-CN" smtClean="0"/>
              <a:t>H(C)</a:t>
            </a:r>
            <a:r>
              <a:rPr lang="zh-CN" altLang="en-US" smtClean="0"/>
              <a:t>≈</a:t>
            </a:r>
            <a:r>
              <a:rPr lang="en-US" altLang="zh-CN" smtClean="0"/>
              <a:t>1.85</a:t>
            </a:r>
          </a:p>
          <a:p>
            <a:endParaRPr lang="zh-CN" altLang="en-US"/>
          </a:p>
        </p:txBody>
      </p:sp>
      <p:graphicFrame>
        <p:nvGraphicFramePr>
          <p:cNvPr id="4" name="对象 3"/>
          <p:cNvGraphicFramePr>
            <a:graphicFrameLocks noChangeAspect="1"/>
          </p:cNvGraphicFramePr>
          <p:nvPr/>
        </p:nvGraphicFramePr>
        <p:xfrm>
          <a:off x="1661700" y="2132856"/>
          <a:ext cx="4104456" cy="2802352"/>
        </p:xfrm>
        <a:graphic>
          <a:graphicData uri="http://schemas.openxmlformats.org/presentationml/2006/ole">
            <p:oleObj spid="_x0000_s100354" name="Equation" r:id="rId3" imgW="1841400" imgH="1257120" progId="Equation.DSMT4">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熵和编码</a:t>
            </a:r>
            <a:endParaRPr lang="zh-CN" altLang="en-US"/>
          </a:p>
        </p:txBody>
      </p:sp>
      <p:sp>
        <p:nvSpPr>
          <p:cNvPr id="3" name="内容占位符 2"/>
          <p:cNvSpPr>
            <a:spLocks noGrp="1"/>
          </p:cNvSpPr>
          <p:nvPr>
            <p:ph idx="1"/>
          </p:nvPr>
        </p:nvSpPr>
        <p:spPr>
          <a:xfrm>
            <a:off x="500034" y="1142984"/>
            <a:ext cx="8229600" cy="5500702"/>
          </a:xfrm>
        </p:spPr>
        <p:txBody>
          <a:bodyPr>
            <a:normAutofit fontScale="85000" lnSpcReduction="10000"/>
          </a:bodyPr>
          <a:lstStyle/>
          <a:p>
            <a:pPr marL="342900" lvl="1" indent="-342900">
              <a:buClr>
                <a:schemeClr val="accent1"/>
              </a:buClr>
              <a:buFont typeface="Wingdings 2"/>
              <a:buChar char=""/>
            </a:pPr>
            <a:r>
              <a:rPr lang="zh-CN" altLang="en-US" sz="3300" dirty="0" smtClean="0"/>
              <a:t>再次考虑例</a:t>
            </a:r>
            <a:r>
              <a:rPr lang="en-US" altLang="zh-CN" sz="3300" dirty="0" smtClean="0"/>
              <a:t>*</a:t>
            </a:r>
            <a:r>
              <a:rPr lang="zh-CN" altLang="en-US" sz="3300" dirty="0" smtClean="0"/>
              <a:t>，随机变量</a:t>
            </a:r>
            <a:r>
              <a:rPr lang="en-US" altLang="zh-CN" sz="3300" b="1" i="1" dirty="0" smtClean="0"/>
              <a:t>X</a:t>
            </a:r>
            <a:r>
              <a:rPr lang="zh-CN" altLang="en-US" sz="3300" dirty="0" smtClean="0"/>
              <a:t>，取三种可能的值</a:t>
            </a:r>
            <a:r>
              <a:rPr lang="en-US" altLang="zh-CN" sz="3300" dirty="0" smtClean="0"/>
              <a:t>x</a:t>
            </a:r>
            <a:r>
              <a:rPr lang="en-US" altLang="zh-CN" sz="3300" baseline="-25000" dirty="0" smtClean="0"/>
              <a:t>1</a:t>
            </a:r>
            <a:r>
              <a:rPr lang="en-US" altLang="zh-CN" sz="3300" dirty="0" smtClean="0"/>
              <a:t>,x</a:t>
            </a:r>
            <a:r>
              <a:rPr lang="en-US" altLang="zh-CN" sz="3300" baseline="-25000" dirty="0" smtClean="0"/>
              <a:t>2</a:t>
            </a:r>
            <a:r>
              <a:rPr lang="en-US" altLang="zh-CN" sz="3300" dirty="0" smtClean="0"/>
              <a:t>,x</a:t>
            </a:r>
            <a:r>
              <a:rPr lang="en-US" altLang="zh-CN" sz="3300" baseline="-25000" dirty="0" smtClean="0"/>
              <a:t>3</a:t>
            </a:r>
            <a:r>
              <a:rPr lang="zh-CN" altLang="en-US" sz="3300" dirty="0" smtClean="0"/>
              <a:t>的概率分别是</a:t>
            </a:r>
            <a:r>
              <a:rPr lang="en-US" altLang="zh-CN" sz="3300" dirty="0" smtClean="0"/>
              <a:t>1/2,1/4,1/4</a:t>
            </a:r>
          </a:p>
          <a:p>
            <a:r>
              <a:rPr lang="zh-CN" altLang="en-US" sz="3300" dirty="0" smtClean="0"/>
              <a:t>该例涉及了另外一个问题，当随机事件发生多次时，如何对不同概率的</a:t>
            </a:r>
            <a:r>
              <a:rPr lang="zh-CN" altLang="en-US" dirty="0" smtClean="0"/>
              <a:t>事件进行二进制编码，才能使记录事件序列的平均编码最短</a:t>
            </a:r>
            <a:endParaRPr lang="en-US" altLang="zh-CN" dirty="0" smtClean="0"/>
          </a:p>
          <a:p>
            <a:pPr lvl="1"/>
            <a:r>
              <a:rPr lang="zh-CN" altLang="en-US" dirty="0" smtClean="0"/>
              <a:t>假设例</a:t>
            </a:r>
            <a:r>
              <a:rPr lang="en-US" altLang="zh-CN" dirty="0" smtClean="0"/>
              <a:t>*</a:t>
            </a:r>
            <a:r>
              <a:rPr lang="zh-CN" altLang="en-US" dirty="0" smtClean="0"/>
              <a:t>中的事件发生多次，顺序为</a:t>
            </a:r>
            <a:r>
              <a:rPr lang="en-US" altLang="zh-CN" dirty="0" smtClean="0"/>
              <a:t>x</a:t>
            </a:r>
            <a:r>
              <a:rPr lang="en-US" altLang="zh-CN" baseline="-25000" dirty="0" smtClean="0"/>
              <a:t>1</a:t>
            </a:r>
            <a:r>
              <a:rPr lang="en-US" altLang="zh-CN" dirty="0" smtClean="0"/>
              <a:t>x</a:t>
            </a:r>
            <a:r>
              <a:rPr lang="en-US" altLang="zh-CN" baseline="-25000" dirty="0" smtClean="0"/>
              <a:t>2</a:t>
            </a:r>
            <a:r>
              <a:rPr lang="en-US" altLang="zh-CN" dirty="0" smtClean="0"/>
              <a:t>x</a:t>
            </a:r>
            <a:r>
              <a:rPr lang="en-US" altLang="zh-CN" baseline="-25000" dirty="0" smtClean="0"/>
              <a:t>1</a:t>
            </a:r>
            <a:r>
              <a:rPr lang="en-US" altLang="zh-CN" dirty="0" smtClean="0"/>
              <a:t>x</a:t>
            </a:r>
            <a:r>
              <a:rPr lang="en-US" altLang="zh-CN" baseline="-25000" dirty="0" smtClean="0"/>
              <a:t>3</a:t>
            </a:r>
            <a:r>
              <a:rPr lang="zh-CN" altLang="en-US" dirty="0" smtClean="0"/>
              <a:t>，</a:t>
            </a:r>
          </a:p>
          <a:p>
            <a:pPr lvl="1"/>
            <a:r>
              <a:rPr lang="zh-CN" altLang="en-US" dirty="0" smtClean="0"/>
              <a:t>例</a:t>
            </a:r>
            <a:r>
              <a:rPr lang="en-US" altLang="zh-CN" dirty="0" smtClean="0"/>
              <a:t>*</a:t>
            </a:r>
            <a:r>
              <a:rPr lang="zh-CN" altLang="en-US" dirty="0" smtClean="0"/>
              <a:t>中的</a:t>
            </a:r>
            <a:r>
              <a:rPr lang="en-US" altLang="zh-CN" dirty="0" smtClean="0"/>
              <a:t>x</a:t>
            </a:r>
            <a:r>
              <a:rPr lang="en-US" altLang="zh-CN" baseline="-25000" dirty="0" smtClean="0"/>
              <a:t>1</a:t>
            </a:r>
            <a:r>
              <a:rPr lang="en-US" altLang="zh-CN" dirty="0" smtClean="0"/>
              <a:t>,x</a:t>
            </a:r>
            <a:r>
              <a:rPr lang="en-US" altLang="zh-CN" baseline="-25000" dirty="0" smtClean="0"/>
              <a:t>2</a:t>
            </a:r>
            <a:r>
              <a:rPr lang="en-US" altLang="zh-CN" dirty="0" smtClean="0"/>
              <a:t>,x</a:t>
            </a:r>
            <a:r>
              <a:rPr lang="en-US" altLang="zh-CN" baseline="-25000" dirty="0" smtClean="0"/>
              <a:t>3</a:t>
            </a:r>
            <a:r>
              <a:rPr lang="zh-CN" altLang="en-US" dirty="0" smtClean="0"/>
              <a:t>分别编码为</a:t>
            </a:r>
            <a:r>
              <a:rPr lang="en-US" altLang="zh-CN" dirty="0" smtClean="0"/>
              <a:t>0,10,11</a:t>
            </a:r>
            <a:r>
              <a:rPr lang="zh-CN" altLang="en-US" dirty="0" smtClean="0"/>
              <a:t>，事件序列记录为</a:t>
            </a:r>
            <a:r>
              <a:rPr lang="en-US" altLang="zh-CN" dirty="0" smtClean="0"/>
              <a:t>010011</a:t>
            </a:r>
          </a:p>
          <a:p>
            <a:pPr lvl="1"/>
            <a:r>
              <a:rPr lang="zh-CN" altLang="en-US" dirty="0" smtClean="0"/>
              <a:t>可以分别编码为</a:t>
            </a:r>
            <a:r>
              <a:rPr lang="en-US" altLang="zh-CN" dirty="0" smtClean="0"/>
              <a:t>01,10,11</a:t>
            </a:r>
            <a:r>
              <a:rPr lang="zh-CN" altLang="en-US" dirty="0" smtClean="0"/>
              <a:t>，事件序列记录为</a:t>
            </a:r>
            <a:r>
              <a:rPr lang="en-US" altLang="zh-CN" dirty="0" smtClean="0"/>
              <a:t>01100111</a:t>
            </a:r>
          </a:p>
          <a:p>
            <a:pPr lvl="1"/>
            <a:r>
              <a:rPr lang="zh-CN" altLang="en-US" dirty="0" smtClean="0"/>
              <a:t>可以分别编码为</a:t>
            </a:r>
            <a:r>
              <a:rPr lang="en-US" altLang="zh-CN" dirty="0" smtClean="0"/>
              <a:t>0,1,10</a:t>
            </a:r>
            <a:r>
              <a:rPr lang="zh-CN" altLang="en-US" dirty="0" smtClean="0"/>
              <a:t>，事件序列记录为</a:t>
            </a:r>
            <a:r>
              <a:rPr lang="en-US" altLang="zh-CN" dirty="0" smtClean="0"/>
              <a:t>01010</a:t>
            </a:r>
          </a:p>
          <a:p>
            <a:pPr lvl="1"/>
            <a:r>
              <a:rPr lang="zh-CN" altLang="en-US" dirty="0" smtClean="0"/>
              <a:t>可以分别编码为</a:t>
            </a:r>
            <a:r>
              <a:rPr lang="en-US" altLang="zh-CN" dirty="0" smtClean="0"/>
              <a:t>1,10,100</a:t>
            </a:r>
            <a:r>
              <a:rPr lang="zh-CN" altLang="en-US" dirty="0" smtClean="0"/>
              <a:t>，事件序列记录为</a:t>
            </a:r>
            <a:r>
              <a:rPr lang="en-US" altLang="zh-CN" dirty="0" smtClean="0"/>
              <a:t>1101100</a:t>
            </a:r>
          </a:p>
          <a:p>
            <a:r>
              <a:rPr lang="zh-CN" altLang="en-US" sz="3300" dirty="0" smtClean="0"/>
              <a:t>结论</a:t>
            </a:r>
            <a:endParaRPr lang="en-US" altLang="zh-CN" sz="3300" dirty="0" smtClean="0"/>
          </a:p>
          <a:p>
            <a:pPr lvl="1"/>
            <a:r>
              <a:rPr lang="zh-CN" altLang="en-US" dirty="0" smtClean="0"/>
              <a:t>信息平均编码长度的最小值为信息的熵</a:t>
            </a:r>
            <a:endParaRPr lang="en-US" altLang="zh-CN"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哈夫曼</a:t>
            </a:r>
            <a:r>
              <a:rPr lang="en-US" altLang="zh-CN" smtClean="0"/>
              <a:t>(Huffman)</a:t>
            </a:r>
            <a:r>
              <a:rPr lang="zh-CN" altLang="en-US" smtClean="0"/>
              <a:t>编码</a:t>
            </a:r>
            <a:endParaRPr lang="zh-CN" altLang="en-US"/>
          </a:p>
        </p:txBody>
      </p:sp>
      <p:sp>
        <p:nvSpPr>
          <p:cNvPr id="3" name="内容占位符 2"/>
          <p:cNvSpPr>
            <a:spLocks noGrp="1"/>
          </p:cNvSpPr>
          <p:nvPr>
            <p:ph idx="1"/>
          </p:nvPr>
        </p:nvSpPr>
        <p:spPr/>
        <p:txBody>
          <a:bodyPr/>
          <a:lstStyle/>
          <a:p>
            <a:r>
              <a:rPr lang="en-US" altLang="zh-CN" smtClean="0"/>
              <a:t>1952</a:t>
            </a:r>
            <a:r>
              <a:rPr lang="zh-CN" altLang="en-US" smtClean="0"/>
              <a:t>年由</a:t>
            </a:r>
            <a:r>
              <a:rPr lang="en-US" altLang="zh-CN" smtClean="0"/>
              <a:t>David Albert Huffman(1925-1999)</a:t>
            </a:r>
            <a:r>
              <a:rPr lang="zh-CN" altLang="en-US" smtClean="0"/>
              <a:t>提出</a:t>
            </a:r>
            <a:endParaRPr lang="en-US" altLang="zh-CN" smtClean="0"/>
          </a:p>
          <a:p>
            <a:pPr lvl="1"/>
            <a:r>
              <a:rPr lang="zh-CN" altLang="en-US" smtClean="0"/>
              <a:t>可变字长编码</a:t>
            </a:r>
            <a:endParaRPr lang="en-US" altLang="zh-CN" smtClean="0"/>
          </a:p>
          <a:p>
            <a:pPr lvl="1"/>
            <a:r>
              <a:rPr lang="zh-CN" altLang="en-US" smtClean="0"/>
              <a:t>基于有序频率二叉树的编码</a:t>
            </a:r>
            <a:endParaRPr lang="en-US" altLang="zh-CN" smtClean="0"/>
          </a:p>
          <a:p>
            <a:pPr lvl="1"/>
            <a:r>
              <a:rPr lang="zh-CN" altLang="en-US" smtClean="0"/>
              <a:t>最优编码</a:t>
            </a:r>
            <a:endParaRPr lang="en-US" altLang="zh-CN" smtClean="0"/>
          </a:p>
          <a:p>
            <a:pPr lvl="1"/>
            <a:r>
              <a:rPr lang="zh-CN" altLang="en-US" smtClean="0"/>
              <a:t>熵编码</a:t>
            </a:r>
            <a:endParaRPr lang="zh-CN" altLang="en-US"/>
          </a:p>
        </p:txBody>
      </p:sp>
      <p:pic>
        <p:nvPicPr>
          <p:cNvPr id="70658" name="Picture 2" descr="（图）David Huffman">
            <a:hlinkClick r:id="rId3" tooltip="点击查看原图"/>
          </p:cNvPr>
          <p:cNvPicPr>
            <a:picLocks noChangeAspect="1" noChangeArrowheads="1"/>
          </p:cNvPicPr>
          <p:nvPr/>
        </p:nvPicPr>
        <p:blipFill>
          <a:blip r:embed="rId4" cstate="print"/>
          <a:srcRect/>
          <a:stretch>
            <a:fillRect/>
          </a:stretch>
        </p:blipFill>
        <p:spPr bwMode="auto">
          <a:xfrm>
            <a:off x="6372200" y="2564904"/>
            <a:ext cx="2133600" cy="2857500"/>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哈夫曼编码</a:t>
            </a:r>
            <a:endParaRPr lang="zh-CN" altLang="en-US"/>
          </a:p>
        </p:txBody>
      </p:sp>
      <p:sp>
        <p:nvSpPr>
          <p:cNvPr id="3" name="内容占位符 2"/>
          <p:cNvSpPr>
            <a:spLocks noGrp="1"/>
          </p:cNvSpPr>
          <p:nvPr>
            <p:ph idx="1"/>
          </p:nvPr>
        </p:nvSpPr>
        <p:spPr/>
        <p:txBody>
          <a:bodyPr>
            <a:normAutofit/>
          </a:bodyPr>
          <a:lstStyle/>
          <a:p>
            <a:r>
              <a:rPr lang="zh-CN" altLang="en-US" smtClean="0"/>
              <a:t>编码方法描述</a:t>
            </a:r>
            <a:endParaRPr lang="en-US" altLang="zh-CN" smtClean="0"/>
          </a:p>
          <a:p>
            <a:pPr lvl="1"/>
            <a:r>
              <a:rPr lang="zh-CN" altLang="en-US" smtClean="0"/>
              <a:t>从集合</a:t>
            </a:r>
            <a:r>
              <a:rPr lang="en-US" altLang="zh-CN" smtClean="0"/>
              <a:t>X</a:t>
            </a:r>
            <a:r>
              <a:rPr lang="zh-CN" altLang="en-US" smtClean="0"/>
              <a:t>上的概率分布开始，每个元素的码字初始为空</a:t>
            </a:r>
            <a:endParaRPr lang="en-US" altLang="zh-CN" smtClean="0"/>
          </a:p>
          <a:p>
            <a:pPr lvl="1"/>
            <a:r>
              <a:rPr lang="zh-CN" altLang="en-US" smtClean="0"/>
              <a:t>概率最小的两个元素赋值为</a:t>
            </a:r>
            <a:r>
              <a:rPr lang="en-US" altLang="zh-CN" smtClean="0"/>
              <a:t>0</a:t>
            </a:r>
            <a:r>
              <a:rPr lang="zh-CN" altLang="en-US" smtClean="0"/>
              <a:t>和</a:t>
            </a:r>
            <a:r>
              <a:rPr lang="en-US" altLang="zh-CN" smtClean="0"/>
              <a:t>1</a:t>
            </a:r>
            <a:r>
              <a:rPr lang="zh-CN" altLang="en-US" smtClean="0"/>
              <a:t>，并将两个元素合并为新的元素，两个元素概率的和为新元素的概率</a:t>
            </a:r>
            <a:endParaRPr lang="en-US" altLang="zh-CN" smtClean="0"/>
          </a:p>
          <a:p>
            <a:pPr lvl="1"/>
            <a:r>
              <a:rPr lang="zh-CN" altLang="en-US" smtClean="0"/>
              <a:t>重复上述步骤，至最后只剩下一个元素</a:t>
            </a:r>
            <a:endParaRPr lang="en-US" altLang="zh-CN" smtClean="0"/>
          </a:p>
          <a:p>
            <a:pPr lvl="1"/>
            <a:r>
              <a:rPr lang="zh-CN" altLang="en-US" smtClean="0"/>
              <a:t>每个元素的编码是从最后一个元素开始“回溯”到本元素所记录的</a:t>
            </a:r>
            <a:r>
              <a:rPr lang="en-US" altLang="zh-CN" smtClean="0"/>
              <a:t>0/1</a:t>
            </a:r>
            <a:r>
              <a:rPr lang="zh-CN" altLang="en-US" smtClean="0"/>
              <a:t>序列构造所得</a:t>
            </a:r>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哈夫曼编码举例</a:t>
            </a:r>
            <a:endParaRPr lang="zh-CN" altLang="en-US"/>
          </a:p>
        </p:txBody>
      </p:sp>
      <p:sp>
        <p:nvSpPr>
          <p:cNvPr id="3" name="内容占位符 2"/>
          <p:cNvSpPr>
            <a:spLocks noGrp="1"/>
          </p:cNvSpPr>
          <p:nvPr>
            <p:ph idx="1"/>
          </p:nvPr>
        </p:nvSpPr>
        <p:spPr/>
        <p:txBody>
          <a:bodyPr>
            <a:normAutofit/>
          </a:bodyPr>
          <a:lstStyle/>
          <a:p>
            <a:r>
              <a:rPr lang="zh-CN" altLang="en-US" sz="2800" smtClean="0"/>
              <a:t>假设</a:t>
            </a:r>
            <a:r>
              <a:rPr lang="en-US" altLang="zh-CN" sz="2800" smtClean="0"/>
              <a:t>X={a,b,c,d,e}</a:t>
            </a:r>
            <a:r>
              <a:rPr lang="zh-CN" altLang="en-US" sz="2800" smtClean="0"/>
              <a:t>有如下概率分布：</a:t>
            </a:r>
            <a:r>
              <a:rPr lang="en-US" altLang="zh-CN" sz="2800" smtClean="0"/>
              <a:t>Pr[a]=0.05,Pr[b]=0.10,Pr[c]=0.12,Pr[d]=0.13,Pr[e]=0.60</a:t>
            </a:r>
            <a:r>
              <a:rPr lang="zh-CN" altLang="en-US" sz="2800" smtClean="0"/>
              <a:t>，哈夫曼算法按如下表格进行</a:t>
            </a:r>
            <a:endParaRPr lang="zh-CN" altLang="en-US" sz="2800"/>
          </a:p>
        </p:txBody>
      </p:sp>
      <p:graphicFrame>
        <p:nvGraphicFramePr>
          <p:cNvPr id="4" name="表格 3"/>
          <p:cNvGraphicFramePr>
            <a:graphicFrameLocks noGrp="1"/>
          </p:cNvGraphicFramePr>
          <p:nvPr/>
        </p:nvGraphicFramePr>
        <p:xfrm>
          <a:off x="395537" y="3068960"/>
          <a:ext cx="4248470" cy="3240360"/>
        </p:xfrm>
        <a:graphic>
          <a:graphicData uri="http://schemas.openxmlformats.org/drawingml/2006/table">
            <a:tbl>
              <a:tblPr firstRow="1" bandRow="1">
                <a:tableStyleId>{5C22544A-7EE6-4342-B048-85BDC9FD1C3A}</a:tableStyleId>
              </a:tblPr>
              <a:tblGrid>
                <a:gridCol w="849694"/>
                <a:gridCol w="849694"/>
                <a:gridCol w="849694"/>
                <a:gridCol w="849694"/>
                <a:gridCol w="849694"/>
              </a:tblGrid>
              <a:tr h="324036">
                <a:tc>
                  <a:txBody>
                    <a:bodyPr/>
                    <a:lstStyle/>
                    <a:p>
                      <a:r>
                        <a:rPr lang="en-US" altLang="zh-CN" sz="1400" smtClean="0"/>
                        <a:t>a</a:t>
                      </a:r>
                      <a:endParaRPr lang="zh-CN" altLang="en-US" sz="1400"/>
                    </a:p>
                  </a:txBody>
                  <a:tcPr anchor="ctr" anchorCtr="1"/>
                </a:tc>
                <a:tc>
                  <a:txBody>
                    <a:bodyPr/>
                    <a:lstStyle/>
                    <a:p>
                      <a:r>
                        <a:rPr lang="en-US" altLang="zh-CN" sz="1400" smtClean="0"/>
                        <a:t>b</a:t>
                      </a:r>
                      <a:endParaRPr lang="zh-CN" altLang="en-US" sz="1400"/>
                    </a:p>
                  </a:txBody>
                  <a:tcPr anchor="ctr" anchorCtr="1"/>
                </a:tc>
                <a:tc>
                  <a:txBody>
                    <a:bodyPr/>
                    <a:lstStyle/>
                    <a:p>
                      <a:r>
                        <a:rPr lang="en-US" altLang="zh-CN" sz="1400" smtClean="0"/>
                        <a:t>c</a:t>
                      </a:r>
                      <a:endParaRPr lang="zh-CN" altLang="en-US" sz="1400"/>
                    </a:p>
                  </a:txBody>
                  <a:tcPr anchor="ctr" anchorCtr="1"/>
                </a:tc>
                <a:tc>
                  <a:txBody>
                    <a:bodyPr/>
                    <a:lstStyle/>
                    <a:p>
                      <a:r>
                        <a:rPr lang="en-US" altLang="zh-CN" sz="1400" smtClean="0"/>
                        <a:t>d</a:t>
                      </a:r>
                      <a:endParaRPr lang="zh-CN" altLang="en-US" sz="1400"/>
                    </a:p>
                  </a:txBody>
                  <a:tcPr anchor="ctr" anchorCtr="1"/>
                </a:tc>
                <a:tc>
                  <a:txBody>
                    <a:bodyPr/>
                    <a:lstStyle/>
                    <a:p>
                      <a:r>
                        <a:rPr lang="en-US" altLang="zh-CN" sz="1400" smtClean="0"/>
                        <a:t>e</a:t>
                      </a:r>
                      <a:endParaRPr lang="zh-CN" altLang="en-US" sz="1400"/>
                    </a:p>
                  </a:txBody>
                  <a:tcPr anchor="ctr" anchorCtr="1"/>
                </a:tc>
              </a:tr>
              <a:tr h="324036">
                <a:tc>
                  <a:txBody>
                    <a:bodyPr/>
                    <a:lstStyle/>
                    <a:p>
                      <a:r>
                        <a:rPr lang="en-US" altLang="zh-CN" sz="1400" smtClean="0"/>
                        <a:t>0.05</a:t>
                      </a:r>
                      <a:endParaRPr lang="zh-CN" altLang="en-US" sz="1400"/>
                    </a:p>
                  </a:txBody>
                  <a:tcPr anchor="ctr" anchorCtr="1"/>
                </a:tc>
                <a:tc>
                  <a:txBody>
                    <a:bodyPr/>
                    <a:lstStyle/>
                    <a:p>
                      <a:r>
                        <a:rPr lang="en-US" altLang="zh-CN" sz="1400" smtClean="0"/>
                        <a:t>0.10</a:t>
                      </a:r>
                      <a:endParaRPr lang="zh-CN" altLang="en-US" sz="1400"/>
                    </a:p>
                  </a:txBody>
                  <a:tcPr anchor="ctr" anchorCtr="1"/>
                </a:tc>
                <a:tc>
                  <a:txBody>
                    <a:bodyPr/>
                    <a:lstStyle/>
                    <a:p>
                      <a:r>
                        <a:rPr lang="en-US" altLang="zh-CN" sz="1400" smtClean="0"/>
                        <a:t>0.12</a:t>
                      </a:r>
                      <a:endParaRPr lang="zh-CN" altLang="en-US" sz="1400"/>
                    </a:p>
                  </a:txBody>
                  <a:tcPr anchor="ctr" anchorCtr="1"/>
                </a:tc>
                <a:tc>
                  <a:txBody>
                    <a:bodyPr/>
                    <a:lstStyle/>
                    <a:p>
                      <a:r>
                        <a:rPr lang="en-US" altLang="zh-CN" sz="1400" smtClean="0"/>
                        <a:t>0.13</a:t>
                      </a:r>
                      <a:endParaRPr lang="zh-CN" altLang="en-US" sz="1400"/>
                    </a:p>
                  </a:txBody>
                  <a:tcPr anchor="ctr" anchorCtr="1"/>
                </a:tc>
                <a:tc>
                  <a:txBody>
                    <a:bodyPr/>
                    <a:lstStyle/>
                    <a:p>
                      <a:r>
                        <a:rPr lang="en-US" altLang="zh-CN" sz="1400" smtClean="0"/>
                        <a:t>0.60</a:t>
                      </a:r>
                      <a:endParaRPr lang="zh-CN" altLang="en-US" sz="1400"/>
                    </a:p>
                  </a:txBody>
                  <a:tcPr anchor="ctr" anchorCtr="1"/>
                </a:tc>
              </a:tr>
              <a:tr h="324036">
                <a:tc>
                  <a:txBody>
                    <a:bodyPr/>
                    <a:lstStyle/>
                    <a:p>
                      <a:r>
                        <a:rPr lang="en-US" altLang="zh-CN" sz="1400" smtClean="0"/>
                        <a:t>0</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endParaRPr lang="zh-CN" altLang="en-US" sz="1400"/>
                    </a:p>
                  </a:txBody>
                  <a:tcPr anchor="ctr" anchorCtr="1"/>
                </a:tc>
                <a:tc>
                  <a:txBody>
                    <a:bodyPr/>
                    <a:lstStyle/>
                    <a:p>
                      <a:endParaRPr lang="zh-CN" altLang="en-US" sz="1400"/>
                    </a:p>
                  </a:txBody>
                  <a:tcPr anchor="ctr" anchorCtr="1"/>
                </a:tc>
                <a:tc>
                  <a:txBody>
                    <a:bodyPr/>
                    <a:lstStyle/>
                    <a:p>
                      <a:endParaRPr lang="zh-CN" altLang="en-US" sz="1400"/>
                    </a:p>
                  </a:txBody>
                  <a:tcPr anchor="ctr" anchorCtr="1"/>
                </a:tc>
              </a:tr>
              <a:tr h="324036">
                <a:tc gridSpan="2">
                  <a:txBody>
                    <a:bodyPr/>
                    <a:lstStyle/>
                    <a:p>
                      <a:r>
                        <a:rPr lang="en-US" altLang="zh-CN" sz="1400" smtClean="0"/>
                        <a:t>0.15</a:t>
                      </a:r>
                      <a:endParaRPr lang="zh-CN" altLang="en-US" sz="1400"/>
                    </a:p>
                  </a:txBody>
                  <a:tcPr anchor="ctr" anchorCtr="1"/>
                </a:tc>
                <a:tc hMerge="1">
                  <a:txBody>
                    <a:bodyPr/>
                    <a:lstStyle/>
                    <a:p>
                      <a:endParaRPr lang="zh-CN" altLang="en-US"/>
                    </a:p>
                  </a:txBody>
                  <a:tcPr anchor="ctr" anchorCtr="1"/>
                </a:tc>
                <a:tc>
                  <a:txBody>
                    <a:bodyPr/>
                    <a:lstStyle/>
                    <a:p>
                      <a:r>
                        <a:rPr lang="en-US" altLang="zh-CN" sz="1400" smtClean="0"/>
                        <a:t>0.12</a:t>
                      </a:r>
                      <a:endParaRPr lang="zh-CN" altLang="en-US" sz="1400"/>
                    </a:p>
                  </a:txBody>
                  <a:tcPr anchor="ctr" anchorCtr="1"/>
                </a:tc>
                <a:tc>
                  <a:txBody>
                    <a:bodyPr/>
                    <a:lstStyle/>
                    <a:p>
                      <a:r>
                        <a:rPr lang="en-US" altLang="zh-CN" sz="1400" smtClean="0"/>
                        <a:t>0.13</a:t>
                      </a:r>
                      <a:endParaRPr lang="zh-CN" altLang="en-US" sz="1400"/>
                    </a:p>
                  </a:txBody>
                  <a:tcPr anchor="ctr" anchorCtr="1"/>
                </a:tc>
                <a:tc>
                  <a:txBody>
                    <a:bodyPr/>
                    <a:lstStyle/>
                    <a:p>
                      <a:r>
                        <a:rPr lang="en-US" altLang="zh-CN" sz="1400" smtClean="0"/>
                        <a:t>0.60</a:t>
                      </a:r>
                      <a:endParaRPr lang="zh-CN" altLang="en-US" sz="1400"/>
                    </a:p>
                  </a:txBody>
                  <a:tcPr anchor="ctr" anchorCtr="1"/>
                </a:tc>
              </a:tr>
              <a:tr h="324036">
                <a:tc gridSpan="2">
                  <a:txBody>
                    <a:bodyPr/>
                    <a:lstStyle/>
                    <a:p>
                      <a:endParaRPr lang="zh-CN" altLang="en-US" sz="1400"/>
                    </a:p>
                  </a:txBody>
                  <a:tcPr anchor="ctr" anchorCtr="1"/>
                </a:tc>
                <a:tc hMerge="1">
                  <a:txBody>
                    <a:bodyPr/>
                    <a:lstStyle/>
                    <a:p>
                      <a:endParaRPr lang="zh-CN" altLang="en-US"/>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endParaRPr lang="zh-CN" altLang="en-US" sz="1400"/>
                    </a:p>
                  </a:txBody>
                  <a:tcPr anchor="ctr" anchorCtr="1"/>
                </a:tc>
              </a:tr>
              <a:tr h="324036">
                <a:tc gridSpan="2">
                  <a:txBody>
                    <a:bodyPr/>
                    <a:lstStyle/>
                    <a:p>
                      <a:r>
                        <a:rPr lang="en-US" altLang="zh-CN" sz="1400" smtClean="0"/>
                        <a:t>0.15</a:t>
                      </a:r>
                      <a:endParaRPr lang="zh-CN" altLang="en-US" sz="1400"/>
                    </a:p>
                  </a:txBody>
                  <a:tcPr anchor="ctr" anchorCtr="1"/>
                </a:tc>
                <a:tc hMerge="1">
                  <a:txBody>
                    <a:bodyPr/>
                    <a:lstStyle/>
                    <a:p>
                      <a:endParaRPr lang="zh-CN" altLang="en-US"/>
                    </a:p>
                  </a:txBody>
                  <a:tcPr anchor="ctr" anchorCtr="1"/>
                </a:tc>
                <a:tc gridSpan="2">
                  <a:txBody>
                    <a:bodyPr/>
                    <a:lstStyle/>
                    <a:p>
                      <a:r>
                        <a:rPr lang="en-US" altLang="zh-CN" sz="1400" smtClean="0"/>
                        <a:t>0.25</a:t>
                      </a:r>
                      <a:endParaRPr lang="zh-CN" altLang="en-US" sz="1400"/>
                    </a:p>
                  </a:txBody>
                  <a:tcPr anchor="ctr" anchorCtr="1"/>
                </a:tc>
                <a:tc hMerge="1">
                  <a:txBody>
                    <a:bodyPr/>
                    <a:lstStyle/>
                    <a:p>
                      <a:endParaRPr lang="zh-CN" altLang="en-US"/>
                    </a:p>
                  </a:txBody>
                  <a:tcPr anchor="ctr" anchorCtr="1"/>
                </a:tc>
                <a:tc>
                  <a:txBody>
                    <a:bodyPr/>
                    <a:lstStyle/>
                    <a:p>
                      <a:r>
                        <a:rPr lang="en-US" altLang="zh-CN" sz="1400" smtClean="0"/>
                        <a:t>0.60</a:t>
                      </a:r>
                      <a:endParaRPr lang="zh-CN" altLang="en-US" sz="1400"/>
                    </a:p>
                  </a:txBody>
                  <a:tcPr anchor="ctr" anchorCtr="1"/>
                </a:tc>
              </a:tr>
              <a:tr h="324036">
                <a:tc gridSpan="2">
                  <a:txBody>
                    <a:bodyPr/>
                    <a:lstStyle/>
                    <a:p>
                      <a:r>
                        <a:rPr lang="en-US" altLang="zh-CN" sz="1400" smtClean="0"/>
                        <a:t>0</a:t>
                      </a:r>
                      <a:endParaRPr lang="zh-CN" altLang="en-US" sz="1400"/>
                    </a:p>
                  </a:txBody>
                  <a:tcPr anchor="ctr" anchorCtr="1"/>
                </a:tc>
                <a:tc hMerge="1">
                  <a:txBody>
                    <a:bodyPr/>
                    <a:lstStyle/>
                    <a:p>
                      <a:endParaRPr lang="zh-CN" altLang="en-US"/>
                    </a:p>
                  </a:txBody>
                  <a:tcPr anchor="ctr" anchorCtr="1"/>
                </a:tc>
                <a:tc gridSpan="2">
                  <a:txBody>
                    <a:bodyPr/>
                    <a:lstStyle/>
                    <a:p>
                      <a:r>
                        <a:rPr lang="en-US" altLang="zh-CN" sz="1400" smtClean="0"/>
                        <a:t>1</a:t>
                      </a:r>
                      <a:endParaRPr lang="zh-CN" altLang="en-US" sz="1400"/>
                    </a:p>
                  </a:txBody>
                  <a:tcPr anchor="ctr" anchorCtr="1"/>
                </a:tc>
                <a:tc hMerge="1">
                  <a:txBody>
                    <a:bodyPr/>
                    <a:lstStyle/>
                    <a:p>
                      <a:endParaRPr lang="zh-CN" altLang="en-US"/>
                    </a:p>
                  </a:txBody>
                  <a:tcPr anchor="ctr" anchorCtr="1"/>
                </a:tc>
                <a:tc>
                  <a:txBody>
                    <a:bodyPr/>
                    <a:lstStyle/>
                    <a:p>
                      <a:endParaRPr lang="zh-CN" altLang="en-US" sz="1400"/>
                    </a:p>
                  </a:txBody>
                  <a:tcPr anchor="ctr" anchorCtr="1"/>
                </a:tc>
              </a:tr>
              <a:tr h="324036">
                <a:tc gridSpan="4">
                  <a:txBody>
                    <a:bodyPr/>
                    <a:lstStyle/>
                    <a:p>
                      <a:r>
                        <a:rPr lang="en-US" altLang="zh-CN" sz="1400" smtClean="0"/>
                        <a:t>0.40</a:t>
                      </a:r>
                      <a:endParaRPr lang="zh-CN" altLang="en-US" sz="1400"/>
                    </a:p>
                  </a:txBody>
                  <a:tcPr anchor="ctr" anchorCtr="1"/>
                </a:tc>
                <a:tc hMerge="1">
                  <a:txBody>
                    <a:bodyPr/>
                    <a:lstStyle/>
                    <a:p>
                      <a:endParaRPr lang="zh-CN" altLang="en-US"/>
                    </a:p>
                  </a:txBody>
                  <a:tcPr anchor="ctr" anchorCtr="1"/>
                </a:tc>
                <a:tc hMerge="1">
                  <a:txBody>
                    <a:bodyPr/>
                    <a:lstStyle/>
                    <a:p>
                      <a:endParaRPr lang="zh-CN" altLang="en-US"/>
                    </a:p>
                  </a:txBody>
                  <a:tcPr anchor="ctr" anchorCtr="1"/>
                </a:tc>
                <a:tc hMerge="1">
                  <a:txBody>
                    <a:bodyPr/>
                    <a:lstStyle/>
                    <a:p>
                      <a:endParaRPr lang="zh-CN" altLang="en-US"/>
                    </a:p>
                  </a:txBody>
                  <a:tcPr anchor="ctr" anchorCtr="1"/>
                </a:tc>
                <a:tc>
                  <a:txBody>
                    <a:bodyPr/>
                    <a:lstStyle/>
                    <a:p>
                      <a:r>
                        <a:rPr lang="en-US" altLang="zh-CN" sz="1400" smtClean="0"/>
                        <a:t>0.60</a:t>
                      </a:r>
                      <a:endParaRPr lang="zh-CN" altLang="en-US" sz="1400"/>
                    </a:p>
                  </a:txBody>
                  <a:tcPr anchor="ctr" anchorCtr="1"/>
                </a:tc>
              </a:tr>
              <a:tr h="324036">
                <a:tc gridSpan="4">
                  <a:txBody>
                    <a:bodyPr/>
                    <a:lstStyle/>
                    <a:p>
                      <a:r>
                        <a:rPr lang="en-US" altLang="zh-CN" sz="1400" smtClean="0"/>
                        <a:t>0</a:t>
                      </a:r>
                      <a:endParaRPr lang="zh-CN" altLang="en-US" sz="1400"/>
                    </a:p>
                  </a:txBody>
                  <a:tcPr anchor="ctr" anchorCtr="1"/>
                </a:tc>
                <a:tc hMerge="1">
                  <a:txBody>
                    <a:bodyPr/>
                    <a:lstStyle/>
                    <a:p>
                      <a:endParaRPr lang="zh-CN" altLang="en-US"/>
                    </a:p>
                  </a:txBody>
                  <a:tcPr anchor="ctr" anchorCtr="1"/>
                </a:tc>
                <a:tc hMerge="1">
                  <a:txBody>
                    <a:bodyPr/>
                    <a:lstStyle/>
                    <a:p>
                      <a:endParaRPr lang="zh-CN" altLang="en-US"/>
                    </a:p>
                  </a:txBody>
                  <a:tcPr anchor="ctr" anchorCtr="1"/>
                </a:tc>
                <a:tc hMerge="1">
                  <a:txBody>
                    <a:bodyPr/>
                    <a:lstStyle/>
                    <a:p>
                      <a:endParaRPr lang="zh-CN" altLang="en-US"/>
                    </a:p>
                  </a:txBody>
                  <a:tcPr anchor="ctr" anchorCtr="1"/>
                </a:tc>
                <a:tc>
                  <a:txBody>
                    <a:bodyPr/>
                    <a:lstStyle/>
                    <a:p>
                      <a:r>
                        <a:rPr lang="en-US" altLang="zh-CN" sz="1400" smtClean="0"/>
                        <a:t>1</a:t>
                      </a:r>
                      <a:endParaRPr lang="zh-CN" altLang="en-US" sz="1400"/>
                    </a:p>
                  </a:txBody>
                  <a:tcPr anchor="ctr" anchorCtr="1"/>
                </a:tc>
              </a:tr>
              <a:tr h="324036">
                <a:tc gridSpan="5">
                  <a:txBody>
                    <a:bodyPr/>
                    <a:lstStyle/>
                    <a:p>
                      <a:r>
                        <a:rPr lang="en-US" altLang="zh-CN" sz="1400" smtClean="0"/>
                        <a:t>1.00</a:t>
                      </a:r>
                      <a:endParaRPr lang="zh-CN" altLang="en-US" sz="1400"/>
                    </a:p>
                  </a:txBody>
                  <a:tcPr anchor="ctr" anchorCtr="1"/>
                </a:tc>
                <a:tc hMerge="1">
                  <a:txBody>
                    <a:bodyPr/>
                    <a:lstStyle/>
                    <a:p>
                      <a:endParaRPr lang="zh-CN" altLang="en-US"/>
                    </a:p>
                  </a:txBody>
                  <a:tcPr anchor="ctr" anchorCtr="1"/>
                </a:tc>
                <a:tc hMerge="1">
                  <a:txBody>
                    <a:bodyPr/>
                    <a:lstStyle/>
                    <a:p>
                      <a:endParaRPr lang="zh-CN" altLang="en-US"/>
                    </a:p>
                  </a:txBody>
                  <a:tcPr anchor="ctr" anchorCtr="1"/>
                </a:tc>
                <a:tc hMerge="1">
                  <a:txBody>
                    <a:bodyPr/>
                    <a:lstStyle/>
                    <a:p>
                      <a:endParaRPr lang="zh-CN" altLang="en-US"/>
                    </a:p>
                  </a:txBody>
                  <a:tcPr anchor="ctr" anchorCtr="1"/>
                </a:tc>
                <a:tc hMerge="1">
                  <a:txBody>
                    <a:bodyPr/>
                    <a:lstStyle/>
                    <a:p>
                      <a:endParaRPr lang="zh-CN" altLang="en-US"/>
                    </a:p>
                  </a:txBody>
                  <a:tcPr anchor="ctr" anchorCtr="1"/>
                </a:tc>
              </a:tr>
            </a:tbl>
          </a:graphicData>
        </a:graphic>
      </p:graphicFrame>
      <p:grpSp>
        <p:nvGrpSpPr>
          <p:cNvPr id="44" name="组合 43"/>
          <p:cNvGrpSpPr/>
          <p:nvPr/>
        </p:nvGrpSpPr>
        <p:grpSpPr>
          <a:xfrm>
            <a:off x="4895062" y="3212976"/>
            <a:ext cx="4069426" cy="2992399"/>
            <a:chOff x="5893748" y="3696988"/>
            <a:chExt cx="3345972" cy="2575909"/>
          </a:xfrm>
        </p:grpSpPr>
        <p:sp>
          <p:nvSpPr>
            <p:cNvPr id="5" name="椭圆 4"/>
            <p:cNvSpPr/>
            <p:nvPr/>
          </p:nvSpPr>
          <p:spPr>
            <a:xfrm>
              <a:off x="6248987" y="4998689"/>
              <a:ext cx="504056" cy="288032"/>
            </a:xfrm>
            <a:prstGeom prst="ellipse">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smtClean="0">
                  <a:solidFill>
                    <a:schemeClr val="tx1"/>
                  </a:solidFill>
                </a:rPr>
                <a:t>15</a:t>
              </a:r>
              <a:endParaRPr lang="zh-CN" altLang="en-US" sz="1400">
                <a:solidFill>
                  <a:schemeClr val="tx1"/>
                </a:solidFill>
              </a:endParaRPr>
            </a:p>
          </p:txBody>
        </p:sp>
        <p:sp>
          <p:nvSpPr>
            <p:cNvPr id="6" name="椭圆 5"/>
            <p:cNvSpPr/>
            <p:nvPr/>
          </p:nvSpPr>
          <p:spPr>
            <a:xfrm>
              <a:off x="6604227" y="5680532"/>
              <a:ext cx="504056" cy="288032"/>
            </a:xfrm>
            <a:prstGeom prst="ellipse">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smtClean="0">
                  <a:solidFill>
                    <a:schemeClr val="tx1"/>
                  </a:solidFill>
                </a:rPr>
                <a:t>10</a:t>
              </a:r>
              <a:endParaRPr lang="zh-CN" altLang="en-US" sz="1400">
                <a:solidFill>
                  <a:schemeClr val="tx1"/>
                </a:solidFill>
              </a:endParaRPr>
            </a:p>
          </p:txBody>
        </p:sp>
        <p:sp>
          <p:nvSpPr>
            <p:cNvPr id="7" name="椭圆 6"/>
            <p:cNvSpPr/>
            <p:nvPr/>
          </p:nvSpPr>
          <p:spPr>
            <a:xfrm>
              <a:off x="5893748" y="5680531"/>
              <a:ext cx="504056" cy="288032"/>
            </a:xfrm>
            <a:prstGeom prst="ellipse">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smtClean="0">
                  <a:solidFill>
                    <a:schemeClr val="tx1"/>
                  </a:solidFill>
                </a:rPr>
                <a:t>5</a:t>
              </a:r>
              <a:endParaRPr lang="zh-CN" altLang="en-US" sz="1400">
                <a:solidFill>
                  <a:schemeClr val="tx1"/>
                </a:solidFill>
              </a:endParaRPr>
            </a:p>
          </p:txBody>
        </p:sp>
        <p:sp>
          <p:nvSpPr>
            <p:cNvPr id="8" name="椭圆 7"/>
            <p:cNvSpPr/>
            <p:nvPr/>
          </p:nvSpPr>
          <p:spPr>
            <a:xfrm>
              <a:off x="7669944" y="5060675"/>
              <a:ext cx="504056" cy="288032"/>
            </a:xfrm>
            <a:prstGeom prst="ellipse">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smtClean="0">
                  <a:solidFill>
                    <a:schemeClr val="tx1"/>
                  </a:solidFill>
                </a:rPr>
                <a:t>25</a:t>
              </a:r>
              <a:endParaRPr lang="zh-CN" altLang="en-US" sz="1400">
                <a:solidFill>
                  <a:schemeClr val="tx1"/>
                </a:solidFill>
              </a:endParaRPr>
            </a:p>
          </p:txBody>
        </p:sp>
        <p:sp>
          <p:nvSpPr>
            <p:cNvPr id="9" name="椭圆 8"/>
            <p:cNvSpPr/>
            <p:nvPr/>
          </p:nvSpPr>
          <p:spPr>
            <a:xfrm>
              <a:off x="8025185" y="5680532"/>
              <a:ext cx="504056" cy="288032"/>
            </a:xfrm>
            <a:prstGeom prst="ellipse">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smtClean="0">
                  <a:solidFill>
                    <a:schemeClr val="tx1"/>
                  </a:solidFill>
                </a:rPr>
                <a:t>13</a:t>
              </a:r>
              <a:endParaRPr lang="zh-CN" altLang="en-US" sz="1400">
                <a:solidFill>
                  <a:schemeClr val="tx1"/>
                </a:solidFill>
              </a:endParaRPr>
            </a:p>
          </p:txBody>
        </p:sp>
        <p:sp>
          <p:nvSpPr>
            <p:cNvPr id="10" name="椭圆 9"/>
            <p:cNvSpPr/>
            <p:nvPr/>
          </p:nvSpPr>
          <p:spPr>
            <a:xfrm>
              <a:off x="7314706" y="5680532"/>
              <a:ext cx="504056" cy="288032"/>
            </a:xfrm>
            <a:prstGeom prst="ellipse">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smtClean="0">
                  <a:solidFill>
                    <a:schemeClr val="tx1"/>
                  </a:solidFill>
                </a:rPr>
                <a:t>12</a:t>
              </a:r>
              <a:endParaRPr lang="zh-CN" altLang="en-US" sz="1400">
                <a:solidFill>
                  <a:schemeClr val="tx1"/>
                </a:solidFill>
              </a:endParaRPr>
            </a:p>
          </p:txBody>
        </p:sp>
        <p:sp>
          <p:nvSpPr>
            <p:cNvPr id="11" name="椭圆 10"/>
            <p:cNvSpPr/>
            <p:nvPr/>
          </p:nvSpPr>
          <p:spPr>
            <a:xfrm>
              <a:off x="6900259" y="4316846"/>
              <a:ext cx="504056" cy="288032"/>
            </a:xfrm>
            <a:prstGeom prst="ellipse">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smtClean="0">
                  <a:solidFill>
                    <a:schemeClr val="tx1"/>
                  </a:solidFill>
                </a:rPr>
                <a:t>40</a:t>
              </a:r>
              <a:endParaRPr lang="zh-CN" altLang="en-US" sz="1400">
                <a:solidFill>
                  <a:schemeClr val="tx1"/>
                </a:solidFill>
              </a:endParaRPr>
            </a:p>
          </p:txBody>
        </p:sp>
        <p:sp>
          <p:nvSpPr>
            <p:cNvPr id="12" name="椭圆 11"/>
            <p:cNvSpPr/>
            <p:nvPr/>
          </p:nvSpPr>
          <p:spPr>
            <a:xfrm>
              <a:off x="8735664" y="5680532"/>
              <a:ext cx="504056" cy="288032"/>
            </a:xfrm>
            <a:prstGeom prst="ellipse">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smtClean="0">
                  <a:solidFill>
                    <a:schemeClr val="tx1"/>
                  </a:solidFill>
                </a:rPr>
                <a:t>60</a:t>
              </a:r>
              <a:endParaRPr lang="zh-CN" altLang="en-US" sz="1400">
                <a:solidFill>
                  <a:schemeClr val="tx1"/>
                </a:solidFill>
              </a:endParaRPr>
            </a:p>
          </p:txBody>
        </p:sp>
        <p:sp>
          <p:nvSpPr>
            <p:cNvPr id="13" name="椭圆 12"/>
            <p:cNvSpPr/>
            <p:nvPr/>
          </p:nvSpPr>
          <p:spPr>
            <a:xfrm>
              <a:off x="7373912" y="3696988"/>
              <a:ext cx="720080" cy="288032"/>
            </a:xfrm>
            <a:prstGeom prst="ellipse">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schemeClr val="tx1"/>
                  </a:solidFill>
                </a:rPr>
                <a:t>100</a:t>
              </a:r>
              <a:endParaRPr lang="zh-CN" altLang="en-US" sz="1200">
                <a:solidFill>
                  <a:schemeClr val="tx1"/>
                </a:solidFill>
              </a:endParaRPr>
            </a:p>
          </p:txBody>
        </p:sp>
        <p:cxnSp>
          <p:nvCxnSpPr>
            <p:cNvPr id="15" name="直接连接符 14"/>
            <p:cNvCxnSpPr>
              <a:stCxn id="8" idx="4"/>
              <a:endCxn id="9" idx="0"/>
            </p:cNvCxnSpPr>
            <p:nvPr/>
          </p:nvCxnSpPr>
          <p:spPr>
            <a:xfrm>
              <a:off x="7921973" y="5348707"/>
              <a:ext cx="355239" cy="3318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8" idx="4"/>
              <a:endCxn id="10" idx="0"/>
            </p:cNvCxnSpPr>
            <p:nvPr/>
          </p:nvCxnSpPr>
          <p:spPr>
            <a:xfrm flipH="1">
              <a:off x="7566733" y="5348707"/>
              <a:ext cx="355239" cy="3318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 idx="4"/>
              <a:endCxn id="6" idx="0"/>
            </p:cNvCxnSpPr>
            <p:nvPr/>
          </p:nvCxnSpPr>
          <p:spPr>
            <a:xfrm>
              <a:off x="6501015" y="5286721"/>
              <a:ext cx="355239" cy="393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5" idx="4"/>
              <a:endCxn id="7" idx="0"/>
            </p:cNvCxnSpPr>
            <p:nvPr/>
          </p:nvCxnSpPr>
          <p:spPr>
            <a:xfrm flipH="1">
              <a:off x="6145776" y="5286721"/>
              <a:ext cx="355239" cy="393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8" idx="0"/>
              <a:endCxn id="11" idx="4"/>
            </p:cNvCxnSpPr>
            <p:nvPr/>
          </p:nvCxnSpPr>
          <p:spPr>
            <a:xfrm flipH="1" flipV="1">
              <a:off x="7152287" y="4604878"/>
              <a:ext cx="769685" cy="455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1" idx="4"/>
              <a:endCxn id="5" idx="0"/>
            </p:cNvCxnSpPr>
            <p:nvPr/>
          </p:nvCxnSpPr>
          <p:spPr>
            <a:xfrm flipH="1">
              <a:off x="6501015" y="4604878"/>
              <a:ext cx="651272" cy="393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2" idx="0"/>
              <a:endCxn id="13" idx="4"/>
            </p:cNvCxnSpPr>
            <p:nvPr/>
          </p:nvCxnSpPr>
          <p:spPr>
            <a:xfrm flipH="1" flipV="1">
              <a:off x="7733953" y="3985020"/>
              <a:ext cx="1253739" cy="1695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3" idx="4"/>
              <a:endCxn id="11" idx="0"/>
            </p:cNvCxnSpPr>
            <p:nvPr/>
          </p:nvCxnSpPr>
          <p:spPr>
            <a:xfrm flipH="1">
              <a:off x="7152287" y="3985020"/>
              <a:ext cx="581665" cy="331825"/>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747289" y="5925942"/>
              <a:ext cx="288032" cy="344422"/>
            </a:xfrm>
            <a:prstGeom prst="rect">
              <a:avLst/>
            </a:prstGeom>
            <a:noFill/>
          </p:spPr>
          <p:txBody>
            <a:bodyPr wrap="square" rtlCol="0">
              <a:spAutoFit/>
            </a:bodyPr>
            <a:lstStyle/>
            <a:p>
              <a:r>
                <a:rPr lang="en-US" altLang="zh-CN" sz="2000" smtClean="0"/>
                <a:t>b</a:t>
              </a:r>
              <a:endParaRPr lang="zh-CN" altLang="en-US" sz="2000"/>
            </a:p>
          </p:txBody>
        </p:sp>
        <p:sp>
          <p:nvSpPr>
            <p:cNvPr id="32" name="TextBox 31"/>
            <p:cNvSpPr txBox="1"/>
            <p:nvPr/>
          </p:nvSpPr>
          <p:spPr>
            <a:xfrm>
              <a:off x="6012160" y="5900134"/>
              <a:ext cx="288032" cy="344422"/>
            </a:xfrm>
            <a:prstGeom prst="rect">
              <a:avLst/>
            </a:prstGeom>
            <a:noFill/>
          </p:spPr>
          <p:txBody>
            <a:bodyPr wrap="square" rtlCol="0">
              <a:spAutoFit/>
            </a:bodyPr>
            <a:lstStyle/>
            <a:p>
              <a:r>
                <a:rPr lang="en-US" altLang="zh-CN" sz="2000" smtClean="0"/>
                <a:t>a</a:t>
              </a:r>
              <a:endParaRPr lang="zh-CN" altLang="en-US" sz="2000"/>
            </a:p>
          </p:txBody>
        </p:sp>
        <p:sp>
          <p:nvSpPr>
            <p:cNvPr id="33" name="TextBox 32"/>
            <p:cNvSpPr txBox="1"/>
            <p:nvPr/>
          </p:nvSpPr>
          <p:spPr>
            <a:xfrm>
              <a:off x="7420793" y="5902667"/>
              <a:ext cx="288032" cy="344422"/>
            </a:xfrm>
            <a:prstGeom prst="rect">
              <a:avLst/>
            </a:prstGeom>
            <a:noFill/>
          </p:spPr>
          <p:txBody>
            <a:bodyPr wrap="square" rtlCol="0">
              <a:spAutoFit/>
            </a:bodyPr>
            <a:lstStyle/>
            <a:p>
              <a:r>
                <a:rPr lang="en-US" altLang="zh-CN" sz="2000" smtClean="0"/>
                <a:t>c</a:t>
              </a:r>
              <a:endParaRPr lang="zh-CN" altLang="en-US" sz="2000"/>
            </a:p>
          </p:txBody>
        </p:sp>
        <p:sp>
          <p:nvSpPr>
            <p:cNvPr id="34" name="TextBox 33"/>
            <p:cNvSpPr txBox="1"/>
            <p:nvPr/>
          </p:nvSpPr>
          <p:spPr>
            <a:xfrm>
              <a:off x="8143598" y="5928475"/>
              <a:ext cx="288032" cy="344422"/>
            </a:xfrm>
            <a:prstGeom prst="rect">
              <a:avLst/>
            </a:prstGeom>
            <a:noFill/>
          </p:spPr>
          <p:txBody>
            <a:bodyPr wrap="square" rtlCol="0">
              <a:spAutoFit/>
            </a:bodyPr>
            <a:lstStyle/>
            <a:p>
              <a:r>
                <a:rPr lang="en-US" altLang="zh-CN" sz="2000" smtClean="0"/>
                <a:t>d</a:t>
              </a:r>
              <a:endParaRPr lang="zh-CN" altLang="en-US" sz="2000"/>
            </a:p>
          </p:txBody>
        </p:sp>
        <p:sp>
          <p:nvSpPr>
            <p:cNvPr id="35" name="TextBox 34"/>
            <p:cNvSpPr txBox="1"/>
            <p:nvPr/>
          </p:nvSpPr>
          <p:spPr>
            <a:xfrm>
              <a:off x="8878726" y="5902667"/>
              <a:ext cx="288032" cy="344422"/>
            </a:xfrm>
            <a:prstGeom prst="rect">
              <a:avLst/>
            </a:prstGeom>
            <a:noFill/>
          </p:spPr>
          <p:txBody>
            <a:bodyPr wrap="square" rtlCol="0">
              <a:spAutoFit/>
            </a:bodyPr>
            <a:lstStyle/>
            <a:p>
              <a:r>
                <a:rPr lang="en-US" altLang="zh-CN" sz="2000" smtClean="0"/>
                <a:t>e</a:t>
              </a:r>
              <a:endParaRPr lang="zh-CN" altLang="en-US" sz="2000"/>
            </a:p>
          </p:txBody>
        </p:sp>
        <p:sp>
          <p:nvSpPr>
            <p:cNvPr id="36" name="TextBox 35"/>
            <p:cNvSpPr txBox="1"/>
            <p:nvPr/>
          </p:nvSpPr>
          <p:spPr>
            <a:xfrm>
              <a:off x="6663433" y="5308618"/>
              <a:ext cx="288032" cy="344422"/>
            </a:xfrm>
            <a:prstGeom prst="rect">
              <a:avLst/>
            </a:prstGeom>
            <a:noFill/>
          </p:spPr>
          <p:txBody>
            <a:bodyPr wrap="square" rtlCol="0">
              <a:spAutoFit/>
            </a:bodyPr>
            <a:lstStyle/>
            <a:p>
              <a:r>
                <a:rPr lang="en-US" altLang="zh-CN" sz="2000" smtClean="0"/>
                <a:t>1</a:t>
              </a:r>
              <a:endParaRPr lang="zh-CN" altLang="en-US" sz="2000"/>
            </a:p>
          </p:txBody>
        </p:sp>
        <p:sp>
          <p:nvSpPr>
            <p:cNvPr id="37" name="TextBox 36"/>
            <p:cNvSpPr txBox="1"/>
            <p:nvPr/>
          </p:nvSpPr>
          <p:spPr>
            <a:xfrm>
              <a:off x="7196293" y="3882945"/>
              <a:ext cx="288032" cy="344422"/>
            </a:xfrm>
            <a:prstGeom prst="rect">
              <a:avLst/>
            </a:prstGeom>
            <a:noFill/>
          </p:spPr>
          <p:txBody>
            <a:bodyPr wrap="square" rtlCol="0">
              <a:spAutoFit/>
            </a:bodyPr>
            <a:lstStyle/>
            <a:p>
              <a:r>
                <a:rPr lang="en-US" altLang="zh-CN" sz="2000" smtClean="0"/>
                <a:t>0</a:t>
              </a:r>
              <a:endParaRPr lang="zh-CN" altLang="en-US" sz="2000"/>
            </a:p>
          </p:txBody>
        </p:sp>
        <p:sp>
          <p:nvSpPr>
            <p:cNvPr id="38" name="TextBox 37"/>
            <p:cNvSpPr txBox="1"/>
            <p:nvPr/>
          </p:nvSpPr>
          <p:spPr>
            <a:xfrm>
              <a:off x="7492326" y="5308618"/>
              <a:ext cx="288032" cy="344422"/>
            </a:xfrm>
            <a:prstGeom prst="rect">
              <a:avLst/>
            </a:prstGeom>
            <a:noFill/>
          </p:spPr>
          <p:txBody>
            <a:bodyPr wrap="square" rtlCol="0">
              <a:spAutoFit/>
            </a:bodyPr>
            <a:lstStyle/>
            <a:p>
              <a:r>
                <a:rPr lang="en-US" altLang="zh-CN" sz="2000" smtClean="0"/>
                <a:t>0</a:t>
              </a:r>
              <a:endParaRPr lang="zh-CN" altLang="en-US" sz="2000"/>
            </a:p>
          </p:txBody>
        </p:sp>
        <p:sp>
          <p:nvSpPr>
            <p:cNvPr id="39" name="TextBox 38"/>
            <p:cNvSpPr txBox="1"/>
            <p:nvPr/>
          </p:nvSpPr>
          <p:spPr>
            <a:xfrm>
              <a:off x="6079369" y="5308618"/>
              <a:ext cx="288032" cy="344422"/>
            </a:xfrm>
            <a:prstGeom prst="rect">
              <a:avLst/>
            </a:prstGeom>
            <a:noFill/>
          </p:spPr>
          <p:txBody>
            <a:bodyPr wrap="square" rtlCol="0">
              <a:spAutoFit/>
            </a:bodyPr>
            <a:lstStyle/>
            <a:p>
              <a:r>
                <a:rPr lang="en-US" altLang="zh-CN" sz="2000" smtClean="0"/>
                <a:t>0</a:t>
              </a:r>
              <a:endParaRPr lang="zh-CN" altLang="en-US" sz="2000"/>
            </a:p>
          </p:txBody>
        </p:sp>
        <p:sp>
          <p:nvSpPr>
            <p:cNvPr id="40" name="TextBox 39"/>
            <p:cNvSpPr txBox="1"/>
            <p:nvPr/>
          </p:nvSpPr>
          <p:spPr>
            <a:xfrm>
              <a:off x="6545020" y="4564789"/>
              <a:ext cx="288032" cy="344422"/>
            </a:xfrm>
            <a:prstGeom prst="rect">
              <a:avLst/>
            </a:prstGeom>
            <a:noFill/>
          </p:spPr>
          <p:txBody>
            <a:bodyPr wrap="square" rtlCol="0">
              <a:spAutoFit/>
            </a:bodyPr>
            <a:lstStyle/>
            <a:p>
              <a:r>
                <a:rPr lang="en-US" altLang="zh-CN" sz="2000" smtClean="0"/>
                <a:t>0</a:t>
              </a:r>
              <a:endParaRPr lang="zh-CN" altLang="en-US" sz="2000"/>
            </a:p>
          </p:txBody>
        </p:sp>
        <p:sp>
          <p:nvSpPr>
            <p:cNvPr id="41" name="TextBox 40"/>
            <p:cNvSpPr txBox="1"/>
            <p:nvPr/>
          </p:nvSpPr>
          <p:spPr>
            <a:xfrm>
              <a:off x="8084391" y="5308618"/>
              <a:ext cx="288032" cy="344422"/>
            </a:xfrm>
            <a:prstGeom prst="rect">
              <a:avLst/>
            </a:prstGeom>
            <a:noFill/>
          </p:spPr>
          <p:txBody>
            <a:bodyPr wrap="square" rtlCol="0">
              <a:spAutoFit/>
            </a:bodyPr>
            <a:lstStyle/>
            <a:p>
              <a:r>
                <a:rPr lang="en-US" altLang="zh-CN" sz="2000" smtClean="0"/>
                <a:t>1</a:t>
              </a:r>
              <a:endParaRPr lang="zh-CN" altLang="en-US" sz="2000"/>
            </a:p>
          </p:txBody>
        </p:sp>
        <p:sp>
          <p:nvSpPr>
            <p:cNvPr id="42" name="TextBox 41"/>
            <p:cNvSpPr txBox="1"/>
            <p:nvPr/>
          </p:nvSpPr>
          <p:spPr>
            <a:xfrm>
              <a:off x="7433119" y="4564789"/>
              <a:ext cx="288032" cy="344422"/>
            </a:xfrm>
            <a:prstGeom prst="rect">
              <a:avLst/>
            </a:prstGeom>
            <a:noFill/>
          </p:spPr>
          <p:txBody>
            <a:bodyPr wrap="square" rtlCol="0">
              <a:spAutoFit/>
            </a:bodyPr>
            <a:lstStyle/>
            <a:p>
              <a:r>
                <a:rPr lang="en-US" altLang="zh-CN" sz="2000" smtClean="0"/>
                <a:t>1</a:t>
              </a:r>
              <a:endParaRPr lang="zh-CN" altLang="en-US" sz="2000"/>
            </a:p>
          </p:txBody>
        </p:sp>
        <p:sp>
          <p:nvSpPr>
            <p:cNvPr id="43" name="TextBox 42"/>
            <p:cNvSpPr txBox="1"/>
            <p:nvPr/>
          </p:nvSpPr>
          <p:spPr>
            <a:xfrm>
              <a:off x="8321218" y="4626774"/>
              <a:ext cx="288032" cy="344422"/>
            </a:xfrm>
            <a:prstGeom prst="rect">
              <a:avLst/>
            </a:prstGeom>
            <a:noFill/>
          </p:spPr>
          <p:txBody>
            <a:bodyPr wrap="square" rtlCol="0">
              <a:spAutoFit/>
            </a:bodyPr>
            <a:lstStyle/>
            <a:p>
              <a:r>
                <a:rPr lang="en-US" altLang="zh-CN" sz="2000" smtClean="0"/>
                <a:t>1</a:t>
              </a:r>
              <a:endParaRPr lang="zh-CN" altLang="en-US" sz="20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哈夫曼编码举例</a:t>
            </a:r>
            <a:endParaRPr lang="zh-CN" altLang="en-US"/>
          </a:p>
        </p:txBody>
      </p:sp>
      <p:sp>
        <p:nvSpPr>
          <p:cNvPr id="3" name="内容占位符 2"/>
          <p:cNvSpPr>
            <a:spLocks noGrp="1"/>
          </p:cNvSpPr>
          <p:nvPr>
            <p:ph idx="1"/>
          </p:nvPr>
        </p:nvSpPr>
        <p:spPr/>
        <p:txBody>
          <a:bodyPr/>
          <a:lstStyle/>
          <a:p>
            <a:r>
              <a:rPr lang="zh-CN" altLang="en-US" smtClean="0"/>
              <a:t>可得到如下编码</a:t>
            </a:r>
            <a:endParaRPr lang="en-US" altLang="zh-CN" smtClean="0"/>
          </a:p>
          <a:p>
            <a:pPr lvl="1"/>
            <a:r>
              <a:rPr lang="en-US" altLang="zh-CN" sz="2400" smtClean="0"/>
              <a:t>a-000	b-001		c-010		d-011		e-1</a:t>
            </a:r>
          </a:p>
          <a:p>
            <a:r>
              <a:rPr lang="zh-CN" altLang="en-US" smtClean="0"/>
              <a:t>编码平均长度为</a:t>
            </a:r>
            <a:endParaRPr lang="en-US" altLang="zh-CN" smtClean="0"/>
          </a:p>
          <a:p>
            <a:pPr lvl="1"/>
            <a:r>
              <a:rPr lang="en-US" altLang="zh-CN" smtClean="0"/>
              <a:t>3*(Pr[a]+Pr[b]+Pr[c]+Pr[d])+Pr[e]=1.8</a:t>
            </a:r>
          </a:p>
          <a:p>
            <a:r>
              <a:rPr lang="en-US" altLang="zh-CN" b="1" i="1" smtClean="0"/>
              <a:t>x</a:t>
            </a:r>
            <a:r>
              <a:rPr lang="zh-CN" altLang="en-US" smtClean="0"/>
              <a:t>熵为</a:t>
            </a:r>
            <a:r>
              <a:rPr lang="en-US" altLang="zh-CN" smtClean="0"/>
              <a:t>H(</a:t>
            </a:r>
            <a:r>
              <a:rPr lang="en-US" altLang="zh-CN" b="1" i="1" smtClean="0"/>
              <a:t>x</a:t>
            </a:r>
            <a:r>
              <a:rPr lang="en-US" altLang="zh-CN" smtClean="0"/>
              <a:t>)=1.7402</a:t>
            </a:r>
          </a:p>
          <a:p>
            <a:r>
              <a:rPr lang="zh-CN" altLang="en-US" smtClean="0"/>
              <a:t>如果采用定长编码形式，编码平均长度为</a:t>
            </a:r>
            <a:r>
              <a:rPr lang="en-US" altLang="zh-CN" smtClean="0"/>
              <a:t>3</a:t>
            </a:r>
            <a:r>
              <a:rPr lang="zh-CN" altLang="en-US" smtClean="0"/>
              <a:t>，可见通过哈夫曼编码可以对定长方式编码的数据进行无损压缩</a:t>
            </a:r>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课堂练习</a:t>
            </a:r>
            <a:endParaRPr lang="zh-CN" altLang="en-US"/>
          </a:p>
        </p:txBody>
      </p:sp>
      <p:sp>
        <p:nvSpPr>
          <p:cNvPr id="3" name="内容占位符 2"/>
          <p:cNvSpPr>
            <a:spLocks noGrp="1"/>
          </p:cNvSpPr>
          <p:nvPr>
            <p:ph idx="1"/>
          </p:nvPr>
        </p:nvSpPr>
        <p:spPr/>
        <p:txBody>
          <a:bodyPr/>
          <a:lstStyle/>
          <a:p>
            <a:r>
              <a:rPr lang="zh-CN" altLang="en-US" smtClean="0"/>
              <a:t>假设</a:t>
            </a:r>
            <a:r>
              <a:rPr lang="en-US" altLang="zh-CN" smtClean="0"/>
              <a:t>X={a,b,c,d,e,f}</a:t>
            </a:r>
            <a:r>
              <a:rPr lang="zh-CN" altLang="en-US" smtClean="0"/>
              <a:t>有如下概率分布：</a:t>
            </a:r>
            <a:r>
              <a:rPr lang="en-US" altLang="zh-CN" smtClean="0"/>
              <a:t>Pr[a]=1/2,Pr[b]=1/4,Pr[c]=1/8,Pr[d]=1/16,Pr[e]=Pr[f]=1/32</a:t>
            </a:r>
          </a:p>
          <a:p>
            <a:r>
              <a:rPr lang="zh-CN" altLang="en-US" smtClean="0"/>
              <a:t>试对</a:t>
            </a:r>
            <a:r>
              <a:rPr lang="en-US" altLang="zh-CN" smtClean="0"/>
              <a:t>a~f</a:t>
            </a:r>
            <a:r>
              <a:rPr lang="zh-CN" altLang="en-US" smtClean="0"/>
              <a:t>进行</a:t>
            </a:r>
            <a:r>
              <a:rPr lang="en-US" altLang="zh-CN" smtClean="0"/>
              <a:t>Huffman</a:t>
            </a:r>
            <a:r>
              <a:rPr lang="zh-CN" altLang="en-US" smtClean="0"/>
              <a:t>编码并比较编码的平均长度和</a:t>
            </a:r>
            <a:r>
              <a:rPr lang="en-US" altLang="zh-CN" smtClean="0"/>
              <a:t>H(X)</a:t>
            </a:r>
            <a:r>
              <a:rPr lang="zh-CN" altLang="en-US" smtClean="0"/>
              <a:t>的值</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熵的性质</a:t>
            </a:r>
            <a:endParaRPr lang="zh-CN" altLang="en-US"/>
          </a:p>
        </p:txBody>
      </p:sp>
      <p:sp>
        <p:nvSpPr>
          <p:cNvPr id="3" name="内容占位符 2"/>
          <p:cNvSpPr>
            <a:spLocks noGrp="1"/>
          </p:cNvSpPr>
          <p:nvPr>
            <p:ph idx="1"/>
          </p:nvPr>
        </p:nvSpPr>
        <p:spPr/>
        <p:txBody>
          <a:bodyPr>
            <a:normAutofit/>
          </a:bodyPr>
          <a:lstStyle/>
          <a:p>
            <a:r>
              <a:rPr lang="zh-CN" altLang="en-US" dirty="0" smtClean="0"/>
              <a:t>熵的基本性质</a:t>
            </a:r>
            <a:endParaRPr lang="en-US" altLang="zh-CN" dirty="0" smtClean="0"/>
          </a:p>
          <a:p>
            <a:pPr lvl="1"/>
            <a:r>
              <a:rPr lang="zh-CN" altLang="en-US" dirty="0" smtClean="0"/>
              <a:t>定理</a:t>
            </a:r>
            <a:r>
              <a:rPr lang="en-US" altLang="zh-CN" dirty="0" smtClean="0"/>
              <a:t>2.6  </a:t>
            </a:r>
            <a:r>
              <a:rPr lang="zh-CN" altLang="en-US" dirty="0" smtClean="0"/>
              <a:t>假设随机变量</a:t>
            </a:r>
            <a:r>
              <a:rPr lang="en-US" altLang="zh-CN" b="1" i="1" dirty="0" smtClean="0"/>
              <a:t>X</a:t>
            </a:r>
            <a:r>
              <a:rPr lang="zh-CN" altLang="en-US" dirty="0" smtClean="0"/>
              <a:t>的概率分布为</a:t>
            </a:r>
            <a:r>
              <a:rPr lang="en-US" altLang="zh-CN" dirty="0" smtClean="0"/>
              <a:t>p</a:t>
            </a:r>
            <a:r>
              <a:rPr lang="en-US" altLang="zh-CN" baseline="-25000" dirty="0" smtClean="0"/>
              <a:t>1</a:t>
            </a:r>
            <a:r>
              <a:rPr lang="en-US" altLang="zh-CN" dirty="0" smtClean="0"/>
              <a:t>,p</a:t>
            </a:r>
            <a:r>
              <a:rPr lang="en-US" altLang="zh-CN" baseline="-25000" dirty="0" smtClean="0"/>
              <a:t>2</a:t>
            </a:r>
            <a:r>
              <a:rPr lang="en-US" altLang="zh-CN" dirty="0" smtClean="0"/>
              <a:t>,...,</a:t>
            </a:r>
            <a:r>
              <a:rPr lang="en-US" altLang="zh-CN" dirty="0" err="1" smtClean="0"/>
              <a:t>p</a:t>
            </a:r>
            <a:r>
              <a:rPr lang="en-US" altLang="zh-CN" baseline="-25000" dirty="0" err="1" smtClean="0"/>
              <a:t>n</a:t>
            </a:r>
            <a:r>
              <a:rPr lang="zh-CN" altLang="en-US" dirty="0" smtClean="0"/>
              <a:t>，则</a:t>
            </a:r>
            <a:r>
              <a:rPr lang="en-US" altLang="zh-CN" dirty="0" smtClean="0"/>
              <a:t>H(</a:t>
            </a:r>
            <a:r>
              <a:rPr lang="en-US" altLang="zh-CN" b="1" i="1" dirty="0" smtClean="0"/>
              <a:t>X</a:t>
            </a:r>
            <a:r>
              <a:rPr lang="en-US" altLang="zh-CN" dirty="0" smtClean="0"/>
              <a:t>)</a:t>
            </a:r>
            <a:r>
              <a:rPr lang="zh-CN" altLang="en-US" dirty="0" smtClean="0"/>
              <a:t>≤</a:t>
            </a:r>
            <a:r>
              <a:rPr lang="en-US" altLang="zh-CN" dirty="0" smtClean="0"/>
              <a:t>lb n</a:t>
            </a:r>
            <a:r>
              <a:rPr lang="zh-CN" altLang="en-US" dirty="0" smtClean="0"/>
              <a:t>，当且仅当</a:t>
            </a:r>
            <a:r>
              <a:rPr lang="en-US" altLang="zh-CN" dirty="0" smtClean="0"/>
              <a:t>p</a:t>
            </a:r>
            <a:r>
              <a:rPr lang="en-US" altLang="zh-CN" baseline="-25000" dirty="0" smtClean="0"/>
              <a:t>i</a:t>
            </a:r>
            <a:r>
              <a:rPr lang="en-US" altLang="zh-CN" dirty="0" smtClean="0"/>
              <a:t>=1/n</a:t>
            </a:r>
            <a:r>
              <a:rPr lang="zh-CN" altLang="en-US" dirty="0" smtClean="0"/>
              <a:t>时等式成立</a:t>
            </a:r>
            <a:endParaRPr lang="en-US" altLang="zh-CN" dirty="0" smtClean="0"/>
          </a:p>
          <a:p>
            <a:pPr lvl="1"/>
            <a:r>
              <a:rPr lang="zh-CN" altLang="en-US" dirty="0" smtClean="0"/>
              <a:t>定理</a:t>
            </a:r>
            <a:r>
              <a:rPr lang="en-US" altLang="zh-CN" dirty="0" smtClean="0"/>
              <a:t>2.7  H(</a:t>
            </a:r>
            <a:r>
              <a:rPr lang="en-US" altLang="zh-CN" b="1" i="1" dirty="0" smtClean="0"/>
              <a:t>X</a:t>
            </a:r>
            <a:r>
              <a:rPr lang="en-US" altLang="zh-CN" dirty="0" smtClean="0"/>
              <a:t>,</a:t>
            </a:r>
            <a:r>
              <a:rPr lang="en-US" altLang="zh-CN" b="1" i="1" dirty="0" smtClean="0"/>
              <a:t>Y</a:t>
            </a:r>
            <a:r>
              <a:rPr lang="en-US" altLang="zh-CN" dirty="0" smtClean="0"/>
              <a:t>)</a:t>
            </a:r>
            <a:r>
              <a:rPr lang="zh-CN" altLang="en-US" dirty="0" smtClean="0"/>
              <a:t> ≤</a:t>
            </a:r>
            <a:r>
              <a:rPr lang="en-US" altLang="zh-CN" dirty="0" smtClean="0"/>
              <a:t>H(</a:t>
            </a:r>
            <a:r>
              <a:rPr lang="en-US" altLang="zh-CN" b="1" i="1" dirty="0" smtClean="0"/>
              <a:t>X</a:t>
            </a:r>
            <a:r>
              <a:rPr lang="en-US" altLang="zh-CN" dirty="0" smtClean="0"/>
              <a:t>)+H(</a:t>
            </a:r>
            <a:r>
              <a:rPr lang="en-US" altLang="zh-CN" b="1" i="1" dirty="0" smtClean="0"/>
              <a:t>Y</a:t>
            </a:r>
            <a:r>
              <a:rPr lang="en-US" altLang="zh-CN" dirty="0" smtClean="0"/>
              <a:t>)</a:t>
            </a:r>
            <a:r>
              <a:rPr lang="zh-CN" altLang="en-US" dirty="0" smtClean="0"/>
              <a:t>，当且仅当</a:t>
            </a:r>
            <a:r>
              <a:rPr lang="en-US" altLang="zh-CN" b="1" i="1" dirty="0" smtClean="0"/>
              <a:t>x</a:t>
            </a:r>
            <a:r>
              <a:rPr lang="zh-CN" altLang="en-US" dirty="0" smtClean="0"/>
              <a:t>和</a:t>
            </a:r>
            <a:r>
              <a:rPr lang="en-US" altLang="zh-CN" b="1" i="1" dirty="0" smtClean="0"/>
              <a:t>y</a:t>
            </a:r>
            <a:r>
              <a:rPr lang="zh-CN" altLang="en-US" dirty="0" smtClean="0"/>
              <a:t>统计独立时等式成立</a:t>
            </a:r>
            <a:endParaRPr lang="en-US" altLang="zh-CN" dirty="0" smtClean="0"/>
          </a:p>
          <a:p>
            <a:pPr lvl="1"/>
            <a:r>
              <a:rPr lang="zh-CN" altLang="en-US" dirty="0" smtClean="0"/>
              <a:t>定理</a:t>
            </a:r>
            <a:r>
              <a:rPr lang="en-US" altLang="zh-CN" dirty="0" smtClean="0"/>
              <a:t>2.8  H(</a:t>
            </a:r>
            <a:r>
              <a:rPr lang="en-US" altLang="zh-CN" b="1" i="1" dirty="0" smtClean="0"/>
              <a:t>X</a:t>
            </a:r>
            <a:r>
              <a:rPr lang="en-US" altLang="zh-CN" dirty="0" smtClean="0"/>
              <a:t>,</a:t>
            </a:r>
            <a:r>
              <a:rPr lang="en-US" altLang="zh-CN" b="1" i="1" dirty="0" smtClean="0"/>
              <a:t>Y</a:t>
            </a:r>
            <a:r>
              <a:rPr lang="en-US" altLang="zh-CN" dirty="0" smtClean="0"/>
              <a:t>)</a:t>
            </a:r>
            <a:r>
              <a:rPr lang="zh-CN" altLang="en-US" dirty="0" smtClean="0"/>
              <a:t> </a:t>
            </a:r>
            <a:r>
              <a:rPr lang="en-US" altLang="zh-CN" dirty="0" smtClean="0"/>
              <a:t>=H(</a:t>
            </a:r>
            <a:r>
              <a:rPr lang="en-US" altLang="zh-CN" b="1" i="1" dirty="0" smtClean="0"/>
              <a:t>Y</a:t>
            </a:r>
            <a:r>
              <a:rPr lang="en-US" altLang="zh-CN" dirty="0" smtClean="0"/>
              <a:t>)+H(</a:t>
            </a:r>
            <a:r>
              <a:rPr lang="en-US" altLang="zh-CN" b="1" i="1" dirty="0" smtClean="0"/>
              <a:t>X</a:t>
            </a:r>
            <a:r>
              <a:rPr lang="en-US" altLang="zh-CN" dirty="0" smtClean="0"/>
              <a:t>|</a:t>
            </a:r>
            <a:r>
              <a:rPr lang="en-US" altLang="zh-CN" b="1" i="1" dirty="0" smtClean="0"/>
              <a:t>Y</a:t>
            </a:r>
            <a:r>
              <a:rPr lang="en-US" altLang="zh-CN" dirty="0" smtClean="0"/>
              <a:t>)</a:t>
            </a:r>
          </a:p>
          <a:p>
            <a:pPr lvl="1"/>
            <a:r>
              <a:rPr lang="zh-CN" altLang="en-US" dirty="0" smtClean="0"/>
              <a:t>推论</a:t>
            </a:r>
            <a:r>
              <a:rPr lang="en-US" altLang="zh-CN" dirty="0" smtClean="0"/>
              <a:t>2.9  H(</a:t>
            </a:r>
            <a:r>
              <a:rPr lang="en-US" altLang="zh-CN" b="1" i="1" dirty="0" smtClean="0"/>
              <a:t>X</a:t>
            </a:r>
            <a:r>
              <a:rPr lang="en-US" altLang="zh-CN" dirty="0" smtClean="0"/>
              <a:t>|</a:t>
            </a:r>
            <a:r>
              <a:rPr lang="en-US" altLang="zh-CN" b="1" i="1" dirty="0" smtClean="0"/>
              <a:t>Y</a:t>
            </a:r>
            <a:r>
              <a:rPr lang="en-US" altLang="zh-CN" dirty="0" smtClean="0"/>
              <a:t>)</a:t>
            </a:r>
            <a:r>
              <a:rPr lang="zh-CN" altLang="en-US" dirty="0" smtClean="0"/>
              <a:t> ≤</a:t>
            </a:r>
            <a:r>
              <a:rPr lang="en-US" altLang="zh-CN" dirty="0" smtClean="0"/>
              <a:t>H(</a:t>
            </a:r>
            <a:r>
              <a:rPr lang="en-US" altLang="zh-CN" b="1" i="1" dirty="0" smtClean="0"/>
              <a:t>X</a:t>
            </a:r>
            <a:r>
              <a:rPr lang="en-US" altLang="zh-CN" dirty="0" smtClean="0"/>
              <a:t>)</a:t>
            </a:r>
            <a:r>
              <a:rPr lang="zh-CN" altLang="en-US" dirty="0" smtClean="0"/>
              <a:t>，当且仅当</a:t>
            </a:r>
            <a:r>
              <a:rPr lang="en-US" altLang="zh-CN" b="1" i="1" dirty="0" smtClean="0"/>
              <a:t>X</a:t>
            </a:r>
            <a:r>
              <a:rPr lang="zh-CN" altLang="en-US" dirty="0" smtClean="0"/>
              <a:t>和</a:t>
            </a:r>
            <a:r>
              <a:rPr lang="en-US" altLang="zh-CN" b="1" i="1" dirty="0" smtClean="0"/>
              <a:t>Y</a:t>
            </a:r>
            <a:r>
              <a:rPr lang="zh-CN" altLang="en-US" dirty="0" smtClean="0"/>
              <a:t>统计独立时等式成立</a:t>
            </a:r>
            <a:endParaRPr lang="en-US" altLang="zh-CN"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凸函数和凹函数</a:t>
            </a:r>
            <a:endParaRPr lang="zh-CN" altLang="en-US"/>
          </a:p>
        </p:txBody>
      </p:sp>
      <p:sp>
        <p:nvSpPr>
          <p:cNvPr id="3" name="内容占位符 2"/>
          <p:cNvSpPr>
            <a:spLocks noGrp="1"/>
          </p:cNvSpPr>
          <p:nvPr>
            <p:ph idx="1"/>
          </p:nvPr>
        </p:nvSpPr>
        <p:spPr/>
        <p:txBody>
          <a:bodyPr>
            <a:normAutofit/>
          </a:bodyPr>
          <a:lstStyle/>
          <a:p>
            <a:r>
              <a:rPr lang="zh-CN" altLang="en-US" smtClean="0"/>
              <a:t>凸函数</a:t>
            </a:r>
            <a:r>
              <a:rPr lang="en-US" altLang="zh-CN" smtClean="0"/>
              <a:t>(Convex  Function)</a:t>
            </a:r>
          </a:p>
          <a:p>
            <a:r>
              <a:rPr lang="zh-CN" altLang="en-US" smtClean="0"/>
              <a:t>凹函数</a:t>
            </a:r>
            <a:r>
              <a:rPr lang="en-US" altLang="zh-CN" smtClean="0"/>
              <a:t>(Concave  Function)</a:t>
            </a:r>
          </a:p>
          <a:p>
            <a:r>
              <a:rPr lang="zh-CN" altLang="en-US" smtClean="0"/>
              <a:t>国内数学教材</a:t>
            </a:r>
            <a:r>
              <a:rPr lang="en-US" altLang="zh-CN" smtClean="0"/>
              <a:t>(</a:t>
            </a:r>
            <a:r>
              <a:rPr lang="zh-CN" altLang="en-US" smtClean="0"/>
              <a:t>如本课程教材和同济大学高等数学教材</a:t>
            </a:r>
            <a:r>
              <a:rPr lang="en-US" altLang="zh-CN" smtClean="0"/>
              <a:t>)</a:t>
            </a:r>
            <a:r>
              <a:rPr lang="zh-CN" altLang="en-US" smtClean="0"/>
              <a:t>定义通常和国外相反</a:t>
            </a:r>
            <a:endParaRPr lang="en-US" altLang="zh-CN" smtClean="0"/>
          </a:p>
          <a:p>
            <a:r>
              <a:rPr lang="zh-CN" altLang="en-US" smtClean="0"/>
              <a:t>后面将采用国内数学教材的定义方法，将</a:t>
            </a:r>
            <a:r>
              <a:rPr lang="en-US" altLang="zh-CN" smtClean="0"/>
              <a:t>Concave Function</a:t>
            </a:r>
            <a:r>
              <a:rPr lang="zh-CN" altLang="en-US" smtClean="0"/>
              <a:t>定义为凸函数，函数的图形曲线开口向下</a:t>
            </a:r>
            <a:endParaRPr lang="en-US" altLang="zh-CN" smtClean="0"/>
          </a:p>
          <a:p>
            <a:endParaRPr lang="en-US" altLang="zh-CN"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凸函数</a:t>
            </a:r>
            <a:r>
              <a:rPr lang="en-US" altLang="zh-CN" smtClean="0"/>
              <a:t>(Concave Function)</a:t>
            </a:r>
            <a:endParaRPr lang="zh-CN" altLang="en-US"/>
          </a:p>
        </p:txBody>
      </p:sp>
      <p:sp>
        <p:nvSpPr>
          <p:cNvPr id="3" name="内容占位符 2"/>
          <p:cNvSpPr>
            <a:spLocks noGrp="1"/>
          </p:cNvSpPr>
          <p:nvPr>
            <p:ph idx="1"/>
          </p:nvPr>
        </p:nvSpPr>
        <p:spPr>
          <a:xfrm>
            <a:off x="457200" y="1600200"/>
            <a:ext cx="8507288" cy="5257800"/>
          </a:xfrm>
        </p:spPr>
        <p:txBody>
          <a:bodyPr>
            <a:normAutofit fontScale="85000" lnSpcReduction="20000"/>
          </a:bodyPr>
          <a:lstStyle/>
          <a:p>
            <a:r>
              <a:rPr lang="zh-CN" altLang="en-US" sz="3000" dirty="0" smtClean="0"/>
              <a:t>实值函数</a:t>
            </a:r>
            <a:r>
              <a:rPr lang="en-US" altLang="zh-CN" sz="3000" dirty="0" smtClean="0"/>
              <a:t>f</a:t>
            </a:r>
            <a:r>
              <a:rPr lang="zh-CN" altLang="en-US" sz="3000" dirty="0" smtClean="0"/>
              <a:t>定义在区间</a:t>
            </a:r>
            <a:r>
              <a:rPr lang="en-US" altLang="zh-CN" sz="3000" dirty="0" smtClean="0"/>
              <a:t>I</a:t>
            </a:r>
            <a:r>
              <a:rPr lang="zh-CN" altLang="en-US" sz="3000" dirty="0" smtClean="0"/>
              <a:t>上，如果对任意的</a:t>
            </a:r>
            <a:r>
              <a:rPr lang="en-US" altLang="zh-CN" sz="3000" dirty="0" smtClean="0"/>
              <a:t>x</a:t>
            </a:r>
            <a:r>
              <a:rPr lang="en-US" altLang="zh-CN" sz="3000" baseline="-25000" dirty="0" smtClean="0"/>
              <a:t>1</a:t>
            </a:r>
            <a:r>
              <a:rPr lang="en-US" altLang="zh-CN" sz="3000" dirty="0" smtClean="0"/>
              <a:t>,x</a:t>
            </a:r>
            <a:r>
              <a:rPr lang="en-US" altLang="zh-CN" sz="3000" baseline="-25000" dirty="0" smtClean="0"/>
              <a:t>2</a:t>
            </a:r>
            <a:r>
              <a:rPr lang="zh-CN" altLang="en-US" sz="3000" dirty="0" smtClean="0"/>
              <a:t>∈</a:t>
            </a:r>
            <a:r>
              <a:rPr lang="en-US" altLang="zh-CN" sz="3000" dirty="0" smtClean="0"/>
              <a:t>I</a:t>
            </a:r>
            <a:r>
              <a:rPr lang="zh-CN" altLang="en-US" sz="3000" dirty="0" smtClean="0"/>
              <a:t>，</a:t>
            </a:r>
            <a:r>
              <a:rPr lang="en-US" altLang="zh-CN" sz="3000" dirty="0" smtClean="0"/>
              <a:t>t</a:t>
            </a:r>
            <a:r>
              <a:rPr lang="zh-CN" altLang="en-US" sz="3000" dirty="0" smtClean="0"/>
              <a:t>∈</a:t>
            </a:r>
            <a:r>
              <a:rPr lang="en-US" altLang="zh-CN" sz="3000" dirty="0" smtClean="0"/>
              <a:t>[0,1]</a:t>
            </a:r>
            <a:r>
              <a:rPr lang="zh-CN" altLang="en-US" sz="3000" dirty="0" smtClean="0"/>
              <a:t>满足</a:t>
            </a:r>
            <a:endParaRPr lang="en-US" altLang="zh-CN" sz="3000" dirty="0" smtClean="0"/>
          </a:p>
          <a:p>
            <a:pPr>
              <a:buNone/>
            </a:pPr>
            <a:r>
              <a:rPr lang="en-US" altLang="zh-CN" sz="2800" dirty="0" smtClean="0"/>
              <a:t>		f(tx</a:t>
            </a:r>
            <a:r>
              <a:rPr lang="en-US" altLang="zh-CN" sz="2800" baseline="-25000" dirty="0" smtClean="0"/>
              <a:t>1</a:t>
            </a:r>
            <a:r>
              <a:rPr lang="en-US" altLang="zh-CN" sz="2800" dirty="0" smtClean="0"/>
              <a:t>+(1-t)x</a:t>
            </a:r>
            <a:r>
              <a:rPr lang="en-US" altLang="zh-CN" sz="2800" baseline="-25000" dirty="0" smtClean="0"/>
              <a:t>2</a:t>
            </a:r>
            <a:r>
              <a:rPr lang="en-US" altLang="zh-CN" sz="2800" dirty="0" smtClean="0"/>
              <a:t>) </a:t>
            </a:r>
            <a:r>
              <a:rPr lang="zh-CN" altLang="en-US" sz="2800" dirty="0" smtClean="0"/>
              <a:t>≥ </a:t>
            </a:r>
            <a:r>
              <a:rPr lang="en-US" altLang="zh-CN" sz="2800" dirty="0" err="1" smtClean="0"/>
              <a:t>tf</a:t>
            </a:r>
            <a:r>
              <a:rPr lang="en-US" altLang="zh-CN" sz="2800" dirty="0" smtClean="0"/>
              <a:t>(x</a:t>
            </a:r>
            <a:r>
              <a:rPr lang="en-US" altLang="zh-CN" sz="2800" baseline="-25000" dirty="0" smtClean="0"/>
              <a:t>1</a:t>
            </a:r>
            <a:r>
              <a:rPr lang="en-US" altLang="zh-CN" sz="2800" dirty="0" smtClean="0"/>
              <a:t>)+(1-t)f(x</a:t>
            </a:r>
            <a:r>
              <a:rPr lang="en-US" altLang="zh-CN" sz="2800" baseline="-25000" dirty="0" smtClean="0"/>
              <a:t>2</a:t>
            </a:r>
            <a:r>
              <a:rPr lang="en-US" altLang="zh-CN" sz="2800" dirty="0" smtClean="0"/>
              <a:t>)</a:t>
            </a:r>
          </a:p>
          <a:p>
            <a:pPr>
              <a:buNone/>
            </a:pPr>
            <a:r>
              <a:rPr lang="en-US" altLang="zh-CN" sz="2800" dirty="0" smtClean="0"/>
              <a:t>	</a:t>
            </a:r>
            <a:r>
              <a:rPr lang="zh-CN" altLang="en-US" sz="2800" dirty="0" smtClean="0"/>
              <a:t>则称</a:t>
            </a:r>
            <a:r>
              <a:rPr lang="en-US" altLang="zh-CN" sz="2800" dirty="0" smtClean="0"/>
              <a:t>f</a:t>
            </a:r>
            <a:r>
              <a:rPr lang="zh-CN" altLang="en-US" sz="2800" dirty="0" smtClean="0"/>
              <a:t>是区间</a:t>
            </a:r>
            <a:r>
              <a:rPr lang="en-US" altLang="zh-CN" sz="2800" dirty="0" smtClean="0"/>
              <a:t>I</a:t>
            </a:r>
            <a:r>
              <a:rPr lang="zh-CN" altLang="en-US" sz="2800" dirty="0" smtClean="0"/>
              <a:t>上的凸函数</a:t>
            </a:r>
            <a:endParaRPr lang="en-US" altLang="zh-CN" sz="2800" dirty="0" smtClean="0"/>
          </a:p>
          <a:p>
            <a:r>
              <a:rPr lang="en-US" altLang="zh-CN" sz="3000" dirty="0" smtClean="0"/>
              <a:t>t=1/2</a:t>
            </a:r>
            <a:r>
              <a:rPr lang="zh-CN" altLang="en-US" sz="3000" dirty="0" smtClean="0"/>
              <a:t>时为教材中的定义</a:t>
            </a:r>
            <a:r>
              <a:rPr lang="en-US" altLang="zh-CN" sz="3000" dirty="0" smtClean="0"/>
              <a:t>2.5</a:t>
            </a:r>
          </a:p>
          <a:p>
            <a:endParaRPr lang="en-US" altLang="zh-CN" sz="2800" dirty="0" smtClean="0"/>
          </a:p>
          <a:p>
            <a:endParaRPr lang="en-US" altLang="zh-CN" sz="2800" dirty="0" smtClean="0"/>
          </a:p>
          <a:p>
            <a:r>
              <a:rPr lang="zh-CN" altLang="en-US" sz="3000" dirty="0" smtClean="0"/>
              <a:t>凸函数特点</a:t>
            </a:r>
            <a:endParaRPr lang="en-US" altLang="zh-CN" sz="3000" dirty="0" smtClean="0"/>
          </a:p>
          <a:p>
            <a:pPr lvl="1"/>
            <a:r>
              <a:rPr lang="zh-CN" altLang="en-US" sz="2400" dirty="0" smtClean="0"/>
              <a:t>二阶导数非正</a:t>
            </a:r>
            <a:endParaRPr lang="en-US" altLang="zh-CN" sz="2400" dirty="0" smtClean="0"/>
          </a:p>
          <a:p>
            <a:r>
              <a:rPr lang="zh-CN" altLang="en-US" sz="3000" dirty="0" smtClean="0"/>
              <a:t>严格凸函数</a:t>
            </a:r>
            <a:endParaRPr lang="en-US" altLang="zh-CN" sz="3000" dirty="0" smtClean="0"/>
          </a:p>
          <a:p>
            <a:pPr lvl="1"/>
            <a:r>
              <a:rPr lang="zh-CN" altLang="en-US" sz="2400" dirty="0" smtClean="0"/>
              <a:t>函数曲线开口向下</a:t>
            </a:r>
            <a:endParaRPr lang="en-US" altLang="zh-CN" sz="2400" dirty="0" smtClean="0"/>
          </a:p>
          <a:p>
            <a:pPr lvl="1"/>
            <a:r>
              <a:rPr lang="zh-CN" altLang="en-US" sz="2400" smtClean="0"/>
              <a:t>当且仅当</a:t>
            </a:r>
            <a:r>
              <a:rPr lang="en-US" altLang="zh-CN" sz="2400" dirty="0" smtClean="0"/>
              <a:t>x</a:t>
            </a:r>
            <a:r>
              <a:rPr lang="en-US" altLang="zh-CN" sz="2400" baseline="-25000" dirty="0" smtClean="0"/>
              <a:t>1</a:t>
            </a:r>
            <a:r>
              <a:rPr lang="en-US" altLang="zh-CN" sz="2400" dirty="0" smtClean="0"/>
              <a:t>=x</a:t>
            </a:r>
            <a:r>
              <a:rPr lang="en-US" altLang="zh-CN" sz="2400" baseline="-25000" dirty="0" smtClean="0"/>
              <a:t>2</a:t>
            </a:r>
            <a:r>
              <a:rPr lang="zh-CN" altLang="en-US" sz="2400" dirty="0" smtClean="0"/>
              <a:t>时等号成立</a:t>
            </a:r>
            <a:endParaRPr lang="en-US" altLang="zh-CN" sz="2400" dirty="0" smtClean="0"/>
          </a:p>
          <a:p>
            <a:pPr lvl="1"/>
            <a:r>
              <a:rPr lang="en-US" altLang="zh-CN" sz="2400" dirty="0" smtClean="0"/>
              <a:t>f”&lt;0</a:t>
            </a:r>
          </a:p>
          <a:p>
            <a:pPr lvl="1"/>
            <a:r>
              <a:rPr lang="zh-CN" altLang="en-US" sz="2400" dirty="0" smtClean="0"/>
              <a:t>例如</a:t>
            </a:r>
            <a:r>
              <a:rPr lang="en-US" altLang="zh-CN" sz="2400" dirty="0" smtClean="0"/>
              <a:t>f(x)=lb x</a:t>
            </a:r>
          </a:p>
          <a:p>
            <a:endParaRPr lang="zh-CN" altLang="en-US" sz="2800" dirty="0"/>
          </a:p>
        </p:txBody>
      </p:sp>
      <p:graphicFrame>
        <p:nvGraphicFramePr>
          <p:cNvPr id="4" name="对象 3"/>
          <p:cNvGraphicFramePr>
            <a:graphicFrameLocks noChangeAspect="1"/>
          </p:cNvGraphicFramePr>
          <p:nvPr/>
        </p:nvGraphicFramePr>
        <p:xfrm>
          <a:off x="1098550" y="3363838"/>
          <a:ext cx="3635375" cy="857250"/>
        </p:xfrm>
        <a:graphic>
          <a:graphicData uri="http://schemas.openxmlformats.org/presentationml/2006/ole">
            <p:oleObj spid="_x0000_s93186" name="Equation" r:id="rId4" imgW="1777680" imgH="419040" progId="Equation.DSMT4">
              <p:embed/>
            </p:oleObj>
          </a:graphicData>
        </a:graphic>
      </p:graphicFrame>
      <p:grpSp>
        <p:nvGrpSpPr>
          <p:cNvPr id="36" name="组合 35"/>
          <p:cNvGrpSpPr/>
          <p:nvPr/>
        </p:nvGrpSpPr>
        <p:grpSpPr>
          <a:xfrm>
            <a:off x="5408743" y="3645024"/>
            <a:ext cx="3456384" cy="2448272"/>
            <a:chOff x="5408743" y="3645024"/>
            <a:chExt cx="3456384" cy="2448272"/>
          </a:xfrm>
        </p:grpSpPr>
        <p:cxnSp>
          <p:nvCxnSpPr>
            <p:cNvPr id="7" name="直接箭头连接符 6"/>
            <p:cNvCxnSpPr/>
            <p:nvPr/>
          </p:nvCxnSpPr>
          <p:spPr>
            <a:xfrm>
              <a:off x="5408743" y="6093296"/>
              <a:ext cx="34563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5408743" y="3645024"/>
              <a:ext cx="0" cy="24482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1" name="弧形 10"/>
          <p:cNvSpPr/>
          <p:nvPr/>
        </p:nvSpPr>
        <p:spPr>
          <a:xfrm rot="19485406">
            <a:off x="5292080" y="4428143"/>
            <a:ext cx="2928033" cy="3181464"/>
          </a:xfrm>
          <a:prstGeom prst="arc">
            <a:avLst>
              <a:gd name="adj1" fmla="val 15545038"/>
              <a:gd name="adj2" fmla="val 1629429"/>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 name="直接连接符 12"/>
          <p:cNvCxnSpPr/>
          <p:nvPr/>
        </p:nvCxnSpPr>
        <p:spPr>
          <a:xfrm>
            <a:off x="5408743" y="4581128"/>
            <a:ext cx="3312368" cy="1080120"/>
          </a:xfrm>
          <a:prstGeom prst="line">
            <a:avLst/>
          </a:prstGeom>
        </p:spPr>
        <p:style>
          <a:lnRef idx="1">
            <a:schemeClr val="accent1"/>
          </a:lnRef>
          <a:fillRef idx="0">
            <a:schemeClr val="accent1"/>
          </a:fillRef>
          <a:effectRef idx="0">
            <a:schemeClr val="accent1"/>
          </a:effectRef>
          <a:fontRef idx="minor">
            <a:schemeClr val="tx1"/>
          </a:fontRef>
        </p:style>
      </p:cxnSp>
      <p:grpSp>
        <p:nvGrpSpPr>
          <p:cNvPr id="37" name="组合 36"/>
          <p:cNvGrpSpPr/>
          <p:nvPr/>
        </p:nvGrpSpPr>
        <p:grpSpPr>
          <a:xfrm>
            <a:off x="5508104" y="4355812"/>
            <a:ext cx="648072" cy="2034808"/>
            <a:chOff x="5508104" y="4355812"/>
            <a:chExt cx="648072" cy="2034808"/>
          </a:xfrm>
        </p:grpSpPr>
        <p:cxnSp>
          <p:nvCxnSpPr>
            <p:cNvPr id="16" name="直接连接符 15"/>
            <p:cNvCxnSpPr/>
            <p:nvPr/>
          </p:nvCxnSpPr>
          <p:spPr>
            <a:xfrm>
              <a:off x="5825801" y="4725144"/>
              <a:ext cx="0" cy="1368152"/>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508104" y="4355812"/>
              <a:ext cx="648072" cy="369332"/>
            </a:xfrm>
            <a:prstGeom prst="rect">
              <a:avLst/>
            </a:prstGeom>
            <a:noFill/>
          </p:spPr>
          <p:txBody>
            <a:bodyPr wrap="square" rtlCol="0">
              <a:spAutoFit/>
            </a:bodyPr>
            <a:lstStyle/>
            <a:p>
              <a:r>
                <a:rPr lang="en-US" altLang="zh-CN" smtClean="0"/>
                <a:t>f(x</a:t>
              </a:r>
              <a:r>
                <a:rPr lang="en-US" altLang="zh-CN" baseline="-25000" smtClean="0"/>
                <a:t>1</a:t>
              </a:r>
              <a:r>
                <a:rPr lang="en-US" altLang="zh-CN" smtClean="0"/>
                <a:t>)</a:t>
              </a:r>
              <a:endParaRPr lang="zh-CN" altLang="en-US"/>
            </a:p>
          </p:txBody>
        </p:sp>
        <p:sp>
          <p:nvSpPr>
            <p:cNvPr id="27" name="TextBox 26"/>
            <p:cNvSpPr txBox="1"/>
            <p:nvPr/>
          </p:nvSpPr>
          <p:spPr>
            <a:xfrm>
              <a:off x="5694148" y="6021288"/>
              <a:ext cx="462028" cy="369332"/>
            </a:xfrm>
            <a:prstGeom prst="rect">
              <a:avLst/>
            </a:prstGeom>
            <a:noFill/>
          </p:spPr>
          <p:txBody>
            <a:bodyPr wrap="square" rtlCol="0">
              <a:spAutoFit/>
            </a:bodyPr>
            <a:lstStyle/>
            <a:p>
              <a:r>
                <a:rPr lang="en-US" altLang="zh-CN" smtClean="0"/>
                <a:t>x</a:t>
              </a:r>
              <a:r>
                <a:rPr lang="en-US" altLang="zh-CN" baseline="-25000" smtClean="0"/>
                <a:t>1</a:t>
              </a:r>
              <a:endParaRPr lang="zh-CN" altLang="en-US" baseline="-25000"/>
            </a:p>
          </p:txBody>
        </p:sp>
      </p:grpSp>
      <p:grpSp>
        <p:nvGrpSpPr>
          <p:cNvPr id="38" name="组合 37"/>
          <p:cNvGrpSpPr/>
          <p:nvPr/>
        </p:nvGrpSpPr>
        <p:grpSpPr>
          <a:xfrm>
            <a:off x="7971366" y="5157192"/>
            <a:ext cx="705090" cy="1224136"/>
            <a:chOff x="7971366" y="5157192"/>
            <a:chExt cx="705090" cy="1224136"/>
          </a:xfrm>
        </p:grpSpPr>
        <p:cxnSp>
          <p:nvCxnSpPr>
            <p:cNvPr id="19" name="直接连接符 18"/>
            <p:cNvCxnSpPr/>
            <p:nvPr/>
          </p:nvCxnSpPr>
          <p:spPr>
            <a:xfrm>
              <a:off x="8103019" y="5445224"/>
              <a:ext cx="0" cy="648072"/>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971366" y="6011996"/>
              <a:ext cx="561074" cy="369332"/>
            </a:xfrm>
            <a:prstGeom prst="rect">
              <a:avLst/>
            </a:prstGeom>
            <a:noFill/>
          </p:spPr>
          <p:txBody>
            <a:bodyPr wrap="square" rtlCol="0">
              <a:spAutoFit/>
            </a:bodyPr>
            <a:lstStyle/>
            <a:p>
              <a:r>
                <a:rPr lang="en-US" altLang="zh-CN" smtClean="0"/>
                <a:t>x</a:t>
              </a:r>
              <a:r>
                <a:rPr lang="en-US" altLang="zh-CN" baseline="-25000" smtClean="0"/>
                <a:t>2</a:t>
              </a:r>
              <a:endParaRPr lang="zh-CN" altLang="en-US" baseline="-25000"/>
            </a:p>
          </p:txBody>
        </p:sp>
        <p:sp>
          <p:nvSpPr>
            <p:cNvPr id="30" name="TextBox 29"/>
            <p:cNvSpPr txBox="1"/>
            <p:nvPr/>
          </p:nvSpPr>
          <p:spPr>
            <a:xfrm>
              <a:off x="8028384" y="5157192"/>
              <a:ext cx="648072" cy="369332"/>
            </a:xfrm>
            <a:prstGeom prst="rect">
              <a:avLst/>
            </a:prstGeom>
            <a:noFill/>
          </p:spPr>
          <p:txBody>
            <a:bodyPr wrap="square" rtlCol="0">
              <a:spAutoFit/>
            </a:bodyPr>
            <a:lstStyle/>
            <a:p>
              <a:r>
                <a:rPr lang="en-US" altLang="zh-CN" smtClean="0"/>
                <a:t>f(x</a:t>
              </a:r>
              <a:r>
                <a:rPr lang="en-US" altLang="zh-CN" baseline="-25000" smtClean="0"/>
                <a:t>2</a:t>
              </a:r>
              <a:r>
                <a:rPr lang="en-US" altLang="zh-CN" smtClean="0"/>
                <a:t>)</a:t>
              </a:r>
              <a:endParaRPr lang="zh-CN" altLang="en-US"/>
            </a:p>
          </p:txBody>
        </p:sp>
      </p:grpSp>
      <p:grpSp>
        <p:nvGrpSpPr>
          <p:cNvPr id="39" name="组合 38"/>
          <p:cNvGrpSpPr/>
          <p:nvPr/>
        </p:nvGrpSpPr>
        <p:grpSpPr>
          <a:xfrm>
            <a:off x="6516216" y="4139788"/>
            <a:ext cx="1368152" cy="2250832"/>
            <a:chOff x="6516216" y="4139788"/>
            <a:chExt cx="1368152" cy="2250832"/>
          </a:xfrm>
        </p:grpSpPr>
        <p:cxnSp>
          <p:nvCxnSpPr>
            <p:cNvPr id="21" name="直接连接符 20"/>
            <p:cNvCxnSpPr/>
            <p:nvPr/>
          </p:nvCxnSpPr>
          <p:spPr>
            <a:xfrm flipV="1">
              <a:off x="6977929" y="4509120"/>
              <a:ext cx="0" cy="1584176"/>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588224" y="6021288"/>
              <a:ext cx="1296144" cy="369332"/>
            </a:xfrm>
            <a:prstGeom prst="rect">
              <a:avLst/>
            </a:prstGeom>
            <a:noFill/>
          </p:spPr>
          <p:txBody>
            <a:bodyPr wrap="square" rtlCol="0">
              <a:spAutoFit/>
            </a:bodyPr>
            <a:lstStyle/>
            <a:p>
              <a:r>
                <a:rPr lang="en-US" altLang="zh-CN" smtClean="0"/>
                <a:t>(x</a:t>
              </a:r>
              <a:r>
                <a:rPr lang="en-US" altLang="zh-CN" baseline="-25000" smtClean="0"/>
                <a:t>1</a:t>
              </a:r>
              <a:r>
                <a:rPr lang="en-US" altLang="zh-CN" smtClean="0"/>
                <a:t>+x</a:t>
              </a:r>
              <a:r>
                <a:rPr lang="en-US" altLang="zh-CN" baseline="-25000" smtClean="0"/>
                <a:t>2</a:t>
              </a:r>
              <a:r>
                <a:rPr lang="en-US" altLang="zh-CN" smtClean="0"/>
                <a:t>)/2</a:t>
              </a:r>
              <a:endParaRPr lang="zh-CN" altLang="en-US"/>
            </a:p>
          </p:txBody>
        </p:sp>
        <p:sp>
          <p:nvSpPr>
            <p:cNvPr id="31" name="TextBox 30"/>
            <p:cNvSpPr txBox="1"/>
            <p:nvPr/>
          </p:nvSpPr>
          <p:spPr>
            <a:xfrm>
              <a:off x="6516216" y="4139788"/>
              <a:ext cx="1296144" cy="369332"/>
            </a:xfrm>
            <a:prstGeom prst="rect">
              <a:avLst/>
            </a:prstGeom>
            <a:noFill/>
          </p:spPr>
          <p:txBody>
            <a:bodyPr wrap="square" rtlCol="0">
              <a:spAutoFit/>
            </a:bodyPr>
            <a:lstStyle/>
            <a:p>
              <a:r>
                <a:rPr lang="en-US" altLang="zh-CN" smtClean="0"/>
                <a:t>f((x</a:t>
              </a:r>
              <a:r>
                <a:rPr lang="en-US" altLang="zh-CN" baseline="-25000" smtClean="0"/>
                <a:t>1</a:t>
              </a:r>
              <a:r>
                <a:rPr lang="en-US" altLang="zh-CN" smtClean="0"/>
                <a:t>+x</a:t>
              </a:r>
              <a:r>
                <a:rPr lang="en-US" altLang="zh-CN" baseline="-25000" smtClean="0"/>
                <a:t>2</a:t>
              </a:r>
              <a:r>
                <a:rPr lang="en-US" altLang="zh-CN" smtClean="0"/>
                <a:t>)/2)</a:t>
              </a:r>
              <a:endParaRPr lang="zh-CN" altLang="en-US"/>
            </a:p>
          </p:txBody>
        </p:sp>
      </p:grpSp>
      <p:grpSp>
        <p:nvGrpSpPr>
          <p:cNvPr id="35" name="组合 34"/>
          <p:cNvGrpSpPr/>
          <p:nvPr/>
        </p:nvGrpSpPr>
        <p:grpSpPr>
          <a:xfrm>
            <a:off x="3888496" y="4895300"/>
            <a:ext cx="3095964" cy="369332"/>
            <a:chOff x="3888496" y="4895300"/>
            <a:chExt cx="3095964" cy="369332"/>
          </a:xfrm>
        </p:grpSpPr>
        <p:cxnSp>
          <p:nvCxnSpPr>
            <p:cNvPr id="24" name="直接连接符 23"/>
            <p:cNvCxnSpPr/>
            <p:nvPr/>
          </p:nvCxnSpPr>
          <p:spPr>
            <a:xfrm flipH="1" flipV="1">
              <a:off x="5413248" y="5084064"/>
              <a:ext cx="1571212" cy="18095"/>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888496" y="4895300"/>
              <a:ext cx="1656184" cy="369332"/>
            </a:xfrm>
            <a:prstGeom prst="rect">
              <a:avLst/>
            </a:prstGeom>
            <a:noFill/>
          </p:spPr>
          <p:txBody>
            <a:bodyPr wrap="square" rtlCol="0">
              <a:spAutoFit/>
            </a:bodyPr>
            <a:lstStyle/>
            <a:p>
              <a:r>
                <a:rPr lang="en-US" altLang="zh-CN" smtClean="0"/>
                <a:t>(f(x</a:t>
              </a:r>
              <a:r>
                <a:rPr lang="en-US" altLang="zh-CN" baseline="-25000" smtClean="0"/>
                <a:t>1</a:t>
              </a:r>
              <a:r>
                <a:rPr lang="en-US" altLang="zh-CN" smtClean="0"/>
                <a:t>)+f(x</a:t>
              </a:r>
              <a:r>
                <a:rPr lang="en-US" altLang="zh-CN" baseline="-25000" smtClean="0"/>
                <a:t>2</a:t>
              </a:r>
              <a:r>
                <a:rPr lang="en-US" altLang="zh-CN" smtClean="0"/>
                <a:t>))/2</a:t>
              </a: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diamond(in)">
                                      <p:cBhvr>
                                        <p:cTn id="18" dur="10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diamond(in)">
                                      <p:cBhvr>
                                        <p:cTn id="23" dur="1000"/>
                                        <p:tgtEl>
                                          <p:spTgt spid="38"/>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diamond(in)">
                                      <p:cBhvr>
                                        <p:cTn id="28" dur="1000"/>
                                        <p:tgtEl>
                                          <p:spTgt spid="39"/>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diamond(in)">
                                      <p:cBhvr>
                                        <p:cTn id="37"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概率论基础</a:t>
            </a:r>
            <a:endParaRPr lang="zh-CN" altLang="en-US"/>
          </a:p>
        </p:txBody>
      </p:sp>
      <p:sp>
        <p:nvSpPr>
          <p:cNvPr id="3" name="内容占位符 2"/>
          <p:cNvSpPr>
            <a:spLocks noGrp="1"/>
          </p:cNvSpPr>
          <p:nvPr>
            <p:ph idx="1"/>
          </p:nvPr>
        </p:nvSpPr>
        <p:spPr/>
        <p:txBody>
          <a:bodyPr>
            <a:normAutofit lnSpcReduction="10000"/>
          </a:bodyPr>
          <a:lstStyle/>
          <a:p>
            <a:r>
              <a:rPr lang="zh-CN" altLang="en-US" dirty="0" smtClean="0"/>
              <a:t>随机变量</a:t>
            </a:r>
            <a:endParaRPr lang="en-US" altLang="zh-CN" dirty="0" smtClean="0"/>
          </a:p>
          <a:p>
            <a:pPr lvl="1"/>
            <a:r>
              <a:rPr lang="zh-CN" altLang="en-US" dirty="0" smtClean="0"/>
              <a:t>一个离散的随机变量</a:t>
            </a:r>
            <a:r>
              <a:rPr lang="en-US" altLang="zh-CN" b="1" i="1" dirty="0" smtClean="0"/>
              <a:t>X</a:t>
            </a:r>
            <a:r>
              <a:rPr lang="zh-CN" altLang="en-US" dirty="0" smtClean="0"/>
              <a:t>，由有限集合</a:t>
            </a:r>
            <a:r>
              <a:rPr lang="en-US" altLang="zh-CN" dirty="0" smtClean="0"/>
              <a:t>X</a:t>
            </a:r>
            <a:r>
              <a:rPr lang="zh-CN" altLang="en-US" dirty="0" smtClean="0"/>
              <a:t>和定义在</a:t>
            </a:r>
            <a:r>
              <a:rPr lang="en-US" altLang="zh-CN" dirty="0" smtClean="0"/>
              <a:t>X</a:t>
            </a:r>
            <a:r>
              <a:rPr lang="zh-CN" altLang="en-US" dirty="0" smtClean="0"/>
              <a:t>上的概率分布组成。使用符号</a:t>
            </a:r>
            <a:r>
              <a:rPr lang="en-US" altLang="zh-CN" dirty="0" smtClean="0"/>
              <a:t>Pr[</a:t>
            </a:r>
            <a:r>
              <a:rPr lang="en-US" altLang="zh-CN" b="1" i="1" dirty="0" smtClean="0"/>
              <a:t>X</a:t>
            </a:r>
            <a:r>
              <a:rPr lang="en-US" altLang="zh-CN" dirty="0" smtClean="0"/>
              <a:t>=x]</a:t>
            </a:r>
            <a:r>
              <a:rPr lang="zh-CN" altLang="en-US" dirty="0" smtClean="0"/>
              <a:t>表示随机变量</a:t>
            </a:r>
            <a:r>
              <a:rPr lang="en-US" altLang="zh-CN" b="1" i="1" dirty="0" smtClean="0"/>
              <a:t>X</a:t>
            </a:r>
            <a:r>
              <a:rPr lang="zh-CN" altLang="en-US" dirty="0" smtClean="0"/>
              <a:t>取</a:t>
            </a:r>
            <a:r>
              <a:rPr lang="en-US" altLang="zh-CN" dirty="0" smtClean="0"/>
              <a:t>x</a:t>
            </a:r>
            <a:r>
              <a:rPr lang="zh-CN" altLang="en-US" dirty="0" smtClean="0"/>
              <a:t>时的概率，或简记为</a:t>
            </a:r>
            <a:r>
              <a:rPr lang="en-US" altLang="zh-CN" dirty="0" smtClean="0"/>
              <a:t>Pr[x]</a:t>
            </a:r>
            <a:r>
              <a:rPr lang="zh-CN" altLang="en-US" dirty="0" smtClean="0"/>
              <a:t>，有</a:t>
            </a:r>
            <a:endParaRPr lang="en-US" altLang="zh-CN" dirty="0" smtClean="0"/>
          </a:p>
          <a:p>
            <a:pPr lvl="2">
              <a:buNone/>
            </a:pPr>
            <a:r>
              <a:rPr lang="en-US" altLang="zh-CN" dirty="0" smtClean="0"/>
              <a:t>	0</a:t>
            </a:r>
            <a:r>
              <a:rPr lang="en-US" altLang="zh-CN" kern="100" dirty="0" smtClean="0">
                <a:latin typeface="宋体"/>
                <a:ea typeface="宋体"/>
              </a:rPr>
              <a:t>≤</a:t>
            </a:r>
            <a:r>
              <a:rPr lang="en-US" altLang="zh-CN" kern="100" dirty="0" smtClean="0">
                <a:latin typeface="Times New Roman" pitchFamily="18" charset="0"/>
                <a:ea typeface="宋体"/>
                <a:cs typeface="Times New Roman" pitchFamily="18" charset="0"/>
              </a:rPr>
              <a:t>Pr[x]</a:t>
            </a:r>
            <a:r>
              <a:rPr lang="en-US" altLang="zh-CN" kern="100" dirty="0" smtClean="0">
                <a:latin typeface="宋体"/>
                <a:ea typeface="宋体"/>
              </a:rPr>
              <a:t> ≤1</a:t>
            </a:r>
          </a:p>
          <a:p>
            <a:pPr lvl="2"/>
            <a:endParaRPr lang="en-US" altLang="zh-CN" dirty="0" smtClean="0"/>
          </a:p>
          <a:p>
            <a:pPr lvl="2"/>
            <a:endParaRPr lang="en-US" altLang="zh-CN" dirty="0" smtClean="0"/>
          </a:p>
          <a:p>
            <a:pPr lvl="1"/>
            <a:r>
              <a:rPr lang="zh-CN" altLang="en-US" dirty="0" smtClean="0"/>
              <a:t>以掷骰子为例，可以将骰子的点数看成定义在</a:t>
            </a:r>
            <a:r>
              <a:rPr lang="en-US" altLang="zh-CN" dirty="0" smtClean="0"/>
              <a:t>{1,2,3,4,5,6}</a:t>
            </a:r>
            <a:r>
              <a:rPr lang="zh-CN" altLang="en-US" dirty="0" smtClean="0"/>
              <a:t>上的随机变量，相关的概率分布是</a:t>
            </a:r>
            <a:r>
              <a:rPr lang="en-US" altLang="zh-CN" dirty="0" smtClean="0"/>
              <a:t>Pr[1]=Pr[2]=Pr[3]=Pr[4]=Pr[5]=Pr[6]=1/6</a:t>
            </a:r>
            <a:endParaRPr lang="zh-CN" altLang="en-US" dirty="0"/>
          </a:p>
        </p:txBody>
      </p:sp>
      <p:graphicFrame>
        <p:nvGraphicFramePr>
          <p:cNvPr id="4" name="对象 3"/>
          <p:cNvGraphicFramePr>
            <a:graphicFrameLocks noChangeAspect="1"/>
          </p:cNvGraphicFramePr>
          <p:nvPr/>
        </p:nvGraphicFramePr>
        <p:xfrm>
          <a:off x="1728788" y="3860800"/>
          <a:ext cx="1751012" cy="647700"/>
        </p:xfrm>
        <a:graphic>
          <a:graphicData uri="http://schemas.openxmlformats.org/presentationml/2006/ole">
            <p:oleObj spid="_x0000_s3074" name="Equation" r:id="rId3" imgW="888840" imgH="342720" progId="Equation.DSMT4">
              <p:embed/>
            </p:oleObj>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Jensen</a:t>
            </a:r>
            <a:r>
              <a:rPr lang="zh-CN" altLang="en-US" smtClean="0"/>
              <a:t>不等式</a:t>
            </a:r>
            <a:endParaRPr lang="zh-CN" altLang="en-US"/>
          </a:p>
        </p:txBody>
      </p:sp>
      <p:sp>
        <p:nvSpPr>
          <p:cNvPr id="3" name="内容占位符 2"/>
          <p:cNvSpPr>
            <a:spLocks noGrp="1"/>
          </p:cNvSpPr>
          <p:nvPr>
            <p:ph idx="1"/>
          </p:nvPr>
        </p:nvSpPr>
        <p:spPr/>
        <p:txBody>
          <a:bodyPr/>
          <a:lstStyle/>
          <a:p>
            <a:r>
              <a:rPr lang="zh-CN" altLang="en-US" smtClean="0"/>
              <a:t>假设</a:t>
            </a:r>
            <a:r>
              <a:rPr lang="en-US" altLang="zh-CN" smtClean="0"/>
              <a:t>f</a:t>
            </a:r>
            <a:r>
              <a:rPr lang="zh-CN" altLang="en-US" smtClean="0"/>
              <a:t>是区间</a:t>
            </a:r>
            <a:r>
              <a:rPr lang="en-US" altLang="zh-CN" smtClean="0"/>
              <a:t>I</a:t>
            </a:r>
            <a:r>
              <a:rPr lang="zh-CN" altLang="en-US" smtClean="0"/>
              <a:t>上连续的严格凸函数，那么有</a:t>
            </a:r>
            <a:endParaRPr lang="en-US" altLang="zh-CN" smtClean="0"/>
          </a:p>
          <a:p>
            <a:endParaRPr lang="en-US" altLang="zh-CN" smtClean="0"/>
          </a:p>
          <a:p>
            <a:endParaRPr lang="en-US" altLang="zh-CN" smtClean="0"/>
          </a:p>
          <a:p>
            <a:pPr>
              <a:buNone/>
            </a:pPr>
            <a:r>
              <a:rPr lang="en-US" altLang="zh-CN" smtClean="0"/>
              <a:t>	</a:t>
            </a:r>
            <a:r>
              <a:rPr lang="zh-CN" altLang="en-US" smtClean="0"/>
              <a:t>其中</a:t>
            </a:r>
            <a:r>
              <a:rPr lang="en-US" altLang="zh-CN" smtClean="0"/>
              <a:t>x</a:t>
            </a:r>
            <a:r>
              <a:rPr lang="en-US" altLang="zh-CN" baseline="-25000" smtClean="0"/>
              <a:t>i</a:t>
            </a:r>
            <a:r>
              <a:rPr lang="zh-CN" altLang="en-US" smtClean="0"/>
              <a:t>∈</a:t>
            </a:r>
            <a:r>
              <a:rPr lang="en-US" altLang="zh-CN" smtClean="0"/>
              <a:t>I</a:t>
            </a:r>
            <a:r>
              <a:rPr lang="zh-CN" altLang="en-US" smtClean="0"/>
              <a:t>，</a:t>
            </a:r>
            <a:r>
              <a:rPr lang="en-US" altLang="zh-CN" smtClean="0"/>
              <a:t>a</a:t>
            </a:r>
            <a:r>
              <a:rPr lang="en-US" altLang="zh-CN" baseline="-25000" smtClean="0"/>
              <a:t>i</a:t>
            </a:r>
            <a:r>
              <a:rPr lang="en-US" altLang="zh-CN" smtClean="0"/>
              <a:t>&gt;0</a:t>
            </a:r>
            <a:r>
              <a:rPr lang="zh-CN" altLang="en-US" smtClean="0"/>
              <a:t>且</a:t>
            </a:r>
            <a:endParaRPr lang="en-US" altLang="zh-CN" smtClean="0"/>
          </a:p>
          <a:p>
            <a:pPr>
              <a:buNone/>
            </a:pPr>
            <a:r>
              <a:rPr lang="en-US" altLang="zh-CN" smtClean="0"/>
              <a:t>	</a:t>
            </a:r>
            <a:r>
              <a:rPr lang="zh-CN" altLang="en-US" smtClean="0"/>
              <a:t>当且仅当</a:t>
            </a:r>
            <a:r>
              <a:rPr lang="en-US" altLang="zh-CN" smtClean="0"/>
              <a:t>x</a:t>
            </a:r>
            <a:r>
              <a:rPr lang="en-US" altLang="zh-CN" baseline="-25000" smtClean="0"/>
              <a:t>1</a:t>
            </a:r>
            <a:r>
              <a:rPr lang="en-US" altLang="zh-CN" smtClean="0"/>
              <a:t>=x</a:t>
            </a:r>
            <a:r>
              <a:rPr lang="en-US" altLang="zh-CN" baseline="-25000" smtClean="0"/>
              <a:t>2</a:t>
            </a:r>
            <a:r>
              <a:rPr lang="en-US" altLang="zh-CN" smtClean="0"/>
              <a:t>=...=x</a:t>
            </a:r>
            <a:r>
              <a:rPr lang="en-US" altLang="zh-CN" baseline="-25000" smtClean="0"/>
              <a:t>n</a:t>
            </a:r>
            <a:r>
              <a:rPr lang="zh-CN" altLang="en-US" smtClean="0"/>
              <a:t>时等号成立</a:t>
            </a:r>
            <a:endParaRPr lang="en-US" altLang="zh-CN" smtClean="0"/>
          </a:p>
          <a:p>
            <a:r>
              <a:rPr lang="zh-CN" altLang="en-US" smtClean="0"/>
              <a:t>证明略</a:t>
            </a:r>
            <a:endParaRPr lang="en-US" altLang="zh-CN" smtClean="0"/>
          </a:p>
          <a:p>
            <a:pPr lvl="1"/>
            <a:r>
              <a:rPr lang="zh-CN" altLang="en-US" smtClean="0"/>
              <a:t>可利用泰勒公式和</a:t>
            </a:r>
            <a:r>
              <a:rPr lang="en-US" altLang="zh-CN" smtClean="0"/>
              <a:t>f’’&lt;0</a:t>
            </a:r>
            <a:r>
              <a:rPr lang="zh-CN" altLang="en-US" smtClean="0"/>
              <a:t>的性质证明</a:t>
            </a:r>
            <a:endParaRPr lang="en-US" altLang="zh-CN" smtClean="0"/>
          </a:p>
          <a:p>
            <a:endParaRPr lang="en-US" altLang="zh-CN" smtClean="0"/>
          </a:p>
          <a:p>
            <a:endParaRPr lang="zh-CN" altLang="en-US"/>
          </a:p>
        </p:txBody>
      </p:sp>
      <p:graphicFrame>
        <p:nvGraphicFramePr>
          <p:cNvPr id="4" name="对象 3"/>
          <p:cNvGraphicFramePr>
            <a:graphicFrameLocks noChangeAspect="1"/>
          </p:cNvGraphicFramePr>
          <p:nvPr/>
        </p:nvGraphicFramePr>
        <p:xfrm>
          <a:off x="2771800" y="2204864"/>
          <a:ext cx="3485187" cy="1008112"/>
        </p:xfrm>
        <a:graphic>
          <a:graphicData uri="http://schemas.openxmlformats.org/presentationml/2006/ole">
            <p:oleObj spid="_x0000_s94210" name="Equation" r:id="rId3" imgW="1536480" imgH="444240" progId="Equation.DSMT4">
              <p:embed/>
            </p:oleObj>
          </a:graphicData>
        </a:graphic>
      </p:graphicFrame>
      <p:graphicFrame>
        <p:nvGraphicFramePr>
          <p:cNvPr id="5" name="对象 4"/>
          <p:cNvGraphicFramePr>
            <a:graphicFrameLocks noChangeAspect="1"/>
          </p:cNvGraphicFramePr>
          <p:nvPr/>
        </p:nvGraphicFramePr>
        <p:xfrm>
          <a:off x="3939328" y="3068960"/>
          <a:ext cx="1424760" cy="1080120"/>
        </p:xfrm>
        <a:graphic>
          <a:graphicData uri="http://schemas.openxmlformats.org/presentationml/2006/ole">
            <p:oleObj spid="_x0000_s94211" name="Equation" r:id="rId4" imgW="672840" imgH="444240" progId="Equation.DSMT4">
              <p:embed/>
            </p:oleObj>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熵的性质</a:t>
            </a:r>
            <a:endParaRPr lang="zh-CN" altLang="en-US"/>
          </a:p>
        </p:txBody>
      </p:sp>
      <p:sp>
        <p:nvSpPr>
          <p:cNvPr id="3" name="内容占位符 2"/>
          <p:cNvSpPr>
            <a:spLocks noGrp="1"/>
          </p:cNvSpPr>
          <p:nvPr>
            <p:ph idx="1"/>
          </p:nvPr>
        </p:nvSpPr>
        <p:spPr>
          <a:xfrm>
            <a:off x="457200" y="1600200"/>
            <a:ext cx="8229600" cy="4925144"/>
          </a:xfrm>
        </p:spPr>
        <p:txBody>
          <a:bodyPr>
            <a:noAutofit/>
          </a:bodyPr>
          <a:lstStyle/>
          <a:p>
            <a:r>
              <a:rPr lang="zh-CN" altLang="en-US" sz="2800" b="1" smtClean="0"/>
              <a:t>定理</a:t>
            </a:r>
            <a:r>
              <a:rPr lang="en-US" altLang="zh-CN" sz="2800" b="1" smtClean="0"/>
              <a:t>2.6  </a:t>
            </a:r>
            <a:r>
              <a:rPr lang="zh-CN" altLang="en-US" sz="2800" smtClean="0"/>
              <a:t>假设</a:t>
            </a:r>
            <a:r>
              <a:rPr lang="en-US" altLang="zh-CN" sz="2800" b="1" i="1" smtClean="0"/>
              <a:t>X</a:t>
            </a:r>
            <a:r>
              <a:rPr lang="zh-CN" altLang="en-US" sz="2800" smtClean="0"/>
              <a:t>是一个随机变量，概率分布为</a:t>
            </a:r>
            <a:r>
              <a:rPr lang="en-US" altLang="zh-CN" sz="2800" smtClean="0"/>
              <a:t>p</a:t>
            </a:r>
            <a:r>
              <a:rPr lang="en-US" altLang="zh-CN" sz="2800" baseline="-25000" smtClean="0"/>
              <a:t>1</a:t>
            </a:r>
            <a:r>
              <a:rPr lang="en-US" altLang="zh-CN" sz="2800" smtClean="0"/>
              <a:t>,p</a:t>
            </a:r>
            <a:r>
              <a:rPr lang="en-US" altLang="zh-CN" sz="2800" baseline="-25000" smtClean="0"/>
              <a:t>2</a:t>
            </a:r>
            <a:r>
              <a:rPr lang="en-US" altLang="zh-CN" sz="2800" smtClean="0"/>
              <a:t>,...,p</a:t>
            </a:r>
            <a:r>
              <a:rPr lang="en-US" altLang="zh-CN" sz="2800" baseline="-25000" smtClean="0"/>
              <a:t>n</a:t>
            </a:r>
            <a:r>
              <a:rPr lang="zh-CN" altLang="en-US" sz="2800" smtClean="0"/>
              <a:t>，其中</a:t>
            </a:r>
            <a:r>
              <a:rPr lang="en-US" altLang="zh-CN" sz="2800" smtClean="0"/>
              <a:t>p</a:t>
            </a:r>
            <a:r>
              <a:rPr lang="en-US" altLang="zh-CN" sz="2800" baseline="-25000" smtClean="0"/>
              <a:t>i</a:t>
            </a:r>
            <a:r>
              <a:rPr lang="en-US" altLang="zh-CN" sz="2800" smtClean="0"/>
              <a:t>&gt;0</a:t>
            </a:r>
            <a:r>
              <a:rPr lang="zh-CN" altLang="en-US" sz="2800" smtClean="0"/>
              <a:t>，</a:t>
            </a:r>
            <a:r>
              <a:rPr lang="en-US" altLang="zh-CN" sz="2800" smtClean="0"/>
              <a:t>1</a:t>
            </a:r>
            <a:r>
              <a:rPr lang="zh-CN" altLang="en-US" sz="2800" smtClean="0"/>
              <a:t>≤</a:t>
            </a:r>
            <a:r>
              <a:rPr lang="en-US" altLang="zh-CN" sz="2800" smtClean="0"/>
              <a:t>i</a:t>
            </a:r>
            <a:r>
              <a:rPr lang="zh-CN" altLang="en-US" sz="2800" smtClean="0"/>
              <a:t> ≤</a:t>
            </a:r>
            <a:r>
              <a:rPr lang="en-US" altLang="zh-CN" sz="2800" smtClean="0"/>
              <a:t>n</a:t>
            </a:r>
            <a:r>
              <a:rPr lang="zh-CN" altLang="en-US" sz="2800" smtClean="0"/>
              <a:t>。那么</a:t>
            </a:r>
            <a:r>
              <a:rPr lang="en-US" altLang="zh-CN" sz="2800" smtClean="0"/>
              <a:t>H(</a:t>
            </a:r>
            <a:r>
              <a:rPr lang="en-US" altLang="zh-CN" sz="2800" b="1" i="1" smtClean="0"/>
              <a:t>X</a:t>
            </a:r>
            <a:r>
              <a:rPr lang="en-US" altLang="zh-CN" sz="2800" smtClean="0"/>
              <a:t>)</a:t>
            </a:r>
            <a:r>
              <a:rPr lang="zh-CN" altLang="en-US" sz="2800" smtClean="0"/>
              <a:t> ≤</a:t>
            </a:r>
            <a:r>
              <a:rPr lang="en-US" altLang="zh-CN" sz="2800" smtClean="0"/>
              <a:t>log</a:t>
            </a:r>
            <a:r>
              <a:rPr lang="en-US" altLang="zh-CN" sz="2800" baseline="-25000" smtClean="0"/>
              <a:t>2</a:t>
            </a:r>
            <a:r>
              <a:rPr lang="en-US" altLang="zh-CN" sz="2800" smtClean="0"/>
              <a:t>n</a:t>
            </a:r>
            <a:r>
              <a:rPr lang="zh-CN" altLang="en-US" sz="2800" smtClean="0"/>
              <a:t>，当且仅当</a:t>
            </a:r>
            <a:r>
              <a:rPr lang="en-US" altLang="zh-CN" sz="2800" smtClean="0"/>
              <a:t>p</a:t>
            </a:r>
            <a:r>
              <a:rPr lang="en-US" altLang="zh-CN" sz="2800" baseline="-25000" smtClean="0"/>
              <a:t>i</a:t>
            </a:r>
            <a:r>
              <a:rPr lang="en-US" altLang="zh-CN" sz="2800" smtClean="0"/>
              <a:t>=1/n</a:t>
            </a:r>
            <a:r>
              <a:rPr lang="zh-CN" altLang="en-US" sz="2800" smtClean="0"/>
              <a:t>时等号成立</a:t>
            </a:r>
            <a:endParaRPr lang="en-US" altLang="zh-CN" sz="2800" smtClean="0"/>
          </a:p>
          <a:p>
            <a:r>
              <a:rPr lang="zh-CN" altLang="en-US" sz="2800" smtClean="0"/>
              <a:t>证明</a:t>
            </a:r>
            <a:endParaRPr lang="en-US" altLang="zh-CN" sz="2800" smtClean="0"/>
          </a:p>
          <a:p>
            <a:pPr lvl="1"/>
            <a:r>
              <a:rPr lang="zh-CN" altLang="en-US" sz="2400" smtClean="0"/>
              <a:t>因为</a:t>
            </a:r>
            <a:r>
              <a:rPr lang="en-US" altLang="zh-CN" sz="2400" smtClean="0"/>
              <a:t>log</a:t>
            </a:r>
            <a:r>
              <a:rPr lang="en-US" altLang="zh-CN" sz="2400" baseline="-25000" smtClean="0"/>
              <a:t>2</a:t>
            </a:r>
            <a:r>
              <a:rPr lang="en-US" altLang="zh-CN" sz="2400" smtClean="0"/>
              <a:t>(x)</a:t>
            </a:r>
            <a:r>
              <a:rPr lang="zh-CN" altLang="en-US" sz="2400" smtClean="0"/>
              <a:t>是严格凸函数</a:t>
            </a:r>
            <a:r>
              <a:rPr lang="en-US" altLang="zh-CN" sz="2400" smtClean="0"/>
              <a:t>(log2(x)</a:t>
            </a:r>
            <a:r>
              <a:rPr lang="zh-CN" altLang="en-US" sz="2400" smtClean="0"/>
              <a:t>的二阶导数小于</a:t>
            </a:r>
            <a:r>
              <a:rPr lang="en-US" altLang="zh-CN" sz="2400" smtClean="0"/>
              <a:t>0)</a:t>
            </a:r>
          </a:p>
          <a:p>
            <a:pPr lvl="1"/>
            <a:r>
              <a:rPr lang="zh-CN" altLang="en-US" sz="2400" smtClean="0"/>
              <a:t>根据</a:t>
            </a:r>
            <a:r>
              <a:rPr lang="en-US" altLang="zh-CN" sz="2400" smtClean="0"/>
              <a:t>Jensen</a:t>
            </a:r>
            <a:r>
              <a:rPr lang="zh-CN" altLang="en-US" sz="2400" smtClean="0"/>
              <a:t>不等式可推导</a:t>
            </a:r>
            <a:endParaRPr lang="en-US" altLang="zh-CN" sz="2400" smtClean="0"/>
          </a:p>
          <a:p>
            <a:endParaRPr lang="en-US" altLang="zh-CN" sz="2800" smtClean="0"/>
          </a:p>
          <a:p>
            <a:endParaRPr lang="en-US" altLang="zh-CN" sz="2800" smtClean="0"/>
          </a:p>
          <a:p>
            <a:pPr lvl="1">
              <a:buNone/>
            </a:pPr>
            <a:endParaRPr lang="en-US" altLang="zh-CN" sz="2400" smtClean="0"/>
          </a:p>
          <a:p>
            <a:pPr lvl="1">
              <a:buNone/>
            </a:pPr>
            <a:r>
              <a:rPr lang="zh-CN" altLang="en-US" sz="2400" smtClean="0"/>
              <a:t>当且仅当</a:t>
            </a:r>
            <a:r>
              <a:rPr lang="en-US" altLang="zh-CN" sz="2400" smtClean="0"/>
              <a:t>p</a:t>
            </a:r>
            <a:r>
              <a:rPr lang="en-US" altLang="zh-CN" sz="2400" baseline="-25000" smtClean="0"/>
              <a:t>i</a:t>
            </a:r>
            <a:r>
              <a:rPr lang="en-US" altLang="zh-CN" sz="2400" smtClean="0"/>
              <a:t>=1/n</a:t>
            </a:r>
            <a:r>
              <a:rPr lang="zh-CN" altLang="en-US" sz="2400" smtClean="0"/>
              <a:t>时等号成立</a:t>
            </a:r>
            <a:endParaRPr lang="en-US" altLang="zh-CN" sz="2400" smtClean="0"/>
          </a:p>
          <a:p>
            <a:endParaRPr lang="zh-CN" altLang="en-US" sz="2800"/>
          </a:p>
        </p:txBody>
      </p:sp>
      <p:graphicFrame>
        <p:nvGraphicFramePr>
          <p:cNvPr id="4" name="对象 3"/>
          <p:cNvGraphicFramePr>
            <a:graphicFrameLocks noChangeAspect="1"/>
          </p:cNvGraphicFramePr>
          <p:nvPr/>
        </p:nvGraphicFramePr>
        <p:xfrm>
          <a:off x="2546350" y="4221163"/>
          <a:ext cx="4846638" cy="1757362"/>
        </p:xfrm>
        <a:graphic>
          <a:graphicData uri="http://schemas.openxmlformats.org/presentationml/2006/ole">
            <p:oleObj spid="_x0000_s149506" name="Equation" r:id="rId4" imgW="2590560" imgH="939600" progId="Equation.DSMT4">
              <p:embed/>
            </p:oleObj>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2210" name="Picture 2"/>
          <p:cNvPicPr>
            <a:picLocks noChangeAspect="1" noChangeArrowheads="1"/>
          </p:cNvPicPr>
          <p:nvPr/>
        </p:nvPicPr>
        <p:blipFill>
          <a:blip r:embed="rId2" cstate="print"/>
          <a:srcRect/>
          <a:stretch>
            <a:fillRect/>
          </a:stretch>
        </p:blipFill>
        <p:spPr bwMode="auto">
          <a:xfrm>
            <a:off x="323528" y="836712"/>
            <a:ext cx="8662485" cy="540060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联合熵</a:t>
            </a:r>
            <a:endParaRPr lang="zh-CN" altLang="en-US"/>
          </a:p>
        </p:txBody>
      </p:sp>
      <p:sp>
        <p:nvSpPr>
          <p:cNvPr id="3" name="内容占位符 2"/>
          <p:cNvSpPr>
            <a:spLocks noGrp="1"/>
          </p:cNvSpPr>
          <p:nvPr>
            <p:ph idx="1"/>
          </p:nvPr>
        </p:nvSpPr>
        <p:spPr/>
        <p:txBody>
          <a:bodyPr>
            <a:normAutofit/>
          </a:bodyPr>
          <a:lstStyle/>
          <a:p>
            <a:r>
              <a:rPr lang="zh-CN" altLang="en-US" smtClean="0"/>
              <a:t>假设</a:t>
            </a:r>
            <a:r>
              <a:rPr lang="en-US" altLang="zh-CN" b="1" i="1" smtClean="0"/>
              <a:t>X</a:t>
            </a:r>
            <a:r>
              <a:rPr lang="zh-CN" altLang="en-US" smtClean="0"/>
              <a:t>和</a:t>
            </a:r>
            <a:r>
              <a:rPr lang="en-US" altLang="zh-CN" b="1" i="1" smtClean="0"/>
              <a:t>Y</a:t>
            </a:r>
            <a:r>
              <a:rPr lang="zh-CN" altLang="en-US" smtClean="0"/>
              <a:t>是两个随机变量，他们的联合熵定义为</a:t>
            </a:r>
            <a:endParaRPr lang="en-US" altLang="zh-CN" smtClean="0"/>
          </a:p>
          <a:p>
            <a:endParaRPr lang="en-US" altLang="zh-CN" smtClean="0"/>
          </a:p>
          <a:p>
            <a:r>
              <a:rPr lang="zh-CN" altLang="en-US" smtClean="0"/>
              <a:t>推广到一般，有</a:t>
            </a:r>
            <a:endParaRPr lang="en-US" altLang="zh-CN" smtClean="0"/>
          </a:p>
          <a:p>
            <a:endParaRPr lang="en-US" altLang="zh-CN" smtClean="0"/>
          </a:p>
          <a:p>
            <a:endParaRPr lang="en-US" altLang="zh-CN" smtClean="0"/>
          </a:p>
          <a:p>
            <a:r>
              <a:rPr lang="zh-CN" altLang="en-US" smtClean="0"/>
              <a:t>联合熵的性质</a:t>
            </a:r>
            <a:endParaRPr lang="en-US" altLang="zh-CN" smtClean="0"/>
          </a:p>
          <a:p>
            <a:pPr lvl="1"/>
            <a:r>
              <a:rPr lang="en-US" altLang="zh-CN" smtClean="0"/>
              <a:t>max[H(</a:t>
            </a:r>
            <a:r>
              <a:rPr lang="en-US" altLang="zh-CN" b="1" i="1" smtClean="0"/>
              <a:t>X</a:t>
            </a:r>
            <a:r>
              <a:rPr lang="en-US" altLang="zh-CN" baseline="-25000" smtClean="0"/>
              <a:t>1</a:t>
            </a:r>
            <a:r>
              <a:rPr lang="en-US" altLang="zh-CN" smtClean="0"/>
              <a:t>),...,H(</a:t>
            </a:r>
            <a:r>
              <a:rPr lang="en-US" altLang="zh-CN" b="1" i="1" smtClean="0"/>
              <a:t>X</a:t>
            </a:r>
            <a:r>
              <a:rPr lang="en-US" altLang="zh-CN" baseline="-25000" smtClean="0"/>
              <a:t>n</a:t>
            </a:r>
            <a:r>
              <a:rPr lang="en-US" altLang="zh-CN" smtClean="0"/>
              <a:t>)]</a:t>
            </a:r>
            <a:r>
              <a:rPr lang="zh-CN" altLang="en-US" smtClean="0"/>
              <a:t>≤</a:t>
            </a:r>
            <a:r>
              <a:rPr lang="en-US" altLang="zh-CN" smtClean="0"/>
              <a:t>H(</a:t>
            </a:r>
            <a:r>
              <a:rPr lang="en-US" altLang="zh-CN" b="1" i="1" smtClean="0"/>
              <a:t>X</a:t>
            </a:r>
            <a:r>
              <a:rPr lang="en-US" altLang="zh-CN" baseline="-25000" smtClean="0"/>
              <a:t>1</a:t>
            </a:r>
            <a:r>
              <a:rPr lang="en-US" altLang="zh-CN" smtClean="0"/>
              <a:t>,...,</a:t>
            </a:r>
            <a:r>
              <a:rPr lang="en-US" altLang="zh-CN" b="1" i="1" smtClean="0"/>
              <a:t>X</a:t>
            </a:r>
            <a:r>
              <a:rPr lang="en-US" altLang="zh-CN" baseline="-25000" smtClean="0"/>
              <a:t>n</a:t>
            </a:r>
            <a:r>
              <a:rPr lang="en-US" altLang="zh-CN" smtClean="0"/>
              <a:t>)</a:t>
            </a:r>
            <a:r>
              <a:rPr lang="zh-CN" altLang="en-US" smtClean="0"/>
              <a:t>≤</a:t>
            </a:r>
            <a:r>
              <a:rPr lang="en-US" altLang="zh-CN" smtClean="0"/>
              <a:t>H(</a:t>
            </a:r>
            <a:r>
              <a:rPr lang="en-US" altLang="zh-CN" b="1" i="1" smtClean="0"/>
              <a:t>X</a:t>
            </a:r>
            <a:r>
              <a:rPr lang="en-US" altLang="zh-CN" baseline="-25000" smtClean="0"/>
              <a:t>1</a:t>
            </a:r>
            <a:r>
              <a:rPr lang="en-US" altLang="zh-CN" smtClean="0"/>
              <a:t>)+...+H(</a:t>
            </a:r>
            <a:r>
              <a:rPr lang="en-US" altLang="zh-CN" b="1" i="1" smtClean="0"/>
              <a:t>X</a:t>
            </a:r>
            <a:r>
              <a:rPr lang="en-US" altLang="zh-CN" baseline="-25000" smtClean="0"/>
              <a:t>n</a:t>
            </a:r>
            <a:r>
              <a:rPr lang="en-US" altLang="zh-CN" smtClean="0"/>
              <a:t>)</a:t>
            </a:r>
            <a:endParaRPr lang="zh-CN" altLang="en-US"/>
          </a:p>
        </p:txBody>
      </p:sp>
      <p:graphicFrame>
        <p:nvGraphicFramePr>
          <p:cNvPr id="4" name="对象 3"/>
          <p:cNvGraphicFramePr>
            <a:graphicFrameLocks noChangeAspect="1"/>
          </p:cNvGraphicFramePr>
          <p:nvPr/>
        </p:nvGraphicFramePr>
        <p:xfrm>
          <a:off x="1979712" y="2564904"/>
          <a:ext cx="5616624" cy="827713"/>
        </p:xfrm>
        <a:graphic>
          <a:graphicData uri="http://schemas.openxmlformats.org/presentationml/2006/ole">
            <p:oleObj spid="_x0000_s99330" name="Equation" r:id="rId3" imgW="2412720" imgH="355320" progId="Equation.DSMT4">
              <p:embed/>
            </p:oleObj>
          </a:graphicData>
        </a:graphic>
      </p:graphicFrame>
      <p:graphicFrame>
        <p:nvGraphicFramePr>
          <p:cNvPr id="5" name="对象 4"/>
          <p:cNvGraphicFramePr>
            <a:graphicFrameLocks noChangeAspect="1"/>
          </p:cNvGraphicFramePr>
          <p:nvPr/>
        </p:nvGraphicFramePr>
        <p:xfrm>
          <a:off x="323528" y="4005064"/>
          <a:ext cx="8352928" cy="802758"/>
        </p:xfrm>
        <a:graphic>
          <a:graphicData uri="http://schemas.openxmlformats.org/presentationml/2006/ole">
            <p:oleObj spid="_x0000_s99331" name="Equation" r:id="rId4" imgW="3835080" imgH="368280" progId="Equation.DSMT4">
              <p:embed/>
            </p:oleObj>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联合熵的性质</a:t>
            </a:r>
            <a:endParaRPr lang="zh-CN" altLang="en-US"/>
          </a:p>
        </p:txBody>
      </p:sp>
      <p:sp>
        <p:nvSpPr>
          <p:cNvPr id="3" name="内容占位符 2"/>
          <p:cNvSpPr>
            <a:spLocks noGrp="1"/>
          </p:cNvSpPr>
          <p:nvPr>
            <p:ph idx="1"/>
          </p:nvPr>
        </p:nvSpPr>
        <p:spPr/>
        <p:txBody>
          <a:bodyPr>
            <a:normAutofit/>
          </a:bodyPr>
          <a:lstStyle/>
          <a:p>
            <a:r>
              <a:rPr lang="zh-CN" altLang="en-US" sz="2800" b="1" smtClean="0"/>
              <a:t>定理</a:t>
            </a:r>
            <a:r>
              <a:rPr lang="en-US" altLang="zh-CN" sz="2800" b="1" smtClean="0"/>
              <a:t>2.7  </a:t>
            </a:r>
            <a:r>
              <a:rPr lang="en-US" altLang="zh-CN" sz="2800" smtClean="0"/>
              <a:t>H(</a:t>
            </a:r>
            <a:r>
              <a:rPr lang="en-US" altLang="zh-CN" sz="2800" b="1" i="1" smtClean="0"/>
              <a:t>X</a:t>
            </a:r>
            <a:r>
              <a:rPr lang="en-US" altLang="zh-CN" sz="2800" smtClean="0"/>
              <a:t>,</a:t>
            </a:r>
            <a:r>
              <a:rPr lang="en-US" altLang="zh-CN" sz="2800" b="1" i="1" smtClean="0"/>
              <a:t>Y</a:t>
            </a:r>
            <a:r>
              <a:rPr lang="en-US" altLang="zh-CN" sz="2800" smtClean="0"/>
              <a:t>)</a:t>
            </a:r>
            <a:r>
              <a:rPr lang="zh-CN" altLang="en-US" sz="2800" smtClean="0"/>
              <a:t> ≤</a:t>
            </a:r>
            <a:r>
              <a:rPr lang="en-US" altLang="zh-CN" sz="2800" smtClean="0"/>
              <a:t>H(</a:t>
            </a:r>
            <a:r>
              <a:rPr lang="en-US" altLang="zh-CN" sz="2800" b="1" i="1" smtClean="0"/>
              <a:t>X</a:t>
            </a:r>
            <a:r>
              <a:rPr lang="en-US" altLang="zh-CN" sz="2800" smtClean="0"/>
              <a:t>)+H(</a:t>
            </a:r>
            <a:r>
              <a:rPr lang="en-US" altLang="zh-CN" sz="2800" b="1" i="1" smtClean="0"/>
              <a:t>Y</a:t>
            </a:r>
            <a:r>
              <a:rPr lang="en-US" altLang="zh-CN" sz="2800" smtClean="0"/>
              <a:t>)</a:t>
            </a:r>
            <a:r>
              <a:rPr lang="zh-CN" altLang="en-US" sz="2800" smtClean="0"/>
              <a:t>，当且仅当</a:t>
            </a:r>
            <a:r>
              <a:rPr lang="en-US" altLang="zh-CN" sz="2800" b="1" i="1" smtClean="0"/>
              <a:t>X</a:t>
            </a:r>
            <a:r>
              <a:rPr lang="zh-CN" altLang="en-US" sz="2800" smtClean="0"/>
              <a:t>和</a:t>
            </a:r>
            <a:r>
              <a:rPr lang="en-US" altLang="zh-CN" sz="2800" b="1" i="1" smtClean="0"/>
              <a:t>Y</a:t>
            </a:r>
            <a:r>
              <a:rPr lang="zh-CN" altLang="en-US" sz="2800" smtClean="0"/>
              <a:t>统计独立时等号成立</a:t>
            </a:r>
            <a:endParaRPr lang="en-US" altLang="zh-CN" sz="2800" smtClean="0"/>
          </a:p>
          <a:p>
            <a:r>
              <a:rPr lang="zh-CN" altLang="en-US" sz="2800" smtClean="0"/>
              <a:t>证明</a:t>
            </a:r>
            <a:endParaRPr lang="en-US" altLang="zh-CN" sz="2800" smtClean="0"/>
          </a:p>
          <a:p>
            <a:pPr lvl="1"/>
            <a:r>
              <a:rPr lang="zh-CN" altLang="en-US" sz="2400" smtClean="0"/>
              <a:t>假设</a:t>
            </a:r>
            <a:r>
              <a:rPr lang="en-US" altLang="zh-CN" sz="2400" b="1" i="1" smtClean="0"/>
              <a:t>X</a:t>
            </a:r>
            <a:r>
              <a:rPr lang="zh-CN" altLang="en-US" sz="2400" smtClean="0"/>
              <a:t>取值</a:t>
            </a:r>
            <a:r>
              <a:rPr lang="en-US" altLang="zh-CN" sz="2400" smtClean="0"/>
              <a:t>x</a:t>
            </a:r>
            <a:r>
              <a:rPr lang="en-US" altLang="zh-CN" sz="2400" baseline="-25000" smtClean="0"/>
              <a:t>i</a:t>
            </a:r>
            <a:r>
              <a:rPr lang="zh-CN" altLang="en-US" sz="2400" smtClean="0"/>
              <a:t>， </a:t>
            </a:r>
            <a:r>
              <a:rPr lang="en-US" altLang="zh-CN" sz="2400" smtClean="0"/>
              <a:t>1</a:t>
            </a:r>
            <a:r>
              <a:rPr lang="zh-CN" altLang="en-US" sz="2400" smtClean="0"/>
              <a:t>≤ </a:t>
            </a:r>
            <a:r>
              <a:rPr lang="en-US" altLang="zh-CN" sz="2400" smtClean="0"/>
              <a:t>i</a:t>
            </a:r>
            <a:r>
              <a:rPr lang="zh-CN" altLang="en-US" sz="2400" smtClean="0"/>
              <a:t>≤</a:t>
            </a:r>
            <a:r>
              <a:rPr lang="en-US" altLang="zh-CN" sz="2400" smtClean="0"/>
              <a:t>m</a:t>
            </a:r>
            <a:r>
              <a:rPr lang="zh-CN" altLang="en-US" sz="2400" smtClean="0"/>
              <a:t>；</a:t>
            </a:r>
            <a:r>
              <a:rPr lang="en-US" altLang="zh-CN" sz="2400" b="1" i="1" smtClean="0"/>
              <a:t>Y</a:t>
            </a:r>
            <a:r>
              <a:rPr lang="zh-CN" altLang="en-US" sz="2400" smtClean="0"/>
              <a:t>取值</a:t>
            </a:r>
            <a:r>
              <a:rPr lang="en-US" altLang="zh-CN" sz="2400" smtClean="0"/>
              <a:t>y</a:t>
            </a:r>
            <a:r>
              <a:rPr lang="en-US" altLang="zh-CN" sz="2400" baseline="-25000" smtClean="0"/>
              <a:t>j</a:t>
            </a:r>
            <a:r>
              <a:rPr lang="zh-CN" altLang="en-US" sz="2400" smtClean="0"/>
              <a:t>，</a:t>
            </a:r>
            <a:r>
              <a:rPr lang="en-US" altLang="zh-CN" sz="2400" smtClean="0"/>
              <a:t>1</a:t>
            </a:r>
            <a:r>
              <a:rPr lang="zh-CN" altLang="en-US" sz="2400" smtClean="0"/>
              <a:t> ≤</a:t>
            </a:r>
            <a:r>
              <a:rPr lang="en-US" altLang="zh-CN" sz="2400" smtClean="0"/>
              <a:t>j</a:t>
            </a:r>
            <a:r>
              <a:rPr lang="zh-CN" altLang="en-US" sz="2400" smtClean="0"/>
              <a:t> ≤</a:t>
            </a:r>
            <a:r>
              <a:rPr lang="en-US" altLang="zh-CN" sz="2400" smtClean="0"/>
              <a:t>n</a:t>
            </a:r>
          </a:p>
          <a:p>
            <a:pPr lvl="1"/>
            <a:r>
              <a:rPr lang="zh-CN" altLang="en-US" sz="2400" smtClean="0"/>
              <a:t>记</a:t>
            </a:r>
            <a:r>
              <a:rPr lang="en-US" altLang="zh-CN" sz="2400" smtClean="0"/>
              <a:t>p</a:t>
            </a:r>
            <a:r>
              <a:rPr lang="en-US" altLang="zh-CN" sz="2400" baseline="-25000" smtClean="0"/>
              <a:t>i</a:t>
            </a:r>
            <a:r>
              <a:rPr lang="en-US" altLang="zh-CN" sz="2400" smtClean="0"/>
              <a:t>=Pr[</a:t>
            </a:r>
            <a:r>
              <a:rPr lang="en-US" altLang="zh-CN" sz="2400" b="1" i="1" smtClean="0"/>
              <a:t>X</a:t>
            </a:r>
            <a:r>
              <a:rPr lang="en-US" altLang="zh-CN" sz="2400" smtClean="0"/>
              <a:t>=x</a:t>
            </a:r>
            <a:r>
              <a:rPr lang="en-US" altLang="zh-CN" sz="2400" baseline="-25000" smtClean="0"/>
              <a:t>i</a:t>
            </a:r>
            <a:r>
              <a:rPr lang="en-US" altLang="zh-CN" sz="2400" smtClean="0"/>
              <a:t>]</a:t>
            </a:r>
            <a:r>
              <a:rPr lang="zh-CN" altLang="en-US" sz="2400" smtClean="0"/>
              <a:t>；</a:t>
            </a:r>
            <a:r>
              <a:rPr lang="en-US" altLang="zh-CN" sz="2400" smtClean="0"/>
              <a:t>q</a:t>
            </a:r>
            <a:r>
              <a:rPr lang="en-US" altLang="zh-CN" sz="2400" baseline="-25000" smtClean="0"/>
              <a:t>j</a:t>
            </a:r>
            <a:r>
              <a:rPr lang="en-US" altLang="zh-CN" sz="2400" smtClean="0"/>
              <a:t>=Pr[</a:t>
            </a:r>
            <a:r>
              <a:rPr lang="en-US" altLang="zh-CN" sz="2400" b="1" i="1" smtClean="0"/>
              <a:t>Y</a:t>
            </a:r>
            <a:r>
              <a:rPr lang="en-US" altLang="zh-CN" sz="2400" smtClean="0"/>
              <a:t>=y</a:t>
            </a:r>
            <a:r>
              <a:rPr lang="en-US" altLang="zh-CN" sz="2400" baseline="-25000" smtClean="0"/>
              <a:t>j</a:t>
            </a:r>
            <a:r>
              <a:rPr lang="en-US" altLang="zh-CN" sz="2400" smtClean="0"/>
              <a:t>]</a:t>
            </a:r>
            <a:r>
              <a:rPr lang="zh-CN" altLang="en-US" sz="2400" smtClean="0"/>
              <a:t>；</a:t>
            </a:r>
            <a:r>
              <a:rPr lang="en-US" altLang="zh-CN" sz="2400" smtClean="0"/>
              <a:t>r</a:t>
            </a:r>
            <a:r>
              <a:rPr lang="en-US" altLang="zh-CN" sz="2400" baseline="-25000" smtClean="0"/>
              <a:t>ij</a:t>
            </a:r>
            <a:r>
              <a:rPr lang="en-US" altLang="zh-CN" sz="2400" smtClean="0"/>
              <a:t>=Pr[</a:t>
            </a:r>
            <a:r>
              <a:rPr lang="en-US" altLang="zh-CN" sz="2400" b="1" i="1" smtClean="0"/>
              <a:t>X</a:t>
            </a:r>
            <a:r>
              <a:rPr lang="en-US" altLang="zh-CN" sz="2400" smtClean="0"/>
              <a:t>=x</a:t>
            </a:r>
            <a:r>
              <a:rPr lang="en-US" altLang="zh-CN" sz="2400" baseline="-25000" smtClean="0"/>
              <a:t>i</a:t>
            </a:r>
            <a:r>
              <a:rPr lang="en-US" altLang="zh-CN" sz="2400" smtClean="0"/>
              <a:t>,</a:t>
            </a:r>
            <a:r>
              <a:rPr lang="en-US" altLang="zh-CN" sz="2400" b="1" i="1" smtClean="0"/>
              <a:t>Y</a:t>
            </a:r>
            <a:r>
              <a:rPr lang="en-US" altLang="zh-CN" sz="2400" smtClean="0"/>
              <a:t>=y</a:t>
            </a:r>
            <a:r>
              <a:rPr lang="en-US" altLang="zh-CN" sz="2400" baseline="-25000" smtClean="0"/>
              <a:t>j</a:t>
            </a:r>
            <a:r>
              <a:rPr lang="en-US" altLang="zh-CN" sz="2400" smtClean="0"/>
              <a:t>]</a:t>
            </a:r>
          </a:p>
          <a:p>
            <a:pPr lvl="1"/>
            <a:r>
              <a:rPr lang="zh-CN" altLang="en-US" sz="2400" smtClean="0"/>
              <a:t>有</a:t>
            </a:r>
            <a:endParaRPr lang="en-US" altLang="zh-CN" sz="2400" smtClean="0"/>
          </a:p>
          <a:p>
            <a:pPr lvl="1"/>
            <a:endParaRPr lang="en-US" altLang="zh-CN" sz="2400" smtClean="0"/>
          </a:p>
          <a:p>
            <a:pPr lvl="1"/>
            <a:r>
              <a:rPr lang="zh-CN" altLang="en-US" sz="2400" smtClean="0"/>
              <a:t>且</a:t>
            </a:r>
            <a:endParaRPr lang="zh-CN" altLang="en-US" sz="2400"/>
          </a:p>
        </p:txBody>
      </p:sp>
      <p:graphicFrame>
        <p:nvGraphicFramePr>
          <p:cNvPr id="4" name="对象 3"/>
          <p:cNvGraphicFramePr>
            <a:graphicFrameLocks noChangeAspect="1"/>
          </p:cNvGraphicFramePr>
          <p:nvPr/>
        </p:nvGraphicFramePr>
        <p:xfrm>
          <a:off x="1907704" y="3861048"/>
          <a:ext cx="3600399" cy="919251"/>
        </p:xfrm>
        <a:graphic>
          <a:graphicData uri="http://schemas.openxmlformats.org/presentationml/2006/ole">
            <p:oleObj spid="_x0000_s150530" name="Equation" r:id="rId3" imgW="1790640" imgH="457200" progId="Equation.DSMT4">
              <p:embed/>
            </p:oleObj>
          </a:graphicData>
        </a:graphic>
      </p:graphicFrame>
      <p:graphicFrame>
        <p:nvGraphicFramePr>
          <p:cNvPr id="5" name="对象 4"/>
          <p:cNvGraphicFramePr>
            <a:graphicFrameLocks noChangeAspect="1"/>
          </p:cNvGraphicFramePr>
          <p:nvPr/>
        </p:nvGraphicFramePr>
        <p:xfrm>
          <a:off x="1907704" y="4941168"/>
          <a:ext cx="5688632" cy="1611779"/>
        </p:xfrm>
        <a:graphic>
          <a:graphicData uri="http://schemas.openxmlformats.org/presentationml/2006/ole">
            <p:oleObj spid="_x0000_s150531" name="Equation" r:id="rId4" imgW="3225600" imgH="914400" progId="Equation.DSMT4">
              <p:embed/>
            </p:oleObj>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联合熵的性质</a:t>
            </a:r>
            <a:endParaRPr lang="zh-CN" altLang="en-US"/>
          </a:p>
        </p:txBody>
      </p:sp>
      <p:sp>
        <p:nvSpPr>
          <p:cNvPr id="3" name="内容占位符 2"/>
          <p:cNvSpPr>
            <a:spLocks noGrp="1"/>
          </p:cNvSpPr>
          <p:nvPr>
            <p:ph idx="1"/>
          </p:nvPr>
        </p:nvSpPr>
        <p:spPr>
          <a:xfrm>
            <a:off x="467544" y="1700808"/>
            <a:ext cx="8229600" cy="4997152"/>
          </a:xfrm>
        </p:spPr>
        <p:txBody>
          <a:bodyPr>
            <a:normAutofit lnSpcReduction="10000"/>
          </a:bodyPr>
          <a:lstStyle/>
          <a:p>
            <a:r>
              <a:rPr lang="zh-CN" altLang="en-US" sz="2800" smtClean="0"/>
              <a:t>根据</a:t>
            </a:r>
            <a:r>
              <a:rPr lang="en-US" altLang="zh-CN" sz="2800" smtClean="0"/>
              <a:t>Jensen</a:t>
            </a:r>
            <a:r>
              <a:rPr lang="zh-CN" altLang="en-US" sz="2800" smtClean="0"/>
              <a:t>不等式可推导</a:t>
            </a:r>
            <a:endParaRPr lang="en-US" altLang="zh-CN" sz="2800" smtClean="0"/>
          </a:p>
          <a:p>
            <a:endParaRPr lang="en-US" altLang="zh-CN" sz="2800" smtClean="0"/>
          </a:p>
          <a:p>
            <a:endParaRPr lang="en-US" altLang="zh-CN" sz="2800" smtClean="0"/>
          </a:p>
          <a:p>
            <a:endParaRPr lang="en-US" altLang="zh-CN" sz="2800" smtClean="0"/>
          </a:p>
          <a:p>
            <a:endParaRPr lang="en-US" altLang="zh-CN" sz="2800" smtClean="0"/>
          </a:p>
          <a:p>
            <a:endParaRPr lang="en-US" altLang="zh-CN" sz="2800" smtClean="0"/>
          </a:p>
          <a:p>
            <a:endParaRPr lang="en-US" altLang="zh-CN" sz="2800" smtClean="0"/>
          </a:p>
          <a:p>
            <a:endParaRPr lang="en-US" altLang="zh-CN" sz="2800" smtClean="0"/>
          </a:p>
          <a:p>
            <a:r>
              <a:rPr lang="zh-CN" altLang="en-US" sz="2800" smtClean="0"/>
              <a:t>当且仅当每个</a:t>
            </a:r>
            <a:r>
              <a:rPr lang="en-US" altLang="zh-CN" sz="2800" smtClean="0"/>
              <a:t>r</a:t>
            </a:r>
            <a:r>
              <a:rPr lang="en-US" altLang="zh-CN" sz="2800" baseline="-25000" smtClean="0"/>
              <a:t>ij</a:t>
            </a:r>
            <a:r>
              <a:rPr lang="zh-CN" altLang="en-US" sz="2800" smtClean="0"/>
              <a:t>相等时等式成立，即</a:t>
            </a:r>
            <a:endParaRPr lang="en-US" altLang="zh-CN" sz="2800" smtClean="0"/>
          </a:p>
          <a:p>
            <a:r>
              <a:rPr lang="zh-CN" altLang="en-US" sz="2800" smtClean="0"/>
              <a:t>亦即</a:t>
            </a:r>
            <a:r>
              <a:rPr lang="en-US" altLang="zh-CN" sz="2800" smtClean="0"/>
              <a:t>Pr[</a:t>
            </a:r>
            <a:r>
              <a:rPr lang="en-US" altLang="zh-CN" sz="2800" b="1" i="1" smtClean="0"/>
              <a:t>X</a:t>
            </a:r>
            <a:r>
              <a:rPr lang="en-US" altLang="zh-CN" sz="2800" smtClean="0"/>
              <a:t>=x</a:t>
            </a:r>
            <a:r>
              <a:rPr lang="en-US" altLang="zh-CN" sz="2800" baseline="-25000" smtClean="0"/>
              <a:t>i</a:t>
            </a:r>
            <a:r>
              <a:rPr lang="en-US" altLang="zh-CN" sz="2800" smtClean="0"/>
              <a:t>,</a:t>
            </a:r>
            <a:r>
              <a:rPr lang="en-US" altLang="zh-CN" sz="2800" b="1" i="1" smtClean="0"/>
              <a:t>Y</a:t>
            </a:r>
            <a:r>
              <a:rPr lang="en-US" altLang="zh-CN" sz="2800" smtClean="0"/>
              <a:t>=y</a:t>
            </a:r>
            <a:r>
              <a:rPr lang="en-US" altLang="zh-CN" sz="2800" baseline="-25000" smtClean="0"/>
              <a:t>j</a:t>
            </a:r>
            <a:r>
              <a:rPr lang="en-US" altLang="zh-CN" sz="2800" smtClean="0"/>
              <a:t>] = Pr[</a:t>
            </a:r>
            <a:r>
              <a:rPr lang="en-US" altLang="zh-CN" sz="2800" b="1" i="1" smtClean="0"/>
              <a:t>X</a:t>
            </a:r>
            <a:r>
              <a:rPr lang="en-US" altLang="zh-CN" sz="2800" smtClean="0"/>
              <a:t>=x</a:t>
            </a:r>
            <a:r>
              <a:rPr lang="en-US" altLang="zh-CN" sz="2800" baseline="-25000" smtClean="0"/>
              <a:t>i</a:t>
            </a:r>
            <a:r>
              <a:rPr lang="en-US" altLang="zh-CN" sz="2800" smtClean="0"/>
              <a:t>]Pr[</a:t>
            </a:r>
            <a:r>
              <a:rPr lang="en-US" altLang="zh-CN" sz="2800" b="1" i="1" smtClean="0"/>
              <a:t>Y</a:t>
            </a:r>
            <a:r>
              <a:rPr lang="en-US" altLang="zh-CN" sz="2800" smtClean="0"/>
              <a:t>=y</a:t>
            </a:r>
            <a:r>
              <a:rPr lang="en-US" altLang="zh-CN" sz="2800" baseline="-25000" smtClean="0"/>
              <a:t>j</a:t>
            </a:r>
            <a:r>
              <a:rPr lang="en-US" altLang="zh-CN" sz="2800" smtClean="0"/>
              <a:t>]</a:t>
            </a:r>
            <a:endParaRPr lang="zh-CN" altLang="en-US" sz="2800"/>
          </a:p>
        </p:txBody>
      </p:sp>
      <p:graphicFrame>
        <p:nvGraphicFramePr>
          <p:cNvPr id="4" name="对象 3"/>
          <p:cNvGraphicFramePr>
            <a:graphicFrameLocks noChangeAspect="1"/>
          </p:cNvGraphicFramePr>
          <p:nvPr/>
        </p:nvGraphicFramePr>
        <p:xfrm>
          <a:off x="1547665" y="2204864"/>
          <a:ext cx="6120680" cy="3343113"/>
        </p:xfrm>
        <a:graphic>
          <a:graphicData uri="http://schemas.openxmlformats.org/presentationml/2006/ole">
            <p:oleObj spid="_x0000_s151554" name="Equation" r:id="rId4" imgW="3441600" imgH="1879560" progId="Equation.DSMT4">
              <p:embed/>
            </p:oleObj>
          </a:graphicData>
        </a:graphic>
      </p:graphicFrame>
      <p:graphicFrame>
        <p:nvGraphicFramePr>
          <p:cNvPr id="5" name="对象 4"/>
          <p:cNvGraphicFramePr>
            <a:graphicFrameLocks noChangeAspect="1"/>
          </p:cNvGraphicFramePr>
          <p:nvPr/>
        </p:nvGraphicFramePr>
        <p:xfrm>
          <a:off x="6588224" y="5301208"/>
          <a:ext cx="1935163" cy="720725"/>
        </p:xfrm>
        <a:graphic>
          <a:graphicData uri="http://schemas.openxmlformats.org/presentationml/2006/ole">
            <p:oleObj spid="_x0000_s151555" name="Equation" r:id="rId5" imgW="1091880" imgH="406080" progId="Equation.DSMT4">
              <p:embed/>
            </p:oleObj>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条件熵</a:t>
            </a:r>
            <a:endParaRPr lang="zh-CN" altLang="en-US"/>
          </a:p>
        </p:txBody>
      </p:sp>
      <p:sp>
        <p:nvSpPr>
          <p:cNvPr id="3" name="内容占位符 2"/>
          <p:cNvSpPr>
            <a:spLocks noGrp="1"/>
          </p:cNvSpPr>
          <p:nvPr>
            <p:ph idx="1"/>
          </p:nvPr>
        </p:nvSpPr>
        <p:spPr/>
        <p:txBody>
          <a:bodyPr>
            <a:normAutofit/>
          </a:bodyPr>
          <a:lstStyle/>
          <a:p>
            <a:r>
              <a:rPr lang="zh-CN" altLang="en-US" sz="2800" smtClean="0"/>
              <a:t>假设</a:t>
            </a:r>
            <a:r>
              <a:rPr lang="en-US" altLang="zh-CN" sz="2800" b="1" i="1" smtClean="0"/>
              <a:t>X</a:t>
            </a:r>
            <a:r>
              <a:rPr lang="zh-CN" altLang="en-US" sz="2800" smtClean="0"/>
              <a:t>和</a:t>
            </a:r>
            <a:r>
              <a:rPr lang="en-US" altLang="zh-CN" sz="2800" b="1" i="1" smtClean="0"/>
              <a:t>Y</a:t>
            </a:r>
            <a:r>
              <a:rPr lang="zh-CN" altLang="en-US" sz="2800" smtClean="0"/>
              <a:t>是两个随机变量。对于</a:t>
            </a:r>
            <a:r>
              <a:rPr lang="en-US" altLang="zh-CN" sz="2800" b="1" i="1" smtClean="0"/>
              <a:t>Y</a:t>
            </a:r>
            <a:r>
              <a:rPr lang="zh-CN" altLang="en-US" sz="2800" smtClean="0"/>
              <a:t>的任何固定值</a:t>
            </a:r>
            <a:r>
              <a:rPr lang="en-US" altLang="zh-CN" sz="2800" smtClean="0"/>
              <a:t>y</a:t>
            </a:r>
            <a:r>
              <a:rPr lang="zh-CN" altLang="en-US" sz="2800" smtClean="0"/>
              <a:t>，得到一个</a:t>
            </a:r>
            <a:r>
              <a:rPr lang="en-US" altLang="zh-CN" sz="2800" b="1" i="1" smtClean="0"/>
              <a:t>X</a:t>
            </a:r>
            <a:r>
              <a:rPr lang="zh-CN" altLang="en-US" sz="2800" smtClean="0"/>
              <a:t>上的条件概率分布，相应的随机变量记为</a:t>
            </a:r>
            <a:r>
              <a:rPr lang="en-US" altLang="zh-CN" sz="2800" b="1" i="1" smtClean="0"/>
              <a:t>X</a:t>
            </a:r>
            <a:r>
              <a:rPr lang="en-US" altLang="zh-CN" sz="2800" smtClean="0"/>
              <a:t>|y</a:t>
            </a:r>
            <a:r>
              <a:rPr lang="zh-CN" altLang="en-US" sz="2800" smtClean="0"/>
              <a:t>，可知</a:t>
            </a:r>
            <a:endParaRPr lang="en-US" altLang="zh-CN" sz="2800" smtClean="0"/>
          </a:p>
          <a:p>
            <a:endParaRPr lang="en-US" altLang="zh-CN" sz="2800" smtClean="0"/>
          </a:p>
          <a:p>
            <a:endParaRPr lang="en-US" altLang="zh-CN" sz="2800" smtClean="0"/>
          </a:p>
          <a:p>
            <a:r>
              <a:rPr lang="zh-CN" altLang="en-US" sz="2800" smtClean="0"/>
              <a:t>定义条件熵</a:t>
            </a:r>
            <a:r>
              <a:rPr lang="en-US" altLang="zh-CN" sz="2800" smtClean="0"/>
              <a:t>H(</a:t>
            </a:r>
            <a:r>
              <a:rPr lang="en-US" altLang="zh-CN" sz="2800" b="1" i="1" smtClean="0"/>
              <a:t>X</a:t>
            </a:r>
            <a:r>
              <a:rPr lang="en-US" altLang="zh-CN" sz="2800" smtClean="0"/>
              <a:t>|</a:t>
            </a:r>
            <a:r>
              <a:rPr lang="en-US" altLang="zh-CN" sz="2800" b="1" i="1" smtClean="0"/>
              <a:t>Y</a:t>
            </a:r>
            <a:r>
              <a:rPr lang="en-US" altLang="zh-CN" sz="2800" smtClean="0"/>
              <a:t>)</a:t>
            </a:r>
            <a:r>
              <a:rPr lang="zh-CN" altLang="en-US" sz="2800" smtClean="0"/>
              <a:t>为熵</a:t>
            </a:r>
            <a:r>
              <a:rPr lang="en-US" altLang="zh-CN" sz="2800" smtClean="0"/>
              <a:t>H(</a:t>
            </a:r>
            <a:r>
              <a:rPr lang="en-US" altLang="zh-CN" sz="2800" b="1" i="1" smtClean="0"/>
              <a:t>X</a:t>
            </a:r>
            <a:r>
              <a:rPr lang="en-US" altLang="zh-CN" sz="2800" smtClean="0"/>
              <a:t>|y)</a:t>
            </a:r>
            <a:r>
              <a:rPr lang="zh-CN" altLang="en-US" sz="2800" smtClean="0"/>
              <a:t>取遍所有</a:t>
            </a:r>
            <a:r>
              <a:rPr lang="en-US" altLang="zh-CN" sz="2800" smtClean="0"/>
              <a:t>y</a:t>
            </a:r>
            <a:r>
              <a:rPr lang="zh-CN" altLang="en-US" sz="2800" smtClean="0"/>
              <a:t>的加权平均值，计算公式为</a:t>
            </a:r>
            <a:endParaRPr lang="zh-CN" altLang="en-US" sz="2800"/>
          </a:p>
        </p:txBody>
      </p:sp>
      <p:graphicFrame>
        <p:nvGraphicFramePr>
          <p:cNvPr id="4" name="对象 3"/>
          <p:cNvGraphicFramePr>
            <a:graphicFrameLocks noChangeAspect="1"/>
          </p:cNvGraphicFramePr>
          <p:nvPr/>
        </p:nvGraphicFramePr>
        <p:xfrm>
          <a:off x="1547664" y="2996952"/>
          <a:ext cx="6688743" cy="864096"/>
        </p:xfrm>
        <a:graphic>
          <a:graphicData uri="http://schemas.openxmlformats.org/presentationml/2006/ole">
            <p:oleObj spid="_x0000_s98306" name="Equation" r:id="rId3" imgW="2654280" imgH="342720" progId="Equation.DSMT4">
              <p:embed/>
            </p:oleObj>
          </a:graphicData>
        </a:graphic>
      </p:graphicFrame>
      <p:graphicFrame>
        <p:nvGraphicFramePr>
          <p:cNvPr id="5" name="对象 4"/>
          <p:cNvGraphicFramePr>
            <a:graphicFrameLocks noChangeAspect="1"/>
          </p:cNvGraphicFramePr>
          <p:nvPr/>
        </p:nvGraphicFramePr>
        <p:xfrm>
          <a:off x="827584" y="5085184"/>
          <a:ext cx="7962028" cy="864096"/>
        </p:xfrm>
        <a:graphic>
          <a:graphicData uri="http://schemas.openxmlformats.org/presentationml/2006/ole">
            <p:oleObj spid="_x0000_s98307" name="Equation" r:id="rId4" imgW="3276360" imgH="355320" progId="Equation.DSMT4">
              <p:embed/>
            </p:oleObj>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条件熵的性质</a:t>
            </a:r>
            <a:endParaRPr lang="zh-CN" altLang="en-US"/>
          </a:p>
        </p:txBody>
      </p:sp>
      <p:sp>
        <p:nvSpPr>
          <p:cNvPr id="3" name="内容占位符 2"/>
          <p:cNvSpPr>
            <a:spLocks noGrp="1"/>
          </p:cNvSpPr>
          <p:nvPr>
            <p:ph idx="1"/>
          </p:nvPr>
        </p:nvSpPr>
        <p:spPr/>
        <p:txBody>
          <a:bodyPr/>
          <a:lstStyle/>
          <a:p>
            <a:r>
              <a:rPr lang="zh-CN" altLang="en-US" dirty="0" smtClean="0"/>
              <a:t>定理</a:t>
            </a:r>
            <a:r>
              <a:rPr lang="en-US" altLang="zh-CN" dirty="0" smtClean="0"/>
              <a:t>2.8  H(</a:t>
            </a:r>
            <a:r>
              <a:rPr lang="en-US" altLang="zh-CN" b="1" i="1" dirty="0" smtClean="0"/>
              <a:t>X</a:t>
            </a:r>
            <a:r>
              <a:rPr lang="en-US" altLang="zh-CN" dirty="0" smtClean="0"/>
              <a:t>,</a:t>
            </a:r>
            <a:r>
              <a:rPr lang="en-US" altLang="zh-CN" b="1" i="1" dirty="0" smtClean="0"/>
              <a:t>Y</a:t>
            </a:r>
            <a:r>
              <a:rPr lang="en-US" altLang="zh-CN" dirty="0" smtClean="0"/>
              <a:t>) = H(</a:t>
            </a:r>
            <a:r>
              <a:rPr lang="en-US" altLang="zh-CN" b="1" i="1" dirty="0" smtClean="0"/>
              <a:t>Y</a:t>
            </a:r>
            <a:r>
              <a:rPr lang="en-US" altLang="zh-CN" dirty="0" smtClean="0"/>
              <a:t>)+H(</a:t>
            </a:r>
            <a:r>
              <a:rPr lang="en-US" altLang="zh-CN" b="1" i="1" dirty="0" smtClean="0"/>
              <a:t>X</a:t>
            </a:r>
            <a:r>
              <a:rPr lang="en-US" altLang="zh-CN" dirty="0" smtClean="0"/>
              <a:t>|</a:t>
            </a:r>
            <a:r>
              <a:rPr lang="en-US" altLang="zh-CN" b="1" i="1" dirty="0" smtClean="0"/>
              <a:t>Y</a:t>
            </a:r>
            <a:r>
              <a:rPr lang="en-US" altLang="zh-CN" dirty="0" smtClean="0"/>
              <a:t>)</a:t>
            </a:r>
          </a:p>
          <a:p>
            <a:r>
              <a:rPr lang="zh-CN" altLang="en-US" dirty="0" smtClean="0"/>
              <a:t>推论</a:t>
            </a:r>
            <a:r>
              <a:rPr lang="en-US" altLang="zh-CN" dirty="0" smtClean="0"/>
              <a:t>2.9  H(</a:t>
            </a:r>
            <a:r>
              <a:rPr lang="en-US" altLang="zh-CN" b="1" i="1" dirty="0" smtClean="0"/>
              <a:t>X</a:t>
            </a:r>
            <a:r>
              <a:rPr lang="en-US" altLang="zh-CN" dirty="0" smtClean="0"/>
              <a:t>|</a:t>
            </a:r>
            <a:r>
              <a:rPr lang="en-US" altLang="zh-CN" b="1" i="1" dirty="0" smtClean="0"/>
              <a:t>Y</a:t>
            </a:r>
            <a:r>
              <a:rPr lang="en-US" altLang="zh-CN" dirty="0" smtClean="0"/>
              <a:t>)</a:t>
            </a:r>
            <a:r>
              <a:rPr lang="zh-CN" altLang="en-US" dirty="0" smtClean="0"/>
              <a:t> ≤ </a:t>
            </a:r>
            <a:r>
              <a:rPr lang="en-US" altLang="zh-CN" dirty="0" smtClean="0"/>
              <a:t>H(</a:t>
            </a:r>
            <a:r>
              <a:rPr lang="en-US" altLang="zh-CN" b="1" i="1" dirty="0" smtClean="0"/>
              <a:t>X</a:t>
            </a:r>
            <a:r>
              <a:rPr lang="en-US" altLang="zh-CN" dirty="0" smtClean="0"/>
              <a:t>)</a:t>
            </a:r>
            <a:r>
              <a:rPr lang="zh-CN" altLang="en-US" dirty="0" smtClean="0"/>
              <a:t>，当且仅当</a:t>
            </a:r>
            <a:r>
              <a:rPr lang="en-US" altLang="zh-CN" b="1" i="1" dirty="0" smtClean="0"/>
              <a:t>X</a:t>
            </a:r>
            <a:r>
              <a:rPr lang="zh-CN" altLang="en-US" dirty="0" smtClean="0"/>
              <a:t>和</a:t>
            </a:r>
            <a:r>
              <a:rPr lang="en-US" altLang="zh-CN" b="1" i="1" dirty="0" smtClean="0"/>
              <a:t>Y</a:t>
            </a:r>
            <a:r>
              <a:rPr lang="zh-CN" altLang="en-US" smtClean="0"/>
              <a:t>统计独立时等号成立</a:t>
            </a:r>
            <a:endParaRPr lang="en-US" altLang="zh-CN" dirty="0" smtClean="0"/>
          </a:p>
          <a:p>
            <a:r>
              <a:rPr lang="zh-CN" altLang="en-US" dirty="0" smtClean="0"/>
              <a:t>证明过程在本章习题中给出</a:t>
            </a:r>
            <a:endParaRPr lang="en-US" altLang="zh-CN" dirty="0" smtClean="0"/>
          </a:p>
        </p:txBody>
      </p:sp>
      <p:graphicFrame>
        <p:nvGraphicFramePr>
          <p:cNvPr id="273411" name="Object 3"/>
          <p:cNvGraphicFramePr>
            <a:graphicFrameLocks noChangeAspect="1"/>
          </p:cNvGraphicFramePr>
          <p:nvPr/>
        </p:nvGraphicFramePr>
        <p:xfrm>
          <a:off x="899592" y="4077072"/>
          <a:ext cx="5219700" cy="431800"/>
        </p:xfrm>
        <a:graphic>
          <a:graphicData uri="http://schemas.openxmlformats.org/presentationml/2006/ole">
            <p:oleObj spid="_x0000_s205825" name="Equation" r:id="rId4" imgW="5219700" imgH="431800" progId="Equation.DSMT4">
              <p:embed/>
            </p:oleObj>
          </a:graphicData>
        </a:graphic>
      </p:graphicFrame>
      <p:graphicFrame>
        <p:nvGraphicFramePr>
          <p:cNvPr id="273413" name="Object 5"/>
          <p:cNvGraphicFramePr>
            <a:graphicFrameLocks noChangeAspect="1"/>
          </p:cNvGraphicFramePr>
          <p:nvPr/>
        </p:nvGraphicFramePr>
        <p:xfrm>
          <a:off x="827584" y="4941168"/>
          <a:ext cx="7092950" cy="850900"/>
        </p:xfrm>
        <a:graphic>
          <a:graphicData uri="http://schemas.openxmlformats.org/presentationml/2006/ole">
            <p:oleObj spid="_x0000_s205826" name="Equation" r:id="rId5" imgW="7099300" imgH="8509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73411"/>
                                        </p:tgtEl>
                                        <p:attrNameLst>
                                          <p:attrName>style.visibility</p:attrName>
                                        </p:attrNameLst>
                                      </p:cBhvr>
                                      <p:to>
                                        <p:strVal val="visible"/>
                                      </p:to>
                                    </p:set>
                                    <p:anim calcmode="lin" valueType="num">
                                      <p:cBhvr>
                                        <p:cTn id="7" dur="1000" fill="hold"/>
                                        <p:tgtEl>
                                          <p:spTgt spid="273411"/>
                                        </p:tgtEl>
                                        <p:attrNameLst>
                                          <p:attrName>ppt_w</p:attrName>
                                        </p:attrNameLst>
                                      </p:cBhvr>
                                      <p:tavLst>
                                        <p:tav tm="0">
                                          <p:val>
                                            <p:fltVal val="0"/>
                                          </p:val>
                                        </p:tav>
                                        <p:tav tm="100000">
                                          <p:val>
                                            <p:strVal val="#ppt_w"/>
                                          </p:val>
                                        </p:tav>
                                      </p:tavLst>
                                    </p:anim>
                                    <p:anim calcmode="lin" valueType="num">
                                      <p:cBhvr>
                                        <p:cTn id="8" dur="1000" fill="hold"/>
                                        <p:tgtEl>
                                          <p:spTgt spid="273411"/>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ID="9" presetClass="entr" presetSubtype="0" fill="hold" nodeType="afterEffect">
                                  <p:stCondLst>
                                    <p:cond delay="0"/>
                                  </p:stCondLst>
                                  <p:childTnLst>
                                    <p:set>
                                      <p:cBhvr>
                                        <p:cTn id="11" dur="1" fill="hold">
                                          <p:stCondLst>
                                            <p:cond delay="0"/>
                                          </p:stCondLst>
                                        </p:cTn>
                                        <p:tgtEl>
                                          <p:spTgt spid="273413"/>
                                        </p:tgtEl>
                                        <p:attrNameLst>
                                          <p:attrName>style.visibility</p:attrName>
                                        </p:attrNameLst>
                                      </p:cBhvr>
                                      <p:to>
                                        <p:strVal val="visible"/>
                                      </p:to>
                                    </p:set>
                                    <p:animEffect transition="in" filter="dissolve">
                                      <p:cBhvr>
                                        <p:cTn id="12" dur="1000"/>
                                        <p:tgtEl>
                                          <p:spTgt spid="273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密码体制中熵的性质</a:t>
            </a:r>
            <a:endParaRPr lang="zh-CN" altLang="en-US"/>
          </a:p>
        </p:txBody>
      </p:sp>
      <p:sp>
        <p:nvSpPr>
          <p:cNvPr id="3" name="内容占位符 2"/>
          <p:cNvSpPr>
            <a:spLocks noGrp="1"/>
          </p:cNvSpPr>
          <p:nvPr>
            <p:ph idx="1"/>
          </p:nvPr>
        </p:nvSpPr>
        <p:spPr/>
        <p:txBody>
          <a:bodyPr>
            <a:normAutofit/>
          </a:bodyPr>
          <a:lstStyle/>
          <a:p>
            <a:r>
              <a:rPr lang="zh-CN" altLang="en-US" sz="2800" b="1" smtClean="0"/>
              <a:t>定理</a:t>
            </a:r>
            <a:r>
              <a:rPr lang="en-US" altLang="zh-CN" sz="2800" b="1" smtClean="0"/>
              <a:t>2.10  </a:t>
            </a:r>
            <a:r>
              <a:rPr lang="zh-CN" altLang="en-US" sz="2800" smtClean="0"/>
              <a:t>设</a:t>
            </a:r>
            <a:r>
              <a:rPr lang="en-US" altLang="zh-CN" sz="2800" smtClean="0"/>
              <a:t>(P,C,K,E,D)</a:t>
            </a:r>
            <a:r>
              <a:rPr lang="zh-CN" altLang="en-US" sz="2800" smtClean="0"/>
              <a:t>是一个密码体制，那么有</a:t>
            </a:r>
            <a:r>
              <a:rPr lang="en-US" altLang="zh-CN" sz="2800" smtClean="0"/>
              <a:t>H(K|C)=H(K)+H(P)-H(C)</a:t>
            </a:r>
          </a:p>
          <a:p>
            <a:r>
              <a:rPr lang="zh-CN" altLang="en-US" sz="2800" smtClean="0"/>
              <a:t>含义</a:t>
            </a:r>
            <a:endParaRPr lang="en-US" altLang="zh-CN" sz="2800" smtClean="0"/>
          </a:p>
          <a:p>
            <a:pPr lvl="1"/>
            <a:r>
              <a:rPr lang="zh-CN" altLang="en-US" sz="2400" smtClean="0"/>
              <a:t>截获密文后，密钥的未知信息量等于明文和密钥总的未知信息量减去从已知密文中获得的信息量</a:t>
            </a:r>
            <a:endParaRPr lang="en-US" altLang="zh-CN" sz="2400" smtClean="0"/>
          </a:p>
          <a:p>
            <a:r>
              <a:rPr lang="zh-CN" altLang="en-US" sz="2800" smtClean="0"/>
              <a:t>证明</a:t>
            </a:r>
            <a:endParaRPr lang="en-US" altLang="zh-CN" sz="2800" smtClean="0"/>
          </a:p>
          <a:p>
            <a:pPr lvl="1"/>
            <a:r>
              <a:rPr lang="zh-CN" altLang="en-US" sz="2400" smtClean="0"/>
              <a:t>根据定理</a:t>
            </a:r>
            <a:r>
              <a:rPr lang="en-US" altLang="zh-CN" sz="2400" smtClean="0"/>
              <a:t>2.8</a:t>
            </a:r>
            <a:r>
              <a:rPr lang="zh-CN" altLang="en-US" sz="2400" smtClean="0"/>
              <a:t>有</a:t>
            </a:r>
            <a:r>
              <a:rPr lang="en-US" altLang="zh-CN" sz="2400" smtClean="0"/>
              <a:t>H(K,P,C)=H(C|K,P)+H(K,P)</a:t>
            </a:r>
          </a:p>
          <a:p>
            <a:pPr lvl="1"/>
            <a:r>
              <a:rPr lang="zh-CN" altLang="en-US" sz="2400" smtClean="0"/>
              <a:t>明文和密钥可确定密文，即</a:t>
            </a:r>
            <a:r>
              <a:rPr lang="en-US" altLang="zh-CN" sz="2400" smtClean="0"/>
              <a:t>H(C|K,P)=0</a:t>
            </a:r>
            <a:r>
              <a:rPr lang="zh-CN" altLang="en-US" sz="2400" smtClean="0"/>
              <a:t>，因此</a:t>
            </a:r>
            <a:r>
              <a:rPr lang="en-US" altLang="zh-CN" sz="2400" smtClean="0"/>
              <a:t>H(K,P,C)=H(K,P)</a:t>
            </a:r>
          </a:p>
          <a:p>
            <a:pPr lvl="1"/>
            <a:r>
              <a:rPr lang="en-US" altLang="zh-CN" sz="2400" smtClean="0"/>
              <a:t>P</a:t>
            </a:r>
            <a:r>
              <a:rPr lang="zh-CN" altLang="en-US" sz="2400" smtClean="0"/>
              <a:t>和</a:t>
            </a:r>
            <a:r>
              <a:rPr lang="en-US" altLang="zh-CN" sz="2400" smtClean="0"/>
              <a:t>K</a:t>
            </a:r>
            <a:r>
              <a:rPr lang="zh-CN" altLang="en-US" sz="2400" smtClean="0"/>
              <a:t>是统计独立的，因此</a:t>
            </a:r>
            <a:r>
              <a:rPr lang="en-US" altLang="zh-CN" sz="2400" smtClean="0"/>
              <a:t>H(K,P)=H(K)+H(P)</a:t>
            </a:r>
          </a:p>
          <a:p>
            <a:pPr lvl="1"/>
            <a:endParaRPr lang="en-US" altLang="zh-CN" sz="2400" smtClean="0"/>
          </a:p>
          <a:p>
            <a:endParaRPr lang="en-US" altLang="zh-CN" sz="280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密码体制中熵的性质</a:t>
            </a:r>
            <a:endParaRPr lang="zh-CN" altLang="en-US"/>
          </a:p>
        </p:txBody>
      </p:sp>
      <p:sp>
        <p:nvSpPr>
          <p:cNvPr id="3" name="内容占位符 2"/>
          <p:cNvSpPr>
            <a:spLocks noGrp="1"/>
          </p:cNvSpPr>
          <p:nvPr>
            <p:ph idx="1"/>
          </p:nvPr>
        </p:nvSpPr>
        <p:spPr/>
        <p:txBody>
          <a:bodyPr>
            <a:normAutofit/>
          </a:bodyPr>
          <a:lstStyle/>
          <a:p>
            <a:r>
              <a:rPr lang="zh-CN" altLang="en-US" sz="2800" smtClean="0"/>
              <a:t>证明</a:t>
            </a:r>
            <a:r>
              <a:rPr lang="en-US" altLang="zh-CN" sz="2800" smtClean="0"/>
              <a:t>(</a:t>
            </a:r>
            <a:r>
              <a:rPr lang="zh-CN" altLang="en-US" sz="2800" smtClean="0"/>
              <a:t>续</a:t>
            </a:r>
            <a:r>
              <a:rPr lang="en-US" altLang="zh-CN" sz="2800" smtClean="0"/>
              <a:t>)</a:t>
            </a:r>
          </a:p>
          <a:p>
            <a:pPr lvl="1"/>
            <a:r>
              <a:rPr lang="zh-CN" altLang="en-US" sz="2400" smtClean="0"/>
              <a:t>同理</a:t>
            </a:r>
            <a:r>
              <a:rPr lang="en-US" altLang="zh-CN" sz="2400" smtClean="0"/>
              <a:t>H(K,P,C)=H(P|K,C)+H(K,C)=H(K,C)</a:t>
            </a:r>
          </a:p>
          <a:p>
            <a:pPr lvl="1"/>
            <a:r>
              <a:rPr lang="zh-CN" altLang="en-US" sz="2400" smtClean="0"/>
              <a:t>因此</a:t>
            </a:r>
            <a:r>
              <a:rPr lang="en-US" altLang="zh-CN" sz="2400" smtClean="0"/>
              <a:t>H(K,C)=H(K,P)</a:t>
            </a:r>
          </a:p>
          <a:p>
            <a:pPr lvl="1"/>
            <a:r>
              <a:rPr lang="en-US" altLang="zh-CN" sz="2400" smtClean="0"/>
              <a:t>H(K|C)=H(K,C)-H(C)=H(K,P)-H(C)</a:t>
            </a:r>
          </a:p>
          <a:p>
            <a:pPr>
              <a:buNone/>
            </a:pPr>
            <a:r>
              <a:rPr lang="en-US" altLang="zh-CN" sz="2400" smtClean="0"/>
              <a:t>			=H(K)+H(P)-H(C)</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概率论基础</a:t>
            </a:r>
            <a:endParaRPr lang="zh-CN" altLang="en-US"/>
          </a:p>
        </p:txBody>
      </p:sp>
      <p:sp>
        <p:nvSpPr>
          <p:cNvPr id="3" name="内容占位符 2"/>
          <p:cNvSpPr>
            <a:spLocks noGrp="1"/>
          </p:cNvSpPr>
          <p:nvPr>
            <p:ph idx="1"/>
          </p:nvPr>
        </p:nvSpPr>
        <p:spPr/>
        <p:txBody>
          <a:bodyPr>
            <a:normAutofit lnSpcReduction="10000"/>
          </a:bodyPr>
          <a:lstStyle/>
          <a:p>
            <a:r>
              <a:rPr lang="zh-CN" altLang="en-US" smtClean="0"/>
              <a:t>样本空间</a:t>
            </a:r>
            <a:endParaRPr lang="en-US" altLang="zh-CN" smtClean="0"/>
          </a:p>
          <a:p>
            <a:pPr lvl="1"/>
            <a:r>
              <a:rPr lang="zh-CN" altLang="en-US" smtClean="0"/>
              <a:t>随机变量所有可能取值的集合，即前页中的</a:t>
            </a:r>
            <a:r>
              <a:rPr lang="en-US" altLang="zh-CN" smtClean="0"/>
              <a:t>X</a:t>
            </a:r>
          </a:p>
          <a:p>
            <a:r>
              <a:rPr lang="zh-CN" altLang="en-US" smtClean="0"/>
              <a:t>概率事件</a:t>
            </a:r>
            <a:endParaRPr lang="en-US" altLang="zh-CN" smtClean="0"/>
          </a:p>
          <a:p>
            <a:pPr lvl="1"/>
            <a:r>
              <a:rPr lang="zh-CN" altLang="en-US" smtClean="0"/>
              <a:t>随机变量实际取值的集合，是样本空间的子集，通常用</a:t>
            </a:r>
            <a:r>
              <a:rPr lang="en-US" altLang="zh-CN" smtClean="0"/>
              <a:t>E</a:t>
            </a:r>
            <a:r>
              <a:rPr lang="zh-CN" altLang="en-US" smtClean="0"/>
              <a:t>表示，随机变量在</a:t>
            </a:r>
            <a:r>
              <a:rPr lang="en-US" altLang="zh-CN" smtClean="0"/>
              <a:t>E</a:t>
            </a:r>
            <a:r>
              <a:rPr lang="zh-CN" altLang="en-US" smtClean="0"/>
              <a:t>上取值的概率为</a:t>
            </a:r>
            <a:endParaRPr lang="en-US" altLang="zh-CN" smtClean="0"/>
          </a:p>
          <a:p>
            <a:pPr lvl="1"/>
            <a:endParaRPr lang="en-US" altLang="zh-CN" smtClean="0"/>
          </a:p>
          <a:p>
            <a:pPr lvl="1"/>
            <a:endParaRPr lang="en-US" altLang="zh-CN" smtClean="0"/>
          </a:p>
          <a:p>
            <a:pPr lvl="1"/>
            <a:r>
              <a:rPr lang="zh-CN" altLang="en-US" smtClean="0"/>
              <a:t>以掷骰子为例，骰子的点数为</a:t>
            </a:r>
            <a:r>
              <a:rPr lang="en-US" altLang="zh-CN" smtClean="0"/>
              <a:t>2</a:t>
            </a:r>
            <a:r>
              <a:rPr lang="zh-CN" altLang="en-US" smtClean="0"/>
              <a:t>或</a:t>
            </a:r>
            <a:r>
              <a:rPr lang="en-US" altLang="zh-CN" smtClean="0"/>
              <a:t>4</a:t>
            </a:r>
            <a:r>
              <a:rPr lang="zh-CN" altLang="en-US" smtClean="0"/>
              <a:t>的概率为</a:t>
            </a:r>
            <a:endParaRPr lang="en-US" altLang="zh-CN" smtClean="0"/>
          </a:p>
          <a:p>
            <a:pPr lvl="1">
              <a:buNone/>
            </a:pPr>
            <a:r>
              <a:rPr lang="en-US" altLang="zh-CN" smtClean="0"/>
              <a:t>			Pr[2]+Pr[4]=1/3</a:t>
            </a:r>
          </a:p>
        </p:txBody>
      </p:sp>
      <p:graphicFrame>
        <p:nvGraphicFramePr>
          <p:cNvPr id="4" name="对象 3"/>
          <p:cNvGraphicFramePr>
            <a:graphicFrameLocks noChangeAspect="1"/>
          </p:cNvGraphicFramePr>
          <p:nvPr/>
        </p:nvGraphicFramePr>
        <p:xfrm>
          <a:off x="2915816" y="4005064"/>
          <a:ext cx="2933659" cy="792088"/>
        </p:xfrm>
        <a:graphic>
          <a:graphicData uri="http://schemas.openxmlformats.org/presentationml/2006/ole">
            <p:oleObj spid="_x0000_s2050" name="Equation" r:id="rId3" imgW="1269720" imgH="342720" progId="">
              <p:embed/>
            </p:oleObj>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熵性质举例</a:t>
            </a:r>
            <a:endParaRPr lang="zh-CN" altLang="en-US"/>
          </a:p>
        </p:txBody>
      </p:sp>
      <p:sp>
        <p:nvSpPr>
          <p:cNvPr id="3" name="内容占位符 2"/>
          <p:cNvSpPr>
            <a:spLocks noGrp="1"/>
          </p:cNvSpPr>
          <p:nvPr>
            <p:ph idx="1"/>
          </p:nvPr>
        </p:nvSpPr>
        <p:spPr>
          <a:xfrm>
            <a:off x="457200" y="1600200"/>
            <a:ext cx="8229600" cy="4997152"/>
          </a:xfrm>
        </p:spPr>
        <p:txBody>
          <a:bodyPr>
            <a:normAutofit/>
          </a:bodyPr>
          <a:lstStyle/>
          <a:p>
            <a:r>
              <a:rPr lang="zh-CN" altLang="en-US" sz="2800" smtClean="0"/>
              <a:t>例</a:t>
            </a:r>
            <a:r>
              <a:rPr lang="en-US" altLang="zh-CN" sz="2800" smtClean="0"/>
              <a:t>2.3  </a:t>
            </a:r>
            <a:r>
              <a:rPr lang="zh-CN" altLang="en-US" sz="2800" smtClean="0"/>
              <a:t>已知某密码体制</a:t>
            </a:r>
            <a:r>
              <a:rPr lang="en-US" altLang="zh-CN" sz="2800" smtClean="0"/>
              <a:t>(P,C,K,E,D)</a:t>
            </a:r>
            <a:r>
              <a:rPr lang="zh-CN" altLang="en-US" sz="2800" smtClean="0"/>
              <a:t>定义如下</a:t>
            </a:r>
            <a:endParaRPr lang="en-US" altLang="zh-CN" sz="2800" smtClean="0"/>
          </a:p>
          <a:p>
            <a:pPr lvl="1"/>
            <a:r>
              <a:rPr lang="en-US" altLang="zh-CN" sz="2400" smtClean="0"/>
              <a:t>P={a, b}		C={1, 2, 3, 4}		K={k1,k2,k3}</a:t>
            </a:r>
          </a:p>
          <a:p>
            <a:pPr lvl="1"/>
            <a:r>
              <a:rPr lang="zh-CN" altLang="en-US" sz="2400" smtClean="0"/>
              <a:t>假设</a:t>
            </a:r>
            <a:endParaRPr lang="en-US" altLang="zh-CN" sz="2400" smtClean="0"/>
          </a:p>
          <a:p>
            <a:pPr lvl="2"/>
            <a:r>
              <a:rPr lang="en-US" altLang="zh-CN" sz="2000" smtClean="0"/>
              <a:t>Pr[a]=1/4; Pr[b]=3/4</a:t>
            </a:r>
          </a:p>
          <a:p>
            <a:pPr lvl="2"/>
            <a:r>
              <a:rPr lang="en-US" altLang="zh-CN" sz="2000" smtClean="0"/>
              <a:t>Pr[k1]=1/2; Pr[k2]=Pr[k3]=1/4</a:t>
            </a:r>
          </a:p>
          <a:p>
            <a:pPr lvl="1"/>
            <a:r>
              <a:rPr lang="zh-CN" altLang="en-US" sz="2400" smtClean="0"/>
              <a:t>加密函数表示为下表</a:t>
            </a:r>
            <a:endParaRPr lang="en-US" altLang="zh-CN" sz="2400" smtClean="0"/>
          </a:p>
          <a:p>
            <a:pPr lvl="2"/>
            <a:endParaRPr lang="en-US" altLang="zh-CN" sz="2000" smtClean="0"/>
          </a:p>
          <a:p>
            <a:pPr lvl="2"/>
            <a:endParaRPr lang="en-US" altLang="zh-CN" sz="2000" smtClean="0"/>
          </a:p>
          <a:p>
            <a:pPr lvl="2"/>
            <a:endParaRPr lang="en-US" altLang="zh-CN" sz="2000" smtClean="0"/>
          </a:p>
          <a:p>
            <a:pPr lvl="2"/>
            <a:endParaRPr lang="en-US" altLang="zh-CN" sz="2000" smtClean="0"/>
          </a:p>
          <a:p>
            <a:pPr lvl="2"/>
            <a:endParaRPr lang="en-US" altLang="zh-CN" sz="2000" smtClean="0"/>
          </a:p>
          <a:p>
            <a:r>
              <a:rPr lang="zh-CN" altLang="en-US" sz="2800" smtClean="0"/>
              <a:t>试求</a:t>
            </a:r>
            <a:r>
              <a:rPr lang="en-US" altLang="zh-CN" sz="2800" smtClean="0"/>
              <a:t>H(K|C)</a:t>
            </a:r>
          </a:p>
        </p:txBody>
      </p:sp>
      <p:graphicFrame>
        <p:nvGraphicFramePr>
          <p:cNvPr id="4" name="表格 3"/>
          <p:cNvGraphicFramePr>
            <a:graphicFrameLocks noGrp="1"/>
          </p:cNvGraphicFramePr>
          <p:nvPr/>
        </p:nvGraphicFramePr>
        <p:xfrm>
          <a:off x="1547664" y="4221088"/>
          <a:ext cx="3744417" cy="1512168"/>
        </p:xfrm>
        <a:graphic>
          <a:graphicData uri="http://schemas.openxmlformats.org/drawingml/2006/table">
            <a:tbl>
              <a:tblPr firstRow="1" bandRow="1">
                <a:tableStyleId>{5C22544A-7EE6-4342-B048-85BDC9FD1C3A}</a:tableStyleId>
              </a:tblPr>
              <a:tblGrid>
                <a:gridCol w="1248139"/>
                <a:gridCol w="1248139"/>
                <a:gridCol w="1248139"/>
              </a:tblGrid>
              <a:tr h="378042">
                <a:tc>
                  <a:txBody>
                    <a:bodyPr/>
                    <a:lstStyle/>
                    <a:p>
                      <a:endParaRPr lang="zh-CN" altLang="en-US" sz="1800"/>
                    </a:p>
                  </a:txBody>
                  <a:tcPr anchor="ctr" anchorCtr="1"/>
                </a:tc>
                <a:tc>
                  <a:txBody>
                    <a:bodyPr/>
                    <a:lstStyle/>
                    <a:p>
                      <a:r>
                        <a:rPr lang="en-US" altLang="zh-CN" sz="1800" b="0" smtClean="0"/>
                        <a:t>a</a:t>
                      </a:r>
                      <a:endParaRPr lang="zh-CN" altLang="en-US" sz="1800" b="0"/>
                    </a:p>
                  </a:txBody>
                  <a:tcPr anchor="ctr" anchorCtr="1"/>
                </a:tc>
                <a:tc>
                  <a:txBody>
                    <a:bodyPr/>
                    <a:lstStyle/>
                    <a:p>
                      <a:r>
                        <a:rPr lang="en-US" altLang="zh-CN" sz="1800" b="0" smtClean="0"/>
                        <a:t>b</a:t>
                      </a:r>
                      <a:endParaRPr lang="zh-CN" altLang="en-US" sz="1800" b="0"/>
                    </a:p>
                  </a:txBody>
                  <a:tcPr anchor="ctr" anchorCtr="1"/>
                </a:tc>
              </a:tr>
              <a:tr h="378042">
                <a:tc>
                  <a:txBody>
                    <a:bodyPr/>
                    <a:lstStyle/>
                    <a:p>
                      <a:r>
                        <a:rPr lang="en-US" altLang="zh-CN" sz="1800" baseline="0" smtClean="0"/>
                        <a:t>k1</a:t>
                      </a:r>
                      <a:endParaRPr lang="zh-CN" altLang="en-US" sz="1800" baseline="0"/>
                    </a:p>
                  </a:txBody>
                  <a:tcPr anchor="ctr" anchorCtr="1">
                    <a:solidFill>
                      <a:schemeClr val="accent1"/>
                    </a:solidFill>
                  </a:tcPr>
                </a:tc>
                <a:tc>
                  <a:txBody>
                    <a:bodyPr/>
                    <a:lstStyle/>
                    <a:p>
                      <a:r>
                        <a:rPr lang="en-US" altLang="zh-CN" sz="1800" smtClean="0"/>
                        <a:t>1</a:t>
                      </a:r>
                      <a:endParaRPr lang="zh-CN" altLang="en-US" sz="1800"/>
                    </a:p>
                  </a:txBody>
                  <a:tcPr anchor="ctr" anchorCtr="1"/>
                </a:tc>
                <a:tc>
                  <a:txBody>
                    <a:bodyPr/>
                    <a:lstStyle/>
                    <a:p>
                      <a:r>
                        <a:rPr lang="en-US" altLang="zh-CN" sz="1800" smtClean="0"/>
                        <a:t>2</a:t>
                      </a:r>
                      <a:endParaRPr lang="zh-CN" altLang="en-US" sz="1800"/>
                    </a:p>
                  </a:txBody>
                  <a:tcPr anchor="ctr" anchorCtr="1"/>
                </a:tc>
              </a:tr>
              <a:tr h="378042">
                <a:tc>
                  <a:txBody>
                    <a:bodyPr/>
                    <a:lstStyle/>
                    <a:p>
                      <a:r>
                        <a:rPr lang="en-US" altLang="zh-CN" sz="1800" baseline="0" smtClean="0"/>
                        <a:t>k2</a:t>
                      </a:r>
                      <a:endParaRPr lang="zh-CN" altLang="en-US" sz="1800" baseline="0"/>
                    </a:p>
                  </a:txBody>
                  <a:tcPr anchor="ctr" anchorCtr="1">
                    <a:solidFill>
                      <a:schemeClr val="accent1"/>
                    </a:solidFill>
                  </a:tcPr>
                </a:tc>
                <a:tc>
                  <a:txBody>
                    <a:bodyPr/>
                    <a:lstStyle/>
                    <a:p>
                      <a:r>
                        <a:rPr lang="en-US" altLang="zh-CN" sz="1800" smtClean="0"/>
                        <a:t>2</a:t>
                      </a:r>
                      <a:endParaRPr lang="zh-CN" altLang="en-US" sz="1800"/>
                    </a:p>
                  </a:txBody>
                  <a:tcPr anchor="ctr" anchorCtr="1"/>
                </a:tc>
                <a:tc>
                  <a:txBody>
                    <a:bodyPr/>
                    <a:lstStyle/>
                    <a:p>
                      <a:r>
                        <a:rPr lang="en-US" altLang="zh-CN" sz="1800" smtClean="0"/>
                        <a:t>3</a:t>
                      </a:r>
                      <a:endParaRPr lang="zh-CN" altLang="en-US" sz="1800"/>
                    </a:p>
                  </a:txBody>
                  <a:tcPr anchor="ctr" anchorCtr="1"/>
                </a:tc>
              </a:tr>
              <a:tr h="378042">
                <a:tc>
                  <a:txBody>
                    <a:bodyPr/>
                    <a:lstStyle/>
                    <a:p>
                      <a:r>
                        <a:rPr lang="en-US" altLang="zh-CN" sz="1800" baseline="0" smtClean="0"/>
                        <a:t>k3</a:t>
                      </a:r>
                      <a:endParaRPr lang="zh-CN" altLang="en-US" sz="1800" baseline="0"/>
                    </a:p>
                  </a:txBody>
                  <a:tcPr anchor="ctr" anchorCtr="1">
                    <a:solidFill>
                      <a:schemeClr val="accent1"/>
                    </a:solidFill>
                  </a:tcPr>
                </a:tc>
                <a:tc>
                  <a:txBody>
                    <a:bodyPr/>
                    <a:lstStyle/>
                    <a:p>
                      <a:r>
                        <a:rPr lang="en-US" altLang="zh-CN" sz="1800" smtClean="0"/>
                        <a:t>3</a:t>
                      </a:r>
                      <a:endParaRPr lang="zh-CN" altLang="en-US" sz="1800"/>
                    </a:p>
                  </a:txBody>
                  <a:tcPr anchor="ctr" anchorCtr="1"/>
                </a:tc>
                <a:tc>
                  <a:txBody>
                    <a:bodyPr/>
                    <a:lstStyle/>
                    <a:p>
                      <a:r>
                        <a:rPr lang="en-US" altLang="zh-CN" sz="1800" smtClean="0"/>
                        <a:t>4</a:t>
                      </a:r>
                      <a:endParaRPr lang="zh-CN" altLang="en-US" sz="1800"/>
                    </a:p>
                  </a:txBody>
                  <a:tcPr anchor="ctr" anchorCtr="1"/>
                </a:tc>
              </a:tr>
            </a:tbl>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0"/>
            <a:ext cx="8229600" cy="1143000"/>
          </a:xfrm>
        </p:spPr>
        <p:txBody>
          <a:bodyPr/>
          <a:lstStyle/>
          <a:p>
            <a:r>
              <a:rPr lang="zh-CN" altLang="en-US" dirty="0" smtClean="0"/>
              <a:t>熵性质举例</a:t>
            </a:r>
            <a:endParaRPr lang="zh-CN" altLang="en-US" dirty="0"/>
          </a:p>
        </p:txBody>
      </p:sp>
      <p:sp>
        <p:nvSpPr>
          <p:cNvPr id="3" name="内容占位符 2"/>
          <p:cNvSpPr>
            <a:spLocks noGrp="1"/>
          </p:cNvSpPr>
          <p:nvPr>
            <p:ph idx="1"/>
          </p:nvPr>
        </p:nvSpPr>
        <p:spPr>
          <a:xfrm>
            <a:off x="428596" y="928670"/>
            <a:ext cx="8229600" cy="3143272"/>
          </a:xfrm>
        </p:spPr>
        <p:txBody>
          <a:bodyPr>
            <a:normAutofit/>
          </a:bodyPr>
          <a:lstStyle/>
          <a:p>
            <a:r>
              <a:rPr lang="zh-CN" altLang="en-US" sz="2800" dirty="0" smtClean="0"/>
              <a:t>前面已经计算出</a:t>
            </a:r>
            <a:r>
              <a:rPr lang="en-US" altLang="zh-CN" sz="2800" dirty="0" smtClean="0"/>
              <a:t>Pr[C]</a:t>
            </a:r>
            <a:r>
              <a:rPr lang="zh-CN" altLang="en-US" sz="2800" dirty="0" smtClean="0"/>
              <a:t>，有</a:t>
            </a:r>
            <a:endParaRPr lang="en-US" altLang="zh-CN" sz="2800" dirty="0" smtClean="0"/>
          </a:p>
          <a:p>
            <a:pPr lvl="1"/>
            <a:r>
              <a:rPr lang="en-US" altLang="zh-CN" sz="2400" dirty="0" smtClean="0"/>
              <a:t>Pr[1]=1/8	Pr[2]=7/16	Pr[3]=1/4	Pr[4]=3/16</a:t>
            </a:r>
          </a:p>
          <a:p>
            <a:r>
              <a:rPr lang="zh-CN" altLang="en-US" sz="2800" dirty="0" smtClean="0"/>
              <a:t>计算</a:t>
            </a:r>
            <a:r>
              <a:rPr lang="en-US" altLang="zh-CN" sz="2800" dirty="0" smtClean="0"/>
              <a:t>Pr[C|K]</a:t>
            </a:r>
            <a:r>
              <a:rPr lang="zh-CN" altLang="en-US" sz="2800" dirty="0" smtClean="0"/>
              <a:t>，有</a:t>
            </a:r>
            <a:endParaRPr lang="en-US" altLang="zh-CN" sz="2800" dirty="0" smtClean="0"/>
          </a:p>
          <a:p>
            <a:pPr lvl="1"/>
            <a:r>
              <a:rPr lang="en-US" altLang="zh-CN" sz="2000" dirty="0" smtClean="0"/>
              <a:t>Pr[1|k1]=Pr[a]=1/4     Pr[1|k2]=0	</a:t>
            </a:r>
            <a:r>
              <a:rPr lang="en-US" altLang="zh-CN" sz="2000" smtClean="0"/>
              <a:t>                       Pr[1|k3</a:t>
            </a:r>
            <a:r>
              <a:rPr lang="en-US" altLang="zh-CN" sz="2000" dirty="0" smtClean="0"/>
              <a:t>]=0</a:t>
            </a:r>
          </a:p>
          <a:p>
            <a:pPr lvl="1"/>
            <a:r>
              <a:rPr lang="en-US" altLang="zh-CN" sz="2000" dirty="0" smtClean="0"/>
              <a:t>Pr[2|k1]=Pr[b]=3/4     Pr[2|k2]=Pr[a]=1/4	       Pr[2|k3]=0</a:t>
            </a:r>
          </a:p>
          <a:p>
            <a:pPr lvl="1"/>
            <a:r>
              <a:rPr lang="en-US" altLang="zh-CN" sz="2000" dirty="0" smtClean="0"/>
              <a:t>Pr[3|k1]=0	        Pr[3|k2]=Pr[b]=3/4         Pr[3|k3]=Pr[a]=1/4</a:t>
            </a:r>
          </a:p>
          <a:p>
            <a:pPr lvl="1"/>
            <a:r>
              <a:rPr lang="en-US" altLang="zh-CN" sz="2000" dirty="0" smtClean="0"/>
              <a:t>Pr[4|k1]=0	        Pr[4|k2]=0	                       Pr[4|k3]=Pr[b]=3/4</a:t>
            </a:r>
          </a:p>
        </p:txBody>
      </p:sp>
      <p:sp>
        <p:nvSpPr>
          <p:cNvPr id="4" name="内容占位符 2"/>
          <p:cNvSpPr txBox="1">
            <a:spLocks/>
          </p:cNvSpPr>
          <p:nvPr/>
        </p:nvSpPr>
        <p:spPr>
          <a:xfrm>
            <a:off x="488556" y="3957630"/>
            <a:ext cx="8229600" cy="254320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0"/>
              </a:spcAft>
              <a:buClr>
                <a:schemeClr val="accent1"/>
              </a:buClr>
              <a:buSzPct val="50000"/>
              <a:buFont typeface="Wingdings 2"/>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根据</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Bayes</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公式计算</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Pr[K|C]</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有</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chemeClr val="accent2"/>
              </a:buClr>
              <a:buSzPct val="50000"/>
              <a:buFont typeface="Wingdings 2"/>
              <a:buChar char="³"/>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Pr[K|C]=Pr[K]Pr[C|K]/Pr[C]</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，可计算</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chemeClr val="accent2"/>
              </a:buClr>
              <a:buSzPct val="50000"/>
              <a:buFont typeface="Wingdings 2"/>
              <a:buChar char="³"/>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Pr[k1|1]=1	Pr[k2|1]=0		Pr[k3|1]=0</a:t>
            </a:r>
          </a:p>
          <a:p>
            <a:pPr marL="742950" marR="0" lvl="1" indent="-285750" algn="l" defTabSz="914400" rtl="0" eaLnBrk="1" fontAlgn="auto" latinLnBrk="0" hangingPunct="1">
              <a:lnSpc>
                <a:spcPct val="100000"/>
              </a:lnSpc>
              <a:spcBef>
                <a:spcPct val="20000"/>
              </a:spcBef>
              <a:spcAft>
                <a:spcPts val="0"/>
              </a:spcAft>
              <a:buClr>
                <a:schemeClr val="accent2"/>
              </a:buClr>
              <a:buSzPct val="50000"/>
              <a:buFont typeface="Wingdings 2"/>
              <a:buChar char="³"/>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Pr[k1|2]=6/7	Pr[k2|2]=1/7		Pr[k3|2]=0</a:t>
            </a:r>
          </a:p>
          <a:p>
            <a:pPr marL="742950" marR="0" lvl="1" indent="-285750" algn="l" defTabSz="914400" rtl="0" eaLnBrk="1" fontAlgn="auto" latinLnBrk="0" hangingPunct="1">
              <a:lnSpc>
                <a:spcPct val="100000"/>
              </a:lnSpc>
              <a:spcBef>
                <a:spcPct val="20000"/>
              </a:spcBef>
              <a:spcAft>
                <a:spcPts val="0"/>
              </a:spcAft>
              <a:buClr>
                <a:schemeClr val="accent2"/>
              </a:buClr>
              <a:buSzPct val="50000"/>
              <a:buFont typeface="Wingdings 2"/>
              <a:buChar char="³"/>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Pr[k1|3]=0	Pr[k2|3]=3/4		Pr[k3|3]=1/4</a:t>
            </a:r>
          </a:p>
          <a:p>
            <a:pPr marL="742950" marR="0" lvl="1" indent="-285750" algn="l" defTabSz="914400" rtl="0" eaLnBrk="1" fontAlgn="auto" latinLnBrk="0" hangingPunct="1">
              <a:lnSpc>
                <a:spcPct val="100000"/>
              </a:lnSpc>
              <a:spcBef>
                <a:spcPct val="20000"/>
              </a:spcBef>
              <a:spcAft>
                <a:spcPts val="0"/>
              </a:spcAft>
              <a:buClr>
                <a:schemeClr val="accent2"/>
              </a:buClr>
              <a:buSzPct val="50000"/>
              <a:buFont typeface="Wingdings 2"/>
              <a:buChar char="³"/>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Pr[k1|4]=0	Pr[k2|4]=0		Pr[k3|4]=1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熵性质举例</a:t>
            </a:r>
            <a:endParaRPr lang="zh-CN" altLang="en-US"/>
          </a:p>
        </p:txBody>
      </p:sp>
      <p:sp>
        <p:nvSpPr>
          <p:cNvPr id="3" name="内容占位符 2"/>
          <p:cNvSpPr>
            <a:spLocks noGrp="1"/>
          </p:cNvSpPr>
          <p:nvPr>
            <p:ph idx="1"/>
          </p:nvPr>
        </p:nvSpPr>
        <p:spPr/>
        <p:txBody>
          <a:bodyPr/>
          <a:lstStyle/>
          <a:p>
            <a:r>
              <a:rPr lang="zh-CN" altLang="en-US" smtClean="0"/>
              <a:t>根据条件熵定义，有</a:t>
            </a:r>
            <a:endParaRPr lang="zh-CN" altLang="en-US"/>
          </a:p>
        </p:txBody>
      </p:sp>
      <p:graphicFrame>
        <p:nvGraphicFramePr>
          <p:cNvPr id="102402" name="Object 2"/>
          <p:cNvGraphicFramePr>
            <a:graphicFrameLocks noChangeAspect="1"/>
          </p:cNvGraphicFramePr>
          <p:nvPr/>
        </p:nvGraphicFramePr>
        <p:xfrm>
          <a:off x="1692275" y="2063750"/>
          <a:ext cx="5975350" cy="4416425"/>
        </p:xfrm>
        <a:graphic>
          <a:graphicData uri="http://schemas.openxmlformats.org/presentationml/2006/ole">
            <p:oleObj spid="_x0000_s102402" name="Equation" r:id="rId3" imgW="3213000" imgH="2374560" progId="Equation.DSMT4">
              <p:embed/>
            </p:oleObj>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熵性质举例</a:t>
            </a:r>
            <a:endParaRPr lang="zh-CN" altLang="en-US"/>
          </a:p>
        </p:txBody>
      </p:sp>
      <p:sp>
        <p:nvSpPr>
          <p:cNvPr id="3" name="内容占位符 2"/>
          <p:cNvSpPr>
            <a:spLocks noGrp="1"/>
          </p:cNvSpPr>
          <p:nvPr>
            <p:ph idx="1"/>
          </p:nvPr>
        </p:nvSpPr>
        <p:spPr/>
        <p:txBody>
          <a:bodyPr>
            <a:normAutofit/>
          </a:bodyPr>
          <a:lstStyle/>
          <a:p>
            <a:r>
              <a:rPr lang="zh-CN" altLang="en-US" sz="2800" smtClean="0"/>
              <a:t>前面已经计算出</a:t>
            </a:r>
            <a:endParaRPr lang="en-US" altLang="zh-CN" sz="2800" smtClean="0"/>
          </a:p>
          <a:p>
            <a:pPr>
              <a:buNone/>
            </a:pPr>
            <a:r>
              <a:rPr lang="en-US" altLang="zh-CN" sz="2800" smtClean="0"/>
              <a:t>	H(P)</a:t>
            </a:r>
            <a:r>
              <a:rPr lang="zh-CN" altLang="en-US" sz="2800" smtClean="0"/>
              <a:t>≈</a:t>
            </a:r>
            <a:r>
              <a:rPr lang="en-US" altLang="zh-CN" sz="2800" smtClean="0"/>
              <a:t>0.81, H(K)=1.5, H(C)</a:t>
            </a:r>
            <a:r>
              <a:rPr lang="zh-CN" altLang="en-US" sz="2800" smtClean="0"/>
              <a:t>≈</a:t>
            </a:r>
            <a:r>
              <a:rPr lang="en-US" altLang="zh-CN" sz="2800" smtClean="0"/>
              <a:t>1.85</a:t>
            </a:r>
          </a:p>
          <a:p>
            <a:r>
              <a:rPr lang="zh-CN" altLang="en-US" sz="2800" smtClean="0"/>
              <a:t>由定理</a:t>
            </a:r>
            <a:r>
              <a:rPr lang="en-US" altLang="zh-CN" sz="2800" smtClean="0"/>
              <a:t>2.10</a:t>
            </a:r>
            <a:r>
              <a:rPr lang="zh-CN" altLang="en-US" sz="2800" smtClean="0"/>
              <a:t>可知</a:t>
            </a:r>
            <a:endParaRPr lang="en-US" altLang="zh-CN" sz="2800" smtClean="0"/>
          </a:p>
          <a:p>
            <a:pPr>
              <a:buNone/>
            </a:pPr>
            <a:r>
              <a:rPr lang="en-US" altLang="zh-CN" sz="2800" smtClean="0"/>
              <a:t>	H(K|C)=H(K)+H(P)-H(C)</a:t>
            </a:r>
            <a:r>
              <a:rPr lang="zh-CN" altLang="en-US" sz="2800" smtClean="0"/>
              <a:t>≈</a:t>
            </a:r>
            <a:r>
              <a:rPr lang="en-US" altLang="zh-CN" sz="2800" smtClean="0"/>
              <a:t>1.5+0.81-1.85=0.46</a:t>
            </a:r>
          </a:p>
          <a:p>
            <a:pPr>
              <a:buNone/>
            </a:pPr>
            <a:r>
              <a:rPr lang="en-US" altLang="zh-CN" sz="2800" smtClean="0"/>
              <a:t>	</a:t>
            </a:r>
            <a:r>
              <a:rPr lang="zh-CN" altLang="en-US" sz="2800" smtClean="0"/>
              <a:t>得到验证</a:t>
            </a:r>
            <a:endParaRPr lang="en-US" altLang="zh-CN" sz="2800" smtClean="0"/>
          </a:p>
          <a:p>
            <a:endParaRPr lang="zh-CN" altLang="en-US" sz="280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课堂练习</a:t>
            </a:r>
            <a:endParaRPr lang="zh-CN" altLang="en-US"/>
          </a:p>
        </p:txBody>
      </p:sp>
      <p:sp>
        <p:nvSpPr>
          <p:cNvPr id="3" name="内容占位符 2"/>
          <p:cNvSpPr>
            <a:spLocks noGrp="1"/>
          </p:cNvSpPr>
          <p:nvPr>
            <p:ph idx="1"/>
          </p:nvPr>
        </p:nvSpPr>
        <p:spPr/>
        <p:txBody>
          <a:bodyPr/>
          <a:lstStyle/>
          <a:p>
            <a:r>
              <a:rPr lang="zh-CN" altLang="en-US" smtClean="0"/>
              <a:t>对仿射密码计算</a:t>
            </a:r>
            <a:r>
              <a:rPr lang="en-US" altLang="zh-CN" smtClean="0"/>
              <a:t>H(K|C)</a:t>
            </a:r>
            <a:r>
              <a:rPr lang="zh-CN" altLang="en-US" smtClean="0"/>
              <a:t>和</a:t>
            </a:r>
            <a:r>
              <a:rPr lang="en-US" altLang="zh-CN" smtClean="0"/>
              <a:t>H(K|P,C)</a:t>
            </a:r>
            <a:r>
              <a:rPr lang="zh-CN" altLang="en-US" smtClean="0"/>
              <a:t>，这里假定密钥和明文都是等概率的</a:t>
            </a:r>
            <a:endParaRPr lang="en-US" altLang="zh-CN" smtClean="0"/>
          </a:p>
          <a:p>
            <a:r>
              <a:rPr lang="zh-CN" altLang="en-US" smtClean="0"/>
              <a:t>提示</a:t>
            </a:r>
            <a:endParaRPr lang="en-US" altLang="zh-CN" smtClean="0"/>
          </a:p>
          <a:p>
            <a:pPr lvl="1"/>
            <a:r>
              <a:rPr lang="zh-CN" altLang="en-US" smtClean="0"/>
              <a:t>此仿射密码具有完善保密性</a:t>
            </a:r>
            <a:endParaRPr lang="en-US" altLang="zh-CN" smtClean="0"/>
          </a:p>
          <a:p>
            <a:pPr lvl="1"/>
            <a:r>
              <a:rPr lang="en-US" altLang="zh-CN" smtClean="0"/>
              <a:t>log</a:t>
            </a:r>
            <a:r>
              <a:rPr lang="en-US" altLang="zh-CN" baseline="-25000" smtClean="0"/>
              <a:t>2</a:t>
            </a:r>
            <a:r>
              <a:rPr lang="en-US" altLang="zh-CN" smtClean="0"/>
              <a:t>12</a:t>
            </a:r>
            <a:r>
              <a:rPr lang="zh-CN" altLang="en-US" smtClean="0"/>
              <a:t>≈</a:t>
            </a:r>
            <a:r>
              <a:rPr lang="en-US" altLang="zh-CN" smtClean="0"/>
              <a:t>3.58</a:t>
            </a:r>
            <a:r>
              <a:rPr lang="zh-CN" altLang="en-US" smtClean="0"/>
              <a:t>，</a:t>
            </a:r>
            <a:r>
              <a:rPr lang="en-US" altLang="zh-CN" smtClean="0"/>
              <a:t>log</a:t>
            </a:r>
            <a:r>
              <a:rPr lang="en-US" altLang="zh-CN" baseline="-25000" smtClean="0"/>
              <a:t>2</a:t>
            </a:r>
            <a:r>
              <a:rPr lang="en-US" altLang="zh-CN" smtClean="0"/>
              <a:t>13</a:t>
            </a:r>
            <a:r>
              <a:rPr lang="zh-CN" altLang="en-US" smtClean="0"/>
              <a:t>≈</a:t>
            </a:r>
            <a:r>
              <a:rPr lang="en-US" altLang="zh-CN" smtClean="0"/>
              <a:t>3.7</a:t>
            </a:r>
            <a:endParaRPr lang="zh-CN" altLang="en-US"/>
          </a:p>
        </p:txBody>
      </p:sp>
      <p:graphicFrame>
        <p:nvGraphicFramePr>
          <p:cNvPr id="4" name="对象 3"/>
          <p:cNvGraphicFramePr>
            <a:graphicFrameLocks noChangeAspect="1"/>
          </p:cNvGraphicFramePr>
          <p:nvPr/>
        </p:nvGraphicFramePr>
        <p:xfrm>
          <a:off x="4114800" y="3322638"/>
          <a:ext cx="914400" cy="211137"/>
        </p:xfrm>
        <a:graphic>
          <a:graphicData uri="http://schemas.openxmlformats.org/presentationml/2006/ole">
            <p:oleObj spid="_x0000_s39938" name="Equation" r:id="rId4" imgW="914400" imgH="211680" progId="Equation.DSMT4">
              <p:embed/>
            </p:oleObj>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smtClean="0"/>
              <a:t>一般密码体制</a:t>
            </a:r>
            <a:endParaRPr lang="zh-CN" altLang="en-US" dirty="0"/>
          </a:p>
        </p:txBody>
      </p:sp>
      <p:sp>
        <p:nvSpPr>
          <p:cNvPr id="10243" name="内容占位符 2"/>
          <p:cNvSpPr>
            <a:spLocks noGrp="1"/>
          </p:cNvSpPr>
          <p:nvPr>
            <p:ph idx="1"/>
          </p:nvPr>
        </p:nvSpPr>
        <p:spPr/>
        <p:txBody>
          <a:bodyPr>
            <a:normAutofit lnSpcReduction="10000"/>
          </a:bodyPr>
          <a:lstStyle/>
          <a:p>
            <a:pPr eaLnBrk="1" hangingPunct="1"/>
            <a:r>
              <a:rPr lang="en-US" altLang="zh-CN" sz="2800" smtClean="0"/>
              <a:t>1. |P| ≤ |C| (</a:t>
            </a:r>
            <a:r>
              <a:rPr lang="zh-CN" altLang="en-US" sz="2800" smtClean="0"/>
              <a:t>单射）</a:t>
            </a:r>
            <a:endParaRPr lang="en-US" altLang="zh-CN" sz="2800" smtClean="0"/>
          </a:p>
          <a:p>
            <a:pPr eaLnBrk="1" hangingPunct="1"/>
            <a:r>
              <a:rPr lang="en-US" altLang="zh-CN" sz="2800" smtClean="0"/>
              <a:t>2.H(P|KC)=H(C|KP)=0</a:t>
            </a:r>
          </a:p>
          <a:p>
            <a:pPr eaLnBrk="1" hangingPunct="1"/>
            <a:r>
              <a:rPr lang="en-US" altLang="zh-CN" sz="2800" smtClean="0"/>
              <a:t>3.H(PK)=H(P)+H(K)</a:t>
            </a:r>
          </a:p>
          <a:p>
            <a:pPr eaLnBrk="1" hangingPunct="1"/>
            <a:r>
              <a:rPr lang="en-US" altLang="zh-CN" sz="2800" smtClean="0">
                <a:solidFill>
                  <a:srgbClr val="FF0000"/>
                </a:solidFill>
              </a:rPr>
              <a:t>4.H(K|C)=H(P)+H(K)-H(C)(</a:t>
            </a:r>
            <a:r>
              <a:rPr lang="zh-CN" altLang="en-US" sz="2800" smtClean="0">
                <a:solidFill>
                  <a:srgbClr val="FF0000"/>
                </a:solidFill>
              </a:rPr>
              <a:t>由</a:t>
            </a:r>
            <a:r>
              <a:rPr lang="en-US" altLang="zh-CN" sz="2800" smtClean="0">
                <a:solidFill>
                  <a:srgbClr val="FF0000"/>
                </a:solidFill>
              </a:rPr>
              <a:t>2</a:t>
            </a:r>
            <a:r>
              <a:rPr lang="zh-CN" altLang="en-US" sz="2800" smtClean="0">
                <a:solidFill>
                  <a:srgbClr val="FF0000"/>
                </a:solidFill>
              </a:rPr>
              <a:t>，</a:t>
            </a:r>
            <a:r>
              <a:rPr lang="en-US" altLang="zh-CN" sz="2800" smtClean="0">
                <a:solidFill>
                  <a:srgbClr val="FF0000"/>
                </a:solidFill>
              </a:rPr>
              <a:t>3</a:t>
            </a:r>
            <a:r>
              <a:rPr lang="zh-CN" altLang="en-US" sz="2800" smtClean="0">
                <a:solidFill>
                  <a:srgbClr val="FF0000"/>
                </a:solidFill>
              </a:rPr>
              <a:t>证得</a:t>
            </a:r>
            <a:r>
              <a:rPr lang="en-US" altLang="zh-CN" sz="2800" smtClean="0">
                <a:solidFill>
                  <a:srgbClr val="FF0000"/>
                </a:solidFill>
              </a:rPr>
              <a:t>)</a:t>
            </a:r>
          </a:p>
          <a:p>
            <a:pPr eaLnBrk="1" hangingPunct="1"/>
            <a:r>
              <a:rPr lang="en-US" altLang="zh-CN" sz="2800" smtClean="0"/>
              <a:t>5.H(P)≤ H(C) ≤ H(P)+H(K)   (</a:t>
            </a:r>
            <a:r>
              <a:rPr lang="zh-CN" altLang="en-US" sz="2800" smtClean="0"/>
              <a:t>由</a:t>
            </a:r>
            <a:r>
              <a:rPr lang="en-US" altLang="zh-CN" sz="2800" smtClean="0"/>
              <a:t>4</a:t>
            </a:r>
            <a:r>
              <a:rPr lang="zh-CN" altLang="en-US" sz="2800" smtClean="0"/>
              <a:t>推得</a:t>
            </a:r>
            <a:r>
              <a:rPr lang="en-US" altLang="zh-CN" sz="2800" smtClean="0"/>
              <a:t>)</a:t>
            </a:r>
          </a:p>
          <a:p>
            <a:pPr eaLnBrk="1" hangingPunct="1"/>
            <a:r>
              <a:rPr lang="en-US" altLang="zh-CN" sz="2800" smtClean="0"/>
              <a:t>[H(K|C) ≤ H(K), 0 ≤ H(P)+H(K)-H(C)]</a:t>
            </a:r>
          </a:p>
          <a:p>
            <a:pPr eaLnBrk="1" hangingPunct="1"/>
            <a:r>
              <a:rPr lang="en-US" altLang="zh-CN" sz="2800" smtClean="0">
                <a:solidFill>
                  <a:srgbClr val="FF0000"/>
                </a:solidFill>
              </a:rPr>
              <a:t>6. H(P|C) ≤ H(K|C) </a:t>
            </a:r>
          </a:p>
          <a:p>
            <a:pPr eaLnBrk="1" hangingPunct="1"/>
            <a:r>
              <a:rPr lang="zh-CN" altLang="en-US" sz="2800" smtClean="0"/>
              <a:t>推论：若</a:t>
            </a:r>
            <a:r>
              <a:rPr lang="en-US" altLang="zh-CN" sz="2800" smtClean="0"/>
              <a:t>|P|=|C|,</a:t>
            </a:r>
            <a:r>
              <a:rPr lang="zh-CN" altLang="en-US" sz="2800" smtClean="0"/>
              <a:t>若</a:t>
            </a:r>
            <a:r>
              <a:rPr lang="en-US" altLang="zh-CN" sz="2800" smtClean="0"/>
              <a:t>P</a:t>
            </a:r>
            <a:r>
              <a:rPr lang="zh-CN" altLang="en-US" sz="2800" smtClean="0"/>
              <a:t>随机等概率分布，则</a:t>
            </a:r>
            <a:r>
              <a:rPr lang="en-US" altLang="zh-CN" sz="2800" smtClean="0"/>
              <a:t>C</a:t>
            </a:r>
            <a:r>
              <a:rPr lang="zh-CN" altLang="en-US" sz="2800" smtClean="0"/>
              <a:t>一定随机等概率分布。此时，</a:t>
            </a:r>
            <a:r>
              <a:rPr lang="en-US" altLang="zh-CN" sz="2800" smtClean="0"/>
              <a:t> H(K|C) =H(K)</a:t>
            </a:r>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zh-CN" alt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2"/>
          <p:cNvSpPr>
            <a:spLocks noGrp="1"/>
          </p:cNvSpPr>
          <p:nvPr>
            <p:ph idx="1"/>
          </p:nvPr>
        </p:nvSpPr>
        <p:spPr>
          <a:xfrm>
            <a:off x="900113" y="333375"/>
            <a:ext cx="7519987" cy="1655763"/>
          </a:xfrm>
        </p:spPr>
        <p:txBody>
          <a:bodyPr/>
          <a:lstStyle/>
          <a:p>
            <a:pPr eaLnBrk="1" hangingPunct="1"/>
            <a:r>
              <a:rPr lang="zh-CN" altLang="en-US" smtClean="0"/>
              <a:t>一般密码体制</a:t>
            </a:r>
          </a:p>
        </p:txBody>
      </p:sp>
      <p:sp>
        <p:nvSpPr>
          <p:cNvPr id="5" name="椭圆 4"/>
          <p:cNvSpPr/>
          <p:nvPr/>
        </p:nvSpPr>
        <p:spPr>
          <a:xfrm>
            <a:off x="3994150" y="182872"/>
            <a:ext cx="4610100" cy="3741738"/>
          </a:xfrm>
          <a:prstGeom prst="ellipse">
            <a:avLst/>
          </a:prstGeom>
          <a:solidFill>
            <a:schemeClr val="accent3">
              <a:alpha val="49000"/>
            </a:schemeClr>
          </a:solidFill>
        </p:spPr>
        <p:style>
          <a:lnRef idx="3">
            <a:schemeClr val="lt1"/>
          </a:lnRef>
          <a:fillRef idx="1">
            <a:schemeClr val="accent3"/>
          </a:fillRef>
          <a:effectRef idx="1">
            <a:schemeClr val="accent3"/>
          </a:effectRef>
          <a:fontRef idx="minor">
            <a:schemeClr val="lt1"/>
          </a:fontRef>
        </p:style>
        <p:txBody>
          <a:bodyPr anchor="ctr"/>
          <a:lstStyle/>
          <a:p>
            <a:pPr algn="ctr">
              <a:defRPr/>
            </a:pPr>
            <a:endParaRPr lang="zh-CN" altLang="en-US"/>
          </a:p>
        </p:txBody>
      </p:sp>
      <p:sp>
        <p:nvSpPr>
          <p:cNvPr id="6" name="椭圆 5"/>
          <p:cNvSpPr/>
          <p:nvPr/>
        </p:nvSpPr>
        <p:spPr>
          <a:xfrm>
            <a:off x="4464050" y="2054535"/>
            <a:ext cx="3924300" cy="3971925"/>
          </a:xfrm>
          <a:prstGeom prst="ellipse">
            <a:avLst/>
          </a:prstGeom>
          <a:solidFill>
            <a:schemeClr val="accent1">
              <a:alpha val="54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p>
        </p:txBody>
      </p:sp>
      <p:sp>
        <p:nvSpPr>
          <p:cNvPr id="4" name="椭圆 3"/>
          <p:cNvSpPr/>
          <p:nvPr/>
        </p:nvSpPr>
        <p:spPr>
          <a:xfrm>
            <a:off x="1835150" y="1073460"/>
            <a:ext cx="4503738" cy="4653632"/>
          </a:xfrm>
          <a:prstGeom prst="ellipse">
            <a:avLst/>
          </a:prstGeom>
          <a:solidFill>
            <a:schemeClr val="accent2">
              <a:alpha val="44000"/>
            </a:schemeClr>
          </a:solidFill>
        </p:spPr>
        <p:style>
          <a:lnRef idx="3">
            <a:schemeClr val="lt1"/>
          </a:lnRef>
          <a:fillRef idx="1">
            <a:schemeClr val="accent2"/>
          </a:fillRef>
          <a:effectRef idx="1">
            <a:schemeClr val="accent2"/>
          </a:effectRef>
          <a:fontRef idx="minor">
            <a:schemeClr val="lt1"/>
          </a:fontRef>
        </p:style>
        <p:txBody>
          <a:bodyPr anchor="ctr"/>
          <a:lstStyle/>
          <a:p>
            <a:pPr algn="ctr">
              <a:defRPr/>
            </a:pPr>
            <a:endParaRPr lang="zh-CN" altLang="en-US"/>
          </a:p>
        </p:txBody>
      </p:sp>
      <p:sp>
        <p:nvSpPr>
          <p:cNvPr id="11270" name="TextBox 6"/>
          <p:cNvSpPr txBox="1">
            <a:spLocks noChangeArrowheads="1"/>
          </p:cNvSpPr>
          <p:nvPr/>
        </p:nvSpPr>
        <p:spPr bwMode="auto">
          <a:xfrm>
            <a:off x="447675" y="3068638"/>
            <a:ext cx="1765300" cy="707886"/>
          </a:xfrm>
          <a:prstGeom prst="rect">
            <a:avLst/>
          </a:prstGeom>
          <a:noFill/>
          <a:ln w="9525">
            <a:noFill/>
            <a:miter lim="800000"/>
            <a:headEnd/>
            <a:tailEnd/>
          </a:ln>
        </p:spPr>
        <p:txBody>
          <a:bodyPr>
            <a:spAutoFit/>
          </a:bodyPr>
          <a:lstStyle/>
          <a:p>
            <a:r>
              <a:rPr lang="en-US" altLang="zh-CN" sz="4000" dirty="0"/>
              <a:t>H(K)</a:t>
            </a:r>
            <a:endParaRPr lang="zh-CN" altLang="en-US" sz="4000" dirty="0"/>
          </a:p>
        </p:txBody>
      </p:sp>
      <p:sp>
        <p:nvSpPr>
          <p:cNvPr id="11271" name="TextBox 7"/>
          <p:cNvSpPr txBox="1">
            <a:spLocks noChangeArrowheads="1"/>
          </p:cNvSpPr>
          <p:nvPr/>
        </p:nvSpPr>
        <p:spPr bwMode="auto">
          <a:xfrm>
            <a:off x="7505700" y="0"/>
            <a:ext cx="1716088" cy="707886"/>
          </a:xfrm>
          <a:prstGeom prst="rect">
            <a:avLst/>
          </a:prstGeom>
          <a:noFill/>
          <a:ln w="9525">
            <a:noFill/>
            <a:miter lim="800000"/>
            <a:headEnd/>
            <a:tailEnd/>
          </a:ln>
        </p:spPr>
        <p:txBody>
          <a:bodyPr>
            <a:spAutoFit/>
          </a:bodyPr>
          <a:lstStyle/>
          <a:p>
            <a:r>
              <a:rPr lang="en-US" altLang="zh-CN" sz="4000" dirty="0"/>
              <a:t>H(P)</a:t>
            </a:r>
            <a:endParaRPr lang="zh-CN" altLang="en-US" sz="4000" dirty="0"/>
          </a:p>
        </p:txBody>
      </p:sp>
      <p:sp>
        <p:nvSpPr>
          <p:cNvPr id="11272" name="TextBox 8"/>
          <p:cNvSpPr txBox="1">
            <a:spLocks noChangeArrowheads="1"/>
          </p:cNvSpPr>
          <p:nvPr/>
        </p:nvSpPr>
        <p:spPr bwMode="auto">
          <a:xfrm>
            <a:off x="6732241" y="5805264"/>
            <a:ext cx="1512168" cy="707886"/>
          </a:xfrm>
          <a:prstGeom prst="rect">
            <a:avLst/>
          </a:prstGeom>
          <a:noFill/>
          <a:ln w="9525">
            <a:noFill/>
            <a:miter lim="800000"/>
            <a:headEnd/>
            <a:tailEnd/>
          </a:ln>
        </p:spPr>
        <p:txBody>
          <a:bodyPr wrap="square">
            <a:spAutoFit/>
          </a:bodyPr>
          <a:lstStyle/>
          <a:p>
            <a:r>
              <a:rPr lang="en-US" altLang="zh-CN" sz="4000" dirty="0"/>
              <a:t>H(C)</a:t>
            </a:r>
            <a:endParaRPr lang="zh-CN" altLang="en-US" sz="4000" dirty="0"/>
          </a:p>
        </p:txBody>
      </p:sp>
      <p:sp>
        <p:nvSpPr>
          <p:cNvPr id="11273" name="TextBox 9"/>
          <p:cNvSpPr txBox="1">
            <a:spLocks noChangeArrowheads="1"/>
          </p:cNvSpPr>
          <p:nvPr/>
        </p:nvSpPr>
        <p:spPr bwMode="auto">
          <a:xfrm>
            <a:off x="6105525" y="768350"/>
            <a:ext cx="1706563" cy="1076325"/>
          </a:xfrm>
          <a:prstGeom prst="rect">
            <a:avLst/>
          </a:prstGeom>
          <a:noFill/>
          <a:ln w="9525">
            <a:noFill/>
            <a:miter lim="800000"/>
            <a:headEnd/>
            <a:tailEnd/>
          </a:ln>
        </p:spPr>
        <p:txBody>
          <a:bodyPr>
            <a:spAutoFit/>
          </a:bodyPr>
          <a:lstStyle/>
          <a:p>
            <a:r>
              <a:rPr lang="en-US" altLang="zh-CN" sz="3200"/>
              <a:t>H(P|KC)=0</a:t>
            </a:r>
            <a:endParaRPr lang="zh-CN" altLang="en-US" sz="3200"/>
          </a:p>
        </p:txBody>
      </p:sp>
      <p:sp>
        <p:nvSpPr>
          <p:cNvPr id="11274" name="TextBox 10"/>
          <p:cNvSpPr txBox="1">
            <a:spLocks noChangeArrowheads="1"/>
          </p:cNvSpPr>
          <p:nvPr/>
        </p:nvSpPr>
        <p:spPr bwMode="auto">
          <a:xfrm>
            <a:off x="6519863" y="4431023"/>
            <a:ext cx="1708150" cy="1077912"/>
          </a:xfrm>
          <a:prstGeom prst="rect">
            <a:avLst/>
          </a:prstGeom>
          <a:noFill/>
          <a:ln w="9525">
            <a:noFill/>
            <a:miter lim="800000"/>
            <a:headEnd/>
            <a:tailEnd/>
          </a:ln>
        </p:spPr>
        <p:txBody>
          <a:bodyPr>
            <a:spAutoFit/>
          </a:bodyPr>
          <a:lstStyle/>
          <a:p>
            <a:r>
              <a:rPr lang="en-US" altLang="zh-CN" sz="3200"/>
              <a:t>H(C|KP)=0</a:t>
            </a:r>
            <a:endParaRPr lang="zh-CN" altLang="en-US" sz="3200"/>
          </a:p>
        </p:txBody>
      </p:sp>
      <p:sp>
        <p:nvSpPr>
          <p:cNvPr id="11275" name="TextBox 11"/>
          <p:cNvSpPr txBox="1">
            <a:spLocks noChangeArrowheads="1"/>
          </p:cNvSpPr>
          <p:nvPr/>
        </p:nvSpPr>
        <p:spPr bwMode="auto">
          <a:xfrm>
            <a:off x="2411413" y="3143250"/>
            <a:ext cx="1708150" cy="1077913"/>
          </a:xfrm>
          <a:prstGeom prst="rect">
            <a:avLst/>
          </a:prstGeom>
          <a:noFill/>
          <a:ln w="9525">
            <a:noFill/>
            <a:miter lim="800000"/>
            <a:headEnd/>
            <a:tailEnd/>
          </a:ln>
        </p:spPr>
        <p:txBody>
          <a:bodyPr>
            <a:spAutoFit/>
          </a:bodyPr>
          <a:lstStyle/>
          <a:p>
            <a:r>
              <a:rPr lang="en-US" altLang="zh-CN" sz="3200" dirty="0"/>
              <a:t>H(K|PC)&gt;=0</a:t>
            </a:r>
            <a:endParaRPr lang="zh-CN" altLang="en-US" sz="3200" dirty="0"/>
          </a:p>
        </p:txBody>
      </p:sp>
      <p:sp>
        <p:nvSpPr>
          <p:cNvPr id="11276" name="TextBox 12"/>
          <p:cNvSpPr txBox="1">
            <a:spLocks noChangeArrowheads="1"/>
          </p:cNvSpPr>
          <p:nvPr/>
        </p:nvSpPr>
        <p:spPr bwMode="auto">
          <a:xfrm>
            <a:off x="4403725" y="1674813"/>
            <a:ext cx="812800" cy="585787"/>
          </a:xfrm>
          <a:prstGeom prst="rect">
            <a:avLst/>
          </a:prstGeom>
          <a:noFill/>
          <a:ln w="9525">
            <a:noFill/>
            <a:miter lim="800000"/>
            <a:headEnd/>
            <a:tailEnd/>
          </a:ln>
        </p:spPr>
        <p:txBody>
          <a:bodyPr>
            <a:spAutoFit/>
          </a:bodyPr>
          <a:lstStyle/>
          <a:p>
            <a:r>
              <a:rPr lang="en-US" altLang="zh-CN" sz="3200"/>
              <a:t>S1</a:t>
            </a:r>
            <a:endParaRPr lang="zh-CN" altLang="en-US" sz="3200"/>
          </a:p>
        </p:txBody>
      </p:sp>
      <p:sp>
        <p:nvSpPr>
          <p:cNvPr id="11277" name="TextBox 13"/>
          <p:cNvSpPr txBox="1">
            <a:spLocks noChangeArrowheads="1"/>
          </p:cNvSpPr>
          <p:nvPr/>
        </p:nvSpPr>
        <p:spPr bwMode="auto">
          <a:xfrm>
            <a:off x="5364163" y="2851150"/>
            <a:ext cx="966787" cy="584200"/>
          </a:xfrm>
          <a:prstGeom prst="rect">
            <a:avLst/>
          </a:prstGeom>
          <a:noFill/>
          <a:ln w="9525">
            <a:noFill/>
            <a:miter lim="800000"/>
            <a:headEnd/>
            <a:tailEnd/>
          </a:ln>
        </p:spPr>
        <p:txBody>
          <a:bodyPr>
            <a:spAutoFit/>
          </a:bodyPr>
          <a:lstStyle/>
          <a:p>
            <a:r>
              <a:rPr lang="en-US" altLang="zh-CN" sz="3200"/>
              <a:t>-S1</a:t>
            </a:r>
            <a:endParaRPr lang="zh-CN" altLang="en-US" sz="3200"/>
          </a:p>
        </p:txBody>
      </p:sp>
      <p:sp>
        <p:nvSpPr>
          <p:cNvPr id="11278" name="TextBox 14"/>
          <p:cNvSpPr txBox="1">
            <a:spLocks noChangeArrowheads="1"/>
          </p:cNvSpPr>
          <p:nvPr/>
        </p:nvSpPr>
        <p:spPr bwMode="auto">
          <a:xfrm>
            <a:off x="6372200" y="2348880"/>
            <a:ext cx="1511300" cy="1570038"/>
          </a:xfrm>
          <a:prstGeom prst="rect">
            <a:avLst/>
          </a:prstGeom>
          <a:noFill/>
          <a:ln w="9525">
            <a:noFill/>
            <a:miter lim="800000"/>
            <a:headEnd/>
            <a:tailEnd/>
          </a:ln>
        </p:spPr>
        <p:txBody>
          <a:bodyPr>
            <a:spAutoFit/>
          </a:bodyPr>
          <a:lstStyle/>
          <a:p>
            <a:r>
              <a:rPr lang="en-US" altLang="zh-CN" sz="3200" dirty="0"/>
              <a:t>H(P)</a:t>
            </a:r>
          </a:p>
          <a:p>
            <a:r>
              <a:rPr lang="en-US" altLang="zh-CN" sz="3200" dirty="0"/>
              <a:t>=S2</a:t>
            </a:r>
          </a:p>
          <a:p>
            <a:r>
              <a:rPr lang="en-US" altLang="zh-CN" sz="3200" dirty="0"/>
              <a:t>&gt;=S1</a:t>
            </a:r>
            <a:endParaRPr lang="zh-CN" altLang="en-US" sz="3200" dirty="0"/>
          </a:p>
        </p:txBody>
      </p:sp>
      <p:sp>
        <p:nvSpPr>
          <p:cNvPr id="11279" name="TextBox 15"/>
          <p:cNvSpPr txBox="1">
            <a:spLocks noChangeArrowheads="1"/>
          </p:cNvSpPr>
          <p:nvPr/>
        </p:nvSpPr>
        <p:spPr bwMode="auto">
          <a:xfrm>
            <a:off x="4716463" y="3789363"/>
            <a:ext cx="1289050" cy="1077912"/>
          </a:xfrm>
          <a:prstGeom prst="rect">
            <a:avLst/>
          </a:prstGeom>
          <a:noFill/>
          <a:ln w="9525">
            <a:noFill/>
            <a:miter lim="800000"/>
            <a:headEnd/>
            <a:tailEnd/>
          </a:ln>
        </p:spPr>
        <p:txBody>
          <a:bodyPr>
            <a:spAutoFit/>
          </a:bodyPr>
          <a:lstStyle/>
          <a:p>
            <a:r>
              <a:rPr lang="en-US" altLang="zh-CN" sz="3200"/>
              <a:t>S3</a:t>
            </a:r>
          </a:p>
          <a:p>
            <a:r>
              <a:rPr lang="en-US" altLang="zh-CN" sz="3200"/>
              <a:t>&gt;= S1</a:t>
            </a:r>
            <a:endParaRPr lang="zh-CN" altLang="en-US" sz="3200"/>
          </a:p>
        </p:txBody>
      </p:sp>
      <p:sp>
        <p:nvSpPr>
          <p:cNvPr id="11280" name="TextBox 1"/>
          <p:cNvSpPr txBox="1">
            <a:spLocks noChangeArrowheads="1"/>
          </p:cNvSpPr>
          <p:nvPr/>
        </p:nvSpPr>
        <p:spPr bwMode="auto">
          <a:xfrm>
            <a:off x="285750" y="5803900"/>
            <a:ext cx="5683250" cy="708025"/>
          </a:xfrm>
          <a:prstGeom prst="rect">
            <a:avLst/>
          </a:prstGeom>
          <a:noFill/>
          <a:ln w="9525">
            <a:noFill/>
            <a:miter lim="800000"/>
            <a:headEnd/>
            <a:tailEnd/>
          </a:ln>
        </p:spPr>
        <p:txBody>
          <a:bodyPr>
            <a:spAutoFit/>
          </a:bodyPr>
          <a:lstStyle/>
          <a:p>
            <a:r>
              <a:rPr lang="zh-CN" altLang="en-US" sz="2000" b="1"/>
              <a:t>加密后，密文的熵变大，但是若已知密钥，则熵和明文一样。</a:t>
            </a:r>
            <a:r>
              <a:rPr lang="en-US" altLang="zh-CN" sz="2000" b="1"/>
              <a:t>I(P;C|K)=H(P)</a:t>
            </a:r>
            <a:endParaRPr lang="zh-CN" altLang="en-US" sz="2000" b="1"/>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smtClean="0"/>
              <a:t>完善保密体制</a:t>
            </a:r>
            <a:endParaRPr lang="zh-CN" altLang="en-US" dirty="0"/>
          </a:p>
        </p:txBody>
      </p:sp>
      <p:sp>
        <p:nvSpPr>
          <p:cNvPr id="12291" name="内容占位符 2"/>
          <p:cNvSpPr>
            <a:spLocks noGrp="1"/>
          </p:cNvSpPr>
          <p:nvPr>
            <p:ph idx="1"/>
          </p:nvPr>
        </p:nvSpPr>
        <p:spPr/>
        <p:txBody>
          <a:bodyPr>
            <a:normAutofit lnSpcReduction="10000"/>
          </a:bodyPr>
          <a:lstStyle/>
          <a:p>
            <a:pPr eaLnBrk="1" hangingPunct="1"/>
            <a:r>
              <a:rPr lang="en-US" altLang="zh-CN" dirty="0" smtClean="0"/>
              <a:t>7. H(P|C) = H(P)</a:t>
            </a:r>
          </a:p>
          <a:p>
            <a:pPr eaLnBrk="1" hangingPunct="1"/>
            <a:r>
              <a:rPr lang="en-US" altLang="zh-CN" dirty="0" smtClean="0"/>
              <a:t>8.  |P| ≤ |C| ≤ |K| (Pr[</a:t>
            </a:r>
            <a:r>
              <a:rPr lang="en-US" altLang="zh-CN" dirty="0" err="1" smtClean="0"/>
              <a:t>y|x</a:t>
            </a:r>
            <a:r>
              <a:rPr lang="en-US" altLang="zh-CN" dirty="0" smtClean="0"/>
              <a:t>]=Pr[y]&gt;0</a:t>
            </a:r>
            <a:r>
              <a:rPr lang="zh-CN" altLang="en-US" dirty="0" smtClean="0"/>
              <a:t>）</a:t>
            </a:r>
            <a:endParaRPr lang="en-US" altLang="zh-CN" dirty="0" smtClean="0"/>
          </a:p>
          <a:p>
            <a:pPr eaLnBrk="1" hangingPunct="1"/>
            <a:r>
              <a:rPr lang="en-US" altLang="zh-CN" dirty="0" smtClean="0">
                <a:solidFill>
                  <a:srgbClr val="FF0000"/>
                </a:solidFill>
              </a:rPr>
              <a:t>9. H(P)≤ H(C) ≤ H(K) </a:t>
            </a:r>
          </a:p>
          <a:p>
            <a:pPr eaLnBrk="1" hangingPunct="1">
              <a:buNone/>
            </a:pPr>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理解：完善保密体制中，密钥的熵至少和明文一样大。</a:t>
            </a:r>
            <a:endParaRPr lang="en-US" altLang="zh-CN" dirty="0" smtClean="0"/>
          </a:p>
          <a:p>
            <a:pPr eaLnBrk="1" hangingPunct="1"/>
            <a:endParaRPr lang="en-US" altLang="zh-CN" dirty="0" smtClean="0"/>
          </a:p>
          <a:p>
            <a:pPr eaLnBrk="1" hangingPunct="1"/>
            <a:endParaRPr lang="zh-CN" altLang="en-US"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2"/>
          <p:cNvSpPr>
            <a:spLocks noGrp="1"/>
          </p:cNvSpPr>
          <p:nvPr>
            <p:ph idx="1"/>
          </p:nvPr>
        </p:nvSpPr>
        <p:spPr>
          <a:xfrm>
            <a:off x="900113" y="333375"/>
            <a:ext cx="7519987" cy="1655763"/>
          </a:xfrm>
        </p:spPr>
        <p:txBody>
          <a:bodyPr/>
          <a:lstStyle/>
          <a:p>
            <a:pPr eaLnBrk="1" hangingPunct="1"/>
            <a:r>
              <a:rPr lang="zh-CN" altLang="en-US" smtClean="0"/>
              <a:t>完善保密系统</a:t>
            </a:r>
          </a:p>
        </p:txBody>
      </p:sp>
      <p:sp>
        <p:nvSpPr>
          <p:cNvPr id="5" name="椭圆 4"/>
          <p:cNvSpPr/>
          <p:nvPr/>
        </p:nvSpPr>
        <p:spPr>
          <a:xfrm>
            <a:off x="3871913" y="157163"/>
            <a:ext cx="4465637" cy="3741737"/>
          </a:xfrm>
          <a:prstGeom prst="ellipse">
            <a:avLst/>
          </a:prstGeom>
          <a:solidFill>
            <a:schemeClr val="accent3">
              <a:alpha val="49000"/>
            </a:schemeClr>
          </a:solidFill>
        </p:spPr>
        <p:style>
          <a:lnRef idx="3">
            <a:schemeClr val="lt1"/>
          </a:lnRef>
          <a:fillRef idx="1">
            <a:schemeClr val="accent3"/>
          </a:fillRef>
          <a:effectRef idx="1">
            <a:schemeClr val="accent3"/>
          </a:effectRef>
          <a:fontRef idx="minor">
            <a:schemeClr val="lt1"/>
          </a:fontRef>
        </p:style>
        <p:txBody>
          <a:bodyPr anchor="ctr"/>
          <a:lstStyle/>
          <a:p>
            <a:pPr algn="ctr">
              <a:defRPr/>
            </a:pPr>
            <a:endParaRPr lang="zh-CN" altLang="en-US"/>
          </a:p>
        </p:txBody>
      </p:sp>
      <p:sp>
        <p:nvSpPr>
          <p:cNvPr id="6" name="椭圆 5"/>
          <p:cNvSpPr/>
          <p:nvPr/>
        </p:nvSpPr>
        <p:spPr>
          <a:xfrm>
            <a:off x="4464050" y="2027238"/>
            <a:ext cx="3924300" cy="3789362"/>
          </a:xfrm>
          <a:prstGeom prst="ellipse">
            <a:avLst/>
          </a:prstGeom>
          <a:solidFill>
            <a:schemeClr val="accent1">
              <a:alpha val="54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p>
        </p:txBody>
      </p:sp>
      <p:sp>
        <p:nvSpPr>
          <p:cNvPr id="4" name="椭圆 3"/>
          <p:cNvSpPr/>
          <p:nvPr/>
        </p:nvSpPr>
        <p:spPr>
          <a:xfrm>
            <a:off x="2212975" y="1127125"/>
            <a:ext cx="4503738" cy="4940300"/>
          </a:xfrm>
          <a:prstGeom prst="ellipse">
            <a:avLst/>
          </a:prstGeom>
          <a:solidFill>
            <a:schemeClr val="accent2">
              <a:alpha val="44000"/>
            </a:schemeClr>
          </a:solidFill>
        </p:spPr>
        <p:style>
          <a:lnRef idx="3">
            <a:schemeClr val="lt1"/>
          </a:lnRef>
          <a:fillRef idx="1">
            <a:schemeClr val="accent2"/>
          </a:fillRef>
          <a:effectRef idx="1">
            <a:schemeClr val="accent2"/>
          </a:effectRef>
          <a:fontRef idx="minor">
            <a:schemeClr val="lt1"/>
          </a:fontRef>
        </p:style>
        <p:txBody>
          <a:bodyPr anchor="ctr"/>
          <a:lstStyle/>
          <a:p>
            <a:pPr algn="ctr">
              <a:defRPr/>
            </a:pPr>
            <a:endParaRPr lang="zh-CN" altLang="en-US"/>
          </a:p>
        </p:txBody>
      </p:sp>
      <p:sp>
        <p:nvSpPr>
          <p:cNvPr id="13318" name="TextBox 6"/>
          <p:cNvSpPr txBox="1">
            <a:spLocks noChangeArrowheads="1"/>
          </p:cNvSpPr>
          <p:nvPr/>
        </p:nvSpPr>
        <p:spPr bwMode="auto">
          <a:xfrm>
            <a:off x="447675" y="3068638"/>
            <a:ext cx="1765300" cy="707886"/>
          </a:xfrm>
          <a:prstGeom prst="rect">
            <a:avLst/>
          </a:prstGeom>
          <a:noFill/>
          <a:ln w="9525">
            <a:noFill/>
            <a:miter lim="800000"/>
            <a:headEnd/>
            <a:tailEnd/>
          </a:ln>
        </p:spPr>
        <p:txBody>
          <a:bodyPr>
            <a:spAutoFit/>
          </a:bodyPr>
          <a:lstStyle/>
          <a:p>
            <a:r>
              <a:rPr lang="en-US" altLang="zh-CN" sz="4000" dirty="0"/>
              <a:t>H(K)</a:t>
            </a:r>
            <a:endParaRPr lang="zh-CN" altLang="en-US" sz="4000" dirty="0"/>
          </a:p>
        </p:txBody>
      </p:sp>
      <p:sp>
        <p:nvSpPr>
          <p:cNvPr id="13319" name="TextBox 7"/>
          <p:cNvSpPr txBox="1">
            <a:spLocks noChangeArrowheads="1"/>
          </p:cNvSpPr>
          <p:nvPr/>
        </p:nvSpPr>
        <p:spPr bwMode="auto">
          <a:xfrm>
            <a:off x="7505700" y="0"/>
            <a:ext cx="1716088" cy="707886"/>
          </a:xfrm>
          <a:prstGeom prst="rect">
            <a:avLst/>
          </a:prstGeom>
          <a:noFill/>
          <a:ln w="9525">
            <a:noFill/>
            <a:miter lim="800000"/>
            <a:headEnd/>
            <a:tailEnd/>
          </a:ln>
        </p:spPr>
        <p:txBody>
          <a:bodyPr>
            <a:spAutoFit/>
          </a:bodyPr>
          <a:lstStyle/>
          <a:p>
            <a:r>
              <a:rPr lang="en-US" altLang="zh-CN" sz="4000" dirty="0"/>
              <a:t>H(P)</a:t>
            </a:r>
            <a:endParaRPr lang="zh-CN" altLang="en-US" sz="4000" dirty="0"/>
          </a:p>
        </p:txBody>
      </p:sp>
      <p:sp>
        <p:nvSpPr>
          <p:cNvPr id="13320" name="TextBox 8"/>
          <p:cNvSpPr txBox="1">
            <a:spLocks noChangeArrowheads="1"/>
          </p:cNvSpPr>
          <p:nvPr/>
        </p:nvSpPr>
        <p:spPr bwMode="auto">
          <a:xfrm>
            <a:off x="6105525" y="5707063"/>
            <a:ext cx="2817813" cy="707886"/>
          </a:xfrm>
          <a:prstGeom prst="rect">
            <a:avLst/>
          </a:prstGeom>
          <a:noFill/>
          <a:ln w="9525">
            <a:noFill/>
            <a:miter lim="800000"/>
            <a:headEnd/>
            <a:tailEnd/>
          </a:ln>
        </p:spPr>
        <p:txBody>
          <a:bodyPr>
            <a:spAutoFit/>
          </a:bodyPr>
          <a:lstStyle/>
          <a:p>
            <a:r>
              <a:rPr lang="en-US" altLang="zh-CN" sz="4000" dirty="0"/>
              <a:t>H(C)</a:t>
            </a:r>
            <a:endParaRPr lang="zh-CN" altLang="en-US" sz="4000" dirty="0"/>
          </a:p>
        </p:txBody>
      </p:sp>
      <p:sp>
        <p:nvSpPr>
          <p:cNvPr id="13321" name="TextBox 9"/>
          <p:cNvSpPr txBox="1">
            <a:spLocks noChangeArrowheads="1"/>
          </p:cNvSpPr>
          <p:nvPr/>
        </p:nvSpPr>
        <p:spPr bwMode="auto">
          <a:xfrm>
            <a:off x="6105525" y="658813"/>
            <a:ext cx="1706563" cy="1076325"/>
          </a:xfrm>
          <a:prstGeom prst="rect">
            <a:avLst/>
          </a:prstGeom>
          <a:noFill/>
          <a:ln w="9525">
            <a:noFill/>
            <a:miter lim="800000"/>
            <a:headEnd/>
            <a:tailEnd/>
          </a:ln>
        </p:spPr>
        <p:txBody>
          <a:bodyPr>
            <a:spAutoFit/>
          </a:bodyPr>
          <a:lstStyle/>
          <a:p>
            <a:r>
              <a:rPr lang="en-US" altLang="zh-CN" sz="3200"/>
              <a:t>H(P|KC)=0</a:t>
            </a:r>
            <a:endParaRPr lang="zh-CN" altLang="en-US" sz="3200"/>
          </a:p>
        </p:txBody>
      </p:sp>
      <p:sp>
        <p:nvSpPr>
          <p:cNvPr id="13322" name="TextBox 10"/>
          <p:cNvSpPr txBox="1">
            <a:spLocks noChangeArrowheads="1"/>
          </p:cNvSpPr>
          <p:nvPr/>
        </p:nvSpPr>
        <p:spPr bwMode="auto">
          <a:xfrm>
            <a:off x="6519863" y="4221163"/>
            <a:ext cx="1708150" cy="1077912"/>
          </a:xfrm>
          <a:prstGeom prst="rect">
            <a:avLst/>
          </a:prstGeom>
          <a:noFill/>
          <a:ln w="9525">
            <a:noFill/>
            <a:miter lim="800000"/>
            <a:headEnd/>
            <a:tailEnd/>
          </a:ln>
        </p:spPr>
        <p:txBody>
          <a:bodyPr>
            <a:spAutoFit/>
          </a:bodyPr>
          <a:lstStyle/>
          <a:p>
            <a:r>
              <a:rPr lang="en-US" altLang="zh-CN" sz="3200"/>
              <a:t>H(C|KP)=0</a:t>
            </a:r>
            <a:endParaRPr lang="zh-CN" altLang="en-US" sz="3200"/>
          </a:p>
        </p:txBody>
      </p:sp>
      <p:sp>
        <p:nvSpPr>
          <p:cNvPr id="13323" name="TextBox 11"/>
          <p:cNvSpPr txBox="1">
            <a:spLocks noChangeArrowheads="1"/>
          </p:cNvSpPr>
          <p:nvPr/>
        </p:nvSpPr>
        <p:spPr bwMode="auto">
          <a:xfrm>
            <a:off x="2411413" y="3143250"/>
            <a:ext cx="1708150" cy="1077913"/>
          </a:xfrm>
          <a:prstGeom prst="rect">
            <a:avLst/>
          </a:prstGeom>
          <a:noFill/>
          <a:ln w="9525">
            <a:noFill/>
            <a:miter lim="800000"/>
            <a:headEnd/>
            <a:tailEnd/>
          </a:ln>
        </p:spPr>
        <p:txBody>
          <a:bodyPr>
            <a:spAutoFit/>
          </a:bodyPr>
          <a:lstStyle/>
          <a:p>
            <a:r>
              <a:rPr lang="en-US" altLang="zh-CN" sz="3200"/>
              <a:t>H(K|PC)&gt;=0</a:t>
            </a:r>
            <a:endParaRPr lang="zh-CN" altLang="en-US" sz="3200"/>
          </a:p>
        </p:txBody>
      </p:sp>
      <p:sp>
        <p:nvSpPr>
          <p:cNvPr id="13324" name="TextBox 12"/>
          <p:cNvSpPr txBox="1">
            <a:spLocks noChangeArrowheads="1"/>
          </p:cNvSpPr>
          <p:nvPr/>
        </p:nvSpPr>
        <p:spPr bwMode="auto">
          <a:xfrm>
            <a:off x="4403725" y="1674813"/>
            <a:ext cx="812800" cy="585787"/>
          </a:xfrm>
          <a:prstGeom prst="rect">
            <a:avLst/>
          </a:prstGeom>
          <a:noFill/>
          <a:ln w="9525">
            <a:noFill/>
            <a:miter lim="800000"/>
            <a:headEnd/>
            <a:tailEnd/>
          </a:ln>
        </p:spPr>
        <p:txBody>
          <a:bodyPr>
            <a:spAutoFit/>
          </a:bodyPr>
          <a:lstStyle/>
          <a:p>
            <a:r>
              <a:rPr lang="en-US" altLang="zh-CN" sz="3200"/>
              <a:t>S1</a:t>
            </a:r>
            <a:endParaRPr lang="zh-CN" altLang="en-US" sz="3200"/>
          </a:p>
        </p:txBody>
      </p:sp>
      <p:sp>
        <p:nvSpPr>
          <p:cNvPr id="13325" name="TextBox 13"/>
          <p:cNvSpPr txBox="1">
            <a:spLocks noChangeArrowheads="1"/>
          </p:cNvSpPr>
          <p:nvPr/>
        </p:nvSpPr>
        <p:spPr bwMode="auto">
          <a:xfrm>
            <a:off x="5337175" y="2913063"/>
            <a:ext cx="966788" cy="584200"/>
          </a:xfrm>
          <a:prstGeom prst="rect">
            <a:avLst/>
          </a:prstGeom>
          <a:noFill/>
          <a:ln w="9525">
            <a:noFill/>
            <a:miter lim="800000"/>
            <a:headEnd/>
            <a:tailEnd/>
          </a:ln>
        </p:spPr>
        <p:txBody>
          <a:bodyPr>
            <a:spAutoFit/>
          </a:bodyPr>
          <a:lstStyle/>
          <a:p>
            <a:r>
              <a:rPr lang="en-US" altLang="zh-CN" sz="3200"/>
              <a:t>-S1</a:t>
            </a:r>
            <a:endParaRPr lang="zh-CN" altLang="en-US" sz="3200"/>
          </a:p>
        </p:txBody>
      </p:sp>
      <p:sp>
        <p:nvSpPr>
          <p:cNvPr id="13326" name="TextBox 14"/>
          <p:cNvSpPr txBox="1">
            <a:spLocks noChangeArrowheads="1"/>
          </p:cNvSpPr>
          <p:nvPr/>
        </p:nvSpPr>
        <p:spPr bwMode="auto">
          <a:xfrm>
            <a:off x="6716713" y="2271713"/>
            <a:ext cx="1239837" cy="1077912"/>
          </a:xfrm>
          <a:prstGeom prst="rect">
            <a:avLst/>
          </a:prstGeom>
          <a:noFill/>
          <a:ln w="9525">
            <a:noFill/>
            <a:miter lim="800000"/>
            <a:headEnd/>
            <a:tailEnd/>
          </a:ln>
        </p:spPr>
        <p:txBody>
          <a:bodyPr>
            <a:spAutoFit/>
          </a:bodyPr>
          <a:lstStyle/>
          <a:p>
            <a:r>
              <a:rPr lang="en-US" altLang="zh-CN" sz="3200"/>
              <a:t>H(P)=S1</a:t>
            </a:r>
            <a:endParaRPr lang="zh-CN" altLang="en-US" sz="3200"/>
          </a:p>
        </p:txBody>
      </p:sp>
      <p:sp>
        <p:nvSpPr>
          <p:cNvPr id="13327" name="TextBox 15"/>
          <p:cNvSpPr txBox="1">
            <a:spLocks noChangeArrowheads="1"/>
          </p:cNvSpPr>
          <p:nvPr/>
        </p:nvSpPr>
        <p:spPr bwMode="auto">
          <a:xfrm>
            <a:off x="5084763" y="3975100"/>
            <a:ext cx="1219200" cy="1570038"/>
          </a:xfrm>
          <a:prstGeom prst="rect">
            <a:avLst/>
          </a:prstGeom>
          <a:noFill/>
          <a:ln w="9525">
            <a:noFill/>
            <a:miter lim="800000"/>
            <a:headEnd/>
            <a:tailEnd/>
          </a:ln>
        </p:spPr>
        <p:txBody>
          <a:bodyPr>
            <a:spAutoFit/>
          </a:bodyPr>
          <a:lstStyle/>
          <a:p>
            <a:r>
              <a:rPr lang="en-US" altLang="zh-CN" sz="3200"/>
              <a:t>H(C)</a:t>
            </a:r>
          </a:p>
          <a:p>
            <a:r>
              <a:rPr lang="en-US" altLang="zh-CN" sz="3200"/>
              <a:t>=S3</a:t>
            </a:r>
          </a:p>
          <a:p>
            <a:r>
              <a:rPr lang="en-US" altLang="zh-CN" sz="3200"/>
              <a:t>&gt;=S1</a:t>
            </a:r>
            <a:endParaRPr lang="zh-CN" altLang="en-US" sz="320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自然语言的熵</a:t>
            </a:r>
            <a:endParaRPr lang="zh-CN" altLang="en-US"/>
          </a:p>
        </p:txBody>
      </p:sp>
      <p:sp>
        <p:nvSpPr>
          <p:cNvPr id="3" name="内容占位符 2"/>
          <p:cNvSpPr>
            <a:spLocks noGrp="1"/>
          </p:cNvSpPr>
          <p:nvPr>
            <p:ph idx="1"/>
          </p:nvPr>
        </p:nvSpPr>
        <p:spPr/>
        <p:txBody>
          <a:bodyPr/>
          <a:lstStyle/>
          <a:p>
            <a:r>
              <a:rPr lang="zh-CN" altLang="en-US" smtClean="0"/>
              <a:t>自然语言</a:t>
            </a:r>
            <a:r>
              <a:rPr lang="en-US" altLang="zh-CN" smtClean="0"/>
              <a:t>L</a:t>
            </a:r>
            <a:r>
              <a:rPr lang="zh-CN" altLang="en-US" smtClean="0"/>
              <a:t>的熵，定义为有意义的明文串中每个字母的平均信息量，记为</a:t>
            </a:r>
            <a:r>
              <a:rPr lang="en-US" altLang="zh-CN" smtClean="0"/>
              <a:t>H</a:t>
            </a:r>
            <a:r>
              <a:rPr lang="en-US" altLang="zh-CN" baseline="-25000" smtClean="0"/>
              <a:t>L</a:t>
            </a:r>
          </a:p>
          <a:p>
            <a:r>
              <a:rPr lang="zh-CN" altLang="en-US" smtClean="0"/>
              <a:t>如果英语中的每个字母是随机使用的，则</a:t>
            </a:r>
            <a:r>
              <a:rPr lang="en-US" altLang="zh-CN" smtClean="0"/>
              <a:t>H</a:t>
            </a:r>
            <a:r>
              <a:rPr lang="en-US" altLang="zh-CN" baseline="-25000" smtClean="0"/>
              <a:t>L</a:t>
            </a:r>
            <a:r>
              <a:rPr lang="en-US" altLang="zh-CN" smtClean="0"/>
              <a:t>=log</a:t>
            </a:r>
            <a:r>
              <a:rPr lang="en-US" altLang="zh-CN" baseline="-25000" smtClean="0"/>
              <a:t>2</a:t>
            </a:r>
            <a:r>
              <a:rPr lang="en-US" altLang="zh-CN" smtClean="0"/>
              <a:t>26</a:t>
            </a:r>
            <a:r>
              <a:rPr lang="zh-CN" altLang="en-US" smtClean="0"/>
              <a:t>≈</a:t>
            </a:r>
            <a:r>
              <a:rPr lang="en-US" altLang="zh-CN" smtClean="0"/>
              <a:t>4.7</a:t>
            </a:r>
          </a:p>
          <a:p>
            <a:r>
              <a:rPr lang="zh-CN" altLang="en-US" smtClean="0"/>
              <a:t>实际上，根据每个英文字母在英文中出现的概率计算，英文字母的熵为</a:t>
            </a:r>
            <a:r>
              <a:rPr lang="en-US" altLang="zh-CN" smtClean="0"/>
              <a:t>H(P)</a:t>
            </a:r>
            <a:r>
              <a:rPr lang="zh-CN" altLang="en-US" smtClean="0"/>
              <a:t>≈</a:t>
            </a:r>
            <a:r>
              <a:rPr lang="en-US" altLang="zh-CN" smtClean="0"/>
              <a:t>4.19</a:t>
            </a:r>
          </a:p>
          <a:p>
            <a:r>
              <a:rPr lang="zh-CN" altLang="en-US" smtClean="0"/>
              <a:t>但是，符合熵为</a:t>
            </a:r>
            <a:r>
              <a:rPr lang="en-US" altLang="zh-CN" smtClean="0"/>
              <a:t>4.19</a:t>
            </a:r>
            <a:r>
              <a:rPr lang="zh-CN" altLang="en-US" smtClean="0"/>
              <a:t>的字母串显然并不一定是自然语言</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概率论基础</a:t>
            </a:r>
            <a:endParaRPr lang="zh-CN" altLang="en-US"/>
          </a:p>
        </p:txBody>
      </p:sp>
      <p:sp>
        <p:nvSpPr>
          <p:cNvPr id="3" name="内容占位符 2"/>
          <p:cNvSpPr>
            <a:spLocks noGrp="1"/>
          </p:cNvSpPr>
          <p:nvPr>
            <p:ph idx="1"/>
          </p:nvPr>
        </p:nvSpPr>
        <p:spPr/>
        <p:txBody>
          <a:bodyPr/>
          <a:lstStyle/>
          <a:p>
            <a:r>
              <a:rPr lang="zh-CN" altLang="en-US" dirty="0" smtClean="0"/>
              <a:t>联合概率</a:t>
            </a:r>
            <a:endParaRPr lang="en-US" altLang="zh-CN" dirty="0" smtClean="0"/>
          </a:p>
          <a:p>
            <a:pPr lvl="1"/>
            <a:r>
              <a:rPr lang="zh-CN" altLang="en-US" dirty="0" smtClean="0">
                <a:solidFill>
                  <a:srgbClr val="002060"/>
                </a:solidFill>
              </a:rPr>
              <a:t>假设</a:t>
            </a:r>
            <a:r>
              <a:rPr lang="en-US" altLang="zh-CN" b="1" i="1" dirty="0" smtClean="0">
                <a:solidFill>
                  <a:srgbClr val="002060"/>
                </a:solidFill>
              </a:rPr>
              <a:t>X</a:t>
            </a:r>
            <a:r>
              <a:rPr lang="zh-CN" altLang="en-US" dirty="0" smtClean="0">
                <a:solidFill>
                  <a:srgbClr val="002060"/>
                </a:solidFill>
              </a:rPr>
              <a:t>和</a:t>
            </a:r>
            <a:r>
              <a:rPr lang="en-US" altLang="zh-CN" b="1" i="1" dirty="0" smtClean="0">
                <a:solidFill>
                  <a:srgbClr val="002060"/>
                </a:solidFill>
              </a:rPr>
              <a:t>Y</a:t>
            </a:r>
            <a:r>
              <a:rPr lang="zh-CN" altLang="en-US" dirty="0" smtClean="0">
                <a:solidFill>
                  <a:srgbClr val="002060"/>
                </a:solidFill>
              </a:rPr>
              <a:t>是分别定义在有限集合</a:t>
            </a:r>
            <a:r>
              <a:rPr lang="en-US" altLang="zh-CN" dirty="0" smtClean="0">
                <a:solidFill>
                  <a:srgbClr val="002060"/>
                </a:solidFill>
              </a:rPr>
              <a:t>X</a:t>
            </a:r>
            <a:r>
              <a:rPr lang="zh-CN" altLang="en-US" dirty="0" smtClean="0">
                <a:solidFill>
                  <a:srgbClr val="002060"/>
                </a:solidFill>
              </a:rPr>
              <a:t>和</a:t>
            </a:r>
            <a:r>
              <a:rPr lang="en-US" altLang="zh-CN" dirty="0" smtClean="0">
                <a:solidFill>
                  <a:srgbClr val="002060"/>
                </a:solidFill>
              </a:rPr>
              <a:t>Y</a:t>
            </a:r>
            <a:r>
              <a:rPr lang="zh-CN" altLang="en-US" dirty="0" smtClean="0">
                <a:solidFill>
                  <a:srgbClr val="002060"/>
                </a:solidFill>
              </a:rPr>
              <a:t>上的随机变量，</a:t>
            </a:r>
            <a:r>
              <a:rPr lang="en-US" altLang="zh-CN" b="1" i="1" dirty="0" smtClean="0">
                <a:solidFill>
                  <a:srgbClr val="002060"/>
                </a:solidFill>
              </a:rPr>
              <a:t>X</a:t>
            </a:r>
            <a:r>
              <a:rPr lang="zh-CN" altLang="en-US" dirty="0" smtClean="0">
                <a:solidFill>
                  <a:srgbClr val="002060"/>
                </a:solidFill>
              </a:rPr>
              <a:t>取</a:t>
            </a:r>
            <a:r>
              <a:rPr lang="en-US" altLang="zh-CN" dirty="0" smtClean="0">
                <a:solidFill>
                  <a:srgbClr val="002060"/>
                </a:solidFill>
              </a:rPr>
              <a:t>x</a:t>
            </a:r>
            <a:r>
              <a:rPr lang="zh-CN" altLang="en-US" dirty="0" smtClean="0">
                <a:solidFill>
                  <a:srgbClr val="002060"/>
                </a:solidFill>
              </a:rPr>
              <a:t>并且</a:t>
            </a:r>
            <a:r>
              <a:rPr lang="en-US" altLang="zh-CN" b="1" i="1" dirty="0" smtClean="0">
                <a:solidFill>
                  <a:srgbClr val="002060"/>
                </a:solidFill>
              </a:rPr>
              <a:t>Y</a:t>
            </a:r>
            <a:r>
              <a:rPr lang="zh-CN" altLang="en-US" dirty="0" smtClean="0">
                <a:solidFill>
                  <a:srgbClr val="002060"/>
                </a:solidFill>
              </a:rPr>
              <a:t>取</a:t>
            </a:r>
            <a:r>
              <a:rPr lang="en-US" altLang="zh-CN" dirty="0" smtClean="0">
                <a:solidFill>
                  <a:srgbClr val="002060"/>
                </a:solidFill>
              </a:rPr>
              <a:t>y</a:t>
            </a:r>
            <a:r>
              <a:rPr lang="zh-CN" altLang="en-US" dirty="0" smtClean="0">
                <a:solidFill>
                  <a:srgbClr val="002060"/>
                </a:solidFill>
              </a:rPr>
              <a:t>的概率称为联合概率，记为</a:t>
            </a:r>
            <a:r>
              <a:rPr lang="en-US" altLang="zh-CN" dirty="0" smtClean="0">
                <a:solidFill>
                  <a:srgbClr val="002060"/>
                </a:solidFill>
              </a:rPr>
              <a:t>Pr[</a:t>
            </a:r>
            <a:r>
              <a:rPr lang="en-US" altLang="zh-CN" dirty="0" err="1" smtClean="0">
                <a:solidFill>
                  <a:srgbClr val="002060"/>
                </a:solidFill>
              </a:rPr>
              <a:t>x,y</a:t>
            </a:r>
            <a:r>
              <a:rPr lang="en-US" altLang="zh-CN" dirty="0" smtClean="0">
                <a:solidFill>
                  <a:srgbClr val="002060"/>
                </a:solidFill>
              </a:rPr>
              <a:t>]</a:t>
            </a:r>
          </a:p>
          <a:p>
            <a:pPr lvl="1"/>
            <a:r>
              <a:rPr lang="zh-CN" altLang="en-US" dirty="0" smtClean="0">
                <a:solidFill>
                  <a:srgbClr val="002060"/>
                </a:solidFill>
              </a:rPr>
              <a:t>同时投掷两个骰子，第一次投出</a:t>
            </a:r>
            <a:r>
              <a:rPr lang="en-US" altLang="zh-CN" dirty="0" smtClean="0">
                <a:solidFill>
                  <a:srgbClr val="002060"/>
                </a:solidFill>
              </a:rPr>
              <a:t>2</a:t>
            </a:r>
            <a:r>
              <a:rPr lang="zh-CN" altLang="en-US" dirty="0" smtClean="0">
                <a:solidFill>
                  <a:srgbClr val="002060"/>
                </a:solidFill>
              </a:rPr>
              <a:t>点且第二次投出</a:t>
            </a:r>
            <a:r>
              <a:rPr lang="en-US" altLang="zh-CN" dirty="0" smtClean="0">
                <a:solidFill>
                  <a:srgbClr val="002060"/>
                </a:solidFill>
              </a:rPr>
              <a:t>4</a:t>
            </a:r>
            <a:r>
              <a:rPr lang="zh-CN" altLang="en-US" dirty="0" smtClean="0">
                <a:solidFill>
                  <a:srgbClr val="002060"/>
                </a:solidFill>
              </a:rPr>
              <a:t>点的概率是</a:t>
            </a:r>
            <a:r>
              <a:rPr lang="en-US" altLang="zh-CN" dirty="0" smtClean="0">
                <a:solidFill>
                  <a:srgbClr val="002060"/>
                </a:solidFill>
              </a:rPr>
              <a:t>Pr[2,4]=1/36</a:t>
            </a:r>
          </a:p>
          <a:p>
            <a:pPr lvl="1"/>
            <a:r>
              <a:rPr lang="en-US" altLang="zh-CN" dirty="0" smtClean="0">
                <a:solidFill>
                  <a:srgbClr val="002060"/>
                </a:solidFill>
              </a:rPr>
              <a:t>Pr[</a:t>
            </a:r>
            <a:r>
              <a:rPr lang="en-US" altLang="zh-CN" dirty="0" err="1" smtClean="0">
                <a:solidFill>
                  <a:srgbClr val="002060"/>
                </a:solidFill>
              </a:rPr>
              <a:t>x,y</a:t>
            </a:r>
            <a:r>
              <a:rPr lang="en-US" altLang="zh-CN" dirty="0" smtClean="0">
                <a:solidFill>
                  <a:srgbClr val="002060"/>
                </a:solidFill>
              </a:rPr>
              <a:t>]=Pr[x]Pr[y] ? </a:t>
            </a:r>
          </a:p>
          <a:p>
            <a:pPr lvl="1"/>
            <a:r>
              <a:rPr lang="zh-CN" altLang="en-US" dirty="0" smtClean="0">
                <a:solidFill>
                  <a:srgbClr val="002060"/>
                </a:solidFill>
              </a:rPr>
              <a:t>如果上式满足，称</a:t>
            </a:r>
            <a:r>
              <a:rPr lang="en-US" altLang="zh-CN" b="1" i="1" dirty="0" smtClean="0">
                <a:solidFill>
                  <a:srgbClr val="002060"/>
                </a:solidFill>
              </a:rPr>
              <a:t>X</a:t>
            </a:r>
            <a:r>
              <a:rPr lang="zh-CN" altLang="en-US" dirty="0" smtClean="0">
                <a:solidFill>
                  <a:srgbClr val="002060"/>
                </a:solidFill>
              </a:rPr>
              <a:t>和</a:t>
            </a:r>
            <a:r>
              <a:rPr lang="en-US" altLang="zh-CN" b="1" i="1" dirty="0" smtClean="0">
                <a:solidFill>
                  <a:srgbClr val="002060"/>
                </a:solidFill>
              </a:rPr>
              <a:t>Y</a:t>
            </a:r>
            <a:r>
              <a:rPr lang="zh-CN" altLang="en-US" dirty="0" smtClean="0">
                <a:solidFill>
                  <a:srgbClr val="002060"/>
                </a:solidFill>
              </a:rPr>
              <a:t>是</a:t>
            </a:r>
            <a:r>
              <a:rPr lang="zh-CN" altLang="en-US" dirty="0" smtClean="0">
                <a:solidFill>
                  <a:srgbClr val="C00000"/>
                </a:solidFill>
              </a:rPr>
              <a:t>统计独立</a:t>
            </a:r>
            <a:r>
              <a:rPr lang="zh-CN" altLang="en-US" dirty="0" smtClean="0">
                <a:solidFill>
                  <a:srgbClr val="002060"/>
                </a:solidFill>
              </a:rPr>
              <a:t>的</a:t>
            </a:r>
            <a:endParaRPr lang="zh-CN" altLang="en-US" dirty="0">
              <a:solidFill>
                <a:srgbClr val="002060"/>
              </a:solidFil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自然语言的熵和冗余度</a:t>
            </a:r>
            <a:endParaRPr lang="zh-CN" altLang="en-US"/>
          </a:p>
        </p:txBody>
      </p:sp>
      <p:sp>
        <p:nvSpPr>
          <p:cNvPr id="3" name="内容占位符 2"/>
          <p:cNvSpPr>
            <a:spLocks noGrp="1"/>
          </p:cNvSpPr>
          <p:nvPr>
            <p:ph idx="1"/>
          </p:nvPr>
        </p:nvSpPr>
        <p:spPr/>
        <p:txBody>
          <a:bodyPr>
            <a:normAutofit fontScale="92500" lnSpcReduction="10000"/>
          </a:bodyPr>
          <a:lstStyle/>
          <a:p>
            <a:r>
              <a:rPr lang="zh-CN" altLang="en-US" sz="2800" smtClean="0"/>
              <a:t>英文字母除了本身的统计规律外，字母组合也有一定规律，比如字母</a:t>
            </a:r>
            <a:r>
              <a:rPr lang="en-US" altLang="zh-CN" sz="2800" smtClean="0"/>
              <a:t>Q</a:t>
            </a:r>
            <a:r>
              <a:rPr lang="zh-CN" altLang="en-US" sz="2800" smtClean="0"/>
              <a:t>后面通常是字母</a:t>
            </a:r>
            <a:r>
              <a:rPr lang="en-US" altLang="zh-CN" sz="2800" smtClean="0"/>
              <a:t>U</a:t>
            </a:r>
            <a:r>
              <a:rPr lang="zh-CN" altLang="en-US" sz="2800" smtClean="0"/>
              <a:t>，</a:t>
            </a:r>
            <a:r>
              <a:rPr lang="en-US" altLang="zh-CN" sz="2800" smtClean="0"/>
              <a:t>ED</a:t>
            </a:r>
            <a:r>
              <a:rPr lang="zh-CN" altLang="en-US" sz="2800" smtClean="0"/>
              <a:t>经常搭配出现，</a:t>
            </a:r>
            <a:r>
              <a:rPr lang="en-US" altLang="zh-CN" sz="2800" smtClean="0"/>
              <a:t>ING</a:t>
            </a:r>
            <a:r>
              <a:rPr lang="zh-CN" altLang="en-US" sz="2800" smtClean="0"/>
              <a:t>经常搭配出现等等</a:t>
            </a:r>
            <a:endParaRPr lang="en-US" altLang="zh-CN" sz="2800" smtClean="0"/>
          </a:p>
          <a:p>
            <a:r>
              <a:rPr lang="zh-CN" altLang="en-US" sz="2800" smtClean="0"/>
              <a:t>统计英文语言中所有两个字母出现的概率，并计算双字母的熵，得到</a:t>
            </a:r>
            <a:r>
              <a:rPr lang="en-US" altLang="zh-CN" sz="2800" smtClean="0"/>
              <a:t>H(P</a:t>
            </a:r>
            <a:r>
              <a:rPr lang="en-US" altLang="zh-CN" sz="2800" baseline="30000" smtClean="0"/>
              <a:t>2</a:t>
            </a:r>
            <a:r>
              <a:rPr lang="en-US" altLang="zh-CN" sz="2800" smtClean="0"/>
              <a:t>)</a:t>
            </a:r>
            <a:r>
              <a:rPr lang="zh-CN" altLang="en-US" sz="2800" smtClean="0"/>
              <a:t>≈</a:t>
            </a:r>
            <a:r>
              <a:rPr lang="en-US" altLang="zh-CN" sz="2800" smtClean="0"/>
              <a:t>7.8</a:t>
            </a:r>
            <a:r>
              <a:rPr lang="zh-CN" altLang="en-US" sz="2800" smtClean="0"/>
              <a:t>，这种方式计算得到的英文字母平均熵约为</a:t>
            </a:r>
            <a:r>
              <a:rPr lang="en-US" altLang="zh-CN" sz="2800" smtClean="0"/>
              <a:t>3.9</a:t>
            </a:r>
          </a:p>
          <a:p>
            <a:r>
              <a:rPr lang="zh-CN" altLang="en-US" sz="2800" smtClean="0"/>
              <a:t>统计英文语言中所有三个字母出现的概率，并计算三字母的熵，得到</a:t>
            </a:r>
            <a:r>
              <a:rPr lang="en-US" altLang="zh-CN" sz="2800" smtClean="0"/>
              <a:t>H(P</a:t>
            </a:r>
            <a:r>
              <a:rPr lang="en-US" altLang="zh-CN" sz="2800" baseline="30000" smtClean="0"/>
              <a:t>3</a:t>
            </a:r>
            <a:r>
              <a:rPr lang="en-US" altLang="zh-CN" sz="2800" smtClean="0"/>
              <a:t>)</a:t>
            </a:r>
            <a:r>
              <a:rPr lang="zh-CN" altLang="en-US" sz="2800" smtClean="0"/>
              <a:t>≈</a:t>
            </a:r>
            <a:r>
              <a:rPr lang="en-US" altLang="zh-CN" sz="2800" smtClean="0"/>
              <a:t>10.7</a:t>
            </a:r>
            <a:r>
              <a:rPr lang="zh-CN" altLang="en-US" sz="2800" smtClean="0"/>
              <a:t>，这种方式计算得到的英文字母平均熵约为</a:t>
            </a:r>
            <a:r>
              <a:rPr lang="en-US" altLang="zh-CN" sz="2800" smtClean="0"/>
              <a:t>3.6</a:t>
            </a:r>
          </a:p>
          <a:p>
            <a:r>
              <a:rPr lang="zh-CN" altLang="en-US" sz="2800" smtClean="0"/>
              <a:t>随着统计字母组的长度增加，字母平均熵值呈下降趋势，当长度达到一定量时，熵值趋于稳定</a:t>
            </a:r>
            <a:endParaRPr lang="en-US" altLang="zh-CN" sz="280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自然语言的熵</a:t>
            </a:r>
            <a:endParaRPr lang="zh-CN" altLang="en-US"/>
          </a:p>
        </p:txBody>
      </p:sp>
      <p:sp>
        <p:nvSpPr>
          <p:cNvPr id="3" name="内容占位符 2"/>
          <p:cNvSpPr>
            <a:spLocks noGrp="1"/>
          </p:cNvSpPr>
          <p:nvPr>
            <p:ph idx="1"/>
          </p:nvPr>
        </p:nvSpPr>
        <p:spPr/>
        <p:txBody>
          <a:bodyPr>
            <a:normAutofit fontScale="92500" lnSpcReduction="10000"/>
          </a:bodyPr>
          <a:lstStyle/>
          <a:p>
            <a:r>
              <a:rPr lang="zh-CN" altLang="en-US" sz="2800" smtClean="0"/>
              <a:t>定义</a:t>
            </a:r>
            <a:r>
              <a:rPr lang="en-US" altLang="zh-CN" sz="2800" smtClean="0"/>
              <a:t>P</a:t>
            </a:r>
            <a:r>
              <a:rPr lang="en-US" altLang="zh-CN" sz="2800" baseline="30000" smtClean="0"/>
              <a:t>n</a:t>
            </a:r>
            <a:r>
              <a:rPr lang="zh-CN" altLang="en-US" sz="2800" smtClean="0"/>
              <a:t>为</a:t>
            </a:r>
            <a:r>
              <a:rPr lang="en-US" altLang="zh-CN" sz="2800" smtClean="0"/>
              <a:t>n</a:t>
            </a:r>
            <a:r>
              <a:rPr lang="zh-CN" altLang="en-US" sz="2800" smtClean="0"/>
              <a:t>字母序列的概率分布构成的随机变量，则</a:t>
            </a:r>
            <a:r>
              <a:rPr lang="en-US" altLang="zh-CN" sz="2800" smtClean="0"/>
              <a:t>H(P</a:t>
            </a:r>
            <a:r>
              <a:rPr lang="en-US" altLang="zh-CN" sz="2800" baseline="30000" smtClean="0"/>
              <a:t>n</a:t>
            </a:r>
            <a:r>
              <a:rPr lang="en-US" altLang="zh-CN" sz="2800" smtClean="0"/>
              <a:t>)</a:t>
            </a:r>
            <a:r>
              <a:rPr lang="zh-CN" altLang="en-US" sz="2800" smtClean="0"/>
              <a:t>表示以</a:t>
            </a:r>
            <a:r>
              <a:rPr lang="en-US" altLang="zh-CN" sz="2800" smtClean="0"/>
              <a:t>n</a:t>
            </a:r>
            <a:r>
              <a:rPr lang="zh-CN" altLang="en-US" sz="2800" smtClean="0"/>
              <a:t>个字母为统计对象的熵值，</a:t>
            </a:r>
            <a:r>
              <a:rPr lang="en-US" altLang="zh-CN" sz="2800" smtClean="0"/>
              <a:t>H(P</a:t>
            </a:r>
            <a:r>
              <a:rPr lang="en-US" altLang="zh-CN" sz="2800" baseline="30000" smtClean="0"/>
              <a:t>n</a:t>
            </a:r>
            <a:r>
              <a:rPr lang="en-US" altLang="zh-CN" sz="2800" smtClean="0"/>
              <a:t>)/n</a:t>
            </a:r>
            <a:r>
              <a:rPr lang="zh-CN" altLang="en-US" sz="2800" smtClean="0"/>
              <a:t>表示以</a:t>
            </a:r>
            <a:r>
              <a:rPr lang="en-US" altLang="zh-CN" sz="2800" smtClean="0"/>
              <a:t>n</a:t>
            </a:r>
            <a:r>
              <a:rPr lang="zh-CN" altLang="en-US" sz="2800" smtClean="0"/>
              <a:t>个字母为统计对象时，单字母的平均熵</a:t>
            </a:r>
            <a:endParaRPr lang="en-US" altLang="zh-CN" sz="2800" smtClean="0"/>
          </a:p>
          <a:p>
            <a:r>
              <a:rPr lang="zh-CN" altLang="en-US" sz="2800" smtClean="0"/>
              <a:t>可定义自然语言</a:t>
            </a:r>
            <a:r>
              <a:rPr lang="en-US" altLang="zh-CN" sz="2800" smtClean="0"/>
              <a:t>L</a:t>
            </a:r>
            <a:r>
              <a:rPr lang="zh-CN" altLang="en-US" sz="2800" smtClean="0"/>
              <a:t>的熵</a:t>
            </a:r>
            <a:r>
              <a:rPr lang="en-US" altLang="zh-CN" sz="2800" smtClean="0"/>
              <a:t>(</a:t>
            </a:r>
            <a:r>
              <a:rPr lang="zh-CN" altLang="en-US" sz="2800" smtClean="0"/>
              <a:t>单字母平均熵</a:t>
            </a:r>
            <a:r>
              <a:rPr lang="en-US" altLang="zh-CN" sz="2800" smtClean="0"/>
              <a:t>)</a:t>
            </a:r>
            <a:r>
              <a:rPr lang="zh-CN" altLang="en-US" sz="2800" smtClean="0"/>
              <a:t>为</a:t>
            </a:r>
            <a:endParaRPr lang="en-US" altLang="zh-CN" sz="2800" smtClean="0"/>
          </a:p>
          <a:p>
            <a:endParaRPr lang="en-US" altLang="zh-CN" sz="2800" smtClean="0"/>
          </a:p>
          <a:p>
            <a:endParaRPr lang="en-US" altLang="zh-CN" sz="2800" smtClean="0"/>
          </a:p>
          <a:p>
            <a:r>
              <a:rPr lang="zh-CN" altLang="en-US" sz="2800" smtClean="0"/>
              <a:t>根据经验统计，英语的语言熵</a:t>
            </a:r>
            <a:r>
              <a:rPr lang="en-US" altLang="zh-CN" sz="2800" smtClean="0"/>
              <a:t>H</a:t>
            </a:r>
            <a:r>
              <a:rPr lang="en-US" altLang="zh-CN" sz="2800" baseline="-25000" smtClean="0"/>
              <a:t>L</a:t>
            </a:r>
            <a:r>
              <a:rPr lang="zh-CN" altLang="en-US" sz="2800" smtClean="0"/>
              <a:t>大概范围为</a:t>
            </a:r>
            <a:endParaRPr lang="en-US" altLang="zh-CN" sz="2800" smtClean="0"/>
          </a:p>
          <a:p>
            <a:pPr>
              <a:buNone/>
            </a:pPr>
            <a:r>
              <a:rPr lang="en-US" altLang="zh-CN" sz="2800" smtClean="0"/>
              <a:t>				1.0</a:t>
            </a:r>
            <a:r>
              <a:rPr lang="zh-CN" altLang="en-US" sz="2800" smtClean="0"/>
              <a:t>≤</a:t>
            </a:r>
            <a:r>
              <a:rPr lang="en-US" altLang="zh-CN" sz="2800" smtClean="0"/>
              <a:t>H</a:t>
            </a:r>
            <a:r>
              <a:rPr lang="en-US" altLang="zh-CN" sz="2800" baseline="-25000" smtClean="0"/>
              <a:t>L</a:t>
            </a:r>
            <a:r>
              <a:rPr lang="zh-CN" altLang="en-US" sz="2800" smtClean="0"/>
              <a:t>≤</a:t>
            </a:r>
            <a:r>
              <a:rPr lang="en-US" altLang="zh-CN" sz="2800" smtClean="0"/>
              <a:t>1.5</a:t>
            </a:r>
          </a:p>
          <a:p>
            <a:r>
              <a:rPr lang="zh-CN" altLang="en-US" sz="2800" smtClean="0"/>
              <a:t>可取</a:t>
            </a:r>
            <a:r>
              <a:rPr lang="en-US" altLang="zh-CN" sz="2800" smtClean="0"/>
              <a:t>H</a:t>
            </a:r>
            <a:r>
              <a:rPr lang="en-US" altLang="zh-CN" sz="2800" baseline="-25000" smtClean="0"/>
              <a:t>L</a:t>
            </a:r>
            <a:r>
              <a:rPr lang="en-US" altLang="zh-CN" sz="2800" smtClean="0"/>
              <a:t>=1.25</a:t>
            </a:r>
            <a:r>
              <a:rPr lang="zh-CN" altLang="en-US" sz="2800" smtClean="0"/>
              <a:t>作为英语语言的熵，即每个字母的平均信息量为</a:t>
            </a:r>
            <a:r>
              <a:rPr lang="en-US" altLang="zh-CN" sz="2800" smtClean="0"/>
              <a:t>1.25</a:t>
            </a:r>
            <a:r>
              <a:rPr lang="zh-CN" altLang="en-US" sz="2800" smtClean="0"/>
              <a:t>比特</a:t>
            </a:r>
            <a:endParaRPr lang="en-US" altLang="zh-CN" sz="2800" smtClean="0"/>
          </a:p>
          <a:p>
            <a:endParaRPr lang="zh-CN" altLang="en-US" sz="2800"/>
          </a:p>
        </p:txBody>
      </p:sp>
      <p:graphicFrame>
        <p:nvGraphicFramePr>
          <p:cNvPr id="4" name="对象 3"/>
          <p:cNvGraphicFramePr>
            <a:graphicFrameLocks noChangeAspect="1"/>
          </p:cNvGraphicFramePr>
          <p:nvPr/>
        </p:nvGraphicFramePr>
        <p:xfrm>
          <a:off x="3563888" y="3068960"/>
          <a:ext cx="2519271" cy="1001638"/>
        </p:xfrm>
        <a:graphic>
          <a:graphicData uri="http://schemas.openxmlformats.org/presentationml/2006/ole">
            <p:oleObj spid="_x0000_s129026" name="Equation" r:id="rId3" imgW="1054080" imgH="419040" progId="Equation.DSMT4">
              <p:embed/>
            </p:oleObj>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自然语言的冗余度</a:t>
            </a:r>
            <a:endParaRPr lang="zh-CN" altLang="en-US"/>
          </a:p>
        </p:txBody>
      </p:sp>
      <p:sp>
        <p:nvSpPr>
          <p:cNvPr id="3" name="内容占位符 2"/>
          <p:cNvSpPr>
            <a:spLocks noGrp="1"/>
          </p:cNvSpPr>
          <p:nvPr>
            <p:ph idx="1"/>
          </p:nvPr>
        </p:nvSpPr>
        <p:spPr/>
        <p:txBody>
          <a:bodyPr>
            <a:normAutofit lnSpcReduction="10000"/>
          </a:bodyPr>
          <a:lstStyle/>
          <a:p>
            <a:r>
              <a:rPr lang="zh-CN" altLang="en-US" smtClean="0"/>
              <a:t>随机语言的熵约为</a:t>
            </a:r>
            <a:r>
              <a:rPr lang="en-US" altLang="zh-CN" smtClean="0"/>
              <a:t>4.7</a:t>
            </a:r>
            <a:r>
              <a:rPr lang="zh-CN" altLang="en-US" smtClean="0"/>
              <a:t>，而英语的语言熵约为</a:t>
            </a:r>
            <a:r>
              <a:rPr lang="en-US" altLang="zh-CN" smtClean="0"/>
              <a:t>1.25</a:t>
            </a:r>
            <a:r>
              <a:rPr lang="zh-CN" altLang="en-US" smtClean="0"/>
              <a:t>。也就是一个字母最多可以表达</a:t>
            </a:r>
            <a:r>
              <a:rPr lang="en-US" altLang="zh-CN" smtClean="0"/>
              <a:t>4.7</a:t>
            </a:r>
            <a:r>
              <a:rPr lang="zh-CN" altLang="en-US" smtClean="0"/>
              <a:t>比特的信息量，而英语中字母只表达了</a:t>
            </a:r>
            <a:r>
              <a:rPr lang="en-US" altLang="zh-CN" smtClean="0"/>
              <a:t>1.25</a:t>
            </a:r>
            <a:r>
              <a:rPr lang="zh-CN" altLang="en-US" smtClean="0"/>
              <a:t>比特的信息量，即有</a:t>
            </a:r>
            <a:r>
              <a:rPr lang="en-US" altLang="zh-CN" smtClean="0"/>
              <a:t>3.55</a:t>
            </a:r>
            <a:r>
              <a:rPr lang="zh-CN" altLang="en-US" smtClean="0"/>
              <a:t>比特的信息量“浪费”了，浪费的信息量和最大信息量的比值，称为语言的冗余度，记为</a:t>
            </a:r>
            <a:r>
              <a:rPr lang="en-US" altLang="zh-CN" smtClean="0"/>
              <a:t>R</a:t>
            </a:r>
            <a:r>
              <a:rPr lang="en-US" altLang="zh-CN" baseline="-25000" smtClean="0"/>
              <a:t>L</a:t>
            </a:r>
            <a:r>
              <a:rPr lang="zh-CN" altLang="en-US" smtClean="0"/>
              <a:t>，定义为</a:t>
            </a:r>
            <a:endParaRPr lang="en-US" altLang="zh-CN" smtClean="0"/>
          </a:p>
          <a:p>
            <a:endParaRPr lang="en-US" altLang="zh-CN" smtClean="0"/>
          </a:p>
          <a:p>
            <a:endParaRPr lang="en-US" altLang="zh-CN" smtClean="0"/>
          </a:p>
          <a:p>
            <a:r>
              <a:rPr lang="zh-CN" altLang="en-US" smtClean="0"/>
              <a:t>英语语言的冗余度约</a:t>
            </a:r>
            <a:r>
              <a:rPr lang="en-US" altLang="zh-CN" smtClean="0"/>
              <a:t>0.75</a:t>
            </a:r>
            <a:endParaRPr lang="zh-CN" altLang="en-US"/>
          </a:p>
        </p:txBody>
      </p:sp>
      <p:graphicFrame>
        <p:nvGraphicFramePr>
          <p:cNvPr id="4" name="对象 3"/>
          <p:cNvGraphicFramePr>
            <a:graphicFrameLocks noChangeAspect="1"/>
          </p:cNvGraphicFramePr>
          <p:nvPr/>
        </p:nvGraphicFramePr>
        <p:xfrm>
          <a:off x="2771800" y="4221088"/>
          <a:ext cx="4015481" cy="1152128"/>
        </p:xfrm>
        <a:graphic>
          <a:graphicData uri="http://schemas.openxmlformats.org/presentationml/2006/ole">
            <p:oleObj spid="_x0000_s130050" name="Equation" r:id="rId3" imgW="1320480" imgH="469800" progId="Equation.DSMT4">
              <p:embed/>
            </p:oleObj>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伪密钥和唯一解距离</a:t>
            </a:r>
            <a:endParaRPr lang="zh-CN" altLang="en-US"/>
          </a:p>
        </p:txBody>
      </p:sp>
      <p:sp>
        <p:nvSpPr>
          <p:cNvPr id="3" name="内容占位符 2"/>
          <p:cNvSpPr>
            <a:spLocks noGrp="1"/>
          </p:cNvSpPr>
          <p:nvPr>
            <p:ph idx="1"/>
          </p:nvPr>
        </p:nvSpPr>
        <p:spPr/>
        <p:txBody>
          <a:bodyPr>
            <a:normAutofit lnSpcReduction="10000"/>
          </a:bodyPr>
          <a:lstStyle/>
          <a:p>
            <a:r>
              <a:rPr lang="zh-CN" altLang="en-US" sz="2800" smtClean="0"/>
              <a:t>回顾唯密文攻击方法分析移位密码，可通过穷举法尝试</a:t>
            </a:r>
            <a:r>
              <a:rPr lang="en-US" altLang="zh-CN" sz="2800" smtClean="0"/>
              <a:t>k</a:t>
            </a:r>
            <a:r>
              <a:rPr lang="zh-CN" altLang="en-US" sz="2800" smtClean="0"/>
              <a:t>。例如获得密文</a:t>
            </a:r>
            <a:r>
              <a:rPr lang="en-US" altLang="zh-CN" sz="2800" smtClean="0">
                <a:solidFill>
                  <a:srgbClr val="C00000"/>
                </a:solidFill>
              </a:rPr>
              <a:t>WNAJW</a:t>
            </a:r>
            <a:r>
              <a:rPr lang="zh-CN" altLang="en-US" sz="2800" smtClean="0"/>
              <a:t>，通过尝试</a:t>
            </a:r>
            <a:r>
              <a:rPr lang="en-US" altLang="zh-CN" sz="2800" smtClean="0"/>
              <a:t>k</a:t>
            </a:r>
            <a:r>
              <a:rPr lang="zh-CN" altLang="en-US" sz="2800" smtClean="0"/>
              <a:t>可知</a:t>
            </a:r>
            <a:endParaRPr lang="en-US" altLang="zh-CN" sz="2800" smtClean="0"/>
          </a:p>
          <a:p>
            <a:pPr lvl="1"/>
            <a:r>
              <a:rPr lang="en-US" altLang="zh-CN" sz="2400" smtClean="0"/>
              <a:t>k=1, P=vmziv</a:t>
            </a:r>
          </a:p>
          <a:p>
            <a:pPr lvl="1"/>
            <a:r>
              <a:rPr lang="en-US" altLang="zh-CN" sz="2400" smtClean="0"/>
              <a:t>k=2, P=ulyhu</a:t>
            </a:r>
          </a:p>
          <a:p>
            <a:pPr lvl="1"/>
            <a:r>
              <a:rPr lang="en-US" altLang="zh-CN" sz="2400" smtClean="0"/>
              <a:t>k=3, P=tkxgt</a:t>
            </a:r>
          </a:p>
          <a:p>
            <a:pPr lvl="1"/>
            <a:r>
              <a:rPr lang="en-US" altLang="zh-CN" sz="2400" smtClean="0"/>
              <a:t>k=4, P=sjwfs</a:t>
            </a:r>
          </a:p>
          <a:p>
            <a:pPr lvl="1"/>
            <a:r>
              <a:rPr lang="en-US" altLang="zh-CN" sz="2400" smtClean="0"/>
              <a:t>k=5, P=river</a:t>
            </a:r>
          </a:p>
          <a:p>
            <a:pPr lvl="1"/>
            <a:r>
              <a:rPr lang="en-US" altLang="zh-CN" sz="2400" smtClean="0"/>
              <a:t>...</a:t>
            </a:r>
          </a:p>
          <a:p>
            <a:pPr lvl="1"/>
            <a:r>
              <a:rPr lang="en-US" altLang="zh-CN" sz="2400" smtClean="0"/>
              <a:t>k=22, P=arena</a:t>
            </a:r>
          </a:p>
          <a:p>
            <a:r>
              <a:rPr lang="en-US" altLang="zh-CN" sz="2600" smtClean="0"/>
              <a:t>k=5</a:t>
            </a:r>
            <a:r>
              <a:rPr lang="zh-CN" altLang="en-US" sz="2600" smtClean="0"/>
              <a:t>和</a:t>
            </a:r>
            <a:r>
              <a:rPr lang="en-US" altLang="zh-CN" sz="2600" smtClean="0"/>
              <a:t>k=22</a:t>
            </a:r>
            <a:r>
              <a:rPr lang="zh-CN" altLang="en-US" sz="2600" smtClean="0"/>
              <a:t>，其中只有一个正确的密钥，其他为</a:t>
            </a:r>
            <a:r>
              <a:rPr lang="zh-CN" altLang="en-US" sz="2600" smtClean="0">
                <a:solidFill>
                  <a:srgbClr val="C00000"/>
                </a:solidFill>
              </a:rPr>
              <a:t>伪密钥</a:t>
            </a:r>
            <a:r>
              <a:rPr lang="zh-CN" altLang="en-US" sz="2600" smtClean="0"/>
              <a:t>。显然密文再长一些的话，能减少伪密钥</a:t>
            </a:r>
            <a:endParaRPr lang="en-US" altLang="zh-CN" sz="26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伪密钥</a:t>
            </a:r>
            <a:endParaRPr lang="zh-CN" altLang="en-US"/>
          </a:p>
        </p:txBody>
      </p:sp>
      <p:sp>
        <p:nvSpPr>
          <p:cNvPr id="3" name="内容占位符 2"/>
          <p:cNvSpPr>
            <a:spLocks noGrp="1"/>
          </p:cNvSpPr>
          <p:nvPr>
            <p:ph idx="1"/>
          </p:nvPr>
        </p:nvSpPr>
        <p:spPr/>
        <p:txBody>
          <a:bodyPr>
            <a:normAutofit lnSpcReduction="10000"/>
          </a:bodyPr>
          <a:lstStyle/>
          <a:p>
            <a:r>
              <a:rPr lang="zh-CN" altLang="en-US" smtClean="0"/>
              <a:t>如果</a:t>
            </a:r>
            <a:r>
              <a:rPr lang="en-US" altLang="zh-CN" smtClean="0"/>
              <a:t>y</a:t>
            </a:r>
            <a:r>
              <a:rPr lang="zh-CN" altLang="en-US" smtClean="0"/>
              <a:t>是长度为</a:t>
            </a:r>
            <a:r>
              <a:rPr lang="en-US" altLang="zh-CN" smtClean="0"/>
              <a:t>n</a:t>
            </a:r>
            <a:r>
              <a:rPr lang="zh-CN" altLang="en-US" smtClean="0"/>
              <a:t>的有意义的明文串的密文，所有可能的密钥集合表示为</a:t>
            </a:r>
            <a:r>
              <a:rPr lang="en-US" altLang="zh-CN" smtClean="0"/>
              <a:t>k(y)</a:t>
            </a:r>
            <a:r>
              <a:rPr lang="zh-CN" altLang="en-US" smtClean="0"/>
              <a:t>，有</a:t>
            </a:r>
            <a:endParaRPr lang="en-US" altLang="zh-CN" smtClean="0"/>
          </a:p>
          <a:p>
            <a:pPr>
              <a:buNone/>
            </a:pPr>
            <a:r>
              <a:rPr lang="en-US" altLang="zh-CN" smtClean="0"/>
              <a:t>	k(y)={k</a:t>
            </a:r>
            <a:r>
              <a:rPr lang="zh-CN" altLang="en-US" smtClean="0"/>
              <a:t>∈</a:t>
            </a:r>
            <a:r>
              <a:rPr lang="en-US" altLang="zh-CN" smtClean="0"/>
              <a:t>K:∃x</a:t>
            </a:r>
            <a:r>
              <a:rPr lang="zh-CN" altLang="en-US" smtClean="0"/>
              <a:t>∈</a:t>
            </a:r>
            <a:r>
              <a:rPr lang="en-US" altLang="zh-CN" smtClean="0"/>
              <a:t>P</a:t>
            </a:r>
            <a:r>
              <a:rPr lang="en-US" altLang="zh-CN" baseline="30000" smtClean="0"/>
              <a:t>n</a:t>
            </a:r>
            <a:r>
              <a:rPr lang="zh-CN" altLang="en-US" smtClean="0"/>
              <a:t>使得</a:t>
            </a:r>
            <a:r>
              <a:rPr lang="en-US" altLang="zh-CN" smtClean="0"/>
              <a:t>Pr[x]&gt;0,e</a:t>
            </a:r>
            <a:r>
              <a:rPr lang="en-US" altLang="zh-CN" baseline="-25000" smtClean="0"/>
              <a:t>k</a:t>
            </a:r>
            <a:r>
              <a:rPr lang="en-US" altLang="zh-CN" smtClean="0"/>
              <a:t>(x)=y}</a:t>
            </a:r>
          </a:p>
          <a:p>
            <a:r>
              <a:rPr lang="zh-CN" altLang="en-US" smtClean="0"/>
              <a:t>如果</a:t>
            </a:r>
            <a:r>
              <a:rPr lang="en-US" altLang="zh-CN" smtClean="0"/>
              <a:t>x</a:t>
            </a:r>
            <a:r>
              <a:rPr lang="zh-CN" altLang="en-US" smtClean="0"/>
              <a:t>是无意义的字母串，则不会出现在自然语言中，即</a:t>
            </a:r>
            <a:r>
              <a:rPr lang="en-US" altLang="zh-CN" smtClean="0"/>
              <a:t>Pr[x]=0</a:t>
            </a:r>
            <a:r>
              <a:rPr lang="zh-CN" altLang="en-US" smtClean="0"/>
              <a:t>；</a:t>
            </a:r>
            <a:endParaRPr lang="en-US" altLang="zh-CN" smtClean="0"/>
          </a:p>
          <a:p>
            <a:r>
              <a:rPr lang="en-US" altLang="zh-CN" smtClean="0"/>
              <a:t>k(y)</a:t>
            </a:r>
            <a:r>
              <a:rPr lang="zh-CN" altLang="en-US" smtClean="0"/>
              <a:t>是对密文</a:t>
            </a:r>
            <a:r>
              <a:rPr lang="en-US" altLang="zh-CN" smtClean="0"/>
              <a:t>y</a:t>
            </a:r>
            <a:r>
              <a:rPr lang="zh-CN" altLang="en-US" smtClean="0"/>
              <a:t>进行密钥猜测的结果。这些密钥中，只有一个是正确的密钥，其余均为</a:t>
            </a:r>
            <a:r>
              <a:rPr lang="zh-CN" altLang="en-US" b="1" smtClean="0">
                <a:solidFill>
                  <a:srgbClr val="C00000"/>
                </a:solidFill>
              </a:rPr>
              <a:t>伪密钥</a:t>
            </a:r>
            <a:endParaRPr lang="en-US" altLang="zh-CN" b="1" smtClean="0">
              <a:solidFill>
                <a:srgbClr val="C00000"/>
              </a:solidFill>
            </a:endParaRPr>
          </a:p>
          <a:p>
            <a:r>
              <a:rPr lang="zh-CN" altLang="en-US" smtClean="0"/>
              <a:t>显然，伪密钥的个数为</a:t>
            </a:r>
            <a:r>
              <a:rPr lang="en-US" altLang="zh-CN" smtClean="0"/>
              <a:t>|k(y)|-1</a:t>
            </a:r>
            <a:endParaRPr lang="zh-CN" alt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伪密钥</a:t>
            </a:r>
            <a:endParaRPr lang="zh-CN" altLang="en-US"/>
          </a:p>
        </p:txBody>
      </p:sp>
      <p:sp>
        <p:nvSpPr>
          <p:cNvPr id="3" name="内容占位符 2"/>
          <p:cNvSpPr>
            <a:spLocks noGrp="1"/>
          </p:cNvSpPr>
          <p:nvPr>
            <p:ph idx="1"/>
          </p:nvPr>
        </p:nvSpPr>
        <p:spPr/>
        <p:txBody>
          <a:bodyPr/>
          <a:lstStyle/>
          <a:p>
            <a:r>
              <a:rPr lang="zh-CN" altLang="en-US" smtClean="0"/>
              <a:t>伪密钥的平均数记为     ，计算公式为</a:t>
            </a:r>
            <a:endParaRPr lang="en-US" altLang="zh-CN" smtClean="0"/>
          </a:p>
          <a:p>
            <a:endParaRPr lang="zh-CN" altLang="en-US"/>
          </a:p>
        </p:txBody>
      </p:sp>
      <p:graphicFrame>
        <p:nvGraphicFramePr>
          <p:cNvPr id="4" name="对象 3"/>
          <p:cNvGraphicFramePr>
            <a:graphicFrameLocks noChangeAspect="1"/>
          </p:cNvGraphicFramePr>
          <p:nvPr/>
        </p:nvGraphicFramePr>
        <p:xfrm>
          <a:off x="4499992" y="1556792"/>
          <a:ext cx="442590" cy="646862"/>
        </p:xfrm>
        <a:graphic>
          <a:graphicData uri="http://schemas.openxmlformats.org/presentationml/2006/ole">
            <p:oleObj spid="_x0000_s137218" name="Equation" r:id="rId3" imgW="164880" imgH="241200" progId="Equation.DSMT4">
              <p:embed/>
            </p:oleObj>
          </a:graphicData>
        </a:graphic>
      </p:graphicFrame>
      <p:graphicFrame>
        <p:nvGraphicFramePr>
          <p:cNvPr id="137219" name="Object 3"/>
          <p:cNvGraphicFramePr>
            <a:graphicFrameLocks noChangeAspect="1"/>
          </p:cNvGraphicFramePr>
          <p:nvPr/>
        </p:nvGraphicFramePr>
        <p:xfrm>
          <a:off x="1835696" y="2348880"/>
          <a:ext cx="5499100" cy="3025775"/>
        </p:xfrm>
        <a:graphic>
          <a:graphicData uri="http://schemas.openxmlformats.org/presentationml/2006/ole">
            <p:oleObj spid="_x0000_s137219" name="Equation" r:id="rId4" imgW="2057400" imgH="1130040" progId="Equation.DSMT4">
              <p:embed/>
            </p:oleObj>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伪密钥</a:t>
            </a:r>
            <a:endParaRPr lang="zh-CN" altLang="en-US"/>
          </a:p>
        </p:txBody>
      </p:sp>
      <p:sp>
        <p:nvSpPr>
          <p:cNvPr id="3" name="内容占位符 2"/>
          <p:cNvSpPr>
            <a:spLocks noGrp="1"/>
          </p:cNvSpPr>
          <p:nvPr>
            <p:ph idx="1"/>
          </p:nvPr>
        </p:nvSpPr>
        <p:spPr>
          <a:xfrm>
            <a:off x="457200" y="1600200"/>
            <a:ext cx="8229600" cy="5257800"/>
          </a:xfrm>
        </p:spPr>
        <p:txBody>
          <a:bodyPr>
            <a:normAutofit/>
          </a:bodyPr>
          <a:lstStyle/>
          <a:p>
            <a:r>
              <a:rPr lang="zh-CN" altLang="en-US" sz="2800" dirty="0" smtClean="0"/>
              <a:t>如果</a:t>
            </a:r>
            <a:r>
              <a:rPr lang="en-US" altLang="zh-CN" sz="2800" dirty="0" smtClean="0"/>
              <a:t>|P|=|C|</a:t>
            </a:r>
            <a:r>
              <a:rPr lang="zh-CN" altLang="en-US" sz="2800" dirty="0" smtClean="0"/>
              <a:t>，可推导</a:t>
            </a:r>
            <a:endParaRPr lang="en-US" altLang="zh-CN" sz="2800" dirty="0" smtClean="0"/>
          </a:p>
          <a:p>
            <a:pPr lvl="1"/>
            <a:r>
              <a:rPr lang="en-US" altLang="zh-CN" sz="2400" dirty="0" smtClean="0"/>
              <a:t>H(</a:t>
            </a:r>
            <a:r>
              <a:rPr lang="en-US" altLang="zh-CN" sz="2400" dirty="0" err="1" smtClean="0"/>
              <a:t>K|C</a:t>
            </a:r>
            <a:r>
              <a:rPr lang="en-US" altLang="zh-CN" sz="2400" baseline="30000" dirty="0" err="1" smtClean="0"/>
              <a:t>n</a:t>
            </a:r>
            <a:r>
              <a:rPr lang="en-US" altLang="zh-CN" sz="2400" dirty="0" smtClean="0"/>
              <a:t>)=H(K)+H(</a:t>
            </a:r>
            <a:r>
              <a:rPr lang="en-US" altLang="zh-CN" sz="2400" dirty="0" err="1" smtClean="0"/>
              <a:t>P</a:t>
            </a:r>
            <a:r>
              <a:rPr lang="en-US" altLang="zh-CN" sz="2400" baseline="30000" dirty="0" err="1" smtClean="0"/>
              <a:t>n</a:t>
            </a:r>
            <a:r>
              <a:rPr lang="en-US" altLang="zh-CN" sz="2400" dirty="0" smtClean="0"/>
              <a:t>)-H(</a:t>
            </a:r>
            <a:r>
              <a:rPr lang="en-US" altLang="zh-CN" sz="2400" dirty="0" err="1" smtClean="0"/>
              <a:t>C</a:t>
            </a:r>
            <a:r>
              <a:rPr lang="en-US" altLang="zh-CN" sz="2400" baseline="30000" dirty="0" err="1" smtClean="0"/>
              <a:t>n</a:t>
            </a:r>
            <a:r>
              <a:rPr lang="en-US" altLang="zh-CN" sz="2400" dirty="0" smtClean="0"/>
              <a:t>)</a:t>
            </a:r>
          </a:p>
          <a:p>
            <a:pPr lvl="1"/>
            <a:r>
              <a:rPr lang="zh-CN" altLang="en-US" sz="2400" dirty="0" smtClean="0"/>
              <a:t>≈</a:t>
            </a:r>
            <a:r>
              <a:rPr lang="en-US" altLang="zh-CN" sz="2400" dirty="0" smtClean="0"/>
              <a:t>H(K)+</a:t>
            </a:r>
            <a:r>
              <a:rPr lang="en-US" altLang="zh-CN" sz="2400" dirty="0" err="1" smtClean="0"/>
              <a:t>nH</a:t>
            </a:r>
            <a:r>
              <a:rPr lang="en-US" altLang="zh-CN" sz="2400" baseline="-25000" dirty="0" err="1" smtClean="0"/>
              <a:t>L</a:t>
            </a:r>
            <a:r>
              <a:rPr lang="en-US" altLang="zh-CN" sz="2400" dirty="0" smtClean="0"/>
              <a:t>-H(</a:t>
            </a:r>
            <a:r>
              <a:rPr lang="en-US" altLang="zh-CN" sz="2400" dirty="0" err="1" smtClean="0"/>
              <a:t>C</a:t>
            </a:r>
            <a:r>
              <a:rPr lang="en-US" altLang="zh-CN" sz="2400" baseline="30000" dirty="0" err="1" smtClean="0"/>
              <a:t>n</a:t>
            </a:r>
            <a:r>
              <a:rPr lang="en-US" altLang="zh-CN" sz="2400" dirty="0" smtClean="0"/>
              <a:t>)=H(K)+n(1-R</a:t>
            </a:r>
            <a:r>
              <a:rPr lang="en-US" altLang="zh-CN" sz="2400" baseline="-25000" dirty="0" smtClean="0"/>
              <a:t>L</a:t>
            </a:r>
            <a:r>
              <a:rPr lang="en-US" altLang="zh-CN" sz="2400" dirty="0" smtClean="0"/>
              <a:t>)log</a:t>
            </a:r>
            <a:r>
              <a:rPr lang="en-US" altLang="zh-CN" sz="2400" baseline="-25000" dirty="0" smtClean="0"/>
              <a:t>2</a:t>
            </a:r>
            <a:r>
              <a:rPr lang="en-US" altLang="zh-CN" sz="2400" dirty="0" smtClean="0"/>
              <a:t>|P|-H(</a:t>
            </a:r>
            <a:r>
              <a:rPr lang="en-US" altLang="zh-CN" sz="2400" dirty="0" err="1" smtClean="0"/>
              <a:t>C</a:t>
            </a:r>
            <a:r>
              <a:rPr lang="en-US" altLang="zh-CN" sz="2400" baseline="30000" dirty="0" err="1" smtClean="0"/>
              <a:t>n</a:t>
            </a:r>
            <a:r>
              <a:rPr lang="en-US" altLang="zh-CN" sz="2400" dirty="0" smtClean="0"/>
              <a:t>)</a:t>
            </a:r>
          </a:p>
          <a:p>
            <a:pPr lvl="1"/>
            <a:r>
              <a:rPr lang="zh-CN" altLang="en-US" sz="2400" dirty="0" smtClean="0"/>
              <a:t>≥</a:t>
            </a:r>
            <a:r>
              <a:rPr lang="en-US" altLang="zh-CN" sz="2400" dirty="0" smtClean="0"/>
              <a:t>H(K)+nlog</a:t>
            </a:r>
            <a:r>
              <a:rPr lang="en-US" altLang="zh-CN" sz="2400" baseline="-25000" dirty="0" smtClean="0"/>
              <a:t>2</a:t>
            </a:r>
            <a:r>
              <a:rPr lang="en-US" altLang="zh-CN" sz="2400" dirty="0" smtClean="0"/>
              <a:t>|P|-nR</a:t>
            </a:r>
            <a:r>
              <a:rPr lang="en-US" altLang="zh-CN" sz="2400" baseline="-25000" dirty="0" smtClean="0"/>
              <a:t>L</a:t>
            </a:r>
            <a:r>
              <a:rPr lang="en-US" altLang="zh-CN" sz="2400" dirty="0" smtClean="0"/>
              <a:t>log</a:t>
            </a:r>
            <a:r>
              <a:rPr lang="en-US" altLang="zh-CN" sz="2400" baseline="-25000" dirty="0" smtClean="0"/>
              <a:t>2</a:t>
            </a:r>
            <a:r>
              <a:rPr lang="en-US" altLang="zh-CN" sz="2400" dirty="0" smtClean="0"/>
              <a:t>|P|-nlog</a:t>
            </a:r>
            <a:r>
              <a:rPr lang="en-US" altLang="zh-CN" sz="2400" baseline="-25000" dirty="0" smtClean="0"/>
              <a:t>2</a:t>
            </a:r>
            <a:r>
              <a:rPr lang="en-US" altLang="zh-CN" sz="2400" dirty="0" smtClean="0"/>
              <a:t>|C|</a:t>
            </a:r>
          </a:p>
          <a:p>
            <a:pPr lvl="1"/>
            <a:r>
              <a:rPr lang="en-US" altLang="zh-CN" sz="2400" dirty="0" smtClean="0"/>
              <a:t>=H(K)-nR</a:t>
            </a:r>
            <a:r>
              <a:rPr lang="en-US" altLang="zh-CN" sz="2400" baseline="-25000" dirty="0" smtClean="0"/>
              <a:t>L</a:t>
            </a:r>
            <a:r>
              <a:rPr lang="en-US" altLang="zh-CN" sz="2400" dirty="0" smtClean="0"/>
              <a:t>log</a:t>
            </a:r>
            <a:r>
              <a:rPr lang="en-US" altLang="zh-CN" sz="2400" baseline="-25000" dirty="0" smtClean="0"/>
              <a:t>2</a:t>
            </a:r>
            <a:r>
              <a:rPr lang="en-US" altLang="zh-CN" sz="2400" dirty="0" smtClean="0"/>
              <a:t>|P|</a:t>
            </a:r>
          </a:p>
          <a:p>
            <a:r>
              <a:rPr lang="zh-CN" altLang="en-US" sz="2800" dirty="0" smtClean="0"/>
              <a:t>同时</a:t>
            </a:r>
            <a:endParaRPr lang="en-US" altLang="zh-CN" sz="2800" dirty="0" smtClean="0"/>
          </a:p>
          <a:p>
            <a:pPr lvl="1"/>
            <a:endParaRPr lang="zh-CN" altLang="en-US" sz="2400" dirty="0"/>
          </a:p>
        </p:txBody>
      </p:sp>
      <p:graphicFrame>
        <p:nvGraphicFramePr>
          <p:cNvPr id="4" name="对象 3"/>
          <p:cNvGraphicFramePr>
            <a:graphicFrameLocks noChangeAspect="1"/>
          </p:cNvGraphicFramePr>
          <p:nvPr/>
        </p:nvGraphicFramePr>
        <p:xfrm>
          <a:off x="2195736" y="4077072"/>
          <a:ext cx="4505325" cy="2565400"/>
        </p:xfrm>
        <a:graphic>
          <a:graphicData uri="http://schemas.openxmlformats.org/presentationml/2006/ole">
            <p:oleObj spid="_x0000_s138242" name="Equation" r:id="rId3" imgW="1955520" imgH="1396800" progId="Equation.DSMT4">
              <p:embed/>
            </p:oleObj>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伪密钥</a:t>
            </a:r>
            <a:endParaRPr lang="zh-CN" altLang="en-US"/>
          </a:p>
        </p:txBody>
      </p:sp>
      <p:sp>
        <p:nvSpPr>
          <p:cNvPr id="3" name="内容占位符 2"/>
          <p:cNvSpPr>
            <a:spLocks noGrp="1"/>
          </p:cNvSpPr>
          <p:nvPr>
            <p:ph idx="1"/>
          </p:nvPr>
        </p:nvSpPr>
        <p:spPr/>
        <p:txBody>
          <a:bodyPr/>
          <a:lstStyle/>
          <a:p>
            <a:r>
              <a:rPr lang="zh-CN" altLang="en-US" smtClean="0"/>
              <a:t>结论</a:t>
            </a:r>
            <a:endParaRPr lang="en-US" altLang="zh-CN" smtClean="0"/>
          </a:p>
          <a:p>
            <a:endParaRPr lang="en-US" altLang="zh-CN" smtClean="0"/>
          </a:p>
          <a:p>
            <a:endParaRPr lang="en-US" altLang="zh-CN" smtClean="0"/>
          </a:p>
          <a:p>
            <a:r>
              <a:rPr lang="zh-CN" altLang="en-US" smtClean="0"/>
              <a:t>定理</a:t>
            </a:r>
            <a:r>
              <a:rPr lang="en-US" altLang="zh-CN" smtClean="0"/>
              <a:t>2.11  </a:t>
            </a:r>
            <a:r>
              <a:rPr lang="zh-CN" altLang="en-US" smtClean="0"/>
              <a:t>假设</a:t>
            </a:r>
            <a:r>
              <a:rPr lang="en-US" altLang="zh-CN" smtClean="0"/>
              <a:t>(P,C,K,E,D)</a:t>
            </a:r>
            <a:r>
              <a:rPr lang="zh-CN" altLang="en-US" smtClean="0"/>
              <a:t>是一个密码体制，</a:t>
            </a:r>
            <a:r>
              <a:rPr lang="en-US" altLang="zh-CN" smtClean="0"/>
              <a:t>|C|=|P|</a:t>
            </a:r>
            <a:r>
              <a:rPr lang="zh-CN" altLang="en-US" smtClean="0"/>
              <a:t>且密钥是等概率选取的。给定一个长度为</a:t>
            </a:r>
            <a:r>
              <a:rPr lang="en-US" altLang="zh-CN" smtClean="0"/>
              <a:t>n</a:t>
            </a:r>
            <a:r>
              <a:rPr lang="zh-CN" altLang="en-US" smtClean="0"/>
              <a:t>的密文串，伪密钥的期望数满足</a:t>
            </a:r>
            <a:endParaRPr lang="en-US" altLang="zh-CN" smtClean="0"/>
          </a:p>
          <a:p>
            <a:endParaRPr lang="en-US" altLang="zh-CN" smtClean="0"/>
          </a:p>
          <a:p>
            <a:endParaRPr lang="en-US" altLang="zh-CN" smtClean="0"/>
          </a:p>
          <a:p>
            <a:endParaRPr lang="zh-CN" altLang="en-US"/>
          </a:p>
        </p:txBody>
      </p:sp>
      <p:graphicFrame>
        <p:nvGraphicFramePr>
          <p:cNvPr id="5" name="对象 4"/>
          <p:cNvGraphicFramePr>
            <a:graphicFrameLocks noChangeAspect="1"/>
          </p:cNvGraphicFramePr>
          <p:nvPr/>
        </p:nvGraphicFramePr>
        <p:xfrm>
          <a:off x="1907704" y="2060848"/>
          <a:ext cx="5688632" cy="1203944"/>
        </p:xfrm>
        <a:graphic>
          <a:graphicData uri="http://schemas.openxmlformats.org/presentationml/2006/ole">
            <p:oleObj spid="_x0000_s139267" name="Equation" r:id="rId4" imgW="2400120" imgH="507960" progId="Equation.DSMT4">
              <p:embed/>
            </p:oleObj>
          </a:graphicData>
        </a:graphic>
      </p:graphicFrame>
      <p:graphicFrame>
        <p:nvGraphicFramePr>
          <p:cNvPr id="6" name="对象 5"/>
          <p:cNvGraphicFramePr>
            <a:graphicFrameLocks noChangeAspect="1"/>
          </p:cNvGraphicFramePr>
          <p:nvPr/>
        </p:nvGraphicFramePr>
        <p:xfrm>
          <a:off x="3203848" y="4869160"/>
          <a:ext cx="2863850" cy="1152525"/>
        </p:xfrm>
        <a:graphic>
          <a:graphicData uri="http://schemas.openxmlformats.org/presentationml/2006/ole">
            <p:oleObj spid="_x0000_s139268" name="Equation" r:id="rId5" imgW="1104840" imgH="4442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唯一解距离</a:t>
            </a:r>
            <a:endParaRPr lang="zh-CN" altLang="en-US"/>
          </a:p>
        </p:txBody>
      </p:sp>
      <p:sp>
        <p:nvSpPr>
          <p:cNvPr id="3" name="内容占位符 2"/>
          <p:cNvSpPr>
            <a:spLocks noGrp="1"/>
          </p:cNvSpPr>
          <p:nvPr>
            <p:ph idx="1"/>
          </p:nvPr>
        </p:nvSpPr>
        <p:spPr/>
        <p:txBody>
          <a:bodyPr/>
          <a:lstStyle/>
          <a:p>
            <a:r>
              <a:rPr lang="zh-CN" altLang="en-US" smtClean="0"/>
              <a:t>定义</a:t>
            </a:r>
            <a:r>
              <a:rPr lang="en-US" altLang="zh-CN" smtClean="0"/>
              <a:t>2.8 </a:t>
            </a:r>
            <a:r>
              <a:rPr lang="zh-CN" altLang="en-US" smtClean="0"/>
              <a:t>一个密码体制的唯一解距离定义为使平均伪密钥的数目等于零的密文长度</a:t>
            </a:r>
            <a:r>
              <a:rPr lang="en-US" altLang="zh-CN" smtClean="0"/>
              <a:t>n</a:t>
            </a:r>
            <a:r>
              <a:rPr lang="zh-CN" altLang="en-US" smtClean="0"/>
              <a:t>，记为</a:t>
            </a:r>
            <a:r>
              <a:rPr lang="en-US" altLang="zh-CN" smtClean="0"/>
              <a:t>n</a:t>
            </a:r>
            <a:r>
              <a:rPr lang="en-US" altLang="zh-CN" baseline="-25000" smtClean="0"/>
              <a:t>0</a:t>
            </a:r>
          </a:p>
          <a:p>
            <a:r>
              <a:rPr lang="zh-CN" altLang="en-US" smtClean="0"/>
              <a:t>根据定理</a:t>
            </a:r>
            <a:r>
              <a:rPr lang="en-US" altLang="zh-CN" smtClean="0"/>
              <a:t>2.11</a:t>
            </a:r>
            <a:r>
              <a:rPr lang="zh-CN" altLang="en-US" smtClean="0"/>
              <a:t>，令</a:t>
            </a:r>
            <a:r>
              <a:rPr lang="en-US" altLang="zh-CN" smtClean="0"/>
              <a:t>               </a:t>
            </a:r>
            <a:r>
              <a:rPr lang="zh-CN" altLang="en-US" smtClean="0"/>
              <a:t>，解得</a:t>
            </a:r>
            <a:endParaRPr lang="en-US" altLang="zh-CN" smtClean="0"/>
          </a:p>
          <a:p>
            <a:endParaRPr lang="en-US" altLang="zh-CN" smtClean="0"/>
          </a:p>
          <a:p>
            <a:endParaRPr lang="en-US" altLang="zh-CN" smtClean="0"/>
          </a:p>
          <a:p>
            <a:r>
              <a:rPr lang="zh-CN" altLang="en-US" smtClean="0"/>
              <a:t>以代替密码为例，</a:t>
            </a:r>
            <a:r>
              <a:rPr lang="en-US" altLang="zh-CN" smtClean="0"/>
              <a:t>|K|=26!</a:t>
            </a:r>
          </a:p>
          <a:p>
            <a:pPr>
              <a:buNone/>
            </a:pPr>
            <a:r>
              <a:rPr lang="en-US" altLang="zh-CN" smtClean="0"/>
              <a:t>		n</a:t>
            </a:r>
            <a:r>
              <a:rPr lang="en-US" altLang="zh-CN" baseline="-25000" smtClean="0"/>
              <a:t>0</a:t>
            </a:r>
            <a:r>
              <a:rPr lang="zh-CN" altLang="en-US" smtClean="0"/>
              <a:t>≈</a:t>
            </a:r>
            <a:r>
              <a:rPr lang="en-US" altLang="zh-CN" smtClean="0"/>
              <a:t>88.4/(0.75×4.7)</a:t>
            </a:r>
            <a:r>
              <a:rPr lang="zh-CN" altLang="en-US" smtClean="0"/>
              <a:t>≈</a:t>
            </a:r>
            <a:r>
              <a:rPr lang="en-US" altLang="zh-CN" smtClean="0"/>
              <a:t>25</a:t>
            </a:r>
            <a:endParaRPr lang="zh-CN" altLang="en-US"/>
          </a:p>
        </p:txBody>
      </p:sp>
      <p:graphicFrame>
        <p:nvGraphicFramePr>
          <p:cNvPr id="4" name="对象 3"/>
          <p:cNvGraphicFramePr>
            <a:graphicFrameLocks noChangeAspect="1"/>
          </p:cNvGraphicFramePr>
          <p:nvPr/>
        </p:nvGraphicFramePr>
        <p:xfrm>
          <a:off x="4139952" y="3192666"/>
          <a:ext cx="1224136" cy="596374"/>
        </p:xfrm>
        <a:graphic>
          <a:graphicData uri="http://schemas.openxmlformats.org/presentationml/2006/ole">
            <p:oleObj spid="_x0000_s140290" name="Equation" r:id="rId3" imgW="495000" imgH="241200" progId="Equation.DSMT4">
              <p:embed/>
            </p:oleObj>
          </a:graphicData>
        </a:graphic>
      </p:graphicFrame>
      <p:graphicFrame>
        <p:nvGraphicFramePr>
          <p:cNvPr id="5" name="对象 4"/>
          <p:cNvGraphicFramePr>
            <a:graphicFrameLocks noChangeAspect="1"/>
          </p:cNvGraphicFramePr>
          <p:nvPr/>
        </p:nvGraphicFramePr>
        <p:xfrm>
          <a:off x="3203848" y="3789040"/>
          <a:ext cx="3024336" cy="1075966"/>
        </p:xfrm>
        <a:graphic>
          <a:graphicData uri="http://schemas.openxmlformats.org/presentationml/2006/ole">
            <p:oleObj spid="_x0000_s140291" name="Equation" r:id="rId4" imgW="1320480" imgH="469800" progId="Equation.DSMT4">
              <p:embed/>
            </p:oleObj>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乘积密码体制</a:t>
            </a:r>
            <a:endParaRPr lang="zh-CN" altLang="en-US"/>
          </a:p>
        </p:txBody>
      </p:sp>
      <p:sp>
        <p:nvSpPr>
          <p:cNvPr id="3" name="内容占位符 2"/>
          <p:cNvSpPr>
            <a:spLocks noGrp="1"/>
          </p:cNvSpPr>
          <p:nvPr>
            <p:ph idx="1"/>
          </p:nvPr>
        </p:nvSpPr>
        <p:spPr/>
        <p:txBody>
          <a:bodyPr>
            <a:normAutofit/>
          </a:bodyPr>
          <a:lstStyle/>
          <a:p>
            <a:r>
              <a:rPr lang="zh-CN" altLang="en-US" smtClean="0"/>
              <a:t>问题的提出</a:t>
            </a:r>
            <a:endParaRPr lang="en-US" altLang="zh-CN" smtClean="0"/>
          </a:p>
          <a:p>
            <a:pPr lvl="1"/>
            <a:r>
              <a:rPr lang="zh-CN" altLang="en-US" smtClean="0"/>
              <a:t>在已掌握多种密码体制的条件下，如何设计安全强度更高的密码体制，以抵御针对这些密码体制的密码分析手段</a:t>
            </a:r>
            <a:endParaRPr lang="en-US" altLang="zh-CN" smtClean="0"/>
          </a:p>
          <a:p>
            <a:r>
              <a:rPr lang="zh-CN" altLang="en-US" smtClean="0"/>
              <a:t>一种提高密码体制加密强度的思路</a:t>
            </a:r>
            <a:endParaRPr lang="en-US" altLang="zh-CN" smtClean="0"/>
          </a:p>
          <a:p>
            <a:pPr lvl="1"/>
            <a:r>
              <a:rPr lang="zh-CN" altLang="en-US" smtClean="0"/>
              <a:t>先用一种密码体制</a:t>
            </a:r>
            <a:r>
              <a:rPr lang="en-US" altLang="zh-CN" smtClean="0"/>
              <a:t>S</a:t>
            </a:r>
            <a:r>
              <a:rPr lang="en-US" altLang="zh-CN" baseline="-25000" smtClean="0"/>
              <a:t>1</a:t>
            </a:r>
            <a:r>
              <a:rPr lang="zh-CN" altLang="en-US" smtClean="0"/>
              <a:t>对明文加密得到密文</a:t>
            </a:r>
            <a:r>
              <a:rPr lang="en-US" altLang="zh-CN" smtClean="0"/>
              <a:t>C’</a:t>
            </a:r>
            <a:r>
              <a:rPr lang="zh-CN" altLang="en-US" smtClean="0"/>
              <a:t>，再用另一种密码体制</a:t>
            </a:r>
            <a:r>
              <a:rPr lang="en-US" altLang="zh-CN" smtClean="0"/>
              <a:t>S</a:t>
            </a:r>
            <a:r>
              <a:rPr lang="en-US" altLang="zh-CN" baseline="-25000" smtClean="0"/>
              <a:t>2</a:t>
            </a:r>
            <a:r>
              <a:rPr lang="zh-CN" altLang="en-US" smtClean="0"/>
              <a:t>对</a:t>
            </a:r>
            <a:r>
              <a:rPr lang="en-US" altLang="zh-CN" smtClean="0"/>
              <a:t>C’</a:t>
            </a:r>
            <a:r>
              <a:rPr lang="zh-CN" altLang="en-US" smtClean="0"/>
              <a:t>加密得到最终的密文</a:t>
            </a:r>
            <a:endParaRPr lang="en-US" altLang="zh-CN" smtClean="0"/>
          </a:p>
          <a:p>
            <a:pPr lvl="1"/>
            <a:r>
              <a:rPr lang="zh-CN" altLang="en-US" smtClean="0"/>
              <a:t>香农称之为“乘积”组合密码体制</a:t>
            </a:r>
            <a:endParaRPr lang="en-US" altLang="zh-CN"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概率论基础</a:t>
            </a:r>
            <a:endParaRPr lang="zh-CN" altLang="en-US"/>
          </a:p>
        </p:txBody>
      </p:sp>
      <p:sp>
        <p:nvSpPr>
          <p:cNvPr id="3" name="内容占位符 2"/>
          <p:cNvSpPr>
            <a:spLocks noGrp="1"/>
          </p:cNvSpPr>
          <p:nvPr>
            <p:ph idx="1"/>
          </p:nvPr>
        </p:nvSpPr>
        <p:spPr/>
        <p:txBody>
          <a:bodyPr/>
          <a:lstStyle/>
          <a:p>
            <a:r>
              <a:rPr lang="zh-CN" altLang="en-US" dirty="0" smtClean="0"/>
              <a:t>条件概率</a:t>
            </a:r>
            <a:endParaRPr lang="en-US" altLang="zh-CN" dirty="0" smtClean="0"/>
          </a:p>
          <a:p>
            <a:pPr marL="742950" lvl="2" indent="-342900">
              <a:buClr>
                <a:schemeClr val="accent1"/>
              </a:buClr>
              <a:buFont typeface="Wingdings 2"/>
              <a:buChar char=""/>
            </a:pPr>
            <a:r>
              <a:rPr lang="zh-CN" altLang="en-US" sz="2800" dirty="0" smtClean="0">
                <a:solidFill>
                  <a:srgbClr val="002060"/>
                </a:solidFill>
              </a:rPr>
              <a:t>假设</a:t>
            </a:r>
            <a:r>
              <a:rPr lang="en-US" altLang="zh-CN" sz="2800" b="1" i="1" dirty="0" smtClean="0">
                <a:solidFill>
                  <a:srgbClr val="002060"/>
                </a:solidFill>
              </a:rPr>
              <a:t>X</a:t>
            </a:r>
            <a:r>
              <a:rPr lang="zh-CN" altLang="en-US" sz="2800" dirty="0" smtClean="0">
                <a:solidFill>
                  <a:srgbClr val="002060"/>
                </a:solidFill>
              </a:rPr>
              <a:t>和</a:t>
            </a:r>
            <a:r>
              <a:rPr lang="en-US" altLang="zh-CN" sz="2800" b="1" i="1" dirty="0" smtClean="0">
                <a:solidFill>
                  <a:srgbClr val="002060"/>
                </a:solidFill>
              </a:rPr>
              <a:t>Y</a:t>
            </a:r>
            <a:r>
              <a:rPr lang="zh-CN" altLang="en-US" sz="2800" dirty="0" smtClean="0">
                <a:solidFill>
                  <a:srgbClr val="002060"/>
                </a:solidFill>
              </a:rPr>
              <a:t>是分别定义在有限集合</a:t>
            </a:r>
            <a:r>
              <a:rPr lang="en-US" altLang="zh-CN" sz="2800" dirty="0" smtClean="0">
                <a:solidFill>
                  <a:srgbClr val="002060"/>
                </a:solidFill>
              </a:rPr>
              <a:t>X</a:t>
            </a:r>
            <a:r>
              <a:rPr lang="zh-CN" altLang="en-US" sz="2800" dirty="0" smtClean="0">
                <a:solidFill>
                  <a:srgbClr val="002060"/>
                </a:solidFill>
              </a:rPr>
              <a:t>和</a:t>
            </a:r>
            <a:r>
              <a:rPr lang="en-US" altLang="zh-CN" sz="2800" dirty="0" smtClean="0">
                <a:solidFill>
                  <a:srgbClr val="002060"/>
                </a:solidFill>
              </a:rPr>
              <a:t>Y</a:t>
            </a:r>
            <a:r>
              <a:rPr lang="zh-CN" altLang="en-US" sz="2800" dirty="0" smtClean="0">
                <a:solidFill>
                  <a:srgbClr val="002060"/>
                </a:solidFill>
              </a:rPr>
              <a:t>上的随机变量，在</a:t>
            </a:r>
            <a:r>
              <a:rPr lang="en-US" altLang="zh-CN" sz="2800" b="1" i="1" dirty="0" smtClean="0">
                <a:solidFill>
                  <a:srgbClr val="002060"/>
                </a:solidFill>
              </a:rPr>
              <a:t>Y</a:t>
            </a:r>
            <a:r>
              <a:rPr lang="zh-CN" altLang="en-US" sz="2800" dirty="0" smtClean="0">
                <a:solidFill>
                  <a:srgbClr val="002060"/>
                </a:solidFill>
              </a:rPr>
              <a:t>取</a:t>
            </a:r>
            <a:r>
              <a:rPr lang="en-US" altLang="zh-CN" sz="2800" dirty="0" smtClean="0">
                <a:solidFill>
                  <a:srgbClr val="002060"/>
                </a:solidFill>
              </a:rPr>
              <a:t>y</a:t>
            </a:r>
            <a:r>
              <a:rPr lang="zh-CN" altLang="en-US" sz="2800" dirty="0" smtClean="0">
                <a:solidFill>
                  <a:srgbClr val="002060"/>
                </a:solidFill>
              </a:rPr>
              <a:t>的前提下</a:t>
            </a:r>
            <a:r>
              <a:rPr lang="en-US" altLang="zh-CN" sz="2800" b="1" i="1" dirty="0" smtClean="0">
                <a:solidFill>
                  <a:srgbClr val="002060"/>
                </a:solidFill>
              </a:rPr>
              <a:t>X</a:t>
            </a:r>
            <a:r>
              <a:rPr lang="zh-CN" altLang="en-US" sz="2800" dirty="0" smtClean="0">
                <a:solidFill>
                  <a:srgbClr val="002060"/>
                </a:solidFill>
              </a:rPr>
              <a:t>取</a:t>
            </a:r>
            <a:r>
              <a:rPr lang="en-US" altLang="zh-CN" sz="2800" dirty="0" smtClean="0">
                <a:solidFill>
                  <a:srgbClr val="002060"/>
                </a:solidFill>
              </a:rPr>
              <a:t>x</a:t>
            </a:r>
            <a:r>
              <a:rPr lang="zh-CN" altLang="en-US" sz="2800" dirty="0" smtClean="0">
                <a:solidFill>
                  <a:srgbClr val="002060"/>
                </a:solidFill>
              </a:rPr>
              <a:t>的概率称为条件概率，记为</a:t>
            </a:r>
            <a:r>
              <a:rPr lang="en-US" altLang="zh-CN" sz="2800" dirty="0" smtClean="0">
                <a:solidFill>
                  <a:srgbClr val="002060"/>
                </a:solidFill>
              </a:rPr>
              <a:t>Pr[</a:t>
            </a:r>
            <a:r>
              <a:rPr lang="en-US" altLang="zh-CN" sz="2800" dirty="0" err="1" smtClean="0">
                <a:solidFill>
                  <a:srgbClr val="002060"/>
                </a:solidFill>
              </a:rPr>
              <a:t>x|y</a:t>
            </a:r>
            <a:r>
              <a:rPr lang="en-US" altLang="zh-CN" sz="2800" dirty="0" smtClean="0">
                <a:solidFill>
                  <a:srgbClr val="002060"/>
                </a:solidFill>
              </a:rPr>
              <a:t>]</a:t>
            </a:r>
          </a:p>
          <a:p>
            <a:pPr marL="742950" lvl="2" indent="-342900">
              <a:buClr>
                <a:schemeClr val="accent1"/>
              </a:buClr>
              <a:buFont typeface="Wingdings 2"/>
              <a:buChar char=""/>
            </a:pPr>
            <a:r>
              <a:rPr lang="zh-CN" altLang="en-US" sz="2800" dirty="0" smtClean="0">
                <a:solidFill>
                  <a:srgbClr val="002060"/>
                </a:solidFill>
              </a:rPr>
              <a:t>同时投掷两个骰子，在第一次投出</a:t>
            </a:r>
            <a:r>
              <a:rPr lang="en-US" altLang="zh-CN" sz="2800" dirty="0" smtClean="0">
                <a:solidFill>
                  <a:srgbClr val="002060"/>
                </a:solidFill>
              </a:rPr>
              <a:t>2</a:t>
            </a:r>
            <a:r>
              <a:rPr lang="zh-CN" altLang="en-US" sz="2800" dirty="0" smtClean="0">
                <a:solidFill>
                  <a:srgbClr val="002060"/>
                </a:solidFill>
              </a:rPr>
              <a:t>点的情况下，第二次投出</a:t>
            </a:r>
            <a:r>
              <a:rPr lang="en-US" altLang="zh-CN" sz="2800" dirty="0" smtClean="0">
                <a:solidFill>
                  <a:srgbClr val="002060"/>
                </a:solidFill>
              </a:rPr>
              <a:t>4</a:t>
            </a:r>
            <a:r>
              <a:rPr lang="zh-CN" altLang="en-US" sz="2800" dirty="0" smtClean="0">
                <a:solidFill>
                  <a:srgbClr val="002060"/>
                </a:solidFill>
              </a:rPr>
              <a:t>点的概率是</a:t>
            </a:r>
            <a:r>
              <a:rPr lang="en-US" altLang="zh-CN" sz="2800" dirty="0" smtClean="0">
                <a:solidFill>
                  <a:srgbClr val="002060"/>
                </a:solidFill>
              </a:rPr>
              <a:t>Pr[4|2]=1/6</a:t>
            </a:r>
          </a:p>
          <a:p>
            <a:pPr lvl="1"/>
            <a:r>
              <a:rPr lang="en-US" altLang="zh-CN" dirty="0" smtClean="0">
                <a:solidFill>
                  <a:srgbClr val="002060"/>
                </a:solidFill>
              </a:rPr>
              <a:t>Pr[</a:t>
            </a:r>
            <a:r>
              <a:rPr lang="en-US" altLang="zh-CN" dirty="0" err="1" smtClean="0">
                <a:solidFill>
                  <a:srgbClr val="002060"/>
                </a:solidFill>
              </a:rPr>
              <a:t>x|y</a:t>
            </a:r>
            <a:r>
              <a:rPr lang="en-US" altLang="zh-CN" dirty="0" smtClean="0">
                <a:solidFill>
                  <a:srgbClr val="002060"/>
                </a:solidFill>
              </a:rPr>
              <a:t>]=Pr[x] ?</a:t>
            </a:r>
          </a:p>
          <a:p>
            <a:pPr lvl="1"/>
            <a:r>
              <a:rPr lang="zh-CN" altLang="en-US" dirty="0" smtClean="0">
                <a:solidFill>
                  <a:srgbClr val="002060"/>
                </a:solidFill>
              </a:rPr>
              <a:t>如果上式满足，称</a:t>
            </a:r>
            <a:r>
              <a:rPr lang="en-US" altLang="zh-CN" b="1" i="1" dirty="0" smtClean="0">
                <a:solidFill>
                  <a:srgbClr val="002060"/>
                </a:solidFill>
              </a:rPr>
              <a:t>X</a:t>
            </a:r>
            <a:r>
              <a:rPr lang="zh-CN" altLang="en-US" dirty="0" smtClean="0">
                <a:solidFill>
                  <a:srgbClr val="002060"/>
                </a:solidFill>
              </a:rPr>
              <a:t>和</a:t>
            </a:r>
            <a:r>
              <a:rPr lang="en-US" altLang="zh-CN" b="1" i="1" dirty="0" smtClean="0">
                <a:solidFill>
                  <a:srgbClr val="002060"/>
                </a:solidFill>
              </a:rPr>
              <a:t>Y</a:t>
            </a:r>
            <a:r>
              <a:rPr lang="zh-CN" altLang="en-US" dirty="0" smtClean="0">
                <a:solidFill>
                  <a:srgbClr val="002060"/>
                </a:solidFill>
              </a:rPr>
              <a:t>是</a:t>
            </a:r>
            <a:r>
              <a:rPr lang="zh-CN" altLang="en-US" dirty="0" smtClean="0">
                <a:solidFill>
                  <a:srgbClr val="C00000"/>
                </a:solidFill>
              </a:rPr>
              <a:t>统计独立</a:t>
            </a:r>
            <a:r>
              <a:rPr lang="zh-CN" altLang="en-US" dirty="0" smtClean="0">
                <a:solidFill>
                  <a:srgbClr val="002060"/>
                </a:solidFill>
              </a:rPr>
              <a:t>的</a:t>
            </a:r>
          </a:p>
          <a:p>
            <a:pPr marL="742950" lvl="2" indent="-342900">
              <a:buClr>
                <a:schemeClr val="accent1"/>
              </a:buClr>
              <a:buFont typeface="Wingdings 2"/>
              <a:buChar char=""/>
            </a:pPr>
            <a:endParaRPr lang="en-US" altLang="zh-CN" sz="2800" dirty="0" smtClean="0">
              <a:solidFill>
                <a:srgbClr val="002060"/>
              </a:solidFill>
            </a:endParaRPr>
          </a:p>
          <a:p>
            <a:pPr>
              <a:buNone/>
            </a:pPr>
            <a:endParaRPr lang="zh-CN" alt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乘积密码体制</a:t>
            </a:r>
            <a:endParaRPr lang="zh-CN" altLang="en-US"/>
          </a:p>
        </p:txBody>
      </p:sp>
      <p:sp>
        <p:nvSpPr>
          <p:cNvPr id="3" name="内容占位符 2"/>
          <p:cNvSpPr>
            <a:spLocks noGrp="1"/>
          </p:cNvSpPr>
          <p:nvPr>
            <p:ph idx="1"/>
          </p:nvPr>
        </p:nvSpPr>
        <p:spPr/>
        <p:txBody>
          <a:bodyPr>
            <a:normAutofit fontScale="92500" lnSpcReduction="10000"/>
          </a:bodyPr>
          <a:lstStyle/>
          <a:p>
            <a:r>
              <a:rPr lang="en-US" altLang="zh-CN" sz="2800" dirty="0" smtClean="0"/>
              <a:t>S</a:t>
            </a:r>
            <a:r>
              <a:rPr lang="en-US" altLang="zh-CN" sz="2800" baseline="-25000" dirty="0" smtClean="0"/>
              <a:t>1</a:t>
            </a:r>
            <a:r>
              <a:rPr lang="zh-CN" altLang="en-US" sz="2800" dirty="0" smtClean="0"/>
              <a:t>和</a:t>
            </a:r>
            <a:r>
              <a:rPr lang="en-US" altLang="zh-CN" sz="2800" dirty="0" smtClean="0"/>
              <a:t>S</a:t>
            </a:r>
            <a:r>
              <a:rPr lang="en-US" altLang="zh-CN" sz="2800" baseline="-25000" dirty="0" smtClean="0"/>
              <a:t>2</a:t>
            </a:r>
            <a:r>
              <a:rPr lang="zh-CN" altLang="en-US" sz="2800" dirty="0" smtClean="0"/>
              <a:t>是两个密码体制，他们的明文空间和密文空间相同</a:t>
            </a:r>
            <a:r>
              <a:rPr lang="en-US" altLang="zh-CN" sz="2800" dirty="0" smtClean="0"/>
              <a:t>(</a:t>
            </a:r>
            <a:r>
              <a:rPr lang="zh-CN" altLang="en-US" sz="2800" dirty="0" smtClean="0"/>
              <a:t>这类密码体制称为内嵌式密码体制</a:t>
            </a:r>
            <a:r>
              <a:rPr lang="en-US" altLang="zh-CN" sz="2800" dirty="0" smtClean="0"/>
              <a:t>)</a:t>
            </a:r>
            <a:r>
              <a:rPr lang="zh-CN" altLang="en-US" sz="2800" dirty="0" smtClean="0"/>
              <a:t>，设</a:t>
            </a:r>
            <a:r>
              <a:rPr lang="en-US" altLang="zh-CN" sz="2800" dirty="0" smtClean="0"/>
              <a:t>S</a:t>
            </a:r>
            <a:r>
              <a:rPr lang="en-US" altLang="zh-CN" sz="2800" baseline="-25000" dirty="0" smtClean="0"/>
              <a:t>1</a:t>
            </a:r>
            <a:r>
              <a:rPr lang="en-US" altLang="zh-CN" sz="2800" dirty="0" smtClean="0"/>
              <a:t>=(P,P,K</a:t>
            </a:r>
            <a:r>
              <a:rPr lang="en-US" altLang="zh-CN" sz="2800" baseline="-25000" dirty="0" smtClean="0"/>
              <a:t>1</a:t>
            </a:r>
            <a:r>
              <a:rPr lang="en-US" altLang="zh-CN" sz="2800" dirty="0" smtClean="0"/>
              <a:t>,E</a:t>
            </a:r>
            <a:r>
              <a:rPr lang="en-US" altLang="zh-CN" sz="2800" baseline="-25000" dirty="0" smtClean="0"/>
              <a:t>1</a:t>
            </a:r>
            <a:r>
              <a:rPr lang="en-US" altLang="zh-CN" sz="2800" dirty="0" smtClean="0"/>
              <a:t>,D</a:t>
            </a:r>
            <a:r>
              <a:rPr lang="en-US" altLang="zh-CN" sz="2800" baseline="-25000" dirty="0" smtClean="0"/>
              <a:t>1</a:t>
            </a:r>
            <a:r>
              <a:rPr lang="en-US" altLang="zh-CN" sz="2800" dirty="0" smtClean="0"/>
              <a:t>)</a:t>
            </a:r>
            <a:r>
              <a:rPr lang="zh-CN" altLang="en-US" sz="2800" dirty="0" smtClean="0"/>
              <a:t>，</a:t>
            </a:r>
            <a:r>
              <a:rPr lang="en-US" altLang="zh-CN" sz="2800" dirty="0" smtClean="0"/>
              <a:t>S</a:t>
            </a:r>
            <a:r>
              <a:rPr lang="en-US" altLang="zh-CN" sz="2800" baseline="-25000" dirty="0" smtClean="0"/>
              <a:t>2</a:t>
            </a:r>
            <a:r>
              <a:rPr lang="en-US" altLang="zh-CN" sz="2800" dirty="0" smtClean="0"/>
              <a:t>=(P,P,K</a:t>
            </a:r>
            <a:r>
              <a:rPr lang="en-US" altLang="zh-CN" sz="2800" baseline="-25000" dirty="0" smtClean="0"/>
              <a:t>2</a:t>
            </a:r>
            <a:r>
              <a:rPr lang="en-US" altLang="zh-CN" sz="2800" dirty="0" smtClean="0"/>
              <a:t>,E</a:t>
            </a:r>
            <a:r>
              <a:rPr lang="en-US" altLang="zh-CN" sz="2800" baseline="-25000" dirty="0" smtClean="0"/>
              <a:t>2</a:t>
            </a:r>
            <a:r>
              <a:rPr lang="en-US" altLang="zh-CN" sz="2800" dirty="0" smtClean="0"/>
              <a:t>,D</a:t>
            </a:r>
            <a:r>
              <a:rPr lang="en-US" altLang="zh-CN" sz="2800" baseline="-25000" dirty="0" smtClean="0"/>
              <a:t>2</a:t>
            </a:r>
            <a:r>
              <a:rPr lang="en-US" altLang="zh-CN" sz="2800" dirty="0" smtClean="0"/>
              <a:t>)</a:t>
            </a:r>
            <a:r>
              <a:rPr lang="zh-CN" altLang="en-US" sz="2800" dirty="0" smtClean="0"/>
              <a:t>，那么</a:t>
            </a:r>
            <a:r>
              <a:rPr lang="en-US" altLang="zh-CN" sz="2800" dirty="0" smtClean="0"/>
              <a:t>S</a:t>
            </a:r>
            <a:r>
              <a:rPr lang="en-US" altLang="zh-CN" sz="2800" baseline="-25000" dirty="0" smtClean="0"/>
              <a:t>1</a:t>
            </a:r>
            <a:r>
              <a:rPr lang="zh-CN" altLang="en-US" sz="2800" dirty="0" smtClean="0"/>
              <a:t>和</a:t>
            </a:r>
            <a:r>
              <a:rPr lang="en-US" altLang="zh-CN" sz="2800" dirty="0" smtClean="0"/>
              <a:t>S</a:t>
            </a:r>
            <a:r>
              <a:rPr lang="en-US" altLang="zh-CN" sz="2800" baseline="-25000" dirty="0" smtClean="0"/>
              <a:t>2</a:t>
            </a:r>
            <a:r>
              <a:rPr lang="zh-CN" altLang="en-US" sz="2800" dirty="0" smtClean="0"/>
              <a:t>的乘积密码体制</a:t>
            </a:r>
            <a:r>
              <a:rPr lang="en-US" altLang="zh-CN" sz="2800" dirty="0" smtClean="0"/>
              <a:t>S</a:t>
            </a:r>
            <a:r>
              <a:rPr lang="en-US" altLang="zh-CN" sz="2800" baseline="-25000" dirty="0" smtClean="0"/>
              <a:t>1</a:t>
            </a:r>
            <a:r>
              <a:rPr lang="en-US" altLang="zh-CN" sz="2800" dirty="0" smtClean="0"/>
              <a:t>×S</a:t>
            </a:r>
            <a:r>
              <a:rPr lang="en-US" altLang="zh-CN" sz="2800" baseline="-25000" dirty="0" smtClean="0"/>
              <a:t>2</a:t>
            </a:r>
            <a:r>
              <a:rPr lang="zh-CN" altLang="en-US" sz="2800" dirty="0" smtClean="0"/>
              <a:t>定义为</a:t>
            </a:r>
            <a:r>
              <a:rPr lang="en-US" altLang="zh-CN" sz="2800" dirty="0" smtClean="0"/>
              <a:t>(P,P,K</a:t>
            </a:r>
            <a:r>
              <a:rPr lang="en-US" altLang="zh-CN" sz="2800" baseline="-25000" dirty="0" smtClean="0"/>
              <a:t>1</a:t>
            </a:r>
            <a:r>
              <a:rPr lang="en-US" altLang="zh-CN" sz="2800" dirty="0" smtClean="0"/>
              <a:t>×K</a:t>
            </a:r>
            <a:r>
              <a:rPr lang="en-US" altLang="zh-CN" sz="2800" baseline="-25000" dirty="0" smtClean="0"/>
              <a:t>2</a:t>
            </a:r>
            <a:r>
              <a:rPr lang="en-US" altLang="zh-CN" sz="2800" dirty="0" smtClean="0"/>
              <a:t>,E,D)</a:t>
            </a:r>
            <a:r>
              <a:rPr lang="zh-CN" altLang="en-US" sz="2800" dirty="0" smtClean="0"/>
              <a:t>，其密钥形式为</a:t>
            </a:r>
            <a:r>
              <a:rPr lang="en-US" altLang="zh-CN" sz="2800" dirty="0" smtClean="0"/>
              <a:t>(k</a:t>
            </a:r>
            <a:r>
              <a:rPr lang="en-US" altLang="zh-CN" sz="2800" baseline="-25000" dirty="0" smtClean="0"/>
              <a:t>1</a:t>
            </a:r>
            <a:r>
              <a:rPr lang="en-US" altLang="zh-CN" sz="2800" dirty="0" smtClean="0"/>
              <a:t>,k</a:t>
            </a:r>
            <a:r>
              <a:rPr lang="en-US" altLang="zh-CN" sz="2800" baseline="-25000" dirty="0" smtClean="0"/>
              <a:t>2</a:t>
            </a:r>
            <a:r>
              <a:rPr lang="en-US" altLang="zh-CN" sz="2800" dirty="0" smtClean="0"/>
              <a:t>)</a:t>
            </a:r>
            <a:r>
              <a:rPr lang="zh-CN" altLang="en-US" sz="2800" dirty="0" smtClean="0"/>
              <a:t>，加密</a:t>
            </a:r>
            <a:r>
              <a:rPr lang="en-US" altLang="zh-CN" sz="2800" dirty="0" err="1" smtClean="0"/>
              <a:t>e</a:t>
            </a:r>
            <a:r>
              <a:rPr lang="en-US" altLang="zh-CN" sz="2800" baseline="-25000" dirty="0" err="1" smtClean="0"/>
              <a:t>k</a:t>
            </a:r>
            <a:r>
              <a:rPr lang="zh-CN" altLang="en-US" sz="2800" dirty="0" smtClean="0"/>
              <a:t>定义为</a:t>
            </a:r>
            <a:endParaRPr lang="en-US" altLang="zh-CN" sz="2800" dirty="0" smtClean="0"/>
          </a:p>
          <a:p>
            <a:endParaRPr lang="en-US" altLang="zh-CN" sz="2800" dirty="0" smtClean="0"/>
          </a:p>
          <a:p>
            <a:endParaRPr lang="en-US" altLang="zh-CN" sz="2800" dirty="0" smtClean="0"/>
          </a:p>
          <a:p>
            <a:r>
              <a:rPr lang="zh-CN" altLang="en-US" sz="2800" dirty="0" smtClean="0"/>
              <a:t>解密</a:t>
            </a:r>
            <a:r>
              <a:rPr lang="en-US" altLang="zh-CN" sz="2800" dirty="0" err="1" smtClean="0"/>
              <a:t>d</a:t>
            </a:r>
            <a:r>
              <a:rPr lang="en-US" altLang="zh-CN" sz="2800" baseline="-25000" dirty="0" err="1" smtClean="0"/>
              <a:t>k</a:t>
            </a:r>
            <a:r>
              <a:rPr lang="zh-CN" altLang="en-US" sz="2800" dirty="0" smtClean="0"/>
              <a:t>定义为</a:t>
            </a:r>
            <a:endParaRPr lang="en-US" altLang="zh-CN" sz="2800" dirty="0" smtClean="0"/>
          </a:p>
          <a:p>
            <a:endParaRPr lang="en-US" altLang="zh-CN" sz="2800" dirty="0" smtClean="0"/>
          </a:p>
          <a:p>
            <a:endParaRPr lang="en-US" altLang="zh-CN" sz="2800" dirty="0" smtClean="0"/>
          </a:p>
          <a:p>
            <a:r>
              <a:rPr lang="zh-CN" altLang="en-US" sz="2800" dirty="0" smtClean="0"/>
              <a:t>容易证明</a:t>
            </a:r>
            <a:endParaRPr lang="en-US" altLang="zh-CN" sz="2800" dirty="0" smtClean="0"/>
          </a:p>
          <a:p>
            <a:endParaRPr lang="zh-CN" altLang="en-US" sz="2800" dirty="0"/>
          </a:p>
        </p:txBody>
      </p:sp>
      <p:graphicFrame>
        <p:nvGraphicFramePr>
          <p:cNvPr id="4" name="对象 3"/>
          <p:cNvGraphicFramePr>
            <a:graphicFrameLocks noChangeAspect="1"/>
          </p:cNvGraphicFramePr>
          <p:nvPr/>
        </p:nvGraphicFramePr>
        <p:xfrm>
          <a:off x="2483768" y="3501008"/>
          <a:ext cx="4104458" cy="792088"/>
        </p:xfrm>
        <a:graphic>
          <a:graphicData uri="http://schemas.openxmlformats.org/presentationml/2006/ole">
            <p:oleObj spid="_x0000_s144385" name="Equation" r:id="rId3" imgW="1447560" imgH="279360" progId="Equation.DSMT4">
              <p:embed/>
            </p:oleObj>
          </a:graphicData>
        </a:graphic>
      </p:graphicFrame>
      <p:graphicFrame>
        <p:nvGraphicFramePr>
          <p:cNvPr id="5" name="对象 4"/>
          <p:cNvGraphicFramePr>
            <a:graphicFrameLocks noChangeAspect="1"/>
          </p:cNvGraphicFramePr>
          <p:nvPr/>
        </p:nvGraphicFramePr>
        <p:xfrm>
          <a:off x="2483768" y="4797152"/>
          <a:ext cx="3888432" cy="737461"/>
        </p:xfrm>
        <a:graphic>
          <a:graphicData uri="http://schemas.openxmlformats.org/presentationml/2006/ole">
            <p:oleObj spid="_x0000_s144386" name="Equation" r:id="rId4" imgW="1473120" imgH="279360" progId="Equation.DSMT4">
              <p:embed/>
            </p:oleObj>
          </a:graphicData>
        </a:graphic>
      </p:graphicFrame>
      <p:graphicFrame>
        <p:nvGraphicFramePr>
          <p:cNvPr id="6" name="对象 5"/>
          <p:cNvGraphicFramePr>
            <a:graphicFrameLocks noChangeAspect="1"/>
          </p:cNvGraphicFramePr>
          <p:nvPr/>
        </p:nvGraphicFramePr>
        <p:xfrm>
          <a:off x="2483768" y="5805264"/>
          <a:ext cx="3621087" cy="736600"/>
        </p:xfrm>
        <a:graphic>
          <a:graphicData uri="http://schemas.openxmlformats.org/presentationml/2006/ole">
            <p:oleObj spid="_x0000_s144387" name="Equation" r:id="rId5" imgW="1371600" imgH="279360" progId="Equation.DSMT4">
              <p:embed/>
            </p:oleObj>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乘积密码体制举例</a:t>
            </a:r>
            <a:endParaRPr lang="zh-CN" altLang="en-US"/>
          </a:p>
        </p:txBody>
      </p:sp>
      <p:sp>
        <p:nvSpPr>
          <p:cNvPr id="3" name="内容占位符 2"/>
          <p:cNvSpPr>
            <a:spLocks noGrp="1"/>
          </p:cNvSpPr>
          <p:nvPr>
            <p:ph idx="1"/>
          </p:nvPr>
        </p:nvSpPr>
        <p:spPr/>
        <p:txBody>
          <a:bodyPr/>
          <a:lstStyle/>
          <a:p>
            <a:r>
              <a:rPr lang="zh-CN" altLang="en-US" smtClean="0"/>
              <a:t>乘法密码</a:t>
            </a:r>
            <a:endParaRPr lang="en-US" altLang="zh-CN" smtClean="0"/>
          </a:p>
          <a:p>
            <a:pPr lvl="1"/>
            <a:r>
              <a:rPr lang="en-US" altLang="zh-CN" smtClean="0"/>
              <a:t>P=C=Z</a:t>
            </a:r>
            <a:r>
              <a:rPr lang="en-US" altLang="zh-CN" baseline="-25000" smtClean="0"/>
              <a:t>26</a:t>
            </a:r>
            <a:r>
              <a:rPr lang="zh-CN" altLang="en-US" smtClean="0"/>
              <a:t>，</a:t>
            </a:r>
            <a:r>
              <a:rPr lang="en-US" altLang="zh-CN" smtClean="0"/>
              <a:t>K={a</a:t>
            </a:r>
            <a:r>
              <a:rPr lang="zh-CN" altLang="en-US" smtClean="0"/>
              <a:t>∈</a:t>
            </a:r>
            <a:r>
              <a:rPr lang="en-US" altLang="zh-CN" smtClean="0"/>
              <a:t>Z</a:t>
            </a:r>
            <a:r>
              <a:rPr lang="en-US" altLang="zh-CN" baseline="-25000" smtClean="0"/>
              <a:t>26</a:t>
            </a:r>
            <a:r>
              <a:rPr lang="en-US" altLang="zh-CN" smtClean="0"/>
              <a:t>:gcd(a,26)=1}</a:t>
            </a:r>
          </a:p>
          <a:p>
            <a:pPr lvl="1"/>
            <a:r>
              <a:rPr lang="zh-CN" altLang="en-US" smtClean="0"/>
              <a:t>对于</a:t>
            </a:r>
            <a:r>
              <a:rPr lang="en-US" altLang="zh-CN" smtClean="0"/>
              <a:t>x</a:t>
            </a:r>
            <a:r>
              <a:rPr lang="zh-CN" altLang="en-US" smtClean="0"/>
              <a:t>∈</a:t>
            </a:r>
            <a:r>
              <a:rPr lang="en-US" altLang="zh-CN" smtClean="0"/>
              <a:t>P</a:t>
            </a:r>
            <a:r>
              <a:rPr lang="zh-CN" altLang="en-US" smtClean="0"/>
              <a:t>，</a:t>
            </a:r>
            <a:r>
              <a:rPr lang="en-US" altLang="zh-CN" smtClean="0"/>
              <a:t>y</a:t>
            </a:r>
            <a:r>
              <a:rPr lang="zh-CN" altLang="en-US" smtClean="0"/>
              <a:t>∈</a:t>
            </a:r>
            <a:r>
              <a:rPr lang="en-US" altLang="zh-CN" smtClean="0"/>
              <a:t>C</a:t>
            </a:r>
            <a:r>
              <a:rPr lang="zh-CN" altLang="en-US" smtClean="0"/>
              <a:t>，</a:t>
            </a:r>
            <a:r>
              <a:rPr lang="en-US" altLang="zh-CN" smtClean="0"/>
              <a:t>a</a:t>
            </a:r>
            <a:r>
              <a:rPr lang="zh-CN" altLang="en-US" smtClean="0"/>
              <a:t>∈</a:t>
            </a:r>
            <a:r>
              <a:rPr lang="en-US" altLang="zh-CN" smtClean="0"/>
              <a:t>K</a:t>
            </a:r>
            <a:r>
              <a:rPr lang="zh-CN" altLang="en-US" smtClean="0"/>
              <a:t>，定义</a:t>
            </a:r>
            <a:endParaRPr lang="en-US" altLang="zh-CN" smtClean="0"/>
          </a:p>
          <a:p>
            <a:pPr lvl="1">
              <a:buNone/>
            </a:pPr>
            <a:r>
              <a:rPr lang="en-US" altLang="zh-CN" smtClean="0"/>
              <a:t>			e</a:t>
            </a:r>
            <a:r>
              <a:rPr lang="en-US" altLang="zh-CN" baseline="-25000" smtClean="0"/>
              <a:t>a</a:t>
            </a:r>
            <a:r>
              <a:rPr lang="en-US" altLang="zh-CN" smtClean="0"/>
              <a:t>(x)=ax mod 26</a:t>
            </a:r>
          </a:p>
          <a:p>
            <a:pPr lvl="1">
              <a:buNone/>
            </a:pPr>
            <a:r>
              <a:rPr lang="en-US" altLang="zh-CN" smtClean="0"/>
              <a:t>			d</a:t>
            </a:r>
            <a:r>
              <a:rPr lang="en-US" altLang="zh-CN" baseline="-25000" smtClean="0"/>
              <a:t>a</a:t>
            </a:r>
            <a:r>
              <a:rPr lang="en-US" altLang="zh-CN" smtClean="0"/>
              <a:t>(y)=a</a:t>
            </a:r>
            <a:r>
              <a:rPr lang="en-US" altLang="zh-CN" baseline="30000" smtClean="0"/>
              <a:t>-1</a:t>
            </a:r>
            <a:r>
              <a:rPr lang="en-US" altLang="zh-CN" smtClean="0"/>
              <a:t>y mod 26</a:t>
            </a:r>
          </a:p>
          <a:p>
            <a:r>
              <a:rPr lang="zh-CN" altLang="en-US" smtClean="0"/>
              <a:t>假设</a:t>
            </a:r>
            <a:r>
              <a:rPr lang="en-US" altLang="zh-CN" smtClean="0"/>
              <a:t>M</a:t>
            </a:r>
            <a:r>
              <a:rPr lang="zh-CN" altLang="en-US" smtClean="0"/>
              <a:t>是乘法密码，</a:t>
            </a:r>
            <a:r>
              <a:rPr lang="en-US" altLang="zh-CN" smtClean="0"/>
              <a:t>S</a:t>
            </a:r>
            <a:r>
              <a:rPr lang="zh-CN" altLang="en-US" smtClean="0"/>
              <a:t>是移位密码，密钥均等概率选取，证明</a:t>
            </a:r>
            <a:r>
              <a:rPr lang="en-US" altLang="zh-CN" smtClean="0"/>
              <a:t>M×S</a:t>
            </a:r>
            <a:r>
              <a:rPr lang="zh-CN" altLang="en-US" smtClean="0"/>
              <a:t>和</a:t>
            </a:r>
            <a:r>
              <a:rPr lang="en-US" altLang="zh-CN" smtClean="0"/>
              <a:t>S×M</a:t>
            </a:r>
            <a:r>
              <a:rPr lang="zh-CN" altLang="en-US" smtClean="0"/>
              <a:t>均为密钥等概率选取的仿射密码</a:t>
            </a:r>
            <a:endParaRPr lang="zh-CN" alt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乘积密码体制举例</a:t>
            </a:r>
            <a:endParaRPr lang="zh-CN" altLang="en-US"/>
          </a:p>
        </p:txBody>
      </p:sp>
      <p:sp>
        <p:nvSpPr>
          <p:cNvPr id="3" name="内容占位符 2"/>
          <p:cNvSpPr>
            <a:spLocks noGrp="1"/>
          </p:cNvSpPr>
          <p:nvPr>
            <p:ph idx="1"/>
          </p:nvPr>
        </p:nvSpPr>
        <p:spPr/>
        <p:txBody>
          <a:bodyPr/>
          <a:lstStyle/>
          <a:p>
            <a:r>
              <a:rPr lang="zh-CN" altLang="en-US" smtClean="0"/>
              <a:t>证明</a:t>
            </a:r>
            <a:endParaRPr lang="en-US" altLang="zh-CN" smtClean="0"/>
          </a:p>
          <a:p>
            <a:pPr lvl="1"/>
            <a:r>
              <a:rPr lang="zh-CN" altLang="en-US" smtClean="0"/>
              <a:t>考虑</a:t>
            </a:r>
            <a:r>
              <a:rPr lang="en-US" altLang="zh-CN" smtClean="0"/>
              <a:t>M×S</a:t>
            </a:r>
            <a:r>
              <a:rPr lang="zh-CN" altLang="en-US" smtClean="0"/>
              <a:t>的情况</a:t>
            </a:r>
            <a:endParaRPr lang="en-US" altLang="zh-CN" smtClean="0"/>
          </a:p>
          <a:p>
            <a:pPr lvl="1"/>
            <a:r>
              <a:rPr lang="zh-CN" altLang="en-US" smtClean="0"/>
              <a:t>移位密码体制的密钥</a:t>
            </a:r>
            <a:r>
              <a:rPr lang="en-US" altLang="zh-CN" smtClean="0"/>
              <a:t>k</a:t>
            </a:r>
            <a:r>
              <a:rPr lang="zh-CN" altLang="en-US" smtClean="0"/>
              <a:t>∈</a:t>
            </a:r>
            <a:r>
              <a:rPr lang="en-US" altLang="zh-CN" smtClean="0"/>
              <a:t>Z</a:t>
            </a:r>
            <a:r>
              <a:rPr lang="en-US" altLang="zh-CN" baseline="-25000" smtClean="0"/>
              <a:t>26</a:t>
            </a:r>
            <a:r>
              <a:rPr lang="zh-CN" altLang="en-US" smtClean="0"/>
              <a:t>，加密规则是</a:t>
            </a:r>
            <a:r>
              <a:rPr lang="en-US" altLang="zh-CN" smtClean="0"/>
              <a:t>e</a:t>
            </a:r>
            <a:r>
              <a:rPr lang="en-US" altLang="zh-CN" baseline="-25000" smtClean="0"/>
              <a:t>k</a:t>
            </a:r>
            <a:r>
              <a:rPr lang="en-US" altLang="zh-CN" smtClean="0"/>
              <a:t>(x)=(x+k)mod26,</a:t>
            </a:r>
            <a:r>
              <a:rPr lang="zh-CN" altLang="en-US" smtClean="0"/>
              <a:t>则乘积密码</a:t>
            </a:r>
            <a:r>
              <a:rPr lang="en-US" altLang="zh-CN" smtClean="0"/>
              <a:t>M×S</a:t>
            </a:r>
            <a:r>
              <a:rPr lang="zh-CN" altLang="en-US" smtClean="0"/>
              <a:t>的密钥具有</a:t>
            </a:r>
            <a:r>
              <a:rPr lang="en-US" altLang="zh-CN" smtClean="0"/>
              <a:t>(a,k)</a:t>
            </a:r>
            <a:r>
              <a:rPr lang="zh-CN" altLang="en-US" smtClean="0"/>
              <a:t>的形式，并且</a:t>
            </a:r>
            <a:r>
              <a:rPr lang="en-US" altLang="zh-CN" smtClean="0"/>
              <a:t>e</a:t>
            </a:r>
            <a:r>
              <a:rPr lang="en-US" altLang="zh-CN" baseline="-25000" smtClean="0"/>
              <a:t>(a,k)</a:t>
            </a:r>
            <a:r>
              <a:rPr lang="en-US" altLang="zh-CN" smtClean="0"/>
              <a:t>(x)=e</a:t>
            </a:r>
            <a:r>
              <a:rPr lang="en-US" altLang="zh-CN" baseline="-25000" smtClean="0"/>
              <a:t>k</a:t>
            </a:r>
            <a:r>
              <a:rPr lang="en-US" altLang="zh-CN" smtClean="0"/>
              <a:t>(e</a:t>
            </a:r>
            <a:r>
              <a:rPr lang="en-US" altLang="zh-CN" baseline="-25000" smtClean="0"/>
              <a:t>a</a:t>
            </a:r>
            <a:r>
              <a:rPr lang="en-US" altLang="zh-CN" smtClean="0"/>
              <a:t>(x))=e</a:t>
            </a:r>
            <a:r>
              <a:rPr lang="en-US" altLang="zh-CN" baseline="-25000" smtClean="0"/>
              <a:t>k</a:t>
            </a:r>
            <a:r>
              <a:rPr lang="en-US" altLang="zh-CN" smtClean="0"/>
              <a:t>(ax)=(ax+k)mod26</a:t>
            </a:r>
          </a:p>
          <a:p>
            <a:pPr lvl="1"/>
            <a:r>
              <a:rPr lang="en-US" altLang="zh-CN" smtClean="0"/>
              <a:t>a</a:t>
            </a:r>
            <a:r>
              <a:rPr lang="zh-CN" altLang="en-US" smtClean="0"/>
              <a:t>和</a:t>
            </a:r>
            <a:r>
              <a:rPr lang="en-US" altLang="zh-CN" smtClean="0"/>
              <a:t>k</a:t>
            </a:r>
            <a:r>
              <a:rPr lang="zh-CN" altLang="en-US" smtClean="0"/>
              <a:t>具有统计无关性，密钥</a:t>
            </a:r>
            <a:r>
              <a:rPr lang="en-US" altLang="zh-CN" smtClean="0"/>
              <a:t>(a,k)</a:t>
            </a:r>
            <a:r>
              <a:rPr lang="zh-CN" altLang="en-US" smtClean="0"/>
              <a:t>的概率是</a:t>
            </a:r>
            <a:r>
              <a:rPr lang="en-US" altLang="zh-CN" smtClean="0"/>
              <a:t>Pr[a]</a:t>
            </a:r>
            <a:r>
              <a:rPr lang="zh-CN" altLang="en-US" smtClean="0"/>
              <a:t>和</a:t>
            </a:r>
            <a:r>
              <a:rPr lang="en-US" altLang="zh-CN" smtClean="0"/>
              <a:t>Pr[k]</a:t>
            </a:r>
            <a:r>
              <a:rPr lang="zh-CN" altLang="en-US" smtClean="0"/>
              <a:t>的乘积，即为</a:t>
            </a:r>
            <a:r>
              <a:rPr lang="en-US" altLang="zh-CN" smtClean="0"/>
              <a:t>1/12×1/26=1/312</a:t>
            </a:r>
            <a:endParaRPr lang="zh-CN" alt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乘积密码体制举例</a:t>
            </a:r>
            <a:endParaRPr lang="zh-CN" altLang="en-US"/>
          </a:p>
        </p:txBody>
      </p:sp>
      <p:sp>
        <p:nvSpPr>
          <p:cNvPr id="3" name="内容占位符 2"/>
          <p:cNvSpPr>
            <a:spLocks noGrp="1"/>
          </p:cNvSpPr>
          <p:nvPr>
            <p:ph idx="1"/>
          </p:nvPr>
        </p:nvSpPr>
        <p:spPr/>
        <p:txBody>
          <a:bodyPr>
            <a:normAutofit/>
          </a:bodyPr>
          <a:lstStyle/>
          <a:p>
            <a:r>
              <a:rPr lang="zh-CN" altLang="en-US" smtClean="0"/>
              <a:t>证明</a:t>
            </a:r>
            <a:endParaRPr lang="en-US" altLang="zh-CN" smtClean="0"/>
          </a:p>
          <a:p>
            <a:pPr lvl="1"/>
            <a:r>
              <a:rPr lang="zh-CN" altLang="en-US" smtClean="0"/>
              <a:t>考虑</a:t>
            </a:r>
            <a:r>
              <a:rPr lang="en-US" altLang="zh-CN" smtClean="0"/>
              <a:t>S×M</a:t>
            </a:r>
            <a:r>
              <a:rPr lang="zh-CN" altLang="en-US" smtClean="0"/>
              <a:t>的情况，这个密码的密钥具有</a:t>
            </a:r>
            <a:r>
              <a:rPr lang="en-US" altLang="zh-CN" smtClean="0"/>
              <a:t>(k,a)</a:t>
            </a:r>
            <a:r>
              <a:rPr lang="zh-CN" altLang="en-US" smtClean="0"/>
              <a:t>的形式，有</a:t>
            </a:r>
            <a:endParaRPr lang="en-US" altLang="zh-CN" smtClean="0"/>
          </a:p>
          <a:p>
            <a:pPr lvl="1"/>
            <a:r>
              <a:rPr lang="en-US" altLang="zh-CN" smtClean="0"/>
              <a:t>e</a:t>
            </a:r>
            <a:r>
              <a:rPr lang="en-US" altLang="zh-CN" baseline="-25000" smtClean="0"/>
              <a:t>(k,a)</a:t>
            </a:r>
            <a:r>
              <a:rPr lang="en-US" altLang="zh-CN" smtClean="0"/>
              <a:t>(x)=a(x+k)=(ax+ak)mod26</a:t>
            </a:r>
          </a:p>
          <a:p>
            <a:pPr lvl="1"/>
            <a:r>
              <a:rPr lang="zh-CN" altLang="en-US" smtClean="0"/>
              <a:t>即密钥</a:t>
            </a:r>
            <a:r>
              <a:rPr lang="en-US" altLang="zh-CN" smtClean="0"/>
              <a:t>(k,a)</a:t>
            </a:r>
            <a:r>
              <a:rPr lang="zh-CN" altLang="en-US" smtClean="0"/>
              <a:t>等同于仿射密码的密钥</a:t>
            </a:r>
            <a:r>
              <a:rPr lang="en-US" altLang="zh-CN" smtClean="0"/>
              <a:t>(a,ak)</a:t>
            </a:r>
          </a:p>
          <a:p>
            <a:pPr lvl="1"/>
            <a:r>
              <a:rPr lang="zh-CN" altLang="en-US" smtClean="0"/>
              <a:t>令</a:t>
            </a:r>
            <a:r>
              <a:rPr lang="en-US" altLang="zh-CN" smtClean="0"/>
              <a:t>ak=k</a:t>
            </a:r>
            <a:r>
              <a:rPr lang="en-US" altLang="zh-CN" baseline="-25000" smtClean="0"/>
              <a:t>1</a:t>
            </a:r>
            <a:r>
              <a:rPr lang="zh-CN" altLang="en-US" smtClean="0"/>
              <a:t>，则</a:t>
            </a:r>
            <a:r>
              <a:rPr lang="en-US" altLang="zh-CN" smtClean="0"/>
              <a:t>k=a</a:t>
            </a:r>
            <a:r>
              <a:rPr lang="en-US" altLang="zh-CN" baseline="30000" smtClean="0"/>
              <a:t>-1</a:t>
            </a:r>
            <a:r>
              <a:rPr lang="en-US" altLang="zh-CN" smtClean="0"/>
              <a:t>k</a:t>
            </a:r>
            <a:r>
              <a:rPr lang="en-US" altLang="zh-CN" baseline="-25000" smtClean="0"/>
              <a:t>1</a:t>
            </a:r>
            <a:r>
              <a:rPr lang="zh-CN" altLang="en-US" smtClean="0"/>
              <a:t>，则仿射密码的密钥</a:t>
            </a:r>
            <a:r>
              <a:rPr lang="en-US" altLang="zh-CN" smtClean="0"/>
              <a:t>(a,k</a:t>
            </a:r>
            <a:r>
              <a:rPr lang="en-US" altLang="zh-CN" baseline="-25000" smtClean="0"/>
              <a:t>1</a:t>
            </a:r>
            <a:r>
              <a:rPr lang="en-US" altLang="zh-CN" smtClean="0"/>
              <a:t>)</a:t>
            </a:r>
            <a:r>
              <a:rPr lang="zh-CN" altLang="en-US" smtClean="0"/>
              <a:t>等同于乘积密码的密钥</a:t>
            </a:r>
            <a:r>
              <a:rPr lang="en-US" altLang="zh-CN" smtClean="0"/>
              <a:t>(a</a:t>
            </a:r>
            <a:r>
              <a:rPr lang="en-US" altLang="zh-CN" baseline="30000" smtClean="0"/>
              <a:t>-1</a:t>
            </a:r>
            <a:r>
              <a:rPr lang="en-US" altLang="zh-CN" smtClean="0"/>
              <a:t>k</a:t>
            </a:r>
            <a:r>
              <a:rPr lang="en-US" altLang="zh-CN" baseline="-25000" smtClean="0"/>
              <a:t>1</a:t>
            </a:r>
            <a:r>
              <a:rPr lang="en-US" altLang="zh-CN" smtClean="0"/>
              <a:t>,a)</a:t>
            </a:r>
            <a:r>
              <a:rPr lang="zh-CN" altLang="en-US" smtClean="0"/>
              <a:t>，说明两个密钥空间大小相等，</a:t>
            </a:r>
            <a:r>
              <a:rPr lang="en-US" altLang="zh-CN" smtClean="0"/>
              <a:t>S×M</a:t>
            </a:r>
            <a:r>
              <a:rPr lang="zh-CN" altLang="en-US" smtClean="0"/>
              <a:t>的密钥概率为</a:t>
            </a:r>
            <a:r>
              <a:rPr lang="en-US" altLang="zh-CN" smtClean="0"/>
              <a:t>1/312</a:t>
            </a:r>
          </a:p>
          <a:p>
            <a:endParaRPr lang="zh-CN" alt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乘积密码体制举例</a:t>
            </a:r>
            <a:endParaRPr lang="zh-CN" altLang="en-US"/>
          </a:p>
        </p:txBody>
      </p:sp>
      <p:sp>
        <p:nvSpPr>
          <p:cNvPr id="3" name="内容占位符 2"/>
          <p:cNvSpPr>
            <a:spLocks noGrp="1"/>
          </p:cNvSpPr>
          <p:nvPr>
            <p:ph idx="1"/>
          </p:nvPr>
        </p:nvSpPr>
        <p:spPr>
          <a:xfrm>
            <a:off x="457200" y="1600200"/>
            <a:ext cx="8229600" cy="4925144"/>
          </a:xfrm>
        </p:spPr>
        <p:txBody>
          <a:bodyPr>
            <a:normAutofit lnSpcReduction="10000"/>
          </a:bodyPr>
          <a:lstStyle/>
          <a:p>
            <a:r>
              <a:rPr lang="zh-CN" altLang="en-US" sz="2800" smtClean="0"/>
              <a:t>结论</a:t>
            </a:r>
            <a:endParaRPr lang="en-US" altLang="zh-CN" sz="2800" smtClean="0"/>
          </a:p>
          <a:p>
            <a:pPr lvl="1"/>
            <a:r>
              <a:rPr lang="en-US" altLang="zh-CN" sz="2400" smtClean="0"/>
              <a:t>M×S=S×M</a:t>
            </a:r>
            <a:r>
              <a:rPr lang="zh-CN" altLang="en-US" sz="2400" smtClean="0"/>
              <a:t>，说明乘法密码和移位密码是可交换的</a:t>
            </a:r>
            <a:r>
              <a:rPr lang="en-US" altLang="zh-CN" sz="2400" smtClean="0"/>
              <a:t>(</a:t>
            </a:r>
            <a:r>
              <a:rPr lang="zh-CN" altLang="en-US" sz="2400" smtClean="0"/>
              <a:t>并不具备一般性</a:t>
            </a:r>
            <a:r>
              <a:rPr lang="en-US" altLang="zh-CN" sz="2400" smtClean="0"/>
              <a:t>)</a:t>
            </a:r>
            <a:endParaRPr lang="zh-CN" altLang="en-US" sz="2400" smtClean="0"/>
          </a:p>
          <a:p>
            <a:pPr lvl="1"/>
            <a:r>
              <a:rPr lang="zh-CN" altLang="en-US" sz="2400" smtClean="0"/>
              <a:t>乘积运算是可结合的，即</a:t>
            </a:r>
            <a:endParaRPr lang="en-US" altLang="zh-CN" sz="2400" smtClean="0"/>
          </a:p>
          <a:p>
            <a:pPr lvl="1">
              <a:buNone/>
            </a:pPr>
            <a:r>
              <a:rPr lang="en-US" altLang="zh-CN" sz="2400" smtClean="0"/>
              <a:t>	(S</a:t>
            </a:r>
            <a:r>
              <a:rPr lang="en-US" altLang="zh-CN" sz="2400" baseline="-25000" smtClean="0"/>
              <a:t>1</a:t>
            </a:r>
            <a:r>
              <a:rPr lang="en-US" altLang="zh-CN" sz="2400" smtClean="0"/>
              <a:t>×S</a:t>
            </a:r>
            <a:r>
              <a:rPr lang="en-US" altLang="zh-CN" sz="2400" baseline="-25000" smtClean="0"/>
              <a:t>2</a:t>
            </a:r>
            <a:r>
              <a:rPr lang="en-US" altLang="zh-CN" sz="2400" smtClean="0"/>
              <a:t>)×S</a:t>
            </a:r>
            <a:r>
              <a:rPr lang="en-US" altLang="zh-CN" sz="2400" baseline="-25000" smtClean="0"/>
              <a:t>3</a:t>
            </a:r>
            <a:r>
              <a:rPr lang="en-US" altLang="zh-CN" sz="2400" smtClean="0"/>
              <a:t>=S</a:t>
            </a:r>
            <a:r>
              <a:rPr lang="en-US" altLang="zh-CN" sz="2400" baseline="-25000" smtClean="0"/>
              <a:t>1</a:t>
            </a:r>
            <a:r>
              <a:rPr lang="en-US" altLang="zh-CN" sz="2400" smtClean="0"/>
              <a:t>×(S</a:t>
            </a:r>
            <a:r>
              <a:rPr lang="en-US" altLang="zh-CN" sz="2400" baseline="-25000" smtClean="0"/>
              <a:t>2</a:t>
            </a:r>
            <a:r>
              <a:rPr lang="en-US" altLang="zh-CN" sz="2400" smtClean="0"/>
              <a:t>×S</a:t>
            </a:r>
            <a:r>
              <a:rPr lang="en-US" altLang="zh-CN" sz="2400" baseline="-25000" smtClean="0"/>
              <a:t>3</a:t>
            </a:r>
            <a:r>
              <a:rPr lang="en-US" altLang="zh-CN" sz="2400" smtClean="0"/>
              <a:t>)</a:t>
            </a:r>
          </a:p>
          <a:p>
            <a:pPr lvl="1"/>
            <a:r>
              <a:rPr lang="zh-CN" altLang="en-US" sz="2400" smtClean="0"/>
              <a:t>证明</a:t>
            </a:r>
            <a:endParaRPr lang="en-US" altLang="zh-CN" sz="2400" smtClean="0"/>
          </a:p>
          <a:p>
            <a:pPr lvl="2"/>
            <a:r>
              <a:rPr lang="en-US" altLang="zh-CN" sz="2000" smtClean="0"/>
              <a:t>(S</a:t>
            </a:r>
            <a:r>
              <a:rPr lang="en-US" altLang="zh-CN" sz="2000" baseline="-25000" smtClean="0"/>
              <a:t>1</a:t>
            </a:r>
            <a:r>
              <a:rPr lang="en-US" altLang="zh-CN" sz="2000" smtClean="0"/>
              <a:t>×S</a:t>
            </a:r>
            <a:r>
              <a:rPr lang="en-US" altLang="zh-CN" sz="2000" baseline="-25000" smtClean="0"/>
              <a:t>2</a:t>
            </a:r>
            <a:r>
              <a:rPr lang="en-US" altLang="zh-CN" sz="2000" smtClean="0"/>
              <a:t>)×S</a:t>
            </a:r>
            <a:r>
              <a:rPr lang="en-US" altLang="zh-CN" sz="2000" baseline="-25000" smtClean="0"/>
              <a:t>3</a:t>
            </a:r>
            <a:r>
              <a:rPr lang="zh-CN" altLang="en-US" sz="2000" smtClean="0"/>
              <a:t>下，加密函数为</a:t>
            </a:r>
            <a:endParaRPr lang="en-US" altLang="zh-CN" sz="2000" smtClean="0"/>
          </a:p>
          <a:p>
            <a:pPr lvl="2">
              <a:buNone/>
            </a:pPr>
            <a:r>
              <a:rPr lang="en-US" altLang="zh-CN" sz="2000" smtClean="0"/>
              <a:t>	e</a:t>
            </a:r>
            <a:r>
              <a:rPr lang="en-US" altLang="zh-CN" sz="2000" baseline="-25000" smtClean="0"/>
              <a:t>k</a:t>
            </a:r>
            <a:r>
              <a:rPr lang="en-US" altLang="zh-CN" sz="2000" smtClean="0"/>
              <a:t>(x)=e</a:t>
            </a:r>
            <a:r>
              <a:rPr lang="en-US" altLang="zh-CN" sz="2000" baseline="-25000" smtClean="0"/>
              <a:t>k3</a:t>
            </a:r>
            <a:r>
              <a:rPr lang="en-US" altLang="zh-CN" sz="2000" smtClean="0"/>
              <a:t>(e</a:t>
            </a:r>
            <a:r>
              <a:rPr lang="en-US" altLang="zh-CN" sz="2000" baseline="-25000" smtClean="0"/>
              <a:t>(k1,k2)</a:t>
            </a:r>
            <a:r>
              <a:rPr lang="en-US" altLang="zh-CN" sz="2000" smtClean="0"/>
              <a:t>(x))=e</a:t>
            </a:r>
            <a:r>
              <a:rPr lang="en-US" altLang="zh-CN" sz="2000" baseline="-25000" smtClean="0"/>
              <a:t>k3</a:t>
            </a:r>
            <a:r>
              <a:rPr lang="en-US" altLang="zh-CN" sz="2000" smtClean="0"/>
              <a:t>(e</a:t>
            </a:r>
            <a:r>
              <a:rPr lang="en-US" altLang="zh-CN" sz="2000" baseline="-25000" smtClean="0"/>
              <a:t>k2</a:t>
            </a:r>
            <a:r>
              <a:rPr lang="en-US" altLang="zh-CN" sz="2000" smtClean="0"/>
              <a:t>(e</a:t>
            </a:r>
            <a:r>
              <a:rPr lang="en-US" altLang="zh-CN" sz="2000" baseline="-25000" smtClean="0"/>
              <a:t>k1</a:t>
            </a:r>
            <a:r>
              <a:rPr lang="en-US" altLang="zh-CN" sz="2000" smtClean="0"/>
              <a:t>(x)))</a:t>
            </a:r>
          </a:p>
          <a:p>
            <a:pPr lvl="2"/>
            <a:r>
              <a:rPr lang="en-US" altLang="zh-CN" sz="2000" smtClean="0"/>
              <a:t>S</a:t>
            </a:r>
            <a:r>
              <a:rPr lang="en-US" altLang="zh-CN" sz="2000" baseline="-25000" smtClean="0"/>
              <a:t>1</a:t>
            </a:r>
            <a:r>
              <a:rPr lang="en-US" altLang="zh-CN" sz="2000" smtClean="0"/>
              <a:t>×(S</a:t>
            </a:r>
            <a:r>
              <a:rPr lang="en-US" altLang="zh-CN" sz="2000" baseline="-25000" smtClean="0"/>
              <a:t>2</a:t>
            </a:r>
            <a:r>
              <a:rPr lang="en-US" altLang="zh-CN" sz="2000" smtClean="0"/>
              <a:t>×S</a:t>
            </a:r>
            <a:r>
              <a:rPr lang="en-US" altLang="zh-CN" sz="2000" baseline="-25000" smtClean="0"/>
              <a:t>3</a:t>
            </a:r>
            <a:r>
              <a:rPr lang="en-US" altLang="zh-CN" sz="2000" smtClean="0"/>
              <a:t>)</a:t>
            </a:r>
            <a:r>
              <a:rPr lang="zh-CN" altLang="en-US" sz="2000" smtClean="0"/>
              <a:t>下，加密函数为</a:t>
            </a:r>
            <a:r>
              <a:rPr lang="en-US" altLang="zh-CN" sz="2000" smtClean="0"/>
              <a:t>e</a:t>
            </a:r>
            <a:r>
              <a:rPr lang="en-US" altLang="zh-CN" sz="2000" baseline="-25000" smtClean="0"/>
              <a:t>k</a:t>
            </a:r>
            <a:r>
              <a:rPr lang="en-US" altLang="zh-CN" sz="2000" smtClean="0"/>
              <a:t>(x)=e</a:t>
            </a:r>
            <a:r>
              <a:rPr lang="en-US" altLang="zh-CN" sz="2000" baseline="-25000" smtClean="0"/>
              <a:t>(k2</a:t>
            </a:r>
            <a:r>
              <a:rPr lang="en-US" altLang="zh-CN" sz="2000" smtClean="0"/>
              <a:t>,</a:t>
            </a:r>
            <a:r>
              <a:rPr lang="en-US" altLang="zh-CN" sz="2000" baseline="-25000" smtClean="0"/>
              <a:t>k3)</a:t>
            </a:r>
            <a:r>
              <a:rPr lang="en-US" altLang="zh-CN" sz="2000" smtClean="0"/>
              <a:t>(e</a:t>
            </a:r>
            <a:r>
              <a:rPr lang="en-US" altLang="zh-CN" sz="2000" baseline="-25000" smtClean="0"/>
              <a:t>k1</a:t>
            </a:r>
            <a:r>
              <a:rPr lang="en-US" altLang="zh-CN" sz="2000" smtClean="0"/>
              <a:t>(x))=e</a:t>
            </a:r>
            <a:r>
              <a:rPr lang="en-US" altLang="zh-CN" sz="2000" baseline="-25000" smtClean="0"/>
              <a:t>k3</a:t>
            </a:r>
            <a:r>
              <a:rPr lang="en-US" altLang="zh-CN" sz="2000" smtClean="0"/>
              <a:t>(e</a:t>
            </a:r>
            <a:r>
              <a:rPr lang="en-US" altLang="zh-CN" sz="2000" baseline="-25000" smtClean="0"/>
              <a:t>k2</a:t>
            </a:r>
            <a:r>
              <a:rPr lang="en-US" altLang="zh-CN" sz="2000" smtClean="0"/>
              <a:t>(e</a:t>
            </a:r>
            <a:r>
              <a:rPr lang="en-US" altLang="zh-CN" sz="2000" baseline="-25000" smtClean="0"/>
              <a:t>k1</a:t>
            </a:r>
            <a:r>
              <a:rPr lang="en-US" altLang="zh-CN" sz="2000" smtClean="0"/>
              <a:t>(x)))</a:t>
            </a:r>
          </a:p>
          <a:p>
            <a:r>
              <a:rPr lang="zh-CN" altLang="en-US" sz="2800" smtClean="0"/>
              <a:t>思考</a:t>
            </a:r>
            <a:endParaRPr lang="en-US" altLang="zh-CN" sz="2800" smtClean="0"/>
          </a:p>
          <a:p>
            <a:pPr lvl="1"/>
            <a:r>
              <a:rPr lang="zh-CN" altLang="en-US" sz="2400" smtClean="0"/>
              <a:t>将仿射密码与乘法密码或移位密码进行乘积，能否进一步提高安全性？</a:t>
            </a:r>
            <a:endParaRPr lang="en-US" altLang="zh-CN" sz="2400" smtClean="0"/>
          </a:p>
          <a:p>
            <a:pPr lvl="1"/>
            <a:endParaRPr lang="en-US" altLang="zh-CN" sz="2400" smtClean="0"/>
          </a:p>
          <a:p>
            <a:pPr lvl="1"/>
            <a:endParaRPr lang="zh-CN" altLang="en-US" sz="240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幂等密码体制</a:t>
            </a:r>
            <a:endParaRPr lang="zh-CN" altLang="en-US"/>
          </a:p>
        </p:txBody>
      </p:sp>
      <p:sp>
        <p:nvSpPr>
          <p:cNvPr id="3" name="内容占位符 2"/>
          <p:cNvSpPr>
            <a:spLocks noGrp="1"/>
          </p:cNvSpPr>
          <p:nvPr>
            <p:ph idx="1"/>
          </p:nvPr>
        </p:nvSpPr>
        <p:spPr/>
        <p:txBody>
          <a:bodyPr/>
          <a:lstStyle/>
          <a:p>
            <a:r>
              <a:rPr lang="zh-CN" altLang="en-US" smtClean="0"/>
              <a:t>如果将内嵌式密码体制</a:t>
            </a:r>
            <a:r>
              <a:rPr lang="en-US" altLang="zh-CN" smtClean="0"/>
              <a:t>S</a:t>
            </a:r>
            <a:r>
              <a:rPr lang="zh-CN" altLang="en-US" smtClean="0"/>
              <a:t>和自己做乘积，得到密码体制</a:t>
            </a:r>
            <a:r>
              <a:rPr lang="en-US" altLang="zh-CN" smtClean="0"/>
              <a:t>S×S</a:t>
            </a:r>
            <a:r>
              <a:rPr lang="zh-CN" altLang="en-US" smtClean="0"/>
              <a:t>，记为</a:t>
            </a:r>
            <a:r>
              <a:rPr lang="en-US" altLang="zh-CN" smtClean="0"/>
              <a:t>S</a:t>
            </a:r>
            <a:r>
              <a:rPr lang="en-US" altLang="zh-CN" baseline="30000" smtClean="0"/>
              <a:t>2</a:t>
            </a:r>
            <a:r>
              <a:rPr lang="zh-CN" altLang="en-US" smtClean="0"/>
              <a:t>，如果做</a:t>
            </a:r>
            <a:r>
              <a:rPr lang="en-US" altLang="zh-CN" smtClean="0"/>
              <a:t>n</a:t>
            </a:r>
            <a:r>
              <a:rPr lang="zh-CN" altLang="en-US" smtClean="0"/>
              <a:t>重乘积，记为</a:t>
            </a:r>
            <a:r>
              <a:rPr lang="en-US" altLang="zh-CN" smtClean="0"/>
              <a:t>S</a:t>
            </a:r>
            <a:r>
              <a:rPr lang="en-US" altLang="zh-CN" baseline="30000" smtClean="0"/>
              <a:t>n</a:t>
            </a:r>
          </a:p>
          <a:p>
            <a:r>
              <a:rPr lang="zh-CN" altLang="en-US" smtClean="0"/>
              <a:t>如果</a:t>
            </a:r>
            <a:r>
              <a:rPr lang="en-US" altLang="zh-CN" smtClean="0"/>
              <a:t>S</a:t>
            </a:r>
            <a:r>
              <a:rPr lang="en-US" altLang="zh-CN" baseline="30000" smtClean="0"/>
              <a:t>2</a:t>
            </a:r>
            <a:r>
              <a:rPr lang="en-US" altLang="zh-CN" smtClean="0"/>
              <a:t>=S</a:t>
            </a:r>
            <a:r>
              <a:rPr lang="zh-CN" altLang="en-US" smtClean="0"/>
              <a:t>，则称密码体制是幂等的，幂等密码体制和自己做乘积，不能提高算法安全性</a:t>
            </a:r>
            <a:endParaRPr lang="en-US" altLang="zh-CN" smtClean="0"/>
          </a:p>
          <a:p>
            <a:r>
              <a:rPr lang="zh-CN" altLang="en-US" smtClean="0"/>
              <a:t>移位、代替、乘法、仿射、置换、维吉尼亚、希尔密码都是幂等的</a:t>
            </a:r>
            <a:endParaRPr lang="zh-CN" alt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幂等密码体制</a:t>
            </a:r>
            <a:endParaRPr lang="zh-CN" altLang="en-US"/>
          </a:p>
        </p:txBody>
      </p:sp>
      <p:sp>
        <p:nvSpPr>
          <p:cNvPr id="3" name="内容占位符 2"/>
          <p:cNvSpPr>
            <a:spLocks noGrp="1"/>
          </p:cNvSpPr>
          <p:nvPr>
            <p:ph idx="1"/>
          </p:nvPr>
        </p:nvSpPr>
        <p:spPr/>
        <p:txBody>
          <a:bodyPr>
            <a:normAutofit/>
          </a:bodyPr>
          <a:lstStyle/>
          <a:p>
            <a:r>
              <a:rPr lang="zh-CN" altLang="en-US" smtClean="0"/>
              <a:t>如果</a:t>
            </a:r>
            <a:r>
              <a:rPr lang="en-US" altLang="zh-CN" smtClean="0"/>
              <a:t>S</a:t>
            </a:r>
            <a:r>
              <a:rPr lang="en-US" altLang="zh-CN" baseline="-25000" smtClean="0"/>
              <a:t>1</a:t>
            </a:r>
            <a:r>
              <a:rPr lang="zh-CN" altLang="en-US" smtClean="0"/>
              <a:t>和</a:t>
            </a:r>
            <a:r>
              <a:rPr lang="en-US" altLang="zh-CN" smtClean="0"/>
              <a:t>S</a:t>
            </a:r>
            <a:r>
              <a:rPr lang="en-US" altLang="zh-CN" baseline="-25000" smtClean="0"/>
              <a:t>2</a:t>
            </a:r>
            <a:r>
              <a:rPr lang="zh-CN" altLang="en-US" smtClean="0"/>
              <a:t>都是幂等且可交换的，则</a:t>
            </a:r>
            <a:r>
              <a:rPr lang="en-US" altLang="zh-CN" smtClean="0"/>
              <a:t>S</a:t>
            </a:r>
            <a:r>
              <a:rPr lang="en-US" altLang="zh-CN" baseline="-25000" smtClean="0"/>
              <a:t>1</a:t>
            </a:r>
            <a:r>
              <a:rPr lang="en-US" altLang="zh-CN" smtClean="0"/>
              <a:t>×S</a:t>
            </a:r>
            <a:r>
              <a:rPr lang="en-US" altLang="zh-CN" baseline="-25000" smtClean="0"/>
              <a:t>2</a:t>
            </a:r>
            <a:r>
              <a:rPr lang="zh-CN" altLang="en-US" smtClean="0"/>
              <a:t>也是幂等的</a:t>
            </a:r>
            <a:endParaRPr lang="en-US" altLang="zh-CN" smtClean="0"/>
          </a:p>
          <a:p>
            <a:r>
              <a:rPr lang="zh-CN" altLang="en-US" smtClean="0"/>
              <a:t>证明</a:t>
            </a:r>
            <a:endParaRPr lang="en-US" altLang="zh-CN" smtClean="0"/>
          </a:p>
          <a:p>
            <a:pPr lvl="1"/>
            <a:r>
              <a:rPr lang="en-US" altLang="zh-CN" smtClean="0"/>
              <a:t>(S</a:t>
            </a:r>
            <a:r>
              <a:rPr lang="en-US" altLang="zh-CN" baseline="-25000" smtClean="0"/>
              <a:t>1</a:t>
            </a:r>
            <a:r>
              <a:rPr lang="en-US" altLang="zh-CN" smtClean="0"/>
              <a:t>×S</a:t>
            </a:r>
            <a:r>
              <a:rPr lang="en-US" altLang="zh-CN" baseline="-25000" smtClean="0"/>
              <a:t>2</a:t>
            </a:r>
            <a:r>
              <a:rPr lang="en-US" altLang="zh-CN" smtClean="0"/>
              <a:t>)×(S</a:t>
            </a:r>
            <a:r>
              <a:rPr lang="en-US" altLang="zh-CN" baseline="-25000" smtClean="0"/>
              <a:t>1</a:t>
            </a:r>
            <a:r>
              <a:rPr lang="en-US" altLang="zh-CN" smtClean="0"/>
              <a:t>×S</a:t>
            </a:r>
            <a:r>
              <a:rPr lang="en-US" altLang="zh-CN" baseline="-25000" smtClean="0"/>
              <a:t>2</a:t>
            </a:r>
            <a:r>
              <a:rPr lang="en-US" altLang="zh-CN" smtClean="0"/>
              <a:t>)=S</a:t>
            </a:r>
            <a:r>
              <a:rPr lang="en-US" altLang="zh-CN" baseline="-25000" smtClean="0"/>
              <a:t>1</a:t>
            </a:r>
            <a:r>
              <a:rPr lang="en-US" altLang="zh-CN" smtClean="0"/>
              <a:t>×(S</a:t>
            </a:r>
            <a:r>
              <a:rPr lang="en-US" altLang="zh-CN" baseline="-25000" smtClean="0"/>
              <a:t>2</a:t>
            </a:r>
            <a:r>
              <a:rPr lang="en-US" altLang="zh-CN" smtClean="0"/>
              <a:t>×S</a:t>
            </a:r>
            <a:r>
              <a:rPr lang="en-US" altLang="zh-CN" baseline="-25000" smtClean="0"/>
              <a:t>1</a:t>
            </a:r>
            <a:r>
              <a:rPr lang="en-US" altLang="zh-CN" smtClean="0"/>
              <a:t>)×S</a:t>
            </a:r>
            <a:r>
              <a:rPr lang="en-US" altLang="zh-CN" baseline="-25000" smtClean="0"/>
              <a:t>2</a:t>
            </a:r>
          </a:p>
          <a:p>
            <a:pPr lvl="1"/>
            <a:r>
              <a:rPr lang="en-US" altLang="zh-CN" smtClean="0"/>
              <a:t>=S</a:t>
            </a:r>
            <a:r>
              <a:rPr lang="en-US" altLang="zh-CN" baseline="-25000" smtClean="0"/>
              <a:t>1</a:t>
            </a:r>
            <a:r>
              <a:rPr lang="en-US" altLang="zh-CN" smtClean="0"/>
              <a:t>×(S</a:t>
            </a:r>
            <a:r>
              <a:rPr lang="en-US" altLang="zh-CN" baseline="-25000" smtClean="0"/>
              <a:t>1</a:t>
            </a:r>
            <a:r>
              <a:rPr lang="en-US" altLang="zh-CN" smtClean="0"/>
              <a:t>×S</a:t>
            </a:r>
            <a:r>
              <a:rPr lang="en-US" altLang="zh-CN" baseline="-25000" smtClean="0"/>
              <a:t>2</a:t>
            </a:r>
            <a:r>
              <a:rPr lang="en-US" altLang="zh-CN" smtClean="0"/>
              <a:t>)×S</a:t>
            </a:r>
            <a:r>
              <a:rPr lang="en-US" altLang="zh-CN" baseline="-25000" smtClean="0"/>
              <a:t>2</a:t>
            </a:r>
            <a:r>
              <a:rPr lang="en-US" altLang="zh-CN" smtClean="0"/>
              <a:t>=(S</a:t>
            </a:r>
            <a:r>
              <a:rPr lang="en-US" altLang="zh-CN" baseline="-25000" smtClean="0"/>
              <a:t>1</a:t>
            </a:r>
            <a:r>
              <a:rPr lang="en-US" altLang="zh-CN" smtClean="0"/>
              <a:t>×S</a:t>
            </a:r>
            <a:r>
              <a:rPr lang="en-US" altLang="zh-CN" baseline="-25000" smtClean="0"/>
              <a:t>1</a:t>
            </a:r>
            <a:r>
              <a:rPr lang="en-US" altLang="zh-CN" smtClean="0"/>
              <a:t>)×(S</a:t>
            </a:r>
            <a:r>
              <a:rPr lang="en-US" altLang="zh-CN" baseline="-25000" smtClean="0"/>
              <a:t>2</a:t>
            </a:r>
            <a:r>
              <a:rPr lang="en-US" altLang="zh-CN" smtClean="0"/>
              <a:t>×S</a:t>
            </a:r>
            <a:r>
              <a:rPr lang="en-US" altLang="zh-CN" baseline="-25000" smtClean="0"/>
              <a:t>2</a:t>
            </a:r>
            <a:r>
              <a:rPr lang="en-US" altLang="zh-CN" smtClean="0"/>
              <a:t>)</a:t>
            </a:r>
          </a:p>
          <a:p>
            <a:pPr lvl="1"/>
            <a:r>
              <a:rPr lang="en-US" altLang="zh-CN" smtClean="0"/>
              <a:t>=S</a:t>
            </a:r>
            <a:r>
              <a:rPr lang="en-US" altLang="zh-CN" baseline="-25000" smtClean="0"/>
              <a:t>1</a:t>
            </a:r>
            <a:r>
              <a:rPr lang="en-US" altLang="zh-CN" smtClean="0"/>
              <a:t>×S</a:t>
            </a:r>
            <a:r>
              <a:rPr lang="en-US" altLang="zh-CN" baseline="-25000" smtClean="0"/>
              <a:t>2</a:t>
            </a:r>
          </a:p>
          <a:p>
            <a:endParaRPr lang="zh-CN" altLang="en-US"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迭代密码</a:t>
            </a:r>
            <a:endParaRPr lang="zh-CN" altLang="en-US"/>
          </a:p>
        </p:txBody>
      </p:sp>
      <p:sp>
        <p:nvSpPr>
          <p:cNvPr id="3" name="内容占位符 2"/>
          <p:cNvSpPr>
            <a:spLocks noGrp="1"/>
          </p:cNvSpPr>
          <p:nvPr>
            <p:ph idx="1"/>
          </p:nvPr>
        </p:nvSpPr>
        <p:spPr>
          <a:xfrm>
            <a:off x="457200" y="1600200"/>
            <a:ext cx="8186766" cy="4525963"/>
          </a:xfrm>
        </p:spPr>
        <p:txBody>
          <a:bodyPr/>
          <a:lstStyle/>
          <a:p>
            <a:r>
              <a:rPr lang="zh-CN" altLang="en-US" dirty="0" smtClean="0"/>
              <a:t>找一个非幂等密码体制</a:t>
            </a:r>
            <a:r>
              <a:rPr lang="en-US" altLang="zh-CN" dirty="0" smtClean="0"/>
              <a:t>S</a:t>
            </a:r>
            <a:r>
              <a:rPr lang="zh-CN" altLang="en-US" dirty="0" smtClean="0"/>
              <a:t>，与自身作多次乘积运算</a:t>
            </a:r>
            <a:r>
              <a:rPr lang="en-US" altLang="zh-CN" dirty="0" smtClean="0"/>
              <a:t>(</a:t>
            </a:r>
            <a:r>
              <a:rPr lang="zh-CN" altLang="en-US" dirty="0" smtClean="0"/>
              <a:t>称为迭代</a:t>
            </a:r>
            <a:r>
              <a:rPr lang="en-US" altLang="zh-CN" dirty="0" smtClean="0"/>
              <a:t>)</a:t>
            </a:r>
            <a:r>
              <a:rPr lang="zh-CN" altLang="en-US" dirty="0" smtClean="0"/>
              <a:t>，可以进一步提高安全性</a:t>
            </a:r>
            <a:endParaRPr lang="en-US" altLang="zh-CN" dirty="0" smtClean="0"/>
          </a:p>
          <a:p>
            <a:r>
              <a:rPr lang="zh-CN" altLang="en-US" dirty="0" smtClean="0"/>
              <a:t>古典密码都是幂等的，如要产生非幂等密码，需选择不可交换的密码互相乘积</a:t>
            </a:r>
            <a:endParaRPr lang="en-US" altLang="zh-CN" dirty="0"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习题</a:t>
            </a:r>
            <a:endParaRPr lang="zh-CN" altLang="en-US" dirty="0"/>
          </a:p>
        </p:txBody>
      </p:sp>
      <p:sp>
        <p:nvSpPr>
          <p:cNvPr id="3" name="内容占位符 2"/>
          <p:cNvSpPr>
            <a:spLocks noGrp="1"/>
          </p:cNvSpPr>
          <p:nvPr>
            <p:ph idx="1"/>
          </p:nvPr>
        </p:nvSpPr>
        <p:spPr>
          <a:xfrm>
            <a:off x="457200" y="1600200"/>
            <a:ext cx="8186766" cy="4525963"/>
          </a:xfrm>
        </p:spPr>
        <p:txBody>
          <a:bodyPr/>
          <a:lstStyle/>
          <a:p>
            <a:r>
              <a:rPr lang="en-US" altLang="zh-CN" dirty="0" smtClean="0"/>
              <a:t>2.3 </a:t>
            </a:r>
          </a:p>
          <a:p>
            <a:r>
              <a:rPr lang="en-US" altLang="zh-CN" dirty="0" smtClean="0"/>
              <a:t>2.13</a:t>
            </a:r>
          </a:p>
          <a:p>
            <a:r>
              <a:rPr lang="en-US" altLang="zh-CN" dirty="0" smtClean="0"/>
              <a:t>2.14</a:t>
            </a:r>
          </a:p>
          <a:p>
            <a:r>
              <a:rPr lang="en-US" altLang="zh-CN" dirty="0" smtClean="0"/>
              <a:t>2.15</a:t>
            </a:r>
            <a:endParaRPr lang="en-US" altLang="zh-CN" dirty="0" smtClean="0"/>
          </a:p>
          <a:p>
            <a:r>
              <a:rPr lang="en-US" altLang="zh-CN" dirty="0" smtClean="0"/>
              <a:t>2.19</a:t>
            </a:r>
          </a:p>
          <a:p>
            <a:r>
              <a:rPr lang="en-US" altLang="zh-CN" dirty="0" smtClean="0"/>
              <a:t>2.20</a:t>
            </a:r>
          </a:p>
          <a:p>
            <a:endParaRPr lang="en-US" altLang="zh-CN"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概率论基础</a:t>
            </a:r>
            <a:endParaRPr lang="zh-CN" altLang="en-US"/>
          </a:p>
        </p:txBody>
      </p:sp>
      <p:sp>
        <p:nvSpPr>
          <p:cNvPr id="3" name="内容占位符 2"/>
          <p:cNvSpPr>
            <a:spLocks noGrp="1"/>
          </p:cNvSpPr>
          <p:nvPr>
            <p:ph idx="1"/>
          </p:nvPr>
        </p:nvSpPr>
        <p:spPr/>
        <p:txBody>
          <a:bodyPr/>
          <a:lstStyle/>
          <a:p>
            <a:r>
              <a:rPr lang="zh-CN" altLang="en-US" dirty="0" smtClean="0"/>
              <a:t>联合概率与条件概率的关系</a:t>
            </a:r>
            <a:endParaRPr lang="en-US" altLang="zh-CN" dirty="0" smtClean="0"/>
          </a:p>
          <a:p>
            <a:pPr lvl="1"/>
            <a:r>
              <a:rPr lang="en-US" altLang="zh-CN" dirty="0" smtClean="0">
                <a:solidFill>
                  <a:srgbClr val="002060"/>
                </a:solidFill>
              </a:rPr>
              <a:t>Pr[</a:t>
            </a:r>
            <a:r>
              <a:rPr lang="en-US" altLang="zh-CN" dirty="0" err="1" smtClean="0">
                <a:solidFill>
                  <a:srgbClr val="002060"/>
                </a:solidFill>
              </a:rPr>
              <a:t>x,y</a:t>
            </a:r>
            <a:r>
              <a:rPr lang="en-US" altLang="zh-CN" dirty="0" smtClean="0">
                <a:solidFill>
                  <a:srgbClr val="002060"/>
                </a:solidFill>
              </a:rPr>
              <a:t>]=Pr[</a:t>
            </a:r>
            <a:r>
              <a:rPr lang="en-US" altLang="zh-CN" dirty="0" err="1" smtClean="0">
                <a:solidFill>
                  <a:srgbClr val="002060"/>
                </a:solidFill>
              </a:rPr>
              <a:t>x|y</a:t>
            </a:r>
            <a:r>
              <a:rPr lang="en-US" altLang="zh-CN" dirty="0" smtClean="0">
                <a:solidFill>
                  <a:srgbClr val="002060"/>
                </a:solidFill>
              </a:rPr>
              <a:t>]Pr[y]=Pr[</a:t>
            </a:r>
            <a:r>
              <a:rPr lang="en-US" altLang="zh-CN" dirty="0" err="1" smtClean="0">
                <a:solidFill>
                  <a:srgbClr val="002060"/>
                </a:solidFill>
              </a:rPr>
              <a:t>y|x</a:t>
            </a:r>
            <a:r>
              <a:rPr lang="en-US" altLang="zh-CN" dirty="0" smtClean="0">
                <a:solidFill>
                  <a:srgbClr val="002060"/>
                </a:solidFill>
              </a:rPr>
              <a:t>]Pr[x]</a:t>
            </a:r>
          </a:p>
          <a:p>
            <a:r>
              <a:rPr lang="zh-CN" altLang="en-US" b="1" dirty="0" smtClean="0"/>
              <a:t>定理</a:t>
            </a:r>
            <a:r>
              <a:rPr lang="en-US" altLang="zh-CN" b="1" dirty="0" smtClean="0"/>
              <a:t>2.1  </a:t>
            </a:r>
            <a:r>
              <a:rPr lang="en-US" altLang="zh-CN" dirty="0" err="1" smtClean="0"/>
              <a:t>Bayes</a:t>
            </a:r>
            <a:r>
              <a:rPr lang="zh-CN" altLang="en-US" dirty="0" smtClean="0"/>
              <a:t>定理</a:t>
            </a:r>
            <a:endParaRPr lang="en-US" altLang="zh-CN" dirty="0" smtClean="0"/>
          </a:p>
          <a:p>
            <a:pPr lvl="1"/>
            <a:r>
              <a:rPr lang="zh-CN" altLang="en-US" dirty="0" smtClean="0">
                <a:solidFill>
                  <a:srgbClr val="002060"/>
                </a:solidFill>
              </a:rPr>
              <a:t>如果</a:t>
            </a:r>
            <a:r>
              <a:rPr lang="en-US" altLang="zh-CN" dirty="0" smtClean="0">
                <a:solidFill>
                  <a:srgbClr val="002060"/>
                </a:solidFill>
              </a:rPr>
              <a:t>Pr[y]&gt;0</a:t>
            </a:r>
            <a:r>
              <a:rPr lang="zh-CN" altLang="en-US" dirty="0" smtClean="0">
                <a:solidFill>
                  <a:srgbClr val="002060"/>
                </a:solidFill>
              </a:rPr>
              <a:t>，那么</a:t>
            </a:r>
            <a:endParaRPr lang="en-US" altLang="zh-CN" dirty="0" smtClean="0">
              <a:solidFill>
                <a:srgbClr val="002060"/>
              </a:solidFill>
            </a:endParaRPr>
          </a:p>
          <a:p>
            <a:pPr lvl="1"/>
            <a:endParaRPr lang="en-US" altLang="zh-CN" dirty="0" smtClean="0"/>
          </a:p>
          <a:p>
            <a:pPr lvl="1"/>
            <a:endParaRPr lang="en-US" altLang="zh-CN" dirty="0" smtClean="0"/>
          </a:p>
          <a:p>
            <a:r>
              <a:rPr lang="zh-CN" altLang="en-US" dirty="0" smtClean="0"/>
              <a:t>当</a:t>
            </a:r>
            <a:r>
              <a:rPr lang="en-US" altLang="zh-CN" dirty="0" smtClean="0"/>
              <a:t>x</a:t>
            </a:r>
            <a:r>
              <a:rPr lang="zh-CN" altLang="en-US" dirty="0" smtClean="0"/>
              <a:t>和</a:t>
            </a:r>
            <a:r>
              <a:rPr lang="en-US" altLang="zh-CN" dirty="0" smtClean="0"/>
              <a:t>y</a:t>
            </a:r>
            <a:r>
              <a:rPr lang="zh-CN" altLang="en-US" dirty="0" smtClean="0"/>
              <a:t>相互统计独立时，容易验证以上等式</a:t>
            </a:r>
            <a:endParaRPr lang="en-US" altLang="zh-CN" dirty="0" smtClean="0"/>
          </a:p>
        </p:txBody>
      </p:sp>
      <p:graphicFrame>
        <p:nvGraphicFramePr>
          <p:cNvPr id="7" name="对象 6"/>
          <p:cNvGraphicFramePr>
            <a:graphicFrameLocks noChangeAspect="1"/>
          </p:cNvGraphicFramePr>
          <p:nvPr/>
        </p:nvGraphicFramePr>
        <p:xfrm>
          <a:off x="1839913" y="3716338"/>
          <a:ext cx="4810125" cy="1081087"/>
        </p:xfrm>
        <a:graphic>
          <a:graphicData uri="http://schemas.openxmlformats.org/presentationml/2006/ole">
            <p:oleObj spid="_x0000_s4101" name="Equation" r:id="rId3" imgW="1866600" imgH="419040" progId="Equation.DSMT4">
              <p:embed/>
            </p:oleObj>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11952</TotalTime>
  <Words>8958</Words>
  <Application>Microsoft Office PowerPoint</Application>
  <PresentationFormat>全屏显示(4:3)</PresentationFormat>
  <Paragraphs>884</Paragraphs>
  <Slides>88</Slides>
  <Notes>28</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88</vt:i4>
      </vt:variant>
    </vt:vector>
  </HeadingPairs>
  <TitlesOfParts>
    <vt:vector size="90" baseType="lpstr">
      <vt:lpstr>龙腾四海</vt:lpstr>
      <vt:lpstr>Equation</vt:lpstr>
      <vt:lpstr>第二章 Shannon理论</vt:lpstr>
      <vt:lpstr>Shannon其人</vt:lpstr>
      <vt:lpstr>香农对密码学的贡献</vt:lpstr>
      <vt:lpstr>评价密码体系的安全性</vt:lpstr>
      <vt:lpstr>概率论基础</vt:lpstr>
      <vt:lpstr>概率论基础</vt:lpstr>
      <vt:lpstr>概率论基础</vt:lpstr>
      <vt:lpstr>概率论基础</vt:lpstr>
      <vt:lpstr>概率论基础</vt:lpstr>
      <vt:lpstr>概率论基础</vt:lpstr>
      <vt:lpstr>概率论基础</vt:lpstr>
      <vt:lpstr>概率论基础</vt:lpstr>
      <vt:lpstr>完善保密性(Perfect Secrecy)</vt:lpstr>
      <vt:lpstr>完善保密性(Perfect Secrecy)</vt:lpstr>
      <vt:lpstr>完善保密性验证方法</vt:lpstr>
      <vt:lpstr>完善保密性验证方法</vt:lpstr>
      <vt:lpstr>完善保密性验证方法</vt:lpstr>
      <vt:lpstr>完善保密性验证方法</vt:lpstr>
      <vt:lpstr>Playfair密码</vt:lpstr>
      <vt:lpstr>完善保密性验证方法</vt:lpstr>
      <vt:lpstr>完善保密性验证举例</vt:lpstr>
      <vt:lpstr>完善保密性验证举例</vt:lpstr>
      <vt:lpstr>完善保密性验证举例</vt:lpstr>
      <vt:lpstr>完善保密性验证举例</vt:lpstr>
      <vt:lpstr>完善保密性验证举例</vt:lpstr>
      <vt:lpstr>完善保密性相关定理</vt:lpstr>
      <vt:lpstr>完善保密性相关定理</vt:lpstr>
      <vt:lpstr>课堂练习</vt:lpstr>
      <vt:lpstr>完善保密性相关定理</vt:lpstr>
      <vt:lpstr>完善保密性相关定理</vt:lpstr>
      <vt:lpstr>“一次一密”密码体制</vt:lpstr>
      <vt:lpstr>熵(Entropy)</vt:lpstr>
      <vt:lpstr>熵增加原理</vt:lpstr>
      <vt:lpstr>信息量</vt:lpstr>
      <vt:lpstr>自信息量</vt:lpstr>
      <vt:lpstr>信息量的度量</vt:lpstr>
      <vt:lpstr>信息量的度量</vt:lpstr>
      <vt:lpstr>熵</vt:lpstr>
      <vt:lpstr>熵计算举例</vt:lpstr>
      <vt:lpstr>熵计算举例</vt:lpstr>
      <vt:lpstr>熵和编码</vt:lpstr>
      <vt:lpstr>哈夫曼(Huffman)编码</vt:lpstr>
      <vt:lpstr>哈夫曼编码</vt:lpstr>
      <vt:lpstr>哈夫曼编码举例</vt:lpstr>
      <vt:lpstr>哈夫曼编码举例</vt:lpstr>
      <vt:lpstr>课堂练习</vt:lpstr>
      <vt:lpstr>熵的性质</vt:lpstr>
      <vt:lpstr>凸函数和凹函数</vt:lpstr>
      <vt:lpstr>凸函数(Concave Function)</vt:lpstr>
      <vt:lpstr>Jensen不等式</vt:lpstr>
      <vt:lpstr>熵的性质</vt:lpstr>
      <vt:lpstr>幻灯片 52</vt:lpstr>
      <vt:lpstr>联合熵</vt:lpstr>
      <vt:lpstr>联合熵的性质</vt:lpstr>
      <vt:lpstr>联合熵的性质</vt:lpstr>
      <vt:lpstr>条件熵</vt:lpstr>
      <vt:lpstr>条件熵的性质</vt:lpstr>
      <vt:lpstr>密码体制中熵的性质</vt:lpstr>
      <vt:lpstr>密码体制中熵的性质</vt:lpstr>
      <vt:lpstr>熵性质举例</vt:lpstr>
      <vt:lpstr>熵性质举例</vt:lpstr>
      <vt:lpstr>熵性质举例</vt:lpstr>
      <vt:lpstr>熵性质举例</vt:lpstr>
      <vt:lpstr>课堂练习</vt:lpstr>
      <vt:lpstr>一般密码体制</vt:lpstr>
      <vt:lpstr>幻灯片 66</vt:lpstr>
      <vt:lpstr>完善保密体制</vt:lpstr>
      <vt:lpstr>幻灯片 68</vt:lpstr>
      <vt:lpstr>自然语言的熵</vt:lpstr>
      <vt:lpstr>自然语言的熵和冗余度</vt:lpstr>
      <vt:lpstr>自然语言的熵</vt:lpstr>
      <vt:lpstr>自然语言的冗余度</vt:lpstr>
      <vt:lpstr>伪密钥和唯一解距离</vt:lpstr>
      <vt:lpstr>伪密钥</vt:lpstr>
      <vt:lpstr>伪密钥</vt:lpstr>
      <vt:lpstr>伪密钥</vt:lpstr>
      <vt:lpstr>伪密钥</vt:lpstr>
      <vt:lpstr>唯一解距离</vt:lpstr>
      <vt:lpstr>乘积密码体制</vt:lpstr>
      <vt:lpstr>乘积密码体制</vt:lpstr>
      <vt:lpstr>乘积密码体制举例</vt:lpstr>
      <vt:lpstr>乘积密码体制举例</vt:lpstr>
      <vt:lpstr>乘积密码体制举例</vt:lpstr>
      <vt:lpstr>乘积密码体制举例</vt:lpstr>
      <vt:lpstr>幂等密码体制</vt:lpstr>
      <vt:lpstr>幂等密码体制</vt:lpstr>
      <vt:lpstr>迭代密码</vt:lpstr>
      <vt:lpstr>习题</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课程简介</dc:title>
  <dc:creator>Administrator</dc:creator>
  <cp:lastModifiedBy>xtzj</cp:lastModifiedBy>
  <cp:revision>944</cp:revision>
  <dcterms:created xsi:type="dcterms:W3CDTF">2012-07-21T01:40:47Z</dcterms:created>
  <dcterms:modified xsi:type="dcterms:W3CDTF">2018-04-20T02:56:47Z</dcterms:modified>
</cp:coreProperties>
</file>