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83" r:id="rId3"/>
    <p:sldId id="285" r:id="rId4"/>
    <p:sldId id="286" r:id="rId5"/>
    <p:sldId id="287" r:id="rId6"/>
    <p:sldId id="288" r:id="rId7"/>
    <p:sldId id="289" r:id="rId8"/>
    <p:sldId id="293" r:id="rId9"/>
    <p:sldId id="290" r:id="rId10"/>
    <p:sldId id="291" r:id="rId11"/>
    <p:sldId id="292" r:id="rId12"/>
    <p:sldId id="298" r:id="rId13"/>
    <p:sldId id="299" r:id="rId14"/>
    <p:sldId id="300" r:id="rId15"/>
    <p:sldId id="301" r:id="rId16"/>
    <p:sldId id="302" r:id="rId17"/>
    <p:sldId id="315" r:id="rId18"/>
    <p:sldId id="316" r:id="rId19"/>
    <p:sldId id="317" r:id="rId20"/>
    <p:sldId id="318" r:id="rId21"/>
    <p:sldId id="319" r:id="rId22"/>
    <p:sldId id="327" r:id="rId23"/>
    <p:sldId id="330" r:id="rId24"/>
    <p:sldId id="328" r:id="rId25"/>
    <p:sldId id="329" r:id="rId26"/>
    <p:sldId id="331" r:id="rId27"/>
    <p:sldId id="332" r:id="rId28"/>
    <p:sldId id="333" r:id="rId29"/>
    <p:sldId id="260" r:id="rId30"/>
    <p:sldId id="262" r:id="rId31"/>
    <p:sldId id="281" r:id="rId32"/>
    <p:sldId id="267" r:id="rId33"/>
    <p:sldId id="265" r:id="rId34"/>
    <p:sldId id="266" r:id="rId35"/>
    <p:sldId id="268" r:id="rId36"/>
    <p:sldId id="269" r:id="rId37"/>
    <p:sldId id="270" r:id="rId38"/>
    <p:sldId id="271" r:id="rId39"/>
    <p:sldId id="27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9503-07B6-45DA-8709-BB87B1B84A11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B5A6-B313-4610-82C4-D560288290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</a:rPr>
              <a:t>SSL</a:t>
            </a:r>
            <a:r>
              <a:rPr lang="zh-CN" altLang="en-US" b="1" dirty="0" smtClean="0">
                <a:latin typeface="Times New Roman" pitchFamily="18" charset="0"/>
              </a:rPr>
              <a:t>被设计用来使用</a:t>
            </a:r>
            <a:r>
              <a:rPr lang="en-US" altLang="zh-CN" b="1" dirty="0" smtClean="0">
                <a:latin typeface="Times New Roman" pitchFamily="18" charset="0"/>
              </a:rPr>
              <a:t>TCP</a:t>
            </a:r>
            <a:r>
              <a:rPr lang="zh-CN" altLang="en-US" b="1" dirty="0" smtClean="0">
                <a:latin typeface="Times New Roman" pitchFamily="18" charset="0"/>
              </a:rPr>
              <a:t>提供一个可靠的端到端安全服务，为两个通讯个体之间提供保密性和完整性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身份鉴别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importantmessage</a:t>
            </a:r>
          </a:p>
          <a:p>
            <a:r>
              <a:rPr lang="en-US" altLang="zh-CN" smtClean="0"/>
              <a:t>JNQPSUBOUNFTTBHF</a:t>
            </a:r>
          </a:p>
          <a:p>
            <a:r>
              <a:rPr lang="en-US" altLang="zh-CN" smtClean="0"/>
              <a:t>KORQTVCPVOGUUCIG</a:t>
            </a:r>
          </a:p>
          <a:p>
            <a:r>
              <a:rPr lang="en-US" altLang="zh-CN" smtClean="0"/>
              <a:t>LPSRUWDQWPHVVDJH</a:t>
            </a:r>
          </a:p>
          <a:p>
            <a:r>
              <a:rPr lang="en-US" altLang="zh-CN" smtClean="0"/>
              <a:t>MQTSVXERXQIWWEKI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H(K)=lb312=1+3.58+3.7=8.28</a:t>
            </a:r>
          </a:p>
          <a:p>
            <a:r>
              <a:rPr lang="en-US" altLang="zh-CN" smtClean="0"/>
              <a:t>H(P)=H(C)=lb</a:t>
            </a:r>
            <a:r>
              <a:rPr lang="en-US" altLang="zh-CN" baseline="0" smtClean="0"/>
              <a:t>26=4.7</a:t>
            </a:r>
          </a:p>
          <a:p>
            <a:r>
              <a:rPr lang="en-US" altLang="zh-CN" baseline="0" smtClean="0"/>
              <a:t>H(K|C)=H(K)+H(P)-H(C)=8.28</a:t>
            </a:r>
          </a:p>
          <a:p>
            <a:r>
              <a:rPr lang="en-US" altLang="zh-CN" baseline="0" smtClean="0"/>
              <a:t>H(K|P,C)=H(K,P,C)-H(P,C)=H(K,P)-H(P)-H(P|C)=8.28-4.7=3.58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扩散（</a:t>
            </a:r>
            <a:r>
              <a:rPr lang="en-US" altLang="zh-CN" sz="2400" dirty="0" smtClean="0"/>
              <a:t>Diffusion)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明文的统计结构被扩散</a:t>
            </a:r>
            <a:r>
              <a:rPr lang="en-US" altLang="zh-CN" sz="2000" dirty="0" smtClean="0">
                <a:solidFill>
                  <a:srgbClr val="000099"/>
                </a:solidFill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</a:rPr>
              <a:t>使得明文和密文之间的统计关系尽量复杂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明文的微小改变会导致密文的巨大变化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混乱</a:t>
            </a:r>
            <a:r>
              <a:rPr lang="en-US" altLang="zh-CN" sz="2400" dirty="0" smtClean="0"/>
              <a:t>(Confusion)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使得密文的统计特性与密钥的取值之间的关系尽量复杂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密钥的微小改变会导致密文的巨大变化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扩散和混乱的结果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99"/>
                </a:solidFill>
              </a:rPr>
              <a:t>密文的数字序列呈现随机数的特性</a:t>
            </a:r>
          </a:p>
          <a:p>
            <a:r>
              <a:rPr lang="zh-CN" altLang="en-US" dirty="0" smtClean="0"/>
              <a:t>为了达到这一目标，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盒的设计是至关重要的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476672"/>
            <a:ext cx="7872875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25B49A-6C72-4AE3-AB88-DFDE0EF4C455}" type="slidenum">
              <a:rPr lang="en-US" altLang="zh-CN" sz="1400">
                <a:latin typeface="Tahoma" pitchFamily="34" charset="0"/>
              </a:rPr>
              <a:pPr algn="r"/>
              <a:t>10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828800"/>
            <a:ext cx="8785225" cy="46958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客户和服务器之间相互鉴别</a:t>
            </a:r>
          </a:p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协商加密算法和密钥</a:t>
            </a:r>
          </a:p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提供连接安全性</a:t>
            </a:r>
            <a:endParaRPr lang="zh-CN" alt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</a:rPr>
              <a:t>身份认证，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</a:rPr>
              <a:t>至少对一方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</a:rPr>
              <a:t>实现认证，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</a:rPr>
              <a:t>也可以是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</a:rPr>
              <a:t>双向认证</a:t>
            </a:r>
            <a:endParaRPr lang="zh-CN" altLang="en-US" sz="2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</a:rPr>
              <a:t>  协商得到的共享密钥是安全的，中间人不能知道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</a:rPr>
              <a:t>  协商过程是可靠的</a:t>
            </a:r>
          </a:p>
        </p:txBody>
      </p:sp>
      <p:sp>
        <p:nvSpPr>
          <p:cNvPr id="154628" name="Text Box 3"/>
          <p:cNvSpPr txBox="1">
            <a:spLocks noChangeArrowheads="1"/>
          </p:cNvSpPr>
          <p:nvPr/>
        </p:nvSpPr>
        <p:spPr bwMode="auto">
          <a:xfrm>
            <a:off x="1266825" y="10668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汉仪醒示体简"/>
              </a:rPr>
              <a:t>SSL</a:t>
            </a: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握手协议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22B6F92-1FA9-46A5-84FC-4A9BCB367192}" type="slidenum">
              <a:rPr lang="en-US" altLang="zh-CN" sz="1400">
                <a:latin typeface="Tahoma" pitchFamily="34" charset="0"/>
              </a:rPr>
              <a:pPr algn="r"/>
              <a:t>11</a:t>
            </a:fld>
            <a:endParaRPr lang="en-US" altLang="zh-CN" sz="1400">
              <a:latin typeface="Tahoma" pitchFamily="34" charset="0"/>
            </a:endParaRPr>
          </a:p>
        </p:txBody>
      </p:sp>
      <p:pic>
        <p:nvPicPr>
          <p:cNvPr id="155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133600"/>
            <a:ext cx="4103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0650" y="3124200"/>
            <a:ext cx="105568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1266825" y="10668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协议的使用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A20AC8-8ADB-400D-AA69-CCED8DF9CCE7}" type="slidenum">
              <a:rPr lang="en-US" altLang="zh-CN" sz="1400">
                <a:latin typeface="Tahoma" pitchFamily="34" charset="0"/>
              </a:rPr>
              <a:pPr algn="r"/>
              <a:t>12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2181225" y="3810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会话状态参数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984250" y="1295400"/>
          <a:ext cx="7245350" cy="5354638"/>
        </p:xfrm>
        <a:graphic>
          <a:graphicData uri="http://schemas.openxmlformats.org/presentationml/2006/ole">
            <p:oleObj spid="_x0000_s49154" r:id="rId3" imgW="4057859" imgH="3054507" progId="PBrush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F7BE71-44D0-47FC-96B3-C94608315D9D}" type="slidenum">
              <a:rPr lang="en-US" altLang="zh-CN" sz="1400">
                <a:latin typeface="Tahoma" pitchFamily="34" charset="0"/>
              </a:rPr>
              <a:pPr algn="r"/>
              <a:t>13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2181225" y="3810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连接状态参数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63500" y="1295400"/>
          <a:ext cx="8807450" cy="5334000"/>
        </p:xfrm>
        <a:graphic>
          <a:graphicData uri="http://schemas.openxmlformats.org/presentationml/2006/ole">
            <p:oleObj spid="_x0000_s50178" r:id="rId3" imgW="5651790" imgH="3422222" progId="PBrush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E2123D-939C-486E-A035-035B793471A8}" type="slidenum">
              <a:rPr lang="en-US" altLang="zh-CN" sz="1400">
                <a:latin typeface="Tahoma" pitchFamily="34" charset="0"/>
              </a:rPr>
              <a:pPr algn="r"/>
              <a:t>14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2181225" y="3810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各种密钥</a:t>
            </a:r>
          </a:p>
        </p:txBody>
      </p:sp>
      <p:sp>
        <p:nvSpPr>
          <p:cNvPr id="160772" name="Rectangle 3"/>
          <p:cNvSpPr>
            <a:spLocks noChangeArrowheads="1"/>
          </p:cNvSpPr>
          <p:nvPr/>
        </p:nvSpPr>
        <p:spPr bwMode="auto">
          <a:xfrm>
            <a:off x="492125" y="2438400"/>
            <a:ext cx="30241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169989" name="Rectangle 4"/>
          <p:cNvSpPr>
            <a:spLocks noChangeArrowheads="1"/>
          </p:cNvSpPr>
          <p:nvPr/>
        </p:nvSpPr>
        <p:spPr bwMode="auto">
          <a:xfrm>
            <a:off x="633413" y="1981200"/>
            <a:ext cx="2882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None/>
            </a:pPr>
            <a:r>
              <a:rPr lang="en-US" altLang="zh-CN" sz="2800" b="1">
                <a:latin typeface="汉仪中等线简"/>
              </a:rPr>
              <a:t>pre_master_secret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16313" y="1981200"/>
            <a:ext cx="3798887" cy="838200"/>
            <a:chOff x="0" y="0"/>
            <a:chExt cx="2592" cy="528"/>
          </a:xfrm>
        </p:grpSpPr>
        <p:sp>
          <p:nvSpPr>
            <p:cNvPr id="160781" name="Rectangle 6"/>
            <p:cNvSpPr>
              <a:spLocks noChangeArrowheads="1"/>
            </p:cNvSpPr>
            <p:nvPr/>
          </p:nvSpPr>
          <p:spPr bwMode="auto">
            <a:xfrm>
              <a:off x="624" y="0"/>
              <a:ext cx="19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master secret</a:t>
              </a:r>
            </a:p>
          </p:txBody>
        </p:sp>
        <p:sp>
          <p:nvSpPr>
            <p:cNvPr id="160782" name="Line 7"/>
            <p:cNvSpPr>
              <a:spLocks noChangeShapeType="1"/>
            </p:cNvSpPr>
            <p:nvPr/>
          </p:nvSpPr>
          <p:spPr bwMode="auto">
            <a:xfrm>
              <a:off x="0" y="288"/>
              <a:ext cx="91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92125" y="2667000"/>
            <a:ext cx="4572000" cy="3124200"/>
            <a:chOff x="0" y="0"/>
            <a:chExt cx="3120" cy="1968"/>
          </a:xfrm>
        </p:grpSpPr>
        <p:sp>
          <p:nvSpPr>
            <p:cNvPr id="160779" name="Rectangle 9"/>
            <p:cNvSpPr>
              <a:spLocks noChangeArrowheads="1"/>
            </p:cNvSpPr>
            <p:nvPr/>
          </p:nvSpPr>
          <p:spPr bwMode="auto">
            <a:xfrm>
              <a:off x="0" y="432"/>
              <a:ext cx="2592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Client write MAC secret</a:t>
              </a:r>
            </a:p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Client write secret</a:t>
              </a:r>
            </a:p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Client write IV</a:t>
              </a:r>
            </a:p>
          </p:txBody>
        </p:sp>
        <p:sp>
          <p:nvSpPr>
            <p:cNvPr id="160780" name="Line 10"/>
            <p:cNvSpPr>
              <a:spLocks noChangeShapeType="1"/>
            </p:cNvSpPr>
            <p:nvPr/>
          </p:nvSpPr>
          <p:spPr bwMode="auto">
            <a:xfrm flipH="1">
              <a:off x="1680" y="0"/>
              <a:ext cx="1440" cy="6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713288" y="2667000"/>
            <a:ext cx="3797300" cy="3124200"/>
            <a:chOff x="0" y="0"/>
            <a:chExt cx="2592" cy="1968"/>
          </a:xfrm>
        </p:grpSpPr>
        <p:sp>
          <p:nvSpPr>
            <p:cNvPr id="160777" name="Rectangle 12"/>
            <p:cNvSpPr>
              <a:spLocks noChangeArrowheads="1"/>
            </p:cNvSpPr>
            <p:nvPr/>
          </p:nvSpPr>
          <p:spPr bwMode="auto">
            <a:xfrm>
              <a:off x="0" y="432"/>
              <a:ext cx="2592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Server write MAC secret</a:t>
              </a:r>
            </a:p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Server write secret</a:t>
              </a:r>
            </a:p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Server write IV</a:t>
              </a:r>
            </a:p>
          </p:txBody>
        </p:sp>
        <p:sp>
          <p:nvSpPr>
            <p:cNvPr id="160778" name="Line 13"/>
            <p:cNvSpPr>
              <a:spLocks noChangeShapeType="1"/>
            </p:cNvSpPr>
            <p:nvPr/>
          </p:nvSpPr>
          <p:spPr bwMode="auto">
            <a:xfrm>
              <a:off x="768" y="0"/>
              <a:ext cx="672" cy="6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AB08D7-DC31-4048-817E-B987D28A742E}" type="slidenum">
              <a:rPr lang="en-US" altLang="zh-CN" sz="1400">
                <a:latin typeface="Tahoma" pitchFamily="34" charset="0"/>
              </a:rPr>
              <a:pPr algn="r"/>
              <a:t>15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17663" y="2971800"/>
            <a:ext cx="5410200" cy="762000"/>
          </a:xfrm>
        </p:spPr>
        <p:txBody>
          <a:bodyPr lIns="0" tIns="0" rIns="0" bIns="0"/>
          <a:lstStyle/>
          <a:p>
            <a:pPr marL="0" indent="0" algn="ctr" defTabSz="474345" eaLnBrk="1" hangingPunct="1">
              <a:spcBef>
                <a:spcPct val="0"/>
              </a:spcBef>
              <a:buClrTx/>
              <a:buSzPct val="90000"/>
              <a:buFont typeface="Monotype Sorts" pitchFamily="2" charset="2"/>
              <a:buNone/>
              <a:defRPr/>
            </a:pPr>
            <a:r>
              <a:rPr lang="en-US" sz="48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SSL Handshake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61477A6-752D-493A-8D33-61F08501293E}" type="slidenum">
              <a:rPr lang="en-US" altLang="zh-CN" sz="1400">
                <a:latin typeface="Tahoma" pitchFamily="34" charset="0"/>
              </a:rPr>
              <a:pPr algn="r"/>
              <a:t>16</a:t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74663" y="152400"/>
          <a:ext cx="7772400" cy="6686550"/>
        </p:xfrm>
        <a:graphic>
          <a:graphicData uri="http://schemas.openxmlformats.org/presentationml/2006/ole">
            <p:oleObj spid="_x0000_s51202" r:id="rId3" imgW="5912154" imgH="5086611" progId="PBrush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1975" y="152400"/>
            <a:ext cx="7667625" cy="609600"/>
            <a:chOff x="0" y="0"/>
            <a:chExt cx="5232" cy="384"/>
          </a:xfrm>
        </p:grpSpPr>
        <p:sp>
          <p:nvSpPr>
            <p:cNvPr id="1536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0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Client</a:t>
              </a:r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4176" y="0"/>
              <a:ext cx="10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Server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84250" y="2047875"/>
            <a:ext cx="6823075" cy="4200525"/>
            <a:chOff x="0" y="0"/>
            <a:chExt cx="4656" cy="2646"/>
          </a:xfrm>
        </p:grpSpPr>
        <p:sp>
          <p:nvSpPr>
            <p:cNvPr id="15366" name="Line 7"/>
            <p:cNvSpPr>
              <a:spLocks noChangeShapeType="1"/>
            </p:cNvSpPr>
            <p:nvPr/>
          </p:nvSpPr>
          <p:spPr bwMode="auto">
            <a:xfrm>
              <a:off x="0" y="0"/>
              <a:ext cx="46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Line 8"/>
            <p:cNvSpPr>
              <a:spLocks noChangeShapeType="1"/>
            </p:cNvSpPr>
            <p:nvPr/>
          </p:nvSpPr>
          <p:spPr bwMode="auto">
            <a:xfrm>
              <a:off x="0" y="1668"/>
              <a:ext cx="46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0" y="2646"/>
              <a:ext cx="46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93FED3-5DEC-4A5D-AFFB-EF1342A5DC14}" type="slidenum">
              <a:rPr lang="en-US" altLang="zh-CN" sz="1400">
                <a:latin typeface="Tahoma" pitchFamily="34" charset="0"/>
              </a:rPr>
              <a:pPr algn="r"/>
              <a:t>17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667000"/>
            <a:ext cx="8510588" cy="1363663"/>
          </a:xfrm>
        </p:spPr>
        <p:txBody>
          <a:bodyPr lIns="0" tIns="0" rIns="0" bIns="0"/>
          <a:lstStyle/>
          <a:p>
            <a:pPr marL="0" indent="0" algn="ctr" defTabSz="474345" eaLnBrk="1" hangingPunct="1">
              <a:spcBef>
                <a:spcPct val="0"/>
              </a:spcBef>
              <a:buClrTx/>
              <a:buSzPct val="90000"/>
              <a:buFont typeface="Monotype Sorts" pitchFamily="2" charset="2"/>
              <a:buNone/>
              <a:defRPr/>
            </a:pPr>
            <a:r>
              <a:rPr lang="en-US" sz="48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SSL Record Protocol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C9D0BCC-4BED-403A-9EE8-4642F1988F39}" type="slidenum">
              <a:rPr lang="en-US" altLang="zh-CN" sz="1400">
                <a:latin typeface="Tahoma" pitchFamily="34" charset="0"/>
              </a:rPr>
              <a:pPr algn="r"/>
              <a:t>18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69987" name="Rectangle 2"/>
          <p:cNvSpPr>
            <a:spLocks noChangeArrowheads="1"/>
          </p:cNvSpPr>
          <p:nvPr/>
        </p:nvSpPr>
        <p:spPr bwMode="auto">
          <a:xfrm>
            <a:off x="2390775" y="6172200"/>
            <a:ext cx="4010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620713"/>
            <a:ext cx="8158163" cy="6019800"/>
            <a:chOff x="0" y="0"/>
            <a:chExt cx="5136" cy="37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36" cy="3655"/>
              <a:chOff x="0" y="0"/>
              <a:chExt cx="3936" cy="2846"/>
            </a:xfrm>
          </p:grpSpPr>
          <p:sp>
            <p:nvSpPr>
              <p:cNvPr id="169991" name="Rectangle 5"/>
              <p:cNvSpPr>
                <a:spLocks noChangeArrowheads="1"/>
              </p:cNvSpPr>
              <p:nvPr/>
            </p:nvSpPr>
            <p:spPr bwMode="auto">
              <a:xfrm>
                <a:off x="1008" y="2726"/>
                <a:ext cx="1996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lang="en-US" altLang="zh-CN" sz="1000">
                    <a:ea typeface="Gulim" pitchFamily="34" charset="-127"/>
                  </a:rPr>
                  <a:t>By Introducing SSL and Certificates using SSLeay - Frederick J. hirsch</a:t>
                </a:r>
              </a:p>
            </p:txBody>
          </p:sp>
          <p:sp>
            <p:nvSpPr>
              <p:cNvPr id="16999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27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pic>
            <p:nvPicPr>
              <p:cNvPr id="169993" name="Picture 7" descr="recor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0" y="0"/>
                <a:ext cx="3360" cy="2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9990" name="Rectangle 8"/>
            <p:cNvSpPr>
              <a:spLocks noChangeArrowheads="1"/>
            </p:cNvSpPr>
            <p:nvPr/>
          </p:nvSpPr>
          <p:spPr bwMode="auto">
            <a:xfrm>
              <a:off x="1152" y="3408"/>
              <a:ext cx="312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CC"/>
                  </a:solidFill>
                  <a:latin typeface="汉仪中等线简"/>
                </a:rPr>
                <a:t>SSL</a:t>
              </a:r>
              <a:r>
                <a:rPr lang="zh-CN" altLang="en-US" b="1">
                  <a:solidFill>
                    <a:srgbClr val="0000CC"/>
                  </a:solidFill>
                  <a:latin typeface="汉仪中等线简"/>
                </a:rPr>
                <a:t>记录协议操作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4FAABD-8818-4D4A-B8DD-FB295CE34A42}" type="slidenum">
              <a:rPr lang="en-US" altLang="zh-CN" sz="1400">
                <a:latin typeface="Tahoma" pitchFamily="34" charset="0"/>
              </a:rPr>
              <a:pPr algn="r"/>
              <a:t>19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390775" y="6172200"/>
            <a:ext cx="4010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2425" y="609600"/>
            <a:ext cx="8158163" cy="5802313"/>
            <a:chOff x="0" y="0"/>
            <a:chExt cx="3936" cy="2846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1008" y="2726"/>
              <a:ext cx="19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1"/>
              <a:r>
                <a:rPr lang="en-US" altLang="zh-CN" sz="1000">
                  <a:ea typeface="Gulim" pitchFamily="34" charset="-127"/>
                </a:rPr>
                <a:t>By Introducing SSL and Certificates using SSLeay - Frederick J. hirsch</a:t>
              </a:r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936" cy="2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ahoma" pitchFamily="34" charset="0"/>
              </a:endParaRPr>
            </a:p>
          </p:txBody>
        </p:sp>
        <p:pic>
          <p:nvPicPr>
            <p:cNvPr id="22538" name="Picture 6" descr="reco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0"/>
              <a:ext cx="3360" cy="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181225" y="6019800"/>
            <a:ext cx="4956175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汉仪中等线简"/>
              </a:rPr>
              <a:t>1. </a:t>
            </a:r>
            <a:r>
              <a:rPr lang="zh-CN" altLang="en-US" b="1">
                <a:solidFill>
                  <a:srgbClr val="0000CC"/>
                </a:solidFill>
                <a:latin typeface="汉仪中等线简"/>
              </a:rPr>
              <a:t>分片</a:t>
            </a:r>
          </a:p>
        </p:txBody>
      </p:sp>
      <p:graphicFrame>
        <p:nvGraphicFramePr>
          <p:cNvPr id="22530" name="Object 9"/>
          <p:cNvGraphicFramePr>
            <a:graphicFrameLocks noChangeAspect="1"/>
          </p:cNvGraphicFramePr>
          <p:nvPr/>
        </p:nvGraphicFramePr>
        <p:xfrm>
          <a:off x="6899275" y="3657600"/>
          <a:ext cx="1676400" cy="569913"/>
        </p:xfrm>
        <a:graphic>
          <a:graphicData uri="http://schemas.openxmlformats.org/presentationml/2006/ole">
            <p:oleObj spid="_x0000_s58370" r:id="rId4" imgW="634725" imgH="215806" progId="Equation.DSMT4">
              <p:embed/>
            </p:oleObj>
          </a:graphicData>
        </a:graphic>
      </p:graphicFrame>
      <p:sp>
        <p:nvSpPr>
          <p:cNvPr id="22535" name="Line 9"/>
          <p:cNvSpPr>
            <a:spLocks noChangeShapeType="1"/>
          </p:cNvSpPr>
          <p:nvPr/>
        </p:nvSpPr>
        <p:spPr bwMode="auto">
          <a:xfrm flipH="1" flipV="1">
            <a:off x="6048375" y="2286000"/>
            <a:ext cx="844550" cy="1600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6903CA-B925-4B4A-A04A-F5019456C1E9}" type="slidenum">
              <a:rPr lang="en-US" altLang="zh-CN" sz="1400">
                <a:latin typeface="Tahoma" pitchFamily="34" charset="0"/>
              </a:rPr>
              <a:pPr algn="r"/>
              <a:t>2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2651125"/>
            <a:ext cx="8115300" cy="1363663"/>
          </a:xfrm>
        </p:spPr>
        <p:txBody>
          <a:bodyPr lIns="0" tIns="0" rIns="0" bIns="0"/>
          <a:lstStyle/>
          <a:p>
            <a:pPr marL="0" indent="0" algn="ctr" defTabSz="474345" eaLnBrk="1" hangingPunct="1">
              <a:lnSpc>
                <a:spcPct val="90000"/>
              </a:lnSpc>
              <a:spcBef>
                <a:spcPct val="0"/>
              </a:spcBef>
              <a:buClrTx/>
              <a:buSzPct val="90000"/>
              <a:buFont typeface="Monotype Sorts" pitchFamily="2" charset="2"/>
              <a:buNone/>
              <a:defRPr/>
            </a:pPr>
            <a:r>
              <a:rPr lang="en-US" sz="48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Secure Sockets Layer</a:t>
            </a:r>
          </a:p>
          <a:p>
            <a:pPr marL="0" indent="0" algn="ctr" defTabSz="474345" eaLnBrk="1" hangingPunct="1">
              <a:lnSpc>
                <a:spcPct val="90000"/>
              </a:lnSpc>
              <a:spcBef>
                <a:spcPct val="0"/>
              </a:spcBef>
              <a:buClrTx/>
              <a:buSzPct val="90000"/>
              <a:buFont typeface="Monotype Sorts" pitchFamily="2" charset="2"/>
              <a:buNone/>
              <a:defRPr/>
            </a:pPr>
            <a:r>
              <a:rPr lang="en-US" sz="48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(SSL)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2A4AF10-20AB-4313-900C-7EFBAAAB6669}" type="slidenum">
              <a:rPr lang="en-US" altLang="zh-CN" sz="1400">
                <a:latin typeface="Tahoma" pitchFamily="34" charset="0"/>
              </a:rPr>
              <a:pPr algn="r"/>
              <a:t>20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71011" name="Rectangle 2"/>
          <p:cNvSpPr>
            <a:spLocks noChangeArrowheads="1"/>
          </p:cNvSpPr>
          <p:nvPr/>
        </p:nvSpPr>
        <p:spPr bwMode="auto">
          <a:xfrm>
            <a:off x="2390775" y="6172200"/>
            <a:ext cx="4010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2425" y="609600"/>
            <a:ext cx="8158163" cy="6019800"/>
            <a:chOff x="0" y="0"/>
            <a:chExt cx="5136" cy="37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136" cy="3655"/>
              <a:chOff x="0" y="0"/>
              <a:chExt cx="3936" cy="2846"/>
            </a:xfrm>
          </p:grpSpPr>
          <p:sp>
            <p:nvSpPr>
              <p:cNvPr id="171017" name="Rectangle 5"/>
              <p:cNvSpPr>
                <a:spLocks noChangeArrowheads="1"/>
              </p:cNvSpPr>
              <p:nvPr/>
            </p:nvSpPr>
            <p:spPr bwMode="auto">
              <a:xfrm>
                <a:off x="1008" y="2726"/>
                <a:ext cx="1996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1"/>
                <a:r>
                  <a:rPr lang="en-US" altLang="zh-CN" sz="1000">
                    <a:ea typeface="Gulim" pitchFamily="34" charset="-127"/>
                  </a:rPr>
                  <a:t>By Introducing SSL and Certificates using SSLeay - Frederick J. hirsch</a:t>
                </a:r>
              </a:p>
            </p:txBody>
          </p:sp>
          <p:sp>
            <p:nvSpPr>
              <p:cNvPr id="17101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27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pic>
            <p:nvPicPr>
              <p:cNvPr id="171019" name="Picture 7" descr="recor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0" y="0"/>
                <a:ext cx="3360" cy="2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1016" name="Rectangle 8"/>
            <p:cNvSpPr>
              <a:spLocks noChangeArrowheads="1"/>
            </p:cNvSpPr>
            <p:nvPr/>
          </p:nvSpPr>
          <p:spPr bwMode="auto">
            <a:xfrm>
              <a:off x="1152" y="3408"/>
              <a:ext cx="312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CC"/>
                  </a:solidFill>
                  <a:latin typeface="汉仪中等线简"/>
                </a:rPr>
                <a:t>2. </a:t>
              </a:r>
              <a:r>
                <a:rPr lang="zh-CN" altLang="en-US" b="1">
                  <a:solidFill>
                    <a:srgbClr val="0000CC"/>
                  </a:solidFill>
                  <a:latin typeface="汉仪中等线简"/>
                </a:rPr>
                <a:t>压缩 </a:t>
              </a:r>
            </a:p>
          </p:txBody>
        </p:sp>
      </p:grpSp>
      <p:sp>
        <p:nvSpPr>
          <p:cNvPr id="171013" name="Line 9"/>
          <p:cNvSpPr>
            <a:spLocks noChangeShapeType="1"/>
          </p:cNvSpPr>
          <p:nvPr/>
        </p:nvSpPr>
        <p:spPr bwMode="auto">
          <a:xfrm flipH="1" flipV="1">
            <a:off x="3868738" y="2590800"/>
            <a:ext cx="1687512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14" name="Rectangle 10"/>
          <p:cNvSpPr>
            <a:spLocks noChangeArrowheads="1"/>
          </p:cNvSpPr>
          <p:nvPr/>
        </p:nvSpPr>
        <p:spPr bwMode="auto">
          <a:xfrm>
            <a:off x="5556250" y="3048000"/>
            <a:ext cx="3095625" cy="2209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zh-CN" altLang="en-US" b="1">
                <a:latin typeface="汉仪中等线简"/>
              </a:rPr>
              <a:t>无损压缩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zh-CN" altLang="en-US" b="1">
                <a:latin typeface="汉仪中等线简"/>
              </a:rPr>
              <a:t>不会增加</a:t>
            </a:r>
            <a:r>
              <a:rPr lang="en-US" altLang="zh-CN" b="1">
                <a:latin typeface="汉仪中等线简"/>
              </a:rPr>
              <a:t>1024</a:t>
            </a:r>
            <a:r>
              <a:rPr lang="zh-CN" altLang="en-US" b="1">
                <a:latin typeface="汉仪中等线简"/>
              </a:rPr>
              <a:t>字节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None/>
            </a:pPr>
            <a:r>
              <a:rPr lang="zh-CN" altLang="en-US" b="1">
                <a:latin typeface="汉仪中等线简"/>
              </a:rPr>
              <a:t>    以上长度的内容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zh-CN" altLang="en-US" b="1">
                <a:latin typeface="汉仪中等线简"/>
              </a:rPr>
              <a:t>没有默认压缩算法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8888DE-CBF3-4871-8B88-84FCE619AD82}" type="slidenum">
              <a:rPr lang="en-US" altLang="zh-CN" sz="1400">
                <a:latin typeface="Tahoma" pitchFamily="34" charset="0"/>
              </a:rPr>
              <a:pPr algn="r"/>
              <a:t>21</a:t>
            </a:fld>
            <a:endParaRPr lang="en-US" altLang="zh-CN" sz="1400">
              <a:latin typeface="Tahoma" pitchFamily="34" charset="0"/>
            </a:endParaRPr>
          </a:p>
        </p:txBody>
      </p:sp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211138" y="457200"/>
            <a:ext cx="8440737" cy="1447800"/>
            <a:chOff x="0" y="0"/>
            <a:chExt cx="4172" cy="548"/>
          </a:xfrm>
        </p:grpSpPr>
        <p:pic>
          <p:nvPicPr>
            <p:cNvPr id="17203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932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20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" y="240"/>
              <a:ext cx="38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203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425" y="2057400"/>
            <a:ext cx="81581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037" name="Rectangle 6"/>
          <p:cNvSpPr>
            <a:spLocks noChangeArrowheads="1"/>
          </p:cNvSpPr>
          <p:nvPr/>
        </p:nvSpPr>
        <p:spPr bwMode="auto">
          <a:xfrm>
            <a:off x="2181225" y="6019800"/>
            <a:ext cx="4956175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  <a:latin typeface="汉仪中等线简"/>
              </a:rPr>
              <a:t>3. MAC</a:t>
            </a:r>
            <a:r>
              <a:rPr lang="zh-CN" altLang="en-US" b="1">
                <a:solidFill>
                  <a:srgbClr val="0000CC"/>
                </a:solidFill>
                <a:latin typeface="汉仪中等线简"/>
              </a:rPr>
              <a:t>计算</a:t>
            </a:r>
          </a:p>
        </p:txBody>
      </p:sp>
      <p:sp>
        <p:nvSpPr>
          <p:cNvPr id="190472" name="Rectangle 7"/>
          <p:cNvSpPr>
            <a:spLocks noChangeArrowheads="1"/>
          </p:cNvSpPr>
          <p:nvPr/>
        </p:nvSpPr>
        <p:spPr bwMode="auto">
          <a:xfrm>
            <a:off x="352425" y="2362200"/>
            <a:ext cx="2249488" cy="3810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endParaRPr lang="zh-CN" altLang="en-US" sz="2800" b="1">
              <a:latin typeface="汉仪中等线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059E632-7A4F-4A86-A9F1-596CADCABE90}" type="slidenum">
              <a:rPr lang="en-US" altLang="zh-CN" sz="1400">
                <a:latin typeface="Tahoma" pitchFamily="34" charset="0"/>
              </a:rPr>
              <a:pPr algn="r"/>
              <a:t>22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66825" y="2667000"/>
            <a:ext cx="6259513" cy="1363663"/>
          </a:xfrm>
        </p:spPr>
        <p:txBody>
          <a:bodyPr lIns="0" tIns="0" rIns="0" bIns="0"/>
          <a:lstStyle/>
          <a:p>
            <a:pPr marL="0" indent="0" algn="ctr" defTabSz="474345" eaLnBrk="1" hangingPunct="1">
              <a:spcBef>
                <a:spcPct val="0"/>
              </a:spcBef>
              <a:buClrTx/>
              <a:buSzPct val="90000"/>
              <a:buFont typeface="Monotype Sorts" pitchFamily="2" charset="2"/>
              <a:buNone/>
              <a:defRPr/>
            </a:pPr>
            <a:r>
              <a:rPr lang="en-US" sz="48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SSL </a:t>
            </a:r>
            <a:r>
              <a:rPr lang="zh-CN" altLang="en-US" sz="48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密码计算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8494A6-B758-4886-9132-007F3B722091}" type="slidenum">
              <a:rPr lang="en-US" altLang="zh-CN" sz="1400">
                <a:latin typeface="Tahoma" pitchFamily="34" charset="0"/>
              </a:rPr>
              <a:pPr algn="r"/>
              <a:t>23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1266825" y="1066800"/>
            <a:ext cx="5907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密码参数的生成</a:t>
            </a:r>
          </a:p>
        </p:txBody>
      </p:sp>
      <p:sp>
        <p:nvSpPr>
          <p:cNvPr id="181252" name="Rectangle 3"/>
          <p:cNvSpPr>
            <a:spLocks noChangeArrowheads="1"/>
          </p:cNvSpPr>
          <p:nvPr/>
        </p:nvSpPr>
        <p:spPr bwMode="auto">
          <a:xfrm>
            <a:off x="352425" y="2819400"/>
            <a:ext cx="30241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  <p:sp>
        <p:nvSpPr>
          <p:cNvPr id="201733" name="Rectangle 4"/>
          <p:cNvSpPr>
            <a:spLocks noChangeArrowheads="1"/>
          </p:cNvSpPr>
          <p:nvPr/>
        </p:nvSpPr>
        <p:spPr bwMode="auto">
          <a:xfrm>
            <a:off x="492125" y="2362200"/>
            <a:ext cx="28844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None/>
            </a:pPr>
            <a:r>
              <a:rPr lang="en-US" altLang="zh-CN" sz="2800" b="1">
                <a:latin typeface="汉仪中等线简"/>
              </a:rPr>
              <a:t>pre_master_secret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76613" y="2362200"/>
            <a:ext cx="3797300" cy="838200"/>
            <a:chOff x="0" y="0"/>
            <a:chExt cx="2592" cy="528"/>
          </a:xfrm>
        </p:grpSpPr>
        <p:sp>
          <p:nvSpPr>
            <p:cNvPr id="181261" name="Rectangle 6"/>
            <p:cNvSpPr>
              <a:spLocks noChangeArrowheads="1"/>
            </p:cNvSpPr>
            <p:nvPr/>
          </p:nvSpPr>
          <p:spPr bwMode="auto">
            <a:xfrm>
              <a:off x="624" y="0"/>
              <a:ext cx="196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master secret</a:t>
              </a:r>
            </a:p>
          </p:txBody>
        </p:sp>
        <p:sp>
          <p:nvSpPr>
            <p:cNvPr id="181262" name="Line 7"/>
            <p:cNvSpPr>
              <a:spLocks noChangeShapeType="1"/>
            </p:cNvSpPr>
            <p:nvPr/>
          </p:nvSpPr>
          <p:spPr bwMode="auto">
            <a:xfrm>
              <a:off x="0" y="288"/>
              <a:ext cx="91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2425" y="3048000"/>
            <a:ext cx="4572000" cy="3124200"/>
            <a:chOff x="0" y="0"/>
            <a:chExt cx="3120" cy="1968"/>
          </a:xfrm>
        </p:grpSpPr>
        <p:sp>
          <p:nvSpPr>
            <p:cNvPr id="181259" name="Rectangle 9"/>
            <p:cNvSpPr>
              <a:spLocks noChangeArrowheads="1"/>
            </p:cNvSpPr>
            <p:nvPr/>
          </p:nvSpPr>
          <p:spPr bwMode="auto">
            <a:xfrm>
              <a:off x="0" y="432"/>
              <a:ext cx="2592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Client write MAC secret</a:t>
              </a:r>
            </a:p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Client write secret</a:t>
              </a:r>
            </a:p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Client write IV</a:t>
              </a:r>
            </a:p>
          </p:txBody>
        </p:sp>
        <p:sp>
          <p:nvSpPr>
            <p:cNvPr id="181260" name="Line 10"/>
            <p:cNvSpPr>
              <a:spLocks noChangeShapeType="1"/>
            </p:cNvSpPr>
            <p:nvPr/>
          </p:nvSpPr>
          <p:spPr bwMode="auto">
            <a:xfrm flipH="1">
              <a:off x="1680" y="0"/>
              <a:ext cx="1440" cy="6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572000" y="3048000"/>
            <a:ext cx="3798888" cy="3124200"/>
            <a:chOff x="0" y="0"/>
            <a:chExt cx="2592" cy="1968"/>
          </a:xfrm>
        </p:grpSpPr>
        <p:sp>
          <p:nvSpPr>
            <p:cNvPr id="181257" name="Rectangle 12"/>
            <p:cNvSpPr>
              <a:spLocks noChangeArrowheads="1"/>
            </p:cNvSpPr>
            <p:nvPr/>
          </p:nvSpPr>
          <p:spPr bwMode="auto">
            <a:xfrm>
              <a:off x="0" y="432"/>
              <a:ext cx="2592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Server write MAC secret</a:t>
              </a:r>
            </a:p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Server write secret</a:t>
              </a:r>
            </a:p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chemeClr val="folHlink"/>
                </a:buClr>
                <a:buSzPct val="150000"/>
                <a:buFont typeface="Wingdings" pitchFamily="2" charset="2"/>
                <a:buNone/>
              </a:pPr>
              <a:r>
                <a:rPr lang="en-US" altLang="zh-CN" sz="2800" b="1">
                  <a:latin typeface="汉仪中等线简"/>
                </a:rPr>
                <a:t>Server write IV</a:t>
              </a:r>
            </a:p>
          </p:txBody>
        </p:sp>
        <p:sp>
          <p:nvSpPr>
            <p:cNvPr id="181258" name="Line 13"/>
            <p:cNvSpPr>
              <a:spLocks noChangeShapeType="1"/>
            </p:cNvSpPr>
            <p:nvPr/>
          </p:nvSpPr>
          <p:spPr bwMode="auto">
            <a:xfrm>
              <a:off x="768" y="0"/>
              <a:ext cx="672" cy="6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4640A9-5283-4D7A-9D3E-CBDFFEB9CE7A}" type="slidenum">
              <a:rPr lang="en-US" altLang="zh-CN" sz="1400">
                <a:latin typeface="Tahoma" pitchFamily="34" charset="0"/>
              </a:rPr>
              <a:pPr algn="r"/>
              <a:t>24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1043608" y="620688"/>
            <a:ext cx="5907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汉仪醒示体简"/>
              </a:rPr>
              <a:t>主密钥的创建</a:t>
            </a:r>
          </a:p>
        </p:txBody>
      </p:sp>
      <p:sp>
        <p:nvSpPr>
          <p:cNvPr id="180228" name="Rectangle 3"/>
          <p:cNvSpPr>
            <a:spLocks noChangeArrowheads="1"/>
          </p:cNvSpPr>
          <p:nvPr/>
        </p:nvSpPr>
        <p:spPr bwMode="auto">
          <a:xfrm>
            <a:off x="899592" y="1628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</a:rPr>
              <a:t>共享主密钥</a:t>
            </a:r>
            <a:r>
              <a:rPr lang="en-US" altLang="zh-CN" sz="2800" b="1" dirty="0">
                <a:solidFill>
                  <a:srgbClr val="000000"/>
                </a:solidFill>
                <a:latin typeface="Tahoma" pitchFamily="34" charset="0"/>
              </a:rPr>
              <a:t>(Master Secret)</a:t>
            </a: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</a:rPr>
              <a:t>由客户机和服务器共享，是通过安全密钥交换生成的临时</a:t>
            </a:r>
            <a:r>
              <a:rPr lang="en-US" altLang="zh-CN" sz="2800" b="1" dirty="0">
                <a:solidFill>
                  <a:srgbClr val="000000"/>
                </a:solidFill>
                <a:latin typeface="Tahoma" pitchFamily="34" charset="0"/>
              </a:rPr>
              <a:t>48</a:t>
            </a: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</a:rPr>
              <a:t>字节值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0000"/>
                </a:solidFill>
                <a:latin typeface="Tahoma" pitchFamily="34" charset="0"/>
              </a:rPr>
              <a:t>Master Secret </a:t>
            </a: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</a:rPr>
              <a:t>分两个步骤生成：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交换 </a:t>
            </a:r>
            <a:r>
              <a:rPr lang="en-US" altLang="zh-CN" sz="2600" b="1" dirty="0" err="1">
                <a:latin typeface="Times New Roman" pitchFamily="18" charset="0"/>
              </a:rPr>
              <a:t>pre_master_secret</a:t>
            </a:r>
            <a:endParaRPr lang="en-US" altLang="zh-CN" sz="2600" b="1" dirty="0"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en-US" sz="2600" b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双方计算</a:t>
            </a:r>
            <a:r>
              <a:rPr lang="en-US" altLang="zh-CN" sz="2600" b="1" dirty="0" err="1">
                <a:latin typeface="Times New Roman" pitchFamily="18" charset="0"/>
              </a:rPr>
              <a:t>master_secret</a:t>
            </a:r>
            <a:endParaRPr lang="en-US" altLang="zh-CN" sz="2600" b="1" dirty="0">
              <a:solidFill>
                <a:srgbClr val="000000"/>
              </a:solidFill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 err="1">
                <a:solidFill>
                  <a:srgbClr val="000000"/>
                </a:solidFill>
                <a:latin typeface="Tahoma" pitchFamily="34" charset="0"/>
              </a:rPr>
              <a:t>pre_master_secret</a:t>
            </a:r>
            <a:r>
              <a:rPr lang="en-US" altLang="zh-CN" sz="28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</a:rPr>
              <a:t>交换方法：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</a:rPr>
              <a:t>RSA</a:t>
            </a: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en-US" altLang="zh-CN" sz="2600" b="1" dirty="0">
                <a:latin typeface="Times New Roman" pitchFamily="18" charset="0"/>
              </a:rPr>
              <a:t> </a:t>
            </a:r>
            <a:r>
              <a:rPr lang="en-US" altLang="zh-CN" sz="2600" b="1" dirty="0" err="1">
                <a:latin typeface="Times New Roman" pitchFamily="18" charset="0"/>
              </a:rPr>
              <a:t>Diffie</a:t>
            </a:r>
            <a:r>
              <a:rPr lang="en-US" altLang="zh-CN" sz="2600" b="1" dirty="0">
                <a:latin typeface="Times New Roman" pitchFamily="18" charset="0"/>
              </a:rPr>
              <a:t>-Hellman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327E77-7921-4A2A-A299-88CB351CEF8C}" type="slidenum">
              <a:rPr lang="en-US" altLang="zh-CN" sz="1400">
                <a:latin typeface="Tahoma" pitchFamily="34" charset="0"/>
              </a:rPr>
              <a:pPr algn="r"/>
              <a:t>25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266825" y="1066800"/>
            <a:ext cx="5907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主密钥的创建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263" y="2286000"/>
            <a:ext cx="7737475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703263" y="5105400"/>
          <a:ext cx="7948612" cy="609600"/>
        </p:xfrm>
        <a:graphic>
          <a:graphicData uri="http://schemas.openxmlformats.org/presentationml/2006/ole">
            <p:oleObj spid="_x0000_s60418" r:id="rId4" imgW="5118363" imgH="235086" progId="PBrush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BACB10-76F1-4F8D-9DD1-C6F5D6E82E1F}" type="slidenum">
              <a:rPr lang="en-US" altLang="zh-CN" sz="1400">
                <a:latin typeface="Tahoma" pitchFamily="34" charset="0"/>
              </a:rPr>
              <a:pPr algn="r"/>
              <a:t>26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266825" y="1066800"/>
            <a:ext cx="5907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密码参数的生成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1775" y="2209800"/>
          <a:ext cx="8609013" cy="2852738"/>
        </p:xfrm>
        <a:graphic>
          <a:graphicData uri="http://schemas.openxmlformats.org/presentationml/2006/ole">
            <p:oleObj spid="_x0000_s61442" r:id="rId3" imgW="5308873" imgH="1759040" progId="PBrush">
              <p:embed/>
            </p:oleObj>
          </a:graphicData>
        </a:graphic>
      </p:graphicFrame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94D226-6AC8-4571-8A28-30BCE7B0ABE9}" type="slidenum">
              <a:rPr lang="en-US" altLang="zh-CN" sz="1400">
                <a:latin typeface="Tahoma" pitchFamily="34" charset="0"/>
              </a:rPr>
              <a:pPr algn="r"/>
              <a:t>27</a:t>
            </a:fld>
            <a:endParaRPr lang="en-US" altLang="zh-CN" sz="1400">
              <a:latin typeface="Tahoma" pitchFamily="34" charset="0"/>
            </a:endParaRPr>
          </a:p>
        </p:txBody>
      </p:sp>
      <p:pic>
        <p:nvPicPr>
          <p:cNvPr id="182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75" y="609600"/>
            <a:ext cx="8018463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F2841D-202B-40F2-BDB6-FF89CE80D22D}" type="slidenum">
              <a:rPr lang="en-US" altLang="zh-CN" sz="1400">
                <a:latin typeface="Tahoma" pitchFamily="34" charset="0"/>
              </a:rPr>
              <a:pPr algn="r"/>
              <a:t>28</a:t>
            </a:fld>
            <a:endParaRPr lang="en-US" altLang="zh-CN" sz="1400">
              <a:latin typeface="Tahoma" pitchFamily="34" charset="0"/>
            </a:endParaRPr>
          </a:p>
        </p:txBody>
      </p:sp>
      <p:pic>
        <p:nvPicPr>
          <p:cNvPr id="1832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113" y="152400"/>
            <a:ext cx="7597775" cy="643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ireshark_tls_1_record lay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762532-7804-4835-BA01-1CD5C9B54531}" type="slidenum">
              <a:rPr lang="en-US" altLang="zh-CN" sz="1400">
                <a:latin typeface="Tahoma" pitchFamily="34" charset="0"/>
              </a:rPr>
              <a:pPr algn="r"/>
              <a:t>3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1266825" y="1066800"/>
            <a:ext cx="32813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汉仪醒示体简"/>
              </a:rPr>
              <a:t>SSL </a:t>
            </a: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历史</a:t>
            </a:r>
          </a:p>
        </p:txBody>
      </p:sp>
      <p:sp>
        <p:nvSpPr>
          <p:cNvPr id="150532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Netscape </a:t>
            </a:r>
            <a:r>
              <a:rPr lang="zh-CN" altLang="en-US" sz="2800" b="1">
                <a:latin typeface="Times New Roman" pitchFamily="18" charset="0"/>
              </a:rPr>
              <a:t>公司于</a:t>
            </a:r>
            <a:r>
              <a:rPr lang="en-US" altLang="zh-CN" sz="2800" b="1">
                <a:latin typeface="Times New Roman" pitchFamily="18" charset="0"/>
              </a:rPr>
              <a:t>1994</a:t>
            </a:r>
            <a:r>
              <a:rPr lang="zh-CN" altLang="en-US" sz="2800" b="1">
                <a:latin typeface="Times New Roman" pitchFamily="18" charset="0"/>
              </a:rPr>
              <a:t>开发</a:t>
            </a:r>
          </a:p>
          <a:p>
            <a:pPr lvl="1"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SSLv2 released in 1995</a:t>
            </a:r>
          </a:p>
          <a:p>
            <a:pPr lvl="1">
              <a:spcBef>
                <a:spcPct val="50000"/>
              </a:spcBef>
              <a:buFont typeface="Monotype Sorts" pitchFamily="2" charset="2"/>
              <a:buChar char="4"/>
            </a:pPr>
            <a:r>
              <a:rPr lang="en-US" altLang="zh-CN" sz="2800" b="1">
                <a:latin typeface="Times New Roman" pitchFamily="18" charset="0"/>
              </a:rPr>
              <a:t> SSL v3 also released in 1995 due to bugs in v2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1996</a:t>
            </a:r>
            <a:r>
              <a:rPr lang="zh-CN" altLang="en-US" sz="2800" b="1">
                <a:latin typeface="Times New Roman" pitchFamily="18" charset="0"/>
              </a:rPr>
              <a:t>年</a:t>
            </a:r>
            <a:r>
              <a:rPr lang="en-US" altLang="zh-CN" sz="2800" b="1">
                <a:latin typeface="Times New Roman" pitchFamily="18" charset="0"/>
              </a:rPr>
              <a:t>IETF</a:t>
            </a:r>
            <a:r>
              <a:rPr lang="zh-CN" altLang="en-US" sz="2800" b="1">
                <a:latin typeface="Times New Roman" pitchFamily="18" charset="0"/>
              </a:rPr>
              <a:t>成立</a:t>
            </a:r>
          </a:p>
          <a:p>
            <a:pPr lvl="1"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8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Transport Layer Security (TLS) committee</a:t>
            </a:r>
          </a:p>
          <a:p>
            <a:pPr lvl="1">
              <a:spcBef>
                <a:spcPct val="50000"/>
              </a:spcBef>
              <a:buFont typeface="Monotype Sorts" pitchFamily="2" charset="2"/>
              <a:buChar char="4"/>
            </a:pPr>
            <a:r>
              <a:rPr lang="en-US" altLang="zh-CN" sz="2800" b="1">
                <a:latin typeface="Times New Roman" pitchFamily="18" charset="0"/>
              </a:rPr>
              <a:t> TLSv1 was based upon SSLv3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Netscape </a:t>
            </a:r>
            <a:r>
              <a:rPr lang="zh-CN" altLang="en-US" sz="2800" b="1">
                <a:latin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</a:rPr>
              <a:t>Microsoft </a:t>
            </a:r>
            <a:r>
              <a:rPr lang="zh-CN" altLang="en-US" sz="2800" b="1">
                <a:latin typeface="Times New Roman" pitchFamily="18" charset="0"/>
              </a:rPr>
              <a:t>都支持 </a:t>
            </a:r>
            <a:r>
              <a:rPr lang="en-US" altLang="zh-CN" sz="2800" b="1">
                <a:latin typeface="Times New Roman" pitchFamily="18" charset="0"/>
              </a:rPr>
              <a:t>TLSv1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ireshark_tls_2_client he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ireshark_tls_3_client hello_cipher suit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ireshark_tls_4_server he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ireshark_tls_5_certific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ireshark_tls_6_server key exch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ireshark_tls_7_server hello d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ireshark_tls_8_client handshake d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114800" y="3322638"/>
          <a:ext cx="914400" cy="211137"/>
        </p:xfrm>
        <a:graphic>
          <a:graphicData uri="http://schemas.openxmlformats.org/presentationml/2006/ole">
            <p:oleObj spid="_x0000_s2050" name="Equation" r:id="rId4" imgW="914400" imgH="211680" progId="Equation.DSMT4">
              <p:embed/>
            </p:oleObj>
          </a:graphicData>
        </a:graphic>
      </p:graphicFrame>
      <p:pic>
        <p:nvPicPr>
          <p:cNvPr id="7" name="图片 6" descr="wireshark_tls_9_server handshake do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ireshark_tls_a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ls_rene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502DAD3-9A83-4016-864E-B348D365EA7C}" type="slidenum">
              <a:rPr lang="en-US" altLang="zh-CN" sz="1400">
                <a:latin typeface="Tahoma" pitchFamily="34" charset="0"/>
              </a:rPr>
              <a:pPr algn="r"/>
              <a:t>4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1266825" y="10668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汉仪醒示体简"/>
              </a:rPr>
              <a:t>SSL </a:t>
            </a: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功能</a:t>
            </a:r>
          </a:p>
        </p:txBody>
      </p:sp>
      <p:sp>
        <p:nvSpPr>
          <p:cNvPr id="151556" name="Text Box 3"/>
          <p:cNvSpPr txBox="1">
            <a:spLocks noChangeArrowheads="1"/>
          </p:cNvSpPr>
          <p:nvPr/>
        </p:nvSpPr>
        <p:spPr bwMode="auto">
          <a:xfrm>
            <a:off x="633413" y="2133600"/>
            <a:ext cx="7948612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SzPct val="150000"/>
              <a:buFont typeface="Wingdings" pitchFamily="2" charset="2"/>
              <a:buChar char="§"/>
            </a:pP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sz="3200" b="1">
                <a:latin typeface="Times New Roman" pitchFamily="18" charset="0"/>
              </a:rPr>
              <a:t>SSL </a:t>
            </a:r>
            <a:r>
              <a:rPr lang="zh-CN" altLang="en-US" sz="3200" b="1">
                <a:latin typeface="Times New Roman" pitchFamily="18" charset="0"/>
              </a:rPr>
              <a:t>提供四个基本功能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</a:rPr>
              <a:t>Authentication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en-US" altLang="zh-CN" sz="3200" b="1">
                <a:latin typeface="Times New Roman" pitchFamily="18" charset="0"/>
              </a:rPr>
              <a:t> Encryption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en-US" altLang="zh-CN" sz="3200" b="1">
                <a:latin typeface="Times New Roman" pitchFamily="18" charset="0"/>
              </a:rPr>
              <a:t> Integrity</a:t>
            </a:r>
            <a:endParaRPr lang="en-US" altLang="zh-CN" sz="320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</a:rPr>
              <a:t>Key Exchange</a:t>
            </a:r>
            <a:endParaRPr lang="en-US" altLang="zh-CN" sz="32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2C48D81-3EBD-4E0B-987A-1AC5B66BC609}" type="slidenum">
              <a:rPr lang="en-US" altLang="zh-CN" sz="1400">
                <a:latin typeface="Tahoma" pitchFamily="34" charset="0"/>
              </a:rPr>
              <a:pPr algn="r"/>
              <a:t>5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633413" y="2286000"/>
            <a:ext cx="7948612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CC"/>
              </a:buClr>
              <a:buSzPct val="150000"/>
              <a:buFont typeface="Wingdings" pitchFamily="2" charset="2"/>
              <a:buChar char="§"/>
            </a:pPr>
            <a:r>
              <a:rPr lang="en-US" altLang="zh-CN" sz="3000" b="1">
                <a:latin typeface="Times New Roman" pitchFamily="18" charset="0"/>
              </a:rPr>
              <a:t> </a:t>
            </a:r>
            <a:r>
              <a:rPr lang="zh-CN" altLang="en-US" sz="3000" b="1">
                <a:latin typeface="Times New Roman" pitchFamily="18" charset="0"/>
              </a:rPr>
              <a:t>采用两种加密技术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3000" b="1">
                <a:latin typeface="Times New Roman" pitchFamily="18" charset="0"/>
              </a:rPr>
              <a:t> 非对称加密</a:t>
            </a:r>
            <a:endParaRPr lang="zh-CN" altLang="en-US" sz="3000">
              <a:latin typeface="Times New Roman" pitchFamily="18" charset="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sz="3000">
                <a:latin typeface="Times New Roman" pitchFamily="18" charset="0"/>
              </a:rPr>
              <a:t> </a:t>
            </a:r>
            <a:r>
              <a:rPr lang="zh-CN" altLang="en-US" sz="3000" b="1">
                <a:latin typeface="Times New Roman" pitchFamily="18" charset="0"/>
              </a:rPr>
              <a:t>认证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sz="3000" b="1">
                <a:latin typeface="Times New Roman" pitchFamily="18" charset="0"/>
              </a:rPr>
              <a:t> 交换加密密钥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3000" b="1">
                <a:latin typeface="Times New Roman" pitchFamily="18" charset="0"/>
              </a:rPr>
              <a:t> 对称加密：加密传输数据</a:t>
            </a:r>
            <a:endParaRPr lang="zh-CN" altLang="en-US" sz="3000">
              <a:latin typeface="Times New Roman" pitchFamily="18" charset="0"/>
            </a:endParaRP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1266825" y="10668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汉仪醒示体简"/>
              </a:rPr>
              <a:t>SSL </a:t>
            </a: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功能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BAAAE8-94EB-4F02-BFED-7F99F2724CE9}" type="slidenum">
              <a:rPr lang="en-US" altLang="zh-CN" sz="1400">
                <a:latin typeface="Tahoma" pitchFamily="34" charset="0"/>
              </a:rPr>
              <a:pPr algn="r"/>
              <a:t>6</a:t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601913" y="3733800"/>
          <a:ext cx="3095625" cy="2805113"/>
        </p:xfrm>
        <a:graphic>
          <a:graphicData uri="http://schemas.openxmlformats.org/presentationml/2006/ole">
            <p:oleObj spid="_x0000_s46082" r:id="rId3" imgW="1759040" imgH="1549480" progId="PBrush">
              <p:embed/>
            </p:oleObj>
          </a:graphicData>
        </a:graphic>
      </p:graphicFrame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266825" y="10668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汉仪醒示体简"/>
              </a:rPr>
              <a:t>SSL </a:t>
            </a: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的结构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22098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SSL</a:t>
            </a:r>
            <a:r>
              <a:rPr lang="zh-CN" altLang="en-US" sz="2800" smtClean="0"/>
              <a:t>是独立于各种协议的</a:t>
            </a:r>
          </a:p>
          <a:p>
            <a:pPr eaLnBrk="1" hangingPunct="1"/>
            <a:r>
              <a:rPr lang="zh-CN" altLang="en-US" sz="2800" smtClean="0"/>
              <a:t>常用于</a:t>
            </a:r>
            <a:r>
              <a:rPr lang="en-US" altLang="zh-CN" sz="2800" smtClean="0"/>
              <a:t>HTTP</a:t>
            </a:r>
            <a:r>
              <a:rPr lang="zh-CN" altLang="en-US" sz="2800" smtClean="0"/>
              <a:t>协议，但也可用于别的协议，如</a:t>
            </a:r>
            <a:r>
              <a:rPr lang="en-US" altLang="zh-CN" sz="2800" smtClean="0"/>
              <a:t>NNTP</a:t>
            </a:r>
            <a:r>
              <a:rPr lang="zh-CN" altLang="en-US" sz="2800" smtClean="0"/>
              <a:t>，</a:t>
            </a:r>
            <a:r>
              <a:rPr lang="en-US" altLang="zh-CN" sz="2800" smtClean="0"/>
              <a:t>TELNET</a:t>
            </a:r>
            <a:r>
              <a:rPr lang="zh-CN" altLang="en-US" sz="2800" smtClean="0"/>
              <a:t>等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1B95390-BEF7-44BE-B0DB-F0D24CBFCDC5}" type="slidenum">
              <a:rPr lang="en-US" altLang="zh-CN" sz="1400">
                <a:latin typeface="Tahoma" pitchFamily="34" charset="0"/>
              </a:rPr>
              <a:pPr algn="r"/>
              <a:t>7</a:t>
            </a:fld>
            <a:endParaRPr lang="en-US" altLang="zh-CN" sz="1400">
              <a:latin typeface="Tahoma" pitchFamily="34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03263" y="304800"/>
          <a:ext cx="7667625" cy="6323013"/>
        </p:xfrm>
        <a:graphic>
          <a:graphicData uri="http://schemas.openxmlformats.org/presentationml/2006/ole">
            <p:oleObj spid="_x0000_s47106" r:id="rId3" imgW="5321573" imgH="4108661" progId="PBrush">
              <p:embed/>
            </p:oleObj>
          </a:graphicData>
        </a:graphic>
      </p:graphicFrame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492125" y="1905000"/>
            <a:ext cx="5697538" cy="609600"/>
          </a:xfrm>
          <a:prstGeom prst="rect">
            <a:avLst/>
          </a:prstGeom>
          <a:noFill/>
          <a:ln w="28575">
            <a:solidFill>
              <a:srgbClr val="0000CC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D6CA05-FCF8-43EB-9DD9-0B7797B8D689}" type="slidenum">
              <a:rPr lang="en-US" altLang="zh-CN" sz="1400">
                <a:latin typeface="Tahoma" pitchFamily="34" charset="0"/>
              </a:rPr>
              <a:pPr algn="r"/>
              <a:t>8</a:t>
            </a:fld>
            <a:endParaRPr lang="en-US" altLang="zh-CN" sz="1400">
              <a:latin typeface="Tahoma" pitchFamily="34" charset="0"/>
            </a:endParaRPr>
          </a:p>
        </p:txBody>
      </p:sp>
      <p:pic>
        <p:nvPicPr>
          <p:cNvPr id="1566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525" y="2362200"/>
            <a:ext cx="5486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1266825" y="10668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汉仪醒示体简"/>
              </a:rPr>
              <a:t>SSL</a:t>
            </a: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体系结构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C46324-6A90-46BB-9E4A-53DF13B89AC5}" type="slidenum">
              <a:rPr lang="en-US" altLang="zh-CN" sz="1400">
                <a:latin typeface="Tahoma" pitchFamily="34" charset="0"/>
              </a:rPr>
              <a:pPr algn="r"/>
              <a:t>9</a:t>
            </a:fld>
            <a:endParaRPr lang="en-US" altLang="zh-CN" sz="1400">
              <a:latin typeface="Tahoma" pitchFamily="34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2133600"/>
            <a:ext cx="7772400" cy="31242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建立在可靠的传输协议（如</a:t>
            </a:r>
            <a:r>
              <a:rPr lang="en-US" altLang="zh-CN" smtClean="0">
                <a:solidFill>
                  <a:srgbClr val="000000"/>
                </a:solidFill>
              </a:rPr>
              <a:t>TCP</a:t>
            </a:r>
            <a:r>
              <a:rPr lang="zh-CN" altLang="en-US" smtClean="0">
                <a:solidFill>
                  <a:srgbClr val="000000"/>
                </a:solidFill>
              </a:rPr>
              <a:t>）基础上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提供连接安全性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600" smtClean="0">
                <a:latin typeface="Times New Roman" pitchFamily="18" charset="0"/>
              </a:rPr>
              <a:t> 保密性，使用了对称加密算法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Char char="4"/>
            </a:pPr>
            <a:r>
              <a:rPr lang="zh-CN" altLang="en-US" sz="2600" smtClean="0">
                <a:latin typeface="Times New Roman" pitchFamily="18" charset="0"/>
              </a:rPr>
              <a:t> 完整性，使用</a:t>
            </a:r>
            <a:r>
              <a:rPr lang="en-US" altLang="zh-CN" sz="2600" smtClean="0">
                <a:latin typeface="Times New Roman" pitchFamily="18" charset="0"/>
              </a:rPr>
              <a:t>HMAC</a:t>
            </a:r>
            <a:r>
              <a:rPr lang="zh-CN" altLang="en-US" sz="2600" smtClean="0">
                <a:latin typeface="Times New Roman" pitchFamily="18" charset="0"/>
              </a:rPr>
              <a:t>算法</a:t>
            </a:r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用来封装高层的协议</a:t>
            </a:r>
          </a:p>
        </p:txBody>
      </p:sp>
      <p:sp>
        <p:nvSpPr>
          <p:cNvPr id="153604" name="Text Box 3"/>
          <p:cNvSpPr txBox="1">
            <a:spLocks noChangeArrowheads="1"/>
          </p:cNvSpPr>
          <p:nvPr/>
        </p:nvSpPr>
        <p:spPr bwMode="auto">
          <a:xfrm>
            <a:off x="1266825" y="1066800"/>
            <a:ext cx="4108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00FF"/>
                </a:solidFill>
                <a:latin typeface="汉仪醒示体简"/>
              </a:rPr>
              <a:t>SSL </a:t>
            </a:r>
            <a:r>
              <a:rPr lang="zh-CN" altLang="en-US" sz="4400" b="1">
                <a:solidFill>
                  <a:srgbClr val="0000FF"/>
                </a:solidFill>
                <a:latin typeface="汉仪醒示体简"/>
              </a:rPr>
              <a:t>记录协议</a:t>
            </a:r>
          </a:p>
        </p:txBody>
      </p:sp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2040</TotalTime>
  <Words>586</Words>
  <Application>Microsoft Office PowerPoint</Application>
  <PresentationFormat>全屏显示(4:3)</PresentationFormat>
  <Paragraphs>137</Paragraphs>
  <Slides>39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龙腾四海</vt:lpstr>
      <vt:lpstr>MathType 6.0 Equation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</dc:title>
  <dc:creator>Administrator</dc:creator>
  <cp:lastModifiedBy>user</cp:lastModifiedBy>
  <cp:revision>94</cp:revision>
  <dcterms:created xsi:type="dcterms:W3CDTF">2012-07-21T01:40:47Z</dcterms:created>
  <dcterms:modified xsi:type="dcterms:W3CDTF">2018-06-09T05:40:44Z</dcterms:modified>
</cp:coreProperties>
</file>