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6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16" r:id="rId43"/>
    <p:sldId id="317" r:id="rId44"/>
    <p:sldId id="318" r:id="rId45"/>
    <p:sldId id="304" r:id="rId46"/>
    <p:sldId id="305" r:id="rId47"/>
    <p:sldId id="306" r:id="rId48"/>
    <p:sldId id="319" r:id="rId49"/>
    <p:sldId id="320" r:id="rId50"/>
    <p:sldId id="321" r:id="rId51"/>
    <p:sldId id="322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87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58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96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04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69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046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609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30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366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2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571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63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285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709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932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211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80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358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162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9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2993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279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481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534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546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0050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88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441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4454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6069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26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071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5834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5851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6050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5436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12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339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63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8220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7131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4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4148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81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0194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8663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418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7137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8642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626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6799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8579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751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03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07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37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72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93813" y="2296616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/>
              <a:t>Развлекательный центр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Выполнил: Кузнецов Р. Группа И-22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4.1.1. Требования к структуре и функционированию системы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DBEC будет работать на трех уровнях: 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первый уровень будет иметь функцию сбора информации о клиентах, потраченных средствах и т.д. 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второй уровень будет функционировать как обработчик и хранитель этой же самой информации. 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третий будет выводить информацию при составлении отчетов о финансах и др.  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Все связанные с базой данных системы будут взаимосвязаны с помощью технологии Ethernet. В качестве базового протокола сетевого и межсетевого взаимодействия используется TCP/IP - стек протоколов Интернет. Протокол TCL будет использоваться для шифрования и защиты информации при ее передаче.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Требования к режимам функционирования системы: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Нормальный режим функционирования. Программное обеспечение и технические средства функционируют в полном объеме в течение рабочего дня без перебоев. Для поддержания нормального режима функционирования системы необходимо выполнять требования и выдерживать условия эксплуатации ПО.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Аварийный режим функционирования. Отказ одного или нескольких компонентов системы. Сбои и ошибки необходимо исправить параллельно работе самой системы.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Кроме того, должны иметься инструменты для диагностирования, мониторинга состояния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65552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4.1.2. Требования к численности и квалификации персонала системы и режиму его работы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4.1.2.1. Требования к численности персонала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В состав персонала, необходимого для обеспечения эксплуатации DBEC в рамках соответствующих подразделений Заказчика, необходимо выделение следующих ответственных лиц: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Руководитель – 1 человек.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Администратор всей системы – 2 человека.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Данные лица должны выполнять следующие функциональные обязанности: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Руководитель - на всем протяжении функционирования DBEC обеспечивает общее руководство группой.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Администратор всей системы – на всем протяжении функционирования системы обеспечивает контроль сбора, хранения информации и выдачи результатов по запросам.</a:t>
            </a:r>
          </a:p>
        </p:txBody>
      </p:sp>
    </p:spTree>
    <p:extLst>
      <p:ext uri="{BB962C8B-B14F-4D97-AF65-F5344CB8AC3E}">
        <p14:creationId xmlns:p14="http://schemas.microsoft.com/office/powerpoint/2010/main" val="394026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dirty="0"/>
              <a:t>4.1.2. Требования к численности и квалификации персонала системы и режиму его работы</a:t>
            </a:r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4.1.2.1. Требования к численности персонала</a:t>
            </a:r>
          </a:p>
          <a:p>
            <a:endParaRPr lang="ru-RU" sz="1800" dirty="0"/>
          </a:p>
          <a:p>
            <a:r>
              <a:rPr lang="ru-RU" sz="1800" dirty="0"/>
              <a:t>В состав персонала, необходимого для обеспечения эксплуатации DBEC в рамках соответствующих подразделений Заказчика, необходимо выделение следующих ответственных лиц:</a:t>
            </a:r>
          </a:p>
          <a:p>
            <a:r>
              <a:rPr lang="ru-RU" sz="1800" dirty="0"/>
              <a:t>- Руководитель – 1 человек.</a:t>
            </a:r>
          </a:p>
          <a:p>
            <a:r>
              <a:rPr lang="ru-RU" sz="1800" dirty="0"/>
              <a:t>- Администратор всей системы – 2 человека.</a:t>
            </a:r>
          </a:p>
          <a:p>
            <a:endParaRPr lang="ru-RU" sz="1800" dirty="0"/>
          </a:p>
          <a:p>
            <a:r>
              <a:rPr lang="ru-RU" sz="1800" dirty="0"/>
              <a:t>Данные лица должны выполнять следующие функциональные обязанности:</a:t>
            </a:r>
          </a:p>
          <a:p>
            <a:r>
              <a:rPr lang="ru-RU" sz="1800" dirty="0"/>
              <a:t>- Руководитель - на всем протяжении функционирования DBEC обеспечивает общее руководство группой.</a:t>
            </a:r>
          </a:p>
          <a:p>
            <a:r>
              <a:rPr lang="ru-RU" sz="1800" dirty="0"/>
              <a:t>- Администратор всей системы – на всем протяжении функционирования системы обеспечивает контроль сбора, хранения информации и выдачи результатов по запросам.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5416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4.1.2.2. Требования к квалификации персонала</a:t>
            </a:r>
          </a:p>
          <a:p>
            <a:endParaRPr lang="ru-RU" sz="1800"/>
          </a:p>
          <a:p>
            <a:r>
              <a:rPr lang="ru-RU" sz="1800"/>
              <a:t>К людям, эксплуатирующим Систему DBEC, предъявляются следующие требования:</a:t>
            </a:r>
          </a:p>
          <a:p>
            <a:r>
              <a:rPr lang="ru-RU" sz="1800"/>
              <a:t>- Конечный пользователь - требований к квалификации нет, потому что эта Система позволит клиентам, не имеющих представления работы с ИС, без проблем пользоваться системой для занесения личных данных. </a:t>
            </a:r>
          </a:p>
          <a:p>
            <a:r>
              <a:rPr lang="ru-RU" sz="1800"/>
              <a:t>- Администратор всей системы – базовое знание языка запросов SQL; знание СУБД.</a:t>
            </a:r>
          </a:p>
          <a:p>
            <a:endParaRPr lang="ru-RU" sz="1800"/>
          </a:p>
          <a:p>
            <a:r>
              <a:rPr lang="ru-RU" sz="1800"/>
              <a:t>4.1.2.3. Требования к режимам работы персонала</a:t>
            </a:r>
          </a:p>
          <a:p>
            <a:endParaRPr lang="ru-RU" sz="1800"/>
          </a:p>
          <a:p>
            <a:r>
              <a:rPr lang="ru-RU" sz="1800"/>
              <a:t>Персонал, работающий с Системой DBEC и выполняющий функции её сопровождения и обслуживания, должен работать в следующих режимах:</a:t>
            </a:r>
          </a:p>
          <a:p>
            <a:r>
              <a:rPr lang="ru-RU" sz="1800"/>
              <a:t>- Конечный пользователь - в соответствии с основным рабочим графиком подразделений Заказчика.</a:t>
            </a:r>
          </a:p>
          <a:p>
            <a:r>
              <a:rPr lang="ru-RU" sz="1800"/>
              <a:t>- Администратор всей системы – двухсменный график, поочередно.</a:t>
            </a:r>
          </a:p>
          <a:p>
            <a:r>
              <a:rPr lang="ru-RU" sz="1800"/>
              <a:t>- Руководитель – двухсменный график, ежедневно.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1663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000" dirty="0"/>
              <a:t>4.1.3. Показатели назначения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4.1.3.1. Параметры, характеризующие степень соответствия системы назначению</a:t>
            </a:r>
          </a:p>
          <a:p>
            <a:endParaRPr lang="ru-RU" sz="2000" dirty="0"/>
          </a:p>
          <a:p>
            <a:r>
              <a:rPr lang="ru-RU" sz="2000" dirty="0"/>
              <a:t>Система должна обеспечивать следующие количественные показатели, которые характеризуют степень соответствия ее назначению:</a:t>
            </a:r>
          </a:p>
          <a:p>
            <a:r>
              <a:rPr lang="ru-RU" sz="2000" dirty="0"/>
              <a:t>- Количество измерений – 4.</a:t>
            </a:r>
          </a:p>
          <a:p>
            <a:r>
              <a:rPr lang="ru-RU" sz="2000" dirty="0"/>
              <a:t>- Количество показателей – 6.</a:t>
            </a:r>
          </a:p>
          <a:p>
            <a:r>
              <a:rPr lang="ru-RU" sz="2000" dirty="0"/>
              <a:t>- Количество отчетов – 4.</a:t>
            </a:r>
          </a:p>
        </p:txBody>
      </p:sp>
    </p:spTree>
    <p:extLst>
      <p:ext uri="{BB962C8B-B14F-4D97-AF65-F5344CB8AC3E}">
        <p14:creationId xmlns:p14="http://schemas.microsoft.com/office/powerpoint/2010/main" val="202145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4.1.4. Требования к надежности</a:t>
            </a:r>
          </a:p>
          <a:p>
            <a:endParaRPr lang="ru-RU" sz="1800"/>
          </a:p>
          <a:p>
            <a:endParaRPr lang="ru-RU" sz="1800"/>
          </a:p>
          <a:p>
            <a:r>
              <a:rPr lang="ru-RU" sz="1800"/>
              <a:t>4.1.4.1. Состав показателей надежности для системы в целом</a:t>
            </a:r>
          </a:p>
          <a:p>
            <a:endParaRPr lang="ru-RU" sz="1800"/>
          </a:p>
          <a:p>
            <a:r>
              <a:rPr lang="ru-RU" sz="1800"/>
              <a:t>Должный уровень надежности должен достигаться благодаря организационным мероприятиям, направленных на выявление проблем с аппаратными средствами.</a:t>
            </a:r>
          </a:p>
          <a:p>
            <a:r>
              <a:rPr lang="ru-RU" sz="1800"/>
              <a:t>Надежность должна обеспечиваться за счет:</a:t>
            </a:r>
          </a:p>
          <a:p>
            <a:r>
              <a:rPr lang="ru-RU" sz="1800"/>
              <a:t>- соблюдения правил эксплуатации и технического обслуживания программно-аппаратных средств;</a:t>
            </a:r>
          </a:p>
          <a:p>
            <a:r>
              <a:rPr lang="ru-RU" sz="1800"/>
              <a:t>- предварительного обучения обслуживающего персонала.</a:t>
            </a:r>
          </a:p>
          <a:p>
            <a:r>
              <a:rPr lang="ru-RU" sz="1800"/>
              <a:t>Время устранения отказа должно быть следующим:</a:t>
            </a:r>
          </a:p>
          <a:p>
            <a:r>
              <a:rPr lang="ru-RU" sz="1800"/>
              <a:t>- при перерыве и выходе за установленные пределы параметров электропитания - не более 30 минут;</a:t>
            </a:r>
          </a:p>
          <a:p>
            <a:r>
              <a:rPr lang="ru-RU" sz="1800"/>
              <a:t>- при перерыве и выходе за установленные пределы параметров программного обеспечением - не более 6 часов.</a:t>
            </a:r>
          </a:p>
          <a:p>
            <a:r>
              <a:rPr lang="ru-RU" sz="1800"/>
              <a:t>Система должна следовать среднему времени восстановления в 1.5 часа.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6412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4.1.4.3. Требования к надежности технических средств и программного обеспечения</a:t>
            </a:r>
          </a:p>
          <a:p>
            <a:endParaRPr lang="ru-RU" sz="1800"/>
          </a:p>
          <a:p>
            <a:r>
              <a:rPr lang="ru-RU" sz="1800"/>
              <a:t>К надежности оборудования предъявляются следующие требования:</a:t>
            </a:r>
          </a:p>
          <a:p>
            <a:r>
              <a:rPr lang="ru-RU" sz="1800"/>
              <a:t>- в качестве аппаратных платформ должны использоваться средства с повышенной надежностью;</a:t>
            </a:r>
          </a:p>
          <a:p>
            <a:r>
              <a:rPr lang="ru-RU" sz="1800"/>
              <a:t>- в случае каких-либо сбоев, ошибок аппаратно-программный комплекс Системы должен иметь возможность восстановления.</a:t>
            </a:r>
          </a:p>
          <a:p>
            <a:r>
              <a:rPr lang="ru-RU" sz="1800"/>
              <a:t>К надежности электроснабжения предъявляются следующие требования:</a:t>
            </a:r>
          </a:p>
          <a:p>
            <a:r>
              <a:rPr lang="ru-RU" sz="1800"/>
              <a:t>- в случае форсмажора должен быть установлен источник с возможностью бесперебойного питания в минимум 30 минут. </a:t>
            </a:r>
          </a:p>
          <a:p>
            <a:endParaRPr lang="ru-RU" sz="1800"/>
          </a:p>
          <a:p>
            <a:r>
              <a:rPr lang="ru-RU" sz="1800"/>
              <a:t>Надежность аппаратных и программных средств должна обеспечиваться за счет следующих организационных мероприятий:</a:t>
            </a:r>
          </a:p>
          <a:p>
            <a:r>
              <a:rPr lang="ru-RU" sz="1800"/>
              <a:t>- соблюдения правил эксплуатации и технического обслуживания программно-аппаратных средств;</a:t>
            </a:r>
          </a:p>
          <a:p>
            <a:r>
              <a:rPr lang="ru-RU" sz="1800"/>
              <a:t>- регулярное резервное копирование данных.</a:t>
            </a:r>
          </a:p>
          <a:p>
            <a:r>
              <a:rPr lang="ru-RU" sz="1800"/>
              <a:t>Надежность программного обеспечения подсистем должна обеспечиваться за счет:</a:t>
            </a:r>
          </a:p>
          <a:p>
            <a:r>
              <a:rPr lang="ru-RU" sz="1800"/>
              <a:t>- надежности ПО;</a:t>
            </a:r>
          </a:p>
          <a:p>
            <a:r>
              <a:rPr lang="ru-RU" sz="1800"/>
              <a:t>- тестирования системы;</a:t>
            </a:r>
          </a:p>
          <a:p>
            <a:r>
              <a:rPr lang="ru-RU" sz="1800"/>
              <a:t>- ведения отчетности по ошибкам.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353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4.1.4.4. Требования к методам оценки и контроля показателей надежности на разных стадиях создания системы в соответствии с действующими нормативно-техническими документами</a:t>
            </a:r>
          </a:p>
          <a:p>
            <a:endParaRPr lang="ru-RU" sz="1800"/>
          </a:p>
          <a:p>
            <a:r>
              <a:rPr lang="ru-RU" sz="1800"/>
              <a:t>При проектировании Системы необходимо сделать первоначальные расчеты по оценке показателей надежности. Позже, на этапе тестирования и эксплуатации, нужно провести более тщательную оценку и контроль показателей надежности. Все эти действия необходимо обговорить Заказчику и Разработчику при составлении договора.</a:t>
            </a:r>
          </a:p>
          <a:p>
            <a:endParaRPr lang="ru-RU" sz="1800"/>
          </a:p>
          <a:p>
            <a:r>
              <a:rPr lang="ru-RU" sz="1800"/>
              <a:t>4.1.5. Требования к эргономике и технической эстетике</a:t>
            </a:r>
          </a:p>
          <a:p>
            <a:endParaRPr lang="ru-RU" sz="1800"/>
          </a:p>
          <a:p>
            <a:r>
              <a:rPr lang="ru-RU" sz="1800"/>
              <a:t>Подсистема формирования и визуализации отчетности данных должна обеспечивать удобный для конечного пользователя интерфейс, отвечающий следующим требованиям.</a:t>
            </a:r>
          </a:p>
          <a:p>
            <a:r>
              <a:rPr lang="ru-RU" sz="1800"/>
              <a:t>В части внешнего оформления:</a:t>
            </a:r>
          </a:p>
          <a:p>
            <a:r>
              <a:rPr lang="ru-RU" sz="1800"/>
              <a:t>- должен быть русский интерфейс системы;</a:t>
            </a:r>
          </a:p>
          <a:p>
            <a:r>
              <a:rPr lang="ru-RU" sz="1800"/>
              <a:t>- должен использоваться шрифт Times New Roman размером 14;</a:t>
            </a:r>
          </a:p>
          <a:p>
            <a:r>
              <a:rPr lang="ru-RU" sz="1800"/>
              <a:t>- текст оформляется черным цветом на белом фоне;</a:t>
            </a:r>
          </a:p>
          <a:p>
            <a:r>
              <a:rPr lang="ru-RU" sz="1800"/>
              <a:t>- в шапке отчетов должен использоваться логотип развлекательного центра.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4957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dirty="0"/>
              <a:t>4.1.6. Требования к эксплуатации, техническому обслуживанию, ремонту и хранению компонентов системы</a:t>
            </a:r>
          </a:p>
          <a:p>
            <a:endParaRPr lang="ru-RU" sz="1600" dirty="0"/>
          </a:p>
          <a:p>
            <a:r>
              <a:rPr lang="ru-RU" sz="1600" dirty="0"/>
              <a:t>Условия эксплуатации, а также виды и периодичность обслуживания технических средств Системы должны соответствовать требованиям по эксплуатации, техническому обслуживанию, ремонту и хранению, изложенным в документации завода-изготовителя (производителя) на них.</a:t>
            </a:r>
          </a:p>
          <a:p>
            <a:r>
              <a:rPr lang="ru-RU" sz="1600" dirty="0"/>
              <a:t>Технические средства Системы и персонал должны размещаться в существующих помещениях Заказчика, которые по климатическим условиям должны соответствовать ГОСТ 15150-69 «Машины, приборы и другие технические изделия. Исполнения для различных климатических районов. Категории, условия эксплуатации, хранения и транспортирования в части воздействия климатических факторов внешней среды» (температура окружающего воздуха от 5 до 40 °С, относительная влажность от 40 до 80 % при Т=25 °С, атмосферное давление от 630 до 800 мм ртутного столба). Размещение технических средств и организация автоматизированных рабочих мест должны быть выполнены в соответствии с требованиями: «Система "Человек-машина". Зал и кабины операторов. Взаимное расположение рабочих мест. Общие эргономические требования».</a:t>
            </a:r>
          </a:p>
          <a:p>
            <a:r>
              <a:rPr lang="ru-RU" sz="1600" dirty="0"/>
              <a:t>Для электропитания технических средств должна быть предусмотрена трехфазная четырехпроводная сеть с глухо заземленной нейтралью 380/220 В (+10-15)% частотой 50 Гц (+1-1) Гц. Каждое техническое средство запитывается однофазным напряжением 220 В частотой 50 Гц через сетевые розетки с заземляющим контактом.</a:t>
            </a:r>
          </a:p>
          <a:p>
            <a:r>
              <a:rPr lang="ru-RU" sz="1600" dirty="0"/>
              <a:t>Для обеспечения выполнения требований по надежности должен быть создан комплект запасных изделий и приборов (ЗИП).</a:t>
            </a:r>
          </a:p>
          <a:p>
            <a:r>
              <a:rPr lang="ru-RU" sz="1600" dirty="0"/>
              <a:t>Состав, место и условия хранения ЗИП определяются на этапе технического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61749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4.1.7. Требования к защите информации от несанкционированного доступа</a:t>
            </a:r>
          </a:p>
          <a:p>
            <a:endParaRPr lang="ru-RU" sz="1800"/>
          </a:p>
          <a:p>
            <a:r>
              <a:rPr lang="ru-RU" sz="1800"/>
              <a:t>4.1.7.1. Требования к информационной безопасности</a:t>
            </a:r>
          </a:p>
          <a:p>
            <a:endParaRPr lang="ru-RU" sz="1800"/>
          </a:p>
          <a:p>
            <a:r>
              <a:rPr lang="ru-RU" sz="1800"/>
              <a:t>Обеспечение информационное безопасности Системы DBEC должно удовлетворять следующим требованиям:</a:t>
            </a:r>
          </a:p>
          <a:p>
            <a:r>
              <a:rPr lang="ru-RU" sz="1800"/>
              <a:t>- Защита Системы должна обеспечиваться комплексом программно-технических средств и поддерживающих их организационных мер.</a:t>
            </a:r>
          </a:p>
          <a:p>
            <a:r>
              <a:rPr lang="ru-RU" sz="1800"/>
              <a:t>- Программно-технические средства защиты не должны существенно ухудшать основные функциональные характеристики Системы (надежность, быстродействие, возможность изменения конфигурации).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6114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062112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Анализ предметной области</a:t>
            </a:r>
            <a:endParaRPr sz="48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550526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3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Развлекательные центры — это места, где люди могут провести время, наслаждаясь различными видами развлечений. Целевая аудитория развлекательного центра: дети, подростки, взрослые, семьи.</a:t>
            </a:r>
            <a:endParaRPr lang="ru-RU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4.1.9. Требования к защите от влияния внешних воздействий</a:t>
            </a:r>
          </a:p>
          <a:p>
            <a:endParaRPr lang="ru-RU" sz="1800"/>
          </a:p>
          <a:p>
            <a:r>
              <a:rPr lang="ru-RU" sz="1800"/>
              <a:t>Применительно к программно-аппаратному окружению Системы предъявляются следующие требования к защите от влияния внешних воздействий.</a:t>
            </a:r>
          </a:p>
          <a:p>
            <a:r>
              <a:rPr lang="ru-RU" sz="1800"/>
              <a:t>Требования к радиоэлектронной защите:</a:t>
            </a:r>
          </a:p>
          <a:p>
            <a:r>
              <a:rPr lang="ru-RU" sz="1800"/>
              <a:t>- электромагнитное излучение радиодиапазона, возникающее при работе электробытовых приборов, электрических машин и установок, приёмопередающих устройств, эксплуатируемых на месте размещения АПК Системы, не должны приводить к нарушениям работоспособности подсистем.</a:t>
            </a:r>
          </a:p>
          <a:p>
            <a:r>
              <a:rPr lang="ru-RU" sz="1800"/>
              <a:t>Требования по стойкости, устойчивости и прочности к внешним воздействиям:</a:t>
            </a:r>
          </a:p>
          <a:p>
            <a:r>
              <a:rPr lang="ru-RU" sz="1800"/>
              <a:t>- Система должна иметь возможность функционирования при колебаниях напряжения электропитания в пределах от 155 до 265 В (220 ± 20 % - 30 %);</a:t>
            </a:r>
          </a:p>
          <a:p>
            <a:r>
              <a:rPr lang="ru-RU" sz="1800"/>
              <a:t>- Система должна иметь возможность функционирования в диапазоне допустимых температур окружающей среды, установленных изготовителем аппаратных средств.</a:t>
            </a:r>
          </a:p>
          <a:p>
            <a:r>
              <a:rPr lang="ru-RU" sz="1800"/>
              <a:t>- Система должна иметь возможность функционирования в диапазоне допустимых значений влажности окружающей среды, установленных изготовителем аппаратных средств.</a:t>
            </a:r>
          </a:p>
          <a:p>
            <a:r>
              <a:rPr lang="ru-RU" sz="1800"/>
              <a:t>- Система должна иметь возможность функционирования в диапазоне допустимых значений вибраций, установленных изготовителем аппаратных средств.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1109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4.1.10. Требования по стандартизации и унификации</a:t>
            </a:r>
          </a:p>
          <a:p>
            <a:endParaRPr lang="ru-RU" sz="1800"/>
          </a:p>
          <a:p>
            <a:r>
              <a:rPr lang="ru-RU" sz="1800"/>
              <a:t>Для работы с БД должен использоваться язык запросов SQL в рамках стандарта ANSI SQL-92.</a:t>
            </a:r>
          </a:p>
          <a:p>
            <a:r>
              <a:rPr lang="ru-RU" sz="1800"/>
              <a:t>Для разработки пользовательских интерфейсов и средств генерации отчетов (любых твердых копий) должны использоваться встроенные возможности ПО Alpha BI, а также, в случае необходимости, языки программирования Java, C# и др.</a:t>
            </a:r>
          </a:p>
          <a:p>
            <a:endParaRPr lang="ru-RU" sz="1800"/>
          </a:p>
          <a:p>
            <a:r>
              <a:rPr lang="ru-RU" sz="1800"/>
              <a:t>4.1.11. Дополнительные требования</a:t>
            </a:r>
          </a:p>
          <a:p>
            <a:endParaRPr lang="ru-RU" sz="1800"/>
          </a:p>
          <a:p>
            <a:r>
              <a:rPr lang="ru-RU" sz="1800"/>
              <a:t>DBEC должно разрабатываться и эксплуатироваться на уже имеющемся у Заказчика аппаратно-техническом комплексе.</a:t>
            </a:r>
          </a:p>
          <a:p>
            <a:endParaRPr lang="ru-RU" sz="1800"/>
          </a:p>
          <a:p>
            <a:r>
              <a:rPr lang="ru-RU" sz="1800"/>
              <a:t>4.1.12. Требования безопасности</a:t>
            </a:r>
          </a:p>
          <a:p>
            <a:endParaRPr lang="ru-RU" sz="1800"/>
          </a:p>
          <a:p>
            <a:r>
              <a:rPr lang="ru-RU" sz="1800"/>
              <a:t>При внедрении, эксплуатации и обслуживании технических средств системы должны выполняться меры электробезопасности в соответствии с «Правилами устройства электроустановок» и «Правилами техники безопасности при эксплуатации электроустановок потребителей».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4613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dirty="0"/>
              <a:t>4.3. Требования к видам обеспечения</a:t>
            </a:r>
          </a:p>
          <a:p>
            <a:endParaRPr lang="ru-RU" sz="1800" dirty="0"/>
          </a:p>
          <a:p>
            <a:r>
              <a:rPr lang="ru-RU" sz="1800" dirty="0"/>
              <a:t>4.3.1.  Требования к математическому обеспечению</a:t>
            </a:r>
          </a:p>
          <a:p>
            <a:endParaRPr lang="ru-RU" sz="1800" dirty="0"/>
          </a:p>
          <a:p>
            <a:r>
              <a:rPr lang="ru-RU" sz="1800" dirty="0"/>
              <a:t>Не предъявляются.</a:t>
            </a:r>
          </a:p>
          <a:p>
            <a:endParaRPr lang="ru-RU" sz="1800" dirty="0"/>
          </a:p>
          <a:p>
            <a:r>
              <a:rPr lang="ru-RU" sz="1800" dirty="0"/>
              <a:t>4.3.2. Требования к информационному обеспечению</a:t>
            </a:r>
          </a:p>
          <a:p>
            <a:endParaRPr lang="ru-RU" sz="1800" dirty="0"/>
          </a:p>
          <a:p>
            <a:r>
              <a:rPr lang="ru-RU" sz="1800" dirty="0"/>
              <a:t>4.3.2.1. Требования к составу, структуре и способам организации данных в системе</a:t>
            </a:r>
          </a:p>
          <a:p>
            <a:endParaRPr lang="ru-RU" sz="1800" dirty="0"/>
          </a:p>
          <a:p>
            <a:r>
              <a:rPr lang="ru-RU" sz="1800" dirty="0"/>
              <a:t>Структура хранения данных в DBEC должна состоять из следующих основных областей:</a:t>
            </a:r>
          </a:p>
          <a:p>
            <a:r>
              <a:rPr lang="ru-RU" sz="1800" dirty="0"/>
              <a:t>- область временного хранения данных;</a:t>
            </a:r>
          </a:p>
          <a:p>
            <a:r>
              <a:rPr lang="ru-RU" sz="1800" dirty="0"/>
              <a:t>- область постоянного хранения данных.</a:t>
            </a:r>
          </a:p>
          <a:p>
            <a:endParaRPr lang="ru-RU" sz="1800" dirty="0"/>
          </a:p>
          <a:p>
            <a:r>
              <a:rPr lang="ru-RU" sz="1800" dirty="0"/>
              <a:t>4.3.2.2. Требования к информационному обмену между компонентами системы</a:t>
            </a:r>
          </a:p>
          <a:p>
            <a:endParaRPr lang="ru-RU" sz="1800" dirty="0"/>
          </a:p>
          <a:p>
            <a:r>
              <a:rPr lang="ru-RU" sz="1800" dirty="0"/>
              <a:t>Информационный обмен между компонентами системы КХД должен быть реализован следующим образом: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1523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91203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4.3.2.3. Требования к информационной совместимости со смежными системами</a:t>
            </a:r>
          </a:p>
          <a:p>
            <a:endParaRPr lang="ru-RU" sz="1800"/>
          </a:p>
          <a:p>
            <a:r>
              <a:rPr lang="ru-RU" sz="1800"/>
              <a:t>Состав данных для осуществления информационного обмена по каждой смежной системе должен быть определен Разработчиком на стадии «Проектирование» совместно с полномочными представителями Заказчика.</a:t>
            </a:r>
          </a:p>
          <a:p>
            <a:r>
              <a:rPr lang="ru-RU" sz="1800"/>
              <a:t>Система не должна быть закрытой для смежных систем и должна поддерживать возможность экспорта данных в смежные системы через интерфейсные таблицы или файлы данных.</a:t>
            </a:r>
          </a:p>
          <a:p>
            <a:r>
              <a:rPr lang="ru-RU" sz="1800"/>
              <a:t>Система должна обеспечить возможность загрузки данных, получаемых от смежной системы.</a:t>
            </a:r>
          </a:p>
          <a:p>
            <a:endParaRPr lang="ru-RU" sz="1800"/>
          </a:p>
          <a:p>
            <a:r>
              <a:rPr lang="ru-RU" sz="1800"/>
              <a:t>4.3.2.4. Требования по использованию классификаторов, унифицированных документов и классификаторов</a:t>
            </a:r>
          </a:p>
          <a:p>
            <a:endParaRPr lang="ru-RU" sz="1800"/>
          </a:p>
          <a:p>
            <a:r>
              <a:rPr lang="ru-RU" sz="1800"/>
              <a:t>Система, по возможности, должна использовать классификаторы и справочники, которые ведутся в системах-источниках данных.</a:t>
            </a:r>
          </a:p>
          <a:p>
            <a:r>
              <a:rPr lang="ru-RU" sz="1800"/>
              <a:t>Значения классификаторов и справочников, отсутствующие в системах-источниках, но необходимые для анализа данных, необходимо поддерживать в специально разработанных файлах или репозитории базы данных.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2403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700" dirty="0"/>
              <a:t>4.3.2.5. Требования по применению систем управления базами данных</a:t>
            </a:r>
          </a:p>
          <a:p>
            <a:endParaRPr lang="ru-RU" sz="1700" dirty="0"/>
          </a:p>
          <a:p>
            <a:r>
              <a:rPr lang="ru-RU" sz="1700" dirty="0"/>
              <a:t>Для реализации подсистемы хранения данных должна использоваться промышленная СУБД MS SQL Server 2019.</a:t>
            </a:r>
          </a:p>
          <a:p>
            <a:endParaRPr lang="ru-RU" sz="1700" dirty="0"/>
          </a:p>
          <a:p>
            <a:r>
              <a:rPr lang="ru-RU" sz="1700" dirty="0"/>
              <a:t>4.3.2.6. Требования к структуре процесса сбора, обработки, передачи данных в системе и представлению данных</a:t>
            </a:r>
          </a:p>
          <a:p>
            <a:endParaRPr lang="ru-RU" sz="1700" dirty="0"/>
          </a:p>
          <a:p>
            <a:r>
              <a:rPr lang="ru-RU" sz="1700" dirty="0"/>
              <a:t>Процесс сбора, обработки и передачи данных в системе определяется регламентом процессов сбора, преобразования и загрузки данных, разрабатываемом на этапе «Проектирование».</a:t>
            </a:r>
          </a:p>
          <a:p>
            <a:endParaRPr lang="ru-RU" sz="1700" dirty="0"/>
          </a:p>
          <a:p>
            <a:r>
              <a:rPr lang="ru-RU" sz="1700" dirty="0"/>
              <a:t>4.3.2.7. Требования к защите данных от разрушений при авариях и сбоях в электропитании системы</a:t>
            </a:r>
          </a:p>
          <a:p>
            <a:endParaRPr lang="ru-RU" sz="1700" dirty="0"/>
          </a:p>
          <a:p>
            <a:r>
              <a:rPr lang="ru-RU" sz="1700" dirty="0"/>
              <a:t>Информация в базе данных системы должна сохраняться при возникновении аварийных ситуаций, связанных со сбоями электропитания.</a:t>
            </a:r>
          </a:p>
          <a:p>
            <a:r>
              <a:rPr lang="ru-RU" sz="1700" dirty="0"/>
              <a:t>Система должна иметь бесперебойное электропитание, обеспечивающее её нормальное функционирование в течение 15 минут в случае отсутствия внешнего энергоснабжения, и 5 минут дополнительно для корректного завершения всех процессов.</a:t>
            </a:r>
          </a:p>
          <a:p>
            <a:r>
              <a:rPr lang="ru-RU" sz="1700" dirty="0"/>
              <a:t>Резервное копирование данных должно осуществляться на регулярной основе, в объёмах, достаточных для восстановления информации в подсистеме хранения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612342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4.3.2.8. Требования к контролю, хранению, обновлению и восстановлению данных</a:t>
            </a:r>
          </a:p>
          <a:p>
            <a:endParaRPr lang="ru-RU" sz="1800"/>
          </a:p>
          <a:p>
            <a:r>
              <a:rPr lang="ru-RU" sz="1800"/>
              <a:t>К контролю данных предъявляются следующие требования:</a:t>
            </a:r>
          </a:p>
          <a:p>
            <a:r>
              <a:rPr lang="ru-RU" sz="1800"/>
              <a:t>- система должна протоколировать все события, связанные с изменением своего информационного наполнения, и иметь возможность в случае сбоя в работе восстанавливать свое состояние, используя ранее запротоколированные изменения данных.</a:t>
            </a:r>
          </a:p>
          <a:p>
            <a:r>
              <a:rPr lang="ru-RU" sz="1800"/>
              <a:t>К хранению данных предъявляются следующие требования:</a:t>
            </a:r>
          </a:p>
          <a:p>
            <a:r>
              <a:rPr lang="ru-RU" sz="1800"/>
              <a:t>- хранение исторических данных в системе должно производиться не более чем за 3 предыдущих года. По истечению данного срока данные должны переходить в архив;</a:t>
            </a:r>
          </a:p>
          <a:p>
            <a:r>
              <a:rPr lang="ru-RU" sz="1800"/>
              <a:t>- исторические данные, превышающие порог, должны храниться на ленточном массиве с возможностью их восстановления.</a:t>
            </a:r>
          </a:p>
          <a:p>
            <a:r>
              <a:rPr lang="ru-RU" sz="1800"/>
              <a:t>К обновлению и восстановлению данных предъявляются следующие требования:</a:t>
            </a:r>
          </a:p>
          <a:p>
            <a:r>
              <a:rPr lang="ru-RU" sz="1800"/>
              <a:t>- для сервера сбора данных необходимо обеспечить резервное копирование его бинарных файлов раз в неделю и хранение копии на протяжении 1-ого месяца;</a:t>
            </a:r>
          </a:p>
          <a:p>
            <a:r>
              <a:rPr lang="ru-RU" sz="1800"/>
              <a:t>- для сервера хранения и обработки данных необходимо обеспечить резервное копирование его бинарных файлов раз в неделю и хранение копии на протяжении 1-ого месяца;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7350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4.3.2.9. Требования к процедуре придания юридической силы документам, продуцируемым техническими средствами системы </a:t>
            </a:r>
          </a:p>
          <a:p>
            <a:endParaRPr lang="ru-RU" sz="1800"/>
          </a:p>
          <a:p>
            <a:r>
              <a:rPr lang="ru-RU" sz="1800"/>
              <a:t>Требования не предъявляются.</a:t>
            </a:r>
          </a:p>
          <a:p>
            <a:endParaRPr lang="ru-RU" sz="1800"/>
          </a:p>
          <a:p>
            <a:r>
              <a:rPr lang="ru-RU" sz="1800"/>
              <a:t>4.3.3. Требования к лингвистическому обеспечению</a:t>
            </a:r>
          </a:p>
          <a:p>
            <a:endParaRPr lang="ru-RU" sz="1800"/>
          </a:p>
          <a:p>
            <a:r>
              <a:rPr lang="ru-RU" sz="1800"/>
              <a:t>При реализации системы должны применяться следующие языки высокого уровня: SQL и языки верстки сайтов и Java.</a:t>
            </a:r>
          </a:p>
          <a:p>
            <a:r>
              <a:rPr lang="ru-RU" sz="1800"/>
              <a:t>Должен применяться набор символов Windows CP1251 для подсистемы хранения данных и информации, поступающей из систем-источников.</a:t>
            </a:r>
          </a:p>
          <a:p>
            <a:r>
              <a:rPr lang="ru-RU" sz="1800"/>
              <a:t>Для организации диалога системы с пользователем должен применяться графический оконный пользовательский интерфейс.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0763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4.3.4. Требования к программному обеспечению</a:t>
            </a:r>
          </a:p>
          <a:p>
            <a:endParaRPr lang="ru-RU" sz="1800"/>
          </a:p>
          <a:p>
            <a:r>
              <a:rPr lang="ru-RU" sz="1800"/>
              <a:t>Перечень покупных программных средств:</a:t>
            </a:r>
          </a:p>
          <a:p>
            <a:r>
              <a:rPr lang="ru-RU" sz="1800"/>
              <a:t>- СУБД MS SQL Server 2019;</a:t>
            </a:r>
          </a:p>
          <a:p>
            <a:endParaRPr lang="ru-RU" sz="1800"/>
          </a:p>
          <a:p>
            <a:r>
              <a:rPr lang="ru-RU" sz="1800"/>
              <a:t>СУБД должна иметь возможность установки на ОС HP Unix.</a:t>
            </a:r>
          </a:p>
          <a:p>
            <a:endParaRPr lang="ru-RU" sz="1800"/>
          </a:p>
          <a:p>
            <a:r>
              <a:rPr lang="ru-RU" sz="1800"/>
              <a:t>К обеспечению качества ПС предъявляются следующие требования:</a:t>
            </a:r>
          </a:p>
          <a:p>
            <a:r>
              <a:rPr lang="ru-RU" sz="1800"/>
              <a:t>- функциональность должна обеспечиваться выполнением подсистемами всех их функций.</a:t>
            </a:r>
          </a:p>
          <a:p>
            <a:r>
              <a:rPr lang="ru-RU" sz="1800"/>
              <a:t>- надежность должна обеспечиваться за счет предупреждения ошибок - не допущения ошибок в готовых ПС;</a:t>
            </a:r>
          </a:p>
          <a:p>
            <a:r>
              <a:rPr lang="ru-RU" sz="1800"/>
              <a:t>- легкость применения должна обеспечиваться за счет применения покупных программных средств;</a:t>
            </a:r>
          </a:p>
          <a:p>
            <a:r>
              <a:rPr lang="ru-RU" sz="1800"/>
              <a:t>- эффективность должна обеспечиваться за счет принятия подходящих, верных решений на разных этапах разработки ПС и системы в целом;</a:t>
            </a:r>
          </a:p>
          <a:p>
            <a:r>
              <a:rPr lang="ru-RU" sz="1800"/>
              <a:t>- также на каждом этапе в разработке ПС должна проводится проверка правильности принятых решений по разработке и применению готовых ПС.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10584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4.3.5. Требования к техническому обеспечению</a:t>
            </a:r>
          </a:p>
          <a:p>
            <a:endParaRPr lang="ru-RU" sz="1800"/>
          </a:p>
          <a:p>
            <a:r>
              <a:rPr lang="ru-RU" sz="1800"/>
              <a:t>Система должна быть реализована с использованием специально выделенных серверов Заказчика.</a:t>
            </a:r>
          </a:p>
          <a:p>
            <a:r>
              <a:rPr lang="ru-RU" sz="1800"/>
              <a:t>Сервер базы данных должен быть развернут на HPE BladeSystem №1, минимальная конфигурация которого должна быть: CPU: 16 (32 core); RAM: 128 Gb; HDD: 500 Gb; Network Card: 2 (2 Gbit); Fiber Channel: 4.</a:t>
            </a:r>
          </a:p>
          <a:p>
            <a:r>
              <a:rPr lang="ru-RU" sz="1800"/>
              <a:t>Сервер сбора, обработки, вывода информации должен быть развернут на HPE BladeSystem №2, минимальная конфигурация которого должна быть:</a:t>
            </a:r>
          </a:p>
          <a:p>
            <a:r>
              <a:rPr lang="ru-RU" sz="1800"/>
              <a:t>CPU: 8 (16 core); RAM: 32 Gb; HDD: 300 Gb; Network Card: 2 (1 Gbit); Fiber Channel: 2.</a:t>
            </a:r>
          </a:p>
          <a:p>
            <a:r>
              <a:rPr lang="ru-RU" sz="1800"/>
              <a:t>Требования к техническим характеристикам веб-сервера: Процессор – 2 х Intel Xeon 3 ГГц; RAM – 16 Гб; HDD – 4 х 128 Гб; Устройство чтения компакт-дисков (DVD-ROM); Network Card – 1 Gbit.</a:t>
            </a:r>
          </a:p>
          <a:p>
            <a:r>
              <a:rPr lang="ru-RU" sz="1800"/>
              <a:t>Приведенные сервера должны быть подключены к дисковому массиву HP XP с организацией сети хранения данных. Минимальный объем свободного пространства для хранения данных на дисковом массиве должен составлять 3 Тб.</a:t>
            </a:r>
          </a:p>
          <a:p>
            <a:endParaRPr lang="ru-RU" sz="1800"/>
          </a:p>
          <a:p>
            <a:r>
              <a:rPr lang="ru-RU" sz="1800"/>
              <a:t>4.3.6. Требования к метрологическому обеспечению</a:t>
            </a:r>
          </a:p>
          <a:p>
            <a:endParaRPr lang="ru-RU" sz="1800"/>
          </a:p>
          <a:p>
            <a:r>
              <a:rPr lang="ru-RU" sz="1800"/>
              <a:t>Не предъявляются.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2938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400" dirty="0"/>
              <a:t>4.3.7. Требования к организационному обеспечению</a:t>
            </a:r>
          </a:p>
          <a:p>
            <a:endParaRPr lang="ru-RU" sz="1400" dirty="0"/>
          </a:p>
          <a:p>
            <a:r>
              <a:rPr lang="ru-RU" sz="1400" dirty="0"/>
              <a:t>Основными пользователями системы являются сотрудники функционального (например, администратор) подразделения заказчика и клиенты развлекательного центра.</a:t>
            </a:r>
          </a:p>
          <a:p>
            <a:r>
              <a:rPr lang="ru-RU" sz="1400" dirty="0"/>
              <a:t>Обеспечивает эксплуатацию Системы подразделение информационных технологий Заказчика.</a:t>
            </a:r>
          </a:p>
          <a:p>
            <a:r>
              <a:rPr lang="ru-RU" sz="1400" dirty="0"/>
              <a:t>Состав сотрудников каждого из подразделений определяется штатным расписанием Заказчика, которое, в случае необходимости, может изменяться.</a:t>
            </a:r>
          </a:p>
          <a:p>
            <a:endParaRPr lang="ru-RU" sz="1400" dirty="0"/>
          </a:p>
          <a:p>
            <a:r>
              <a:rPr lang="ru-RU" sz="1400" dirty="0"/>
              <a:t>К организации функционирования Системы DBEC и порядку взаимодействия персонала, обеспечивающего эксплуатацию, и пользователей предъявляются следующие требования:</a:t>
            </a:r>
          </a:p>
          <a:p>
            <a:r>
              <a:rPr lang="ru-RU" sz="1400" dirty="0"/>
              <a:t>- в случае возникновения со стороны функционального подразделения необходимости изменения функциональности системы DBEC, пользователи должны действовать следующим образом:</a:t>
            </a:r>
          </a:p>
          <a:p>
            <a:r>
              <a:rPr lang="ru-RU" sz="1400" dirty="0"/>
              <a:t>- необходимо встретиться с Разработчиком, обсудить все изменения, которые необходимы. Составить новый Договор, на почве которого и будет проводиться работа. Сразу обозначить четко план действий для разработчика, то есть что конкретно ему необходимо исправить/улучшить.</a:t>
            </a:r>
          </a:p>
          <a:p>
            <a:r>
              <a:rPr lang="ru-RU" sz="1400" dirty="0"/>
              <a:t>- подразделение, обеспечивающее эксплуатацию системы, должно заранее (не менее чем за 3 дня) информировать всех пользователей (с указанием точного времени и продолжительности) о переходе её в профилактический режим.</a:t>
            </a:r>
          </a:p>
          <a:p>
            <a:endParaRPr lang="ru-RU" sz="1400" dirty="0"/>
          </a:p>
          <a:p>
            <a:r>
              <a:rPr lang="ru-RU" sz="1400" dirty="0"/>
              <a:t>К защите от ошибочных действий персонала предъявляются следующие требования:</a:t>
            </a:r>
          </a:p>
          <a:p>
            <a:r>
              <a:rPr lang="ru-RU" sz="1400" dirty="0"/>
              <a:t>- должна быть предусмотрена система подтверждения легитимности пользователя при просмотре данных;</a:t>
            </a:r>
          </a:p>
          <a:p>
            <a:r>
              <a:rPr lang="ru-RU" sz="1400" dirty="0"/>
              <a:t>- для всех пользователей должна быть запрещена возможность удаления </a:t>
            </a:r>
            <a:r>
              <a:rPr lang="ru-RU" sz="1400" dirty="0" err="1"/>
              <a:t>преднастроенных</a:t>
            </a:r>
            <a:r>
              <a:rPr lang="ru-RU" sz="1400" dirty="0"/>
              <a:t> объектов и отчетности;</a:t>
            </a:r>
          </a:p>
          <a:p>
            <a:r>
              <a:rPr lang="ru-RU" sz="1400" dirty="0"/>
              <a:t>- для снижения ошибочных действий пользователей должно быть разработано полное и доступное руководство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93315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158976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Основные процессы которые происходят в развлекательном центре</a:t>
            </a:r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1.Прием и регистрация посетителей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dirty="0"/>
              <a:t>2.Предоставление услуг и развлечений</a:t>
            </a:r>
          </a:p>
          <a:p>
            <a:endParaRPr lang="ru-RU" sz="2800" dirty="0"/>
          </a:p>
          <a:p>
            <a:r>
              <a:rPr lang="ru-RU" sz="2800" dirty="0"/>
              <a:t>3.Обеспечение безопасности</a:t>
            </a:r>
          </a:p>
          <a:p>
            <a:endParaRPr lang="ru-RU" sz="2800" dirty="0"/>
          </a:p>
          <a:p>
            <a:r>
              <a:rPr lang="ru-RU" sz="2800" dirty="0"/>
              <a:t>4.Обслуживание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883497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4.3.8. Требования к методическому обеспечению</a:t>
            </a:r>
          </a:p>
          <a:p>
            <a:endParaRPr lang="ru-RU" sz="1800"/>
          </a:p>
          <a:p>
            <a:r>
              <a:rPr lang="ru-RU" sz="1800"/>
              <a:t>Методическое обеспечение системы должно включать следующие законодательные акты, стандарты и положения:</a:t>
            </a:r>
          </a:p>
          <a:p>
            <a:r>
              <a:rPr lang="ru-RU" sz="1800"/>
              <a:t>- Федеральный закон "О персональных данных"</a:t>
            </a:r>
          </a:p>
          <a:p>
            <a:r>
              <a:rPr lang="ru-RU" sz="1800"/>
              <a:t>- Федеральный закон "Об информации, информационных технологиях и о защите информации";</a:t>
            </a:r>
          </a:p>
          <a:p>
            <a:r>
              <a:rPr lang="ru-RU" sz="1800"/>
              <a:t>- Постановление Правительства РФ "Об утверждении Правил обработки персональных данных";</a:t>
            </a:r>
          </a:p>
          <a:p>
            <a:r>
              <a:rPr lang="ru-RU" sz="1800"/>
              <a:t>- Постановление Правительства РФ "Об утверждении требований к защите персональных данных при их обработке в информационных системах персональных данных";</a:t>
            </a:r>
          </a:p>
          <a:p>
            <a:r>
              <a:rPr lang="ru-RU" sz="1800"/>
              <a:t>- ISO/IEC 27001:2013 "Информационная технология. Методы обеспечения информационной безопасности. Системы управления информационной безопасностью. Требования";</a:t>
            </a:r>
          </a:p>
          <a:p>
            <a:r>
              <a:rPr lang="ru-RU" sz="1800"/>
              <a:t>- ISO/IEC 27002:2013 "Информационная технология. Методы обеспечения информационной безопасности. Практические рекомендации";</a:t>
            </a:r>
          </a:p>
          <a:p>
            <a:r>
              <a:rPr lang="ru-RU" sz="1800"/>
              <a:t>- Методические рекомендации по обеспечению информационной безопасности в развлекательном центре;</a:t>
            </a:r>
          </a:p>
          <a:p>
            <a:r>
              <a:rPr lang="ru-RU" sz="1800"/>
              <a:t>- Инструкции по использованию ПО в развлекательном центре.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99640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4.3.9. Требования к патентной чистоте</a:t>
            </a:r>
          </a:p>
          <a:p>
            <a:endParaRPr lang="ru-RU" sz="1800"/>
          </a:p>
          <a:p>
            <a:r>
              <a:rPr lang="ru-RU" sz="1800"/>
              <a:t>По всем техническим и программным средствам, применяемым в системе, должны соблюдаться условия лицензионных соглашений и обеспечиваться патентная чистота.</a:t>
            </a:r>
          </a:p>
          <a:p>
            <a:r>
              <a:rPr lang="ru-RU" sz="1800"/>
              <a:t>Патентная чистота – это юридическое свойство объекта, заключающиеся в том, что он может быть свободно использован в данной стране без опасности нарушения действующих на ее территории патентов исключительного права, принадлежащего третьим лицам (права промышленной собственности).</a:t>
            </a:r>
          </a:p>
          <a:p>
            <a:endParaRPr lang="ru-RU" sz="1800"/>
          </a:p>
          <a:p>
            <a:r>
              <a:rPr lang="ru-RU" sz="1800"/>
              <a:t>5. Состав и содержание работ по созданию системы</a:t>
            </a:r>
          </a:p>
          <a:p>
            <a:r>
              <a:rPr lang="ru-RU" sz="1800"/>
              <a:t>Работы по созданию системы выполняются в три этапа:</a:t>
            </a:r>
          </a:p>
          <a:p>
            <a:r>
              <a:rPr lang="ru-RU" sz="1800"/>
              <a:t>Проектирование системы. Продолжительность — 1 месяц.</a:t>
            </a:r>
          </a:p>
          <a:p>
            <a:r>
              <a:rPr lang="ru-RU" sz="1800"/>
              <a:t>Разработка системы. Продолжительность — 7 месяцев.</a:t>
            </a:r>
          </a:p>
          <a:p>
            <a:r>
              <a:rPr lang="ru-RU" sz="1800"/>
              <a:t>Ввод в действие. Продолжительность — 2 месяц.</a:t>
            </a:r>
          </a:p>
          <a:p>
            <a:r>
              <a:rPr lang="ru-RU" sz="1800"/>
              <a:t>Конкретные сроки выполнения стадий и этапов разработки и создания Системы определяются Планом выполнения работ, являющимся неотъемлемой частью Договора на выполнение работ по настоящему Частному техническому заданию.</a:t>
            </a:r>
          </a:p>
          <a:p>
            <a:r>
              <a:rPr lang="ru-RU" sz="1800"/>
              <a:t>Перечень организаций - исполнителей работ, определение ответственных за проведение этих работ организаций определяются Договором.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62573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6. Порядок контроля и приёмки системы</a:t>
            </a:r>
          </a:p>
          <a:p>
            <a:endParaRPr lang="ru-RU" sz="1800"/>
          </a:p>
          <a:p>
            <a:r>
              <a:rPr lang="ru-RU" sz="1800"/>
              <a:t>6.1. Виды и объем испытаний системы</a:t>
            </a:r>
          </a:p>
          <a:p>
            <a:endParaRPr lang="ru-RU" sz="1800"/>
          </a:p>
          <a:p>
            <a:r>
              <a:rPr lang="ru-RU" sz="1800"/>
              <a:t>Система подвергается испытаниям следующих видов:</a:t>
            </a:r>
          </a:p>
          <a:p>
            <a:r>
              <a:rPr lang="ru-RU" sz="1800"/>
              <a:t>1. Предварительные испытания, тестирование.</a:t>
            </a:r>
          </a:p>
          <a:p>
            <a:r>
              <a:rPr lang="ru-RU" sz="1800"/>
              <a:t>2. Опытная эксплуатация.</a:t>
            </a:r>
          </a:p>
          <a:p>
            <a:r>
              <a:rPr lang="ru-RU" sz="1800"/>
              <a:t>Состав, объем и методы предварительных испытаний системы разрабатываются на стадии «Проектирование».</a:t>
            </a:r>
          </a:p>
          <a:p>
            <a:r>
              <a:rPr lang="ru-RU" sz="1800"/>
              <a:t>Состав, объем и методы опытной эксплуатации системы разрабатываются на стадии «Ввод в действие».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36371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7. Требования к составу и содержанию работ по подготовке объекта автоматизации к вводу системы в действие</a:t>
            </a:r>
          </a:p>
          <a:p>
            <a:endParaRPr lang="ru-RU" sz="1800"/>
          </a:p>
          <a:p>
            <a:r>
              <a:rPr lang="ru-RU" sz="1800"/>
              <a:t>Для создания условий функционирования DBEC, при которых гарантируется соответствие создаваемой системы требованиям, содержащимся в настоящем техническом задании, и возможность эффективного её использования, в организации Заказчика должен быть проведен комплекс мероприятий.</a:t>
            </a:r>
          </a:p>
          <a:p>
            <a:endParaRPr lang="ru-RU" sz="1800"/>
          </a:p>
          <a:p>
            <a:r>
              <a:rPr lang="ru-RU" sz="1800"/>
              <a:t>7.1. Технические мероприятия</a:t>
            </a:r>
          </a:p>
          <a:p>
            <a:endParaRPr lang="ru-RU" sz="1800"/>
          </a:p>
          <a:p>
            <a:r>
              <a:rPr lang="ru-RU" sz="1800"/>
              <a:t>Силами Заказчика в срок до начала этапа «Проектирование» должны быть выполнены следующие работы:</a:t>
            </a:r>
          </a:p>
          <a:p>
            <a:r>
              <a:rPr lang="ru-RU" sz="1800"/>
              <a:t>- осуществлена подготовка помещения для размещения автоматизированного технологического комплекса системы в соответствии с требованиями, приведенными в настоящем техническом задании;</a:t>
            </a:r>
          </a:p>
          <a:p>
            <a:r>
              <a:rPr lang="ru-RU" sz="1800"/>
              <a:t>- осуществлена закупка и установка необходимого автоматизированного технологического комплекса;</a:t>
            </a:r>
          </a:p>
          <a:p>
            <a:r>
              <a:rPr lang="ru-RU" sz="1800"/>
              <a:t>- организовано необходимое сетевое взаимодействие.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74673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7.2. Организационные мероприятия</a:t>
            </a:r>
          </a:p>
          <a:p>
            <a:endParaRPr lang="ru-RU" sz="1800"/>
          </a:p>
          <a:p>
            <a:r>
              <a:rPr lang="ru-RU" sz="1800"/>
              <a:t>Силами Заказчика в срок до начала этапа работ «Проектирование» должны быть решены организационные вопросы по взаимодействию с системами-источниками данных. К данным организационным вопросам относятся:</a:t>
            </a:r>
          </a:p>
          <a:p>
            <a:r>
              <a:rPr lang="ru-RU" sz="1800"/>
              <a:t>- организация доступа к базам данных источников;</a:t>
            </a:r>
          </a:p>
          <a:p>
            <a:r>
              <a:rPr lang="ru-RU" sz="1800"/>
              <a:t>- определение регламента информирования об изменениях структур систем-источников;</a:t>
            </a:r>
          </a:p>
          <a:p>
            <a:r>
              <a:rPr lang="ru-RU" sz="1800"/>
              <a:t>- выделение ответственных специалистов со стороны Заказчика для взаимодействия с проектной командой по вопросам взаимодействия с системами-источниками данных.</a:t>
            </a:r>
          </a:p>
          <a:p>
            <a:endParaRPr lang="ru-RU" sz="1800"/>
          </a:p>
          <a:p>
            <a:r>
              <a:rPr lang="ru-RU" sz="1800"/>
              <a:t>7.3. Изменения в информационном обеспечении</a:t>
            </a:r>
          </a:p>
          <a:p>
            <a:endParaRPr lang="ru-RU" sz="1800"/>
          </a:p>
          <a:p>
            <a:r>
              <a:rPr lang="ru-RU" sz="1800"/>
              <a:t>Для организации информационного обеспечения системы должен быть разработан и утвержден регламент подготовки и публикации данных из систем-источников.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04888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FFF5149-CD30-4071-B621-417E8E7D0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95474"/>
              </p:ext>
            </p:extLst>
          </p:nvPr>
        </p:nvGraphicFramePr>
        <p:xfrm>
          <a:off x="2012507" y="821695"/>
          <a:ext cx="9397668" cy="5016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0410">
                  <a:extLst>
                    <a:ext uri="{9D8B030D-6E8A-4147-A177-3AD203B41FA5}">
                      <a16:colId xmlns:a16="http://schemas.microsoft.com/office/drawing/2014/main" val="2188695191"/>
                    </a:ext>
                  </a:extLst>
                </a:gridCol>
                <a:gridCol w="6957258">
                  <a:extLst>
                    <a:ext uri="{9D8B030D-6E8A-4147-A177-3AD203B41FA5}">
                      <a16:colId xmlns:a16="http://schemas.microsoft.com/office/drawing/2014/main" val="2553530543"/>
                    </a:ext>
                  </a:extLst>
                </a:gridCol>
              </a:tblGrid>
              <a:tr h="1489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Этап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Документ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45986"/>
                  </a:ext>
                </a:extLst>
              </a:tr>
              <a:tr h="344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Проектирование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Ведомость о проектировании;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Ведомость эскиза.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67660"/>
                  </a:ext>
                </a:extLst>
              </a:tr>
              <a:tr h="210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 dirty="0">
                          <a:effectLst/>
                        </a:rPr>
                        <a:t>Разработка системы</a:t>
                      </a:r>
                      <a:endParaRPr lang="ru-RU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Ведомость эксплуатационных документов;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Общее описание системы;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Технологическая инструкция;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Руководство пользователя;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Описание технологического процесса обработки данных;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Состав выходных данных;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Каталог базы данных;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Программа и методика испытаний;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Спецификация;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Описание программ;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Текст программ.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41375"/>
                  </a:ext>
                </a:extLst>
              </a:tr>
              <a:tr h="736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>
                          <a:effectLst/>
                        </a:rPr>
                        <a:t>Ввод в действие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effectLst/>
                        </a:rPr>
                        <a:t>Акт приёмки в опытную эксплуатацию;</a:t>
                      </a:r>
                      <a:endParaRPr lang="ru-RU" sz="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effectLst/>
                        </a:rPr>
                        <a:t>Протокол испытаний;</a:t>
                      </a:r>
                      <a:endParaRPr lang="ru-RU" sz="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effectLst/>
                        </a:rPr>
                        <a:t>Акт приемки Системы в промышленную эксплуатацию;</a:t>
                      </a:r>
                      <a:endParaRPr lang="ru-RU" sz="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effectLst/>
                        </a:rPr>
                        <a:t>Акт завершения работ.</a:t>
                      </a:r>
                      <a:endParaRPr lang="ru-RU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98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958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184768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3200" dirty="0"/>
              <a:t>Источник.</a:t>
            </a:r>
          </a:p>
          <a:p>
            <a:endParaRPr lang="ru-RU" sz="3200" dirty="0"/>
          </a:p>
          <a:p>
            <a:r>
              <a:rPr lang="ru-RU" sz="3200" dirty="0"/>
              <a:t>ГОСТ 34.602-89 и ГОСТ 19.201-78</a:t>
            </a:r>
          </a:p>
        </p:txBody>
      </p:sp>
    </p:spTree>
    <p:extLst>
      <p:ext uri="{BB962C8B-B14F-4D97-AF65-F5344CB8AC3E}">
        <p14:creationId xmlns:p14="http://schemas.microsoft.com/office/powerpoint/2010/main" val="479476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Инфологическая модель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609BE4-ED8D-4292-A1D2-3ED6FA7FB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" t="-1089" r="178" b="52312"/>
          <a:stretch/>
        </p:blipFill>
        <p:spPr>
          <a:xfrm>
            <a:off x="3015175" y="1420837"/>
            <a:ext cx="6161649" cy="42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9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24C4C9-A4DF-4C9F-9CA1-7F53F66F8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39"/>
          <a:stretch/>
        </p:blipFill>
        <p:spPr>
          <a:xfrm>
            <a:off x="3404902" y="1677135"/>
            <a:ext cx="5274861" cy="397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55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Нормализация отношений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000" dirty="0"/>
              <a:t>Сотрудник (</a:t>
            </a:r>
            <a:r>
              <a:rPr lang="ru-RU" sz="2000" dirty="0" err="1"/>
              <a:t>ID_Сотрудника</a:t>
            </a:r>
            <a:r>
              <a:rPr lang="ru-RU" sz="2000" dirty="0"/>
              <a:t>, Имя сотрудника, Фамилия сотрудника, Отчество сотрудника, Должность, Номер телефона, </a:t>
            </a:r>
            <a:r>
              <a:rPr lang="ru-RU" sz="2000" dirty="0" err="1"/>
              <a:t>ID_услуги</a:t>
            </a:r>
            <a:r>
              <a:rPr lang="ru-RU" sz="2000" dirty="0"/>
              <a:t>, </a:t>
            </a:r>
            <a:r>
              <a:rPr lang="ru-RU" sz="2000" dirty="0" err="1"/>
              <a:t>ID_абонемента</a:t>
            </a:r>
            <a:r>
              <a:rPr lang="ru-RU" sz="2000" dirty="0"/>
              <a:t>).</a:t>
            </a:r>
          </a:p>
          <a:p>
            <a:endParaRPr lang="ru-RU" sz="2000" dirty="0"/>
          </a:p>
          <a:p>
            <a:r>
              <a:rPr lang="ru-RU" sz="2000" dirty="0"/>
              <a:t>Клиент (</a:t>
            </a:r>
            <a:r>
              <a:rPr lang="ru-RU" sz="2000" dirty="0" err="1"/>
              <a:t>ID_Клиента</a:t>
            </a:r>
            <a:r>
              <a:rPr lang="ru-RU" sz="2000" dirty="0"/>
              <a:t>, Имя клиента, Фамилия клиента, Отчество клиента, Номер телефона, Адрес эл. почты, Дата рождения, </a:t>
            </a:r>
            <a:r>
              <a:rPr lang="ru-RU" sz="2000" dirty="0" err="1"/>
              <a:t>ID_абонемента</a:t>
            </a:r>
            <a:r>
              <a:rPr lang="ru-RU" sz="2000" dirty="0"/>
              <a:t>).</a:t>
            </a:r>
          </a:p>
          <a:p>
            <a:endParaRPr lang="ru-RU" sz="2000" dirty="0"/>
          </a:p>
          <a:p>
            <a:r>
              <a:rPr lang="ru-RU" sz="2000" dirty="0"/>
              <a:t>Услуга (</a:t>
            </a:r>
            <a:r>
              <a:rPr lang="ru-RU" sz="2000" dirty="0" err="1"/>
              <a:t>ID_услуги</a:t>
            </a:r>
            <a:r>
              <a:rPr lang="ru-RU" sz="2000" dirty="0"/>
              <a:t>, Название услуги, Описание услуги, Стоимость услуги, Категория услуги).</a:t>
            </a:r>
          </a:p>
          <a:p>
            <a:r>
              <a:rPr lang="ru-RU" sz="2000" dirty="0"/>
              <a:t> </a:t>
            </a:r>
          </a:p>
          <a:p>
            <a:r>
              <a:rPr lang="ru-RU" sz="2000" dirty="0"/>
              <a:t>Абонемент (</a:t>
            </a:r>
            <a:r>
              <a:rPr lang="ru-RU" sz="2000" dirty="0" err="1"/>
              <a:t>ID_Абонемента</a:t>
            </a:r>
            <a:r>
              <a:rPr lang="ru-RU" sz="2000" dirty="0"/>
              <a:t>, Кол-во посещений, Статус абонемента, Срок использования, Дата оформления).</a:t>
            </a:r>
          </a:p>
          <a:p>
            <a:endParaRPr lang="ru-RU" sz="2000" dirty="0"/>
          </a:p>
          <a:p>
            <a:r>
              <a:rPr lang="ru-RU" sz="2000" dirty="0"/>
              <a:t>Посещение (</a:t>
            </a:r>
            <a:r>
              <a:rPr lang="ru-RU" sz="2000" dirty="0" err="1"/>
              <a:t>ID_Посещения</a:t>
            </a:r>
            <a:r>
              <a:rPr lang="ru-RU" sz="2000" dirty="0"/>
              <a:t>, Дата посещения, Время посещения, Кол-во посещения, Тип посещения, </a:t>
            </a:r>
            <a:r>
              <a:rPr lang="ru-RU" sz="2000" dirty="0" err="1"/>
              <a:t>ID_абонемента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3887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060502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Организационная структура развлекательного центра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2800" dirty="0"/>
          </a:p>
        </p:txBody>
      </p:sp>
      <p:pic>
        <p:nvPicPr>
          <p:cNvPr id="5" name="Изображение1">
            <a:extLst>
              <a:ext uri="{FF2B5EF4-FFF2-40B4-BE49-F238E27FC236}">
                <a16:creationId xmlns:a16="http://schemas.microsoft.com/office/drawing/2014/main" id="{547660F8-F682-46BC-BB5E-94904C0AD5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251575" y="1871003"/>
            <a:ext cx="9988511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06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Сотрудник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FCEB185-FEF5-4B61-82EF-7E9948EA7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13717"/>
              </p:ext>
            </p:extLst>
          </p:nvPr>
        </p:nvGraphicFramePr>
        <p:xfrm>
          <a:off x="1356433" y="1677135"/>
          <a:ext cx="9419419" cy="396400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02662">
                  <a:extLst>
                    <a:ext uri="{9D8B030D-6E8A-4147-A177-3AD203B41FA5}">
                      <a16:colId xmlns:a16="http://schemas.microsoft.com/office/drawing/2014/main" val="1410349260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2647988244"/>
                    </a:ext>
                  </a:extLst>
                </a:gridCol>
                <a:gridCol w="1002924">
                  <a:extLst>
                    <a:ext uri="{9D8B030D-6E8A-4147-A177-3AD203B41FA5}">
                      <a16:colId xmlns:a16="http://schemas.microsoft.com/office/drawing/2014/main" val="2551908068"/>
                    </a:ext>
                  </a:extLst>
                </a:gridCol>
                <a:gridCol w="1371838">
                  <a:extLst>
                    <a:ext uri="{9D8B030D-6E8A-4147-A177-3AD203B41FA5}">
                      <a16:colId xmlns:a16="http://schemas.microsoft.com/office/drawing/2014/main" val="19935013"/>
                    </a:ext>
                  </a:extLst>
                </a:gridCol>
                <a:gridCol w="1322448">
                  <a:extLst>
                    <a:ext uri="{9D8B030D-6E8A-4147-A177-3AD203B41FA5}">
                      <a16:colId xmlns:a16="http://schemas.microsoft.com/office/drawing/2014/main" val="3846979562"/>
                    </a:ext>
                  </a:extLst>
                </a:gridCol>
                <a:gridCol w="1193429">
                  <a:extLst>
                    <a:ext uri="{9D8B030D-6E8A-4147-A177-3AD203B41FA5}">
                      <a16:colId xmlns:a16="http://schemas.microsoft.com/office/drawing/2014/main" val="3083698743"/>
                    </a:ext>
                  </a:extLst>
                </a:gridCol>
                <a:gridCol w="1710514">
                  <a:extLst>
                    <a:ext uri="{9D8B030D-6E8A-4147-A177-3AD203B41FA5}">
                      <a16:colId xmlns:a16="http://schemas.microsoft.com/office/drawing/2014/main" val="1321284235"/>
                    </a:ext>
                  </a:extLst>
                </a:gridCol>
              </a:tblGrid>
              <a:tr h="565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457912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sotrudnik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Сотрудник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820039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200">
                          <a:solidFill>
                            <a:sysClr val="windowText" lastClr="000000"/>
                          </a:solidFill>
                          <a:effectLst/>
                        </a:rPr>
                        <a:t>_</a:t>
                      </a: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Sotrudnika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сотрудника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891187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F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Фамилия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795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Имя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80191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Отчество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578834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dolzhnost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Должность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646379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Nomer telephona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Номер телефона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086117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ID_yslygi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Номер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672470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ID_abonementa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Номер абонемента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89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426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Клиент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91AA8FC-1084-4759-957F-4BD80D9C4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99064"/>
              </p:ext>
            </p:extLst>
          </p:nvPr>
        </p:nvGraphicFramePr>
        <p:xfrm>
          <a:off x="1356433" y="1898026"/>
          <a:ext cx="9349080" cy="36868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94827">
                  <a:extLst>
                    <a:ext uri="{9D8B030D-6E8A-4147-A177-3AD203B41FA5}">
                      <a16:colId xmlns:a16="http://schemas.microsoft.com/office/drawing/2014/main" val="2476921885"/>
                    </a:ext>
                  </a:extLst>
                </a:gridCol>
                <a:gridCol w="1131494">
                  <a:extLst>
                    <a:ext uri="{9D8B030D-6E8A-4147-A177-3AD203B41FA5}">
                      <a16:colId xmlns:a16="http://schemas.microsoft.com/office/drawing/2014/main" val="2897659247"/>
                    </a:ext>
                  </a:extLst>
                </a:gridCol>
                <a:gridCol w="911398">
                  <a:extLst>
                    <a:ext uri="{9D8B030D-6E8A-4147-A177-3AD203B41FA5}">
                      <a16:colId xmlns:a16="http://schemas.microsoft.com/office/drawing/2014/main" val="3313613676"/>
                    </a:ext>
                  </a:extLst>
                </a:gridCol>
                <a:gridCol w="1361594">
                  <a:extLst>
                    <a:ext uri="{9D8B030D-6E8A-4147-A177-3AD203B41FA5}">
                      <a16:colId xmlns:a16="http://schemas.microsoft.com/office/drawing/2014/main" val="834780875"/>
                    </a:ext>
                  </a:extLst>
                </a:gridCol>
                <a:gridCol w="1308571">
                  <a:extLst>
                    <a:ext uri="{9D8B030D-6E8A-4147-A177-3AD203B41FA5}">
                      <a16:colId xmlns:a16="http://schemas.microsoft.com/office/drawing/2014/main" val="2828339249"/>
                    </a:ext>
                  </a:extLst>
                </a:gridCol>
                <a:gridCol w="1143499">
                  <a:extLst>
                    <a:ext uri="{9D8B030D-6E8A-4147-A177-3AD203B41FA5}">
                      <a16:colId xmlns:a16="http://schemas.microsoft.com/office/drawing/2014/main" val="499978861"/>
                    </a:ext>
                  </a:extLst>
                </a:gridCol>
                <a:gridCol w="1597697">
                  <a:extLst>
                    <a:ext uri="{9D8B030D-6E8A-4147-A177-3AD203B41FA5}">
                      <a16:colId xmlns:a16="http://schemas.microsoft.com/office/drawing/2014/main" val="294546377"/>
                    </a:ext>
                  </a:extLst>
                </a:gridCol>
              </a:tblGrid>
              <a:tr h="5305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147511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Klient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Клиент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214621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ID_klienta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клиента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251201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F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Фамилия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718080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Имя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027373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Отчество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810120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Nomer telephona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Номер телефона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898133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Adres el. pochty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Адрес эл.почты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660168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Data rozhdeniya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и время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рождения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2997531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ID_abonementa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Номер абонемента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94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61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Услуга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A71E04D-1B35-40E2-9838-5BAEED31D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8129"/>
              </p:ext>
            </p:extLst>
          </p:nvPr>
        </p:nvGraphicFramePr>
        <p:xfrm>
          <a:off x="1468974" y="1905118"/>
          <a:ext cx="9039590" cy="358128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31330">
                  <a:extLst>
                    <a:ext uri="{9D8B030D-6E8A-4147-A177-3AD203B41FA5}">
                      <a16:colId xmlns:a16="http://schemas.microsoft.com/office/drawing/2014/main" val="1109312243"/>
                    </a:ext>
                  </a:extLst>
                </a:gridCol>
                <a:gridCol w="1094154">
                  <a:extLst>
                    <a:ext uri="{9D8B030D-6E8A-4147-A177-3AD203B41FA5}">
                      <a16:colId xmlns:a16="http://schemas.microsoft.com/office/drawing/2014/main" val="1280761464"/>
                    </a:ext>
                  </a:extLst>
                </a:gridCol>
                <a:gridCol w="881321">
                  <a:extLst>
                    <a:ext uri="{9D8B030D-6E8A-4147-A177-3AD203B41FA5}">
                      <a16:colId xmlns:a16="http://schemas.microsoft.com/office/drawing/2014/main" val="1010227693"/>
                    </a:ext>
                  </a:extLst>
                </a:gridCol>
                <a:gridCol w="1316660">
                  <a:extLst>
                    <a:ext uri="{9D8B030D-6E8A-4147-A177-3AD203B41FA5}">
                      <a16:colId xmlns:a16="http://schemas.microsoft.com/office/drawing/2014/main" val="3806113181"/>
                    </a:ext>
                  </a:extLst>
                </a:gridCol>
                <a:gridCol w="1265388">
                  <a:extLst>
                    <a:ext uri="{9D8B030D-6E8A-4147-A177-3AD203B41FA5}">
                      <a16:colId xmlns:a16="http://schemas.microsoft.com/office/drawing/2014/main" val="1320290855"/>
                    </a:ext>
                  </a:extLst>
                </a:gridCol>
                <a:gridCol w="1105764">
                  <a:extLst>
                    <a:ext uri="{9D8B030D-6E8A-4147-A177-3AD203B41FA5}">
                      <a16:colId xmlns:a16="http://schemas.microsoft.com/office/drawing/2014/main" val="2629157776"/>
                    </a:ext>
                  </a:extLst>
                </a:gridCol>
                <a:gridCol w="1544973">
                  <a:extLst>
                    <a:ext uri="{9D8B030D-6E8A-4147-A177-3AD203B41FA5}">
                      <a16:colId xmlns:a16="http://schemas.microsoft.com/office/drawing/2014/main" val="1920579826"/>
                    </a:ext>
                  </a:extLst>
                </a:gridCol>
              </a:tblGrid>
              <a:tr h="721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04007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Yslyga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Услуга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502115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ID_yslygi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455832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Nazvanie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Название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047010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opisanie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Длинный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6102542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Stoimost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денежный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Стоимость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839990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kategoriya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Категория услуги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102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625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Абонемент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C8E1B04-3739-4D9A-91D9-8050A44D2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06997"/>
              </p:ext>
            </p:extLst>
          </p:nvPr>
        </p:nvGraphicFramePr>
        <p:xfrm>
          <a:off x="1426772" y="1870805"/>
          <a:ext cx="9180268" cy="348898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60613">
                  <a:extLst>
                    <a:ext uri="{9D8B030D-6E8A-4147-A177-3AD203B41FA5}">
                      <a16:colId xmlns:a16="http://schemas.microsoft.com/office/drawing/2014/main" val="2324151040"/>
                    </a:ext>
                  </a:extLst>
                </a:gridCol>
                <a:gridCol w="1111063">
                  <a:extLst>
                    <a:ext uri="{9D8B030D-6E8A-4147-A177-3AD203B41FA5}">
                      <a16:colId xmlns:a16="http://schemas.microsoft.com/office/drawing/2014/main" val="323655527"/>
                    </a:ext>
                  </a:extLst>
                </a:gridCol>
                <a:gridCol w="894941">
                  <a:extLst>
                    <a:ext uri="{9D8B030D-6E8A-4147-A177-3AD203B41FA5}">
                      <a16:colId xmlns:a16="http://schemas.microsoft.com/office/drawing/2014/main" val="2357365166"/>
                    </a:ext>
                  </a:extLst>
                </a:gridCol>
                <a:gridCol w="1337009">
                  <a:extLst>
                    <a:ext uri="{9D8B030D-6E8A-4147-A177-3AD203B41FA5}">
                      <a16:colId xmlns:a16="http://schemas.microsoft.com/office/drawing/2014/main" val="3262638543"/>
                    </a:ext>
                  </a:extLst>
                </a:gridCol>
                <a:gridCol w="1284943">
                  <a:extLst>
                    <a:ext uri="{9D8B030D-6E8A-4147-A177-3AD203B41FA5}">
                      <a16:colId xmlns:a16="http://schemas.microsoft.com/office/drawing/2014/main" val="1257108711"/>
                    </a:ext>
                  </a:extLst>
                </a:gridCol>
                <a:gridCol w="1122851">
                  <a:extLst>
                    <a:ext uri="{9D8B030D-6E8A-4147-A177-3AD203B41FA5}">
                      <a16:colId xmlns:a16="http://schemas.microsoft.com/office/drawing/2014/main" val="1514150163"/>
                    </a:ext>
                  </a:extLst>
                </a:gridCol>
                <a:gridCol w="1568848">
                  <a:extLst>
                    <a:ext uri="{9D8B030D-6E8A-4147-A177-3AD203B41FA5}">
                      <a16:colId xmlns:a16="http://schemas.microsoft.com/office/drawing/2014/main" val="2673914609"/>
                    </a:ext>
                  </a:extLst>
                </a:gridCol>
              </a:tblGrid>
              <a:tr h="657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54513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Abonement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Абонемент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078250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ID_abonementa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абонемента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380255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Kol-vo poseshcheniy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Кол-во посещений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548397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Status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Статус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074524"/>
                  </a:ext>
                </a:extLst>
              </a:tr>
              <a:tr h="657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Srok ispolzovania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Срок использования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6089304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Data oformleniya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и время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Дата оформления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60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354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Посещение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49A1E0A-421F-499D-8DAE-89C447330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26315"/>
              </p:ext>
            </p:extLst>
          </p:nvPr>
        </p:nvGraphicFramePr>
        <p:xfrm>
          <a:off x="1412703" y="1889474"/>
          <a:ext cx="9194338" cy="348438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63464">
                  <a:extLst>
                    <a:ext uri="{9D8B030D-6E8A-4147-A177-3AD203B41FA5}">
                      <a16:colId xmlns:a16="http://schemas.microsoft.com/office/drawing/2014/main" val="4017704386"/>
                    </a:ext>
                  </a:extLst>
                </a:gridCol>
                <a:gridCol w="1112766">
                  <a:extLst>
                    <a:ext uri="{9D8B030D-6E8A-4147-A177-3AD203B41FA5}">
                      <a16:colId xmlns:a16="http://schemas.microsoft.com/office/drawing/2014/main" val="1137725266"/>
                    </a:ext>
                  </a:extLst>
                </a:gridCol>
                <a:gridCol w="896313">
                  <a:extLst>
                    <a:ext uri="{9D8B030D-6E8A-4147-A177-3AD203B41FA5}">
                      <a16:colId xmlns:a16="http://schemas.microsoft.com/office/drawing/2014/main" val="1185534545"/>
                    </a:ext>
                  </a:extLst>
                </a:gridCol>
                <a:gridCol w="1339058">
                  <a:extLst>
                    <a:ext uri="{9D8B030D-6E8A-4147-A177-3AD203B41FA5}">
                      <a16:colId xmlns:a16="http://schemas.microsoft.com/office/drawing/2014/main" val="2373157754"/>
                    </a:ext>
                  </a:extLst>
                </a:gridCol>
                <a:gridCol w="1286912">
                  <a:extLst>
                    <a:ext uri="{9D8B030D-6E8A-4147-A177-3AD203B41FA5}">
                      <a16:colId xmlns:a16="http://schemas.microsoft.com/office/drawing/2014/main" val="4092438656"/>
                    </a:ext>
                  </a:extLst>
                </a:gridCol>
                <a:gridCol w="1124572">
                  <a:extLst>
                    <a:ext uri="{9D8B030D-6E8A-4147-A177-3AD203B41FA5}">
                      <a16:colId xmlns:a16="http://schemas.microsoft.com/office/drawing/2014/main" val="685033337"/>
                    </a:ext>
                  </a:extLst>
                </a:gridCol>
                <a:gridCol w="1571253">
                  <a:extLst>
                    <a:ext uri="{9D8B030D-6E8A-4147-A177-3AD203B41FA5}">
                      <a16:colId xmlns:a16="http://schemas.microsoft.com/office/drawing/2014/main" val="2587893589"/>
                    </a:ext>
                  </a:extLst>
                </a:gridCol>
              </a:tblGrid>
              <a:tr h="5988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4994311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Poseshchenie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Посещение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589205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ID_poseshcheniya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посещения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778756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Data poseshcheniya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и время 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посещения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516870"/>
                  </a:ext>
                </a:extLst>
              </a:tr>
              <a:tr h="510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Vremya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poseshcheniya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и время 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Время посещения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814734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Kol-vo poseshcheniy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Кол-во посещений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256952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Tip poseshcheniy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посещения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749734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ID_abonementa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Номер абонемента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493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598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EPC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839102-5A7D-44FB-A394-6E824E06E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16" b="47487"/>
          <a:stretch/>
        </p:blipFill>
        <p:spPr>
          <a:xfrm>
            <a:off x="3058742" y="919825"/>
            <a:ext cx="6338476" cy="457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11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8A9781-1B71-4C0D-9B7F-219498AD2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61" t="51898" r="2261"/>
          <a:stretch/>
        </p:blipFill>
        <p:spPr>
          <a:xfrm>
            <a:off x="2285020" y="844062"/>
            <a:ext cx="7055927" cy="46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0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AB46A4-157C-42C4-9EE3-477867AAB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63"/>
          <a:stretch/>
        </p:blipFill>
        <p:spPr>
          <a:xfrm>
            <a:off x="1352110" y="1525026"/>
            <a:ext cx="5569195" cy="23735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D90697-2A5E-4F00-A607-EFDB08F6C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355" y="1877820"/>
            <a:ext cx="4318770" cy="190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71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ED506F-EAF8-46D3-9B17-9CC997D63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71"/>
          <a:stretch/>
        </p:blipFill>
        <p:spPr>
          <a:xfrm>
            <a:off x="1350049" y="1420837"/>
            <a:ext cx="7505114" cy="2571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331D8D-7CBC-4076-8667-3BE5DD601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049" y="4062043"/>
            <a:ext cx="3619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28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C94234-7115-43A2-BE26-315F1E06B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936" y="1684170"/>
            <a:ext cx="6058876" cy="38949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A581C2-1CF9-4F99-AECE-DDA3B9FB7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318" y="1847850"/>
            <a:ext cx="35623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144908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Назначение, цели и задачи разрабатываемой системы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2.1. Назначение системы</a:t>
            </a:r>
          </a:p>
          <a:p>
            <a:endParaRPr lang="ru-RU" sz="20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000" dirty="0">
                <a:solidFill>
                  <a:srgbClr val="FFFFFF"/>
                </a:solidFill>
                <a:latin typeface="Roboto" panose="02000000000000000000" pitchFamily="2" charset="0"/>
              </a:rPr>
              <a:t>База данных </a:t>
            </a:r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предназначена для повышения эффективности работы Развлекательного центра. В рамках проекта автоматизируется информационная деятельность в следующих процессах: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 Регистрация и хранение информации клиентов;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 Учет посещений тех или иных направлений для улучшения качества обслуживания;</a:t>
            </a:r>
          </a:p>
          <a:p>
            <a:endParaRPr lang="ru-RU" sz="20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2.2. Цели создания системы</a:t>
            </a:r>
          </a:p>
          <a:p>
            <a:endParaRPr lang="ru-RU" sz="20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DBEC создается с целью: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учета данных клиентов;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расчета финансовой деятельности в рамках оказания услуг;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своевременное оповещение клиентов о мероприятиях;</a:t>
            </a:r>
          </a:p>
        </p:txBody>
      </p:sp>
    </p:spTree>
    <p:extLst>
      <p:ext uri="{BB962C8B-B14F-4D97-AF65-F5344CB8AC3E}">
        <p14:creationId xmlns:p14="http://schemas.microsoft.com/office/powerpoint/2010/main" val="4246737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C267C5-BAD7-4B26-9A31-F9E9FA0C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5" y="1677135"/>
            <a:ext cx="9334500" cy="13906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8FA7C9-E309-443E-8DB8-B62D3F035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75" y="3606897"/>
            <a:ext cx="4724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F6DFD7-A227-4C45-A810-9E17AF46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5" y="1677135"/>
            <a:ext cx="6819900" cy="1504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229039-CAAF-4F1A-80E1-65A448142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645" y="3438383"/>
            <a:ext cx="3638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1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Запросы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73ADDA-A276-4B3C-B712-00D8A1A1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27" y="1677134"/>
            <a:ext cx="4510333" cy="28104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4B659E-BFCB-461B-B226-FD8E64B8E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623" y="1809750"/>
            <a:ext cx="5118638" cy="21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14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Запросы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63F1DC-F3F6-4405-B822-067DCE96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4" y="1677134"/>
            <a:ext cx="5489053" cy="23602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8F7E29-1AD7-4B7B-A3A1-47CC2368E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845" y="1758023"/>
            <a:ext cx="4491118" cy="10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6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Запросы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714C2C-02BF-4E1E-B95A-3E59C1A55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28" y="1785570"/>
            <a:ext cx="4688286" cy="21393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2437E6-EC85-4D65-826D-C35621D05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874" y="1785570"/>
            <a:ext cx="5061491" cy="197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98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Формы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17580B-7894-4470-A80C-93E380DC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5" y="1509638"/>
            <a:ext cx="92202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56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Формы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5A718A-8014-42CD-9CA5-7E36539B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32" y="1677134"/>
            <a:ext cx="8075986" cy="41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26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E749E8-1E6B-4867-B34F-9B6D42B0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422012"/>
            <a:ext cx="10553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64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55F7A6-D431-4B0A-A9AE-3902D741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521365"/>
            <a:ext cx="106108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36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Ссылка на </a:t>
            </a:r>
            <a:r>
              <a:rPr lang="en-US" sz="3200" dirty="0"/>
              <a:t>Git Hub: 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8419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Необходимые технические средства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	Компьютер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	Сервер для базы данных сайта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3.	клавиатура, мышь, монитор, конторская мелочь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4.	принтер, сканер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5.	Windows / Mac OS / Linux</a:t>
            </a:r>
          </a:p>
        </p:txBody>
      </p:sp>
    </p:spTree>
    <p:extLst>
      <p:ext uri="{BB962C8B-B14F-4D97-AF65-F5344CB8AC3E}">
        <p14:creationId xmlns:p14="http://schemas.microsoft.com/office/powerpoint/2010/main" val="303520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Техническое задание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 Общие сведения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1.1. Наименование системы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1.1.1.	Полное наименование системы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Полное наименование: Data Base Entertainment Center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1.1.2. Краткое наименование системы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Краткое наименование: DBEC.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1.2. Основания для проведения работ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Работа выполняется на основании договора №54723 от 01.01.2024 между Заказчиком и Разработчиком.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1.3. Наименование организация - Заказчика и Разработчика</a:t>
            </a:r>
          </a:p>
        </p:txBody>
      </p:sp>
    </p:spTree>
    <p:extLst>
      <p:ext uri="{BB962C8B-B14F-4D97-AF65-F5344CB8AC3E}">
        <p14:creationId xmlns:p14="http://schemas.microsoft.com/office/powerpoint/2010/main" val="303684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1.3.1. Заказчик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Заказчик: Развлекательный центр “Чунга-Чанга”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Адрес фактический: г. Ейск, ул. Первомайская, д. 189/3.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Телефон / Факс: +7(918) 461 77-77.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1.3.2. Разработчик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Разработчик: Кузнецов Ростислав Витальевич.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Адрес фактический: г. Ейск, пер. Невский, д. 9 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Телефон / Факс: +7 (995) 205-28-45.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1.4. Плановые сроки начала и окончания работы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Начало работы: 15.01.2024.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Окончание работы: 20.10.2024.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Дальнейшая эксплуатация проекта проводится до конца действия договора между Заказчиком и Разработчиком.</a:t>
            </a:r>
          </a:p>
        </p:txBody>
      </p:sp>
    </p:spTree>
    <p:extLst>
      <p:ext uri="{BB962C8B-B14F-4D97-AF65-F5344CB8AC3E}">
        <p14:creationId xmlns:p14="http://schemas.microsoft.com/office/powerpoint/2010/main" val="87479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1.5. Источники и порядок финансирования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Финансирование на работу выделяются владельцем развлекательного центра. 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1.6. Порядок оформления и предъявления заказчику результатов работ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Все результаты проведенных работ Разработчиком будут предоставлены в виде отчета и готового ПО, представляющего собой базу данных. Вся работа будет проводиться поэтапно, результаты каждого этапа будут предоставлены Заказчику в соответствие с договором.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 Назначение и цели создания системы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2.1. Назначение системы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DBEC предназначена для повышения эффективности работы Развлекательного центра “Чунга-Чанга”. В рамках проекта автоматизируется информационная деятельность в следующих процессах: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 Регистрация и хранение информации клиентов;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 Учет посещений тех или иных направлений для улучшения качества обслуживания;</a:t>
            </a:r>
          </a:p>
        </p:txBody>
      </p:sp>
    </p:spTree>
    <p:extLst>
      <p:ext uri="{BB962C8B-B14F-4D97-AF65-F5344CB8AC3E}">
        <p14:creationId xmlns:p14="http://schemas.microsoft.com/office/powerpoint/2010/main" val="130700215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4315</Words>
  <Application>Microsoft Office PowerPoint</Application>
  <PresentationFormat>Широкоэкранный</PresentationFormat>
  <Paragraphs>750</Paragraphs>
  <Slides>59</Slides>
  <Notes>59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Roboto</vt:lpstr>
      <vt:lpstr>Roboto Mono</vt:lpstr>
      <vt:lpstr>SlidesMania</vt:lpstr>
      <vt:lpstr>Развлекательный центр</vt:lpstr>
      <vt:lpstr>Анализ предметной области</vt:lpstr>
      <vt:lpstr>Основные процессы которые происходят в развлекательном центре</vt:lpstr>
      <vt:lpstr>Организационная структура развлекательного центра</vt:lpstr>
      <vt:lpstr>Назначение, цели и задачи разрабатываемой системы</vt:lpstr>
      <vt:lpstr>Необходимые технические средства</vt:lpstr>
      <vt:lpstr>Техническое задание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Инфологическая модель</vt:lpstr>
      <vt:lpstr>Презентация PowerPoint</vt:lpstr>
      <vt:lpstr>Нормализация отношений</vt:lpstr>
      <vt:lpstr>Даталогическое проектирование: Сотрудник</vt:lpstr>
      <vt:lpstr>Даталогическое проектирование: Клиент</vt:lpstr>
      <vt:lpstr>Даталогическое проектирование: Услуга</vt:lpstr>
      <vt:lpstr>Даталогическое проектирование: Абонемент</vt:lpstr>
      <vt:lpstr>Даталогическое проектирование: Посещение</vt:lpstr>
      <vt:lpstr>EPC</vt:lpstr>
      <vt:lpstr>Презентация PowerPoint</vt:lpstr>
      <vt:lpstr>База Данных: Таблицы</vt:lpstr>
      <vt:lpstr>База Данных: Таблицы</vt:lpstr>
      <vt:lpstr>База Данных: Таблицы</vt:lpstr>
      <vt:lpstr>База Данных: Таблицы</vt:lpstr>
      <vt:lpstr>База Данных: Таблицы</vt:lpstr>
      <vt:lpstr>База Данных: Запросы</vt:lpstr>
      <vt:lpstr>База Данных: Запросы</vt:lpstr>
      <vt:lpstr>База Данных: Запросы</vt:lpstr>
      <vt:lpstr>База Данных: Формы</vt:lpstr>
      <vt:lpstr>База Данных: Формы</vt:lpstr>
      <vt:lpstr>База Данных: Таблицы</vt:lpstr>
      <vt:lpstr>База Данных: Таблицы</vt:lpstr>
      <vt:lpstr>Ссылка на Git Hub: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Развлекательный центр</dc:title>
  <cp:lastModifiedBy>rostik.132.43@yandex.ru</cp:lastModifiedBy>
  <cp:revision>11</cp:revision>
  <dcterms:modified xsi:type="dcterms:W3CDTF">2024-06-24T05:26:08Z</dcterms:modified>
</cp:coreProperties>
</file>