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17" autoAdjust="0"/>
  </p:normalViewPr>
  <p:slideViewPr>
    <p:cSldViewPr snapToGrid="0" snapToObjects="1">
      <p:cViewPr varScale="1">
        <p:scale>
          <a:sx n="142" d="100"/>
          <a:sy n="142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Capacitive Touch Sensing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DorkbotPDX</a:t>
            </a:r>
            <a:r>
              <a:rPr lang="en-US" dirty="0" smtClean="0"/>
              <a:t> Workshop</a:t>
            </a:r>
          </a:p>
          <a:p>
            <a:r>
              <a:rPr lang="en-US" dirty="0" smtClean="0"/>
              <a:t>Philip Odom</a:t>
            </a:r>
          </a:p>
          <a:p>
            <a:r>
              <a:rPr lang="en-US" dirty="0" smtClean="0"/>
              <a:t>2014-06-29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track sensor level with no touch</a:t>
            </a:r>
          </a:p>
          <a:p>
            <a:r>
              <a:rPr lang="en-US" dirty="0" smtClean="0"/>
              <a:t>Reset at power-on or after timeout</a:t>
            </a:r>
          </a:p>
          <a:p>
            <a:r>
              <a:rPr lang="en-US" dirty="0" smtClean="0"/>
              <a:t>Tracks changes in base capacitance, adjusts slowly</a:t>
            </a:r>
          </a:p>
          <a:p>
            <a:r>
              <a:rPr lang="en-US" dirty="0" smtClean="0"/>
              <a:t>“Net” sensor value is raw value minus 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as Momentary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compares current net sensor value to threshold</a:t>
            </a:r>
          </a:p>
          <a:p>
            <a:r>
              <a:rPr lang="en-US" dirty="0" smtClean="0"/>
              <a:t>If greater than threshold, switch is on; else it’s off</a:t>
            </a:r>
          </a:p>
          <a:p>
            <a:r>
              <a:rPr lang="en-US" dirty="0" smtClean="0"/>
              <a:t>Hysteresis and </a:t>
            </a:r>
            <a:r>
              <a:rPr lang="en-US" dirty="0" err="1" smtClean="0"/>
              <a:t>debouncing</a:t>
            </a:r>
            <a:r>
              <a:rPr lang="en-US" dirty="0" smtClean="0"/>
              <a:t> typically used to prevent spurious events</a:t>
            </a:r>
          </a:p>
          <a:p>
            <a:r>
              <a:rPr lang="en-US" dirty="0" smtClean="0"/>
              <a:t>Threshold determined empirically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116351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Kit and Let’s Get Building!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Recommended build order: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1Meg resistors</a:t>
            </a:r>
          </a:p>
          <a:p>
            <a:pPr lvl="1"/>
            <a:r>
              <a:rPr lang="en-US" dirty="0" smtClean="0"/>
              <a:t>1k and 270 resistors</a:t>
            </a:r>
          </a:p>
          <a:p>
            <a:pPr lvl="1"/>
            <a:r>
              <a:rPr lang="en-US" dirty="0" smtClean="0"/>
              <a:t>Ground Wire</a:t>
            </a:r>
          </a:p>
          <a:p>
            <a:pPr lvl="1"/>
            <a:r>
              <a:rPr lang="en-US" dirty="0" smtClean="0"/>
              <a:t>LEDs</a:t>
            </a:r>
          </a:p>
          <a:p>
            <a:r>
              <a:rPr lang="en-US" dirty="0" smtClean="0"/>
              <a:t>Alligators clip to 270s, leave some exposed leads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alligator clips to ground, use a short stripped wire</a:t>
            </a:r>
          </a:p>
          <a:p>
            <a:r>
              <a:rPr lang="en-US" dirty="0" smtClean="0"/>
              <a:t>It’s tight, but it’ll fit!</a:t>
            </a:r>
          </a:p>
        </p:txBody>
      </p:sp>
    </p:spTree>
    <p:extLst>
      <p:ext uri="{BB962C8B-B14F-4D97-AF65-F5344CB8AC3E}">
        <p14:creationId xmlns:p14="http://schemas.microsoft.com/office/powerpoint/2010/main" val="63473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or Making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 #2 pencil</a:t>
            </a:r>
          </a:p>
          <a:p>
            <a:r>
              <a:rPr lang="en-US" dirty="0" smtClean="0"/>
              <a:t>Draw pad to clip to at edge of paper</a:t>
            </a:r>
          </a:p>
          <a:p>
            <a:r>
              <a:rPr lang="en-US" dirty="0" smtClean="0"/>
              <a:t>Draw touch pad and connecting trace</a:t>
            </a:r>
          </a:p>
          <a:p>
            <a:r>
              <a:rPr lang="en-US" dirty="0" smtClean="0"/>
              <a:t>Make everything very dark for better conductivity</a:t>
            </a:r>
          </a:p>
          <a:p>
            <a:r>
              <a:rPr lang="en-US" dirty="0" smtClean="0"/>
              <a:t>Test before taping</a:t>
            </a:r>
          </a:p>
          <a:p>
            <a:r>
              <a:rPr lang="en-US" dirty="0" smtClean="0"/>
              <a:t>Once it’s working, put tape over sensor pad</a:t>
            </a:r>
          </a:p>
          <a:p>
            <a:r>
              <a:rPr lang="en-US" dirty="0" smtClean="0"/>
              <a:t>They’re delicate!</a:t>
            </a:r>
          </a:p>
          <a:p>
            <a:r>
              <a:rPr lang="en-US" dirty="0" smtClean="0"/>
              <a:t>Cut a ground plane from aluminum foil, place around sensors for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and get to know you</a:t>
            </a:r>
          </a:p>
          <a:p>
            <a:r>
              <a:rPr lang="en-US" dirty="0" smtClean="0"/>
              <a:t>Demo kits</a:t>
            </a:r>
          </a:p>
          <a:p>
            <a:r>
              <a:rPr lang="en-US" dirty="0" smtClean="0"/>
              <a:t>Capacitive sensing theory</a:t>
            </a:r>
          </a:p>
          <a:p>
            <a:r>
              <a:rPr lang="en-US" dirty="0" smtClean="0"/>
              <a:t>Software set up</a:t>
            </a:r>
          </a:p>
          <a:p>
            <a:r>
              <a:rPr lang="en-US" dirty="0" smtClean="0"/>
              <a:t>Building the proto board</a:t>
            </a:r>
          </a:p>
          <a:p>
            <a:r>
              <a:rPr lang="en-US" dirty="0" smtClean="0"/>
              <a:t>Debugging and playing around</a:t>
            </a:r>
          </a:p>
        </p:txBody>
      </p:sp>
    </p:spTree>
    <p:extLst>
      <p:ext uri="{BB962C8B-B14F-4D97-AF65-F5344CB8AC3E}">
        <p14:creationId xmlns:p14="http://schemas.microsoft.com/office/powerpoint/2010/main" val="27362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Me==Philip Odom, Electrical Engineer</a:t>
            </a:r>
          </a:p>
          <a:p>
            <a:r>
              <a:rPr lang="en-US" dirty="0" smtClean="0"/>
              <a:t>Worked with capacitive sensing &gt;5 years (but not constantly)</a:t>
            </a:r>
          </a:p>
          <a:p>
            <a:r>
              <a:rPr lang="en-US" dirty="0" smtClean="0"/>
              <a:t>Several toys and consumer products using low-cost capacitive touch sensing—</a:t>
            </a:r>
            <a:r>
              <a:rPr lang="en-US" dirty="0" err="1" smtClean="0"/>
              <a:t>PaperJamz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Who are y’all?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79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capacitor,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47379" cy="4525963"/>
          </a:xfrm>
        </p:spPr>
        <p:txBody>
          <a:bodyPr/>
          <a:lstStyle/>
          <a:p>
            <a:r>
              <a:rPr lang="en-US" dirty="0" smtClean="0"/>
              <a:t>Two terminal device</a:t>
            </a:r>
          </a:p>
          <a:p>
            <a:r>
              <a:rPr lang="en-US" dirty="0" smtClean="0"/>
              <a:t>Stores energy electrostatically</a:t>
            </a:r>
          </a:p>
          <a:p>
            <a:r>
              <a:rPr lang="en-US" dirty="0" smtClean="0"/>
              <a:t>Two conducting plates with insulating separator</a:t>
            </a:r>
          </a:p>
          <a:p>
            <a:r>
              <a:rPr lang="en-US" dirty="0" smtClean="0"/>
              <a:t>Electric field causes opposite charges to accumulate on plates</a:t>
            </a:r>
          </a:p>
          <a:p>
            <a:endParaRPr lang="en-US" dirty="0"/>
          </a:p>
        </p:txBody>
      </p:sp>
      <p:pic>
        <p:nvPicPr>
          <p:cNvPr id="5" name="Picture 4" descr="330px-Condensador_electrolitico_150_microF_400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61" y="1600200"/>
            <a:ext cx="2766539" cy="20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Capacitors are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Capacitor == any two conductive objects with insulation in between</a:t>
            </a:r>
          </a:p>
          <a:p>
            <a:r>
              <a:rPr lang="en-US" dirty="0" smtClean="0"/>
              <a:t>Electric fields cause charge to accumulate and redistribute on capacitor plates</a:t>
            </a:r>
          </a:p>
          <a:p>
            <a:r>
              <a:rPr lang="en-US" dirty="0" smtClean="0"/>
              <a:t>You are a capacitor—or at least 1 plate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88016" y="4749394"/>
            <a:ext cx="1171649" cy="1171649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5833" y="4749394"/>
            <a:ext cx="1386302" cy="13767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6"/>
          </p:cNvCxnSpPr>
          <p:nvPr/>
        </p:nvCxnSpPr>
        <p:spPr>
          <a:xfrm>
            <a:off x="3559665" y="5335219"/>
            <a:ext cx="670791" cy="4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30456" y="5098220"/>
            <a:ext cx="0" cy="491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6726" y="5098220"/>
            <a:ext cx="0" cy="491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46726" y="5339714"/>
            <a:ext cx="1055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1052" y="6314637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5665" y="631463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CONDUCT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 circuit measures capacitance</a:t>
            </a:r>
          </a:p>
          <a:p>
            <a:r>
              <a:rPr lang="en-US" dirty="0" smtClean="0"/>
              <a:t>Simple sensor is conductive plate connected to circuit</a:t>
            </a:r>
          </a:p>
          <a:p>
            <a:r>
              <a:rPr lang="en-US" dirty="0" smtClean="0"/>
              <a:t>Sensor has base level of capacitance to other conductive nodes in system</a:t>
            </a:r>
          </a:p>
          <a:p>
            <a:r>
              <a:rPr lang="en-US" dirty="0" smtClean="0"/>
              <a:t>System detects increase in capacitance when touched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9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Model, </a:t>
            </a:r>
            <a:r>
              <a:rPr lang="en-US" dirty="0" err="1" smtClean="0"/>
              <a:t>You+Sensor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58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Everyone’s body has large surface area</a:t>
            </a:r>
          </a:p>
          <a:p>
            <a:r>
              <a:rPr lang="en-US" dirty="0" smtClean="0"/>
              <a:t>Capacitive coupling between body and system all the time</a:t>
            </a:r>
          </a:p>
          <a:p>
            <a:r>
              <a:rPr lang="en-US" dirty="0" smtClean="0"/>
              <a:t>Touch increases sensor capacitance, </a:t>
            </a:r>
            <a:r>
              <a:rPr lang="en-US" dirty="0" err="1" smtClean="0"/>
              <a:t>body+sensor</a:t>
            </a:r>
            <a:r>
              <a:rPr lang="en-US" dirty="0" smtClean="0"/>
              <a:t> in series with </a:t>
            </a:r>
            <a:r>
              <a:rPr lang="en-US" dirty="0" err="1" smtClean="0"/>
              <a:t>body+ground</a:t>
            </a:r>
            <a:endParaRPr lang="en-US" dirty="0" smtClean="0"/>
          </a:p>
          <a:p>
            <a:r>
              <a:rPr lang="en-US" dirty="0" smtClean="0"/>
              <a:t>“Ground” means all the other conductive nodes, not just GND</a:t>
            </a:r>
            <a:endParaRPr lang="en-US" dirty="0"/>
          </a:p>
        </p:txBody>
      </p:sp>
      <p:pic>
        <p:nvPicPr>
          <p:cNvPr id="4" name="Picture 3" descr="touch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35" y="3586642"/>
            <a:ext cx="2868164" cy="25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Demo, RC Circuit</a:t>
            </a:r>
            <a:endParaRPr lang="en-US" dirty="0"/>
          </a:p>
        </p:txBody>
      </p:sp>
      <p:pic>
        <p:nvPicPr>
          <p:cNvPr id="6" name="Content Placeholder 5" descr="CapSens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27" r="-343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870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Time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send pin as output high</a:t>
            </a:r>
          </a:p>
          <a:p>
            <a:r>
              <a:rPr lang="en-US" dirty="0" smtClean="0"/>
              <a:t>Configure receive (sensor) pin as output low</a:t>
            </a:r>
          </a:p>
          <a:p>
            <a:r>
              <a:rPr lang="en-US" dirty="0" smtClean="0"/>
              <a:t>Allow small settling time</a:t>
            </a:r>
          </a:p>
          <a:p>
            <a:r>
              <a:rPr lang="en-US" dirty="0" smtClean="0"/>
              <a:t>Switch receive pin to input</a:t>
            </a:r>
          </a:p>
          <a:p>
            <a:r>
              <a:rPr lang="en-US" dirty="0" smtClean="0"/>
              <a:t>Measure time required for input to change from low to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3411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</TotalTime>
  <Words>450</Words>
  <Application>Microsoft Macintosh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Capacitive Touch Sensing</vt:lpstr>
      <vt:lpstr>The Agenda</vt:lpstr>
      <vt:lpstr>Introductions</vt:lpstr>
      <vt:lpstr>What’s a capacitor, anyway?</vt:lpstr>
      <vt:lpstr>Capacitors are Everywhere</vt:lpstr>
      <vt:lpstr>Capacitive Sensing Basics</vt:lpstr>
      <vt:lpstr>Circuit Model, You+Sensor</vt:lpstr>
      <vt:lpstr>Our Demo, RC Circuit</vt:lpstr>
      <vt:lpstr>Charge Time Measurement</vt:lpstr>
      <vt:lpstr>Baseline Tracking</vt:lpstr>
      <vt:lpstr>Sensor as Momentary Switch</vt:lpstr>
      <vt:lpstr>Get A Kit and Let’s Get Building!</vt:lpstr>
      <vt:lpstr>Drawing or Making Sensors</vt:lpstr>
    </vt:vector>
  </TitlesOfParts>
  <Company>Pure Imagination,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Capacitive Touch Sensing</dc:title>
  <dc:creator>Philip Odom</dc:creator>
  <cp:lastModifiedBy>Philip Odom</cp:lastModifiedBy>
  <cp:revision>6</cp:revision>
  <dcterms:created xsi:type="dcterms:W3CDTF">2014-06-29T17:52:06Z</dcterms:created>
  <dcterms:modified xsi:type="dcterms:W3CDTF">2014-06-29T18:40:42Z</dcterms:modified>
</cp:coreProperties>
</file>