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5659" r:id="rId1"/>
  </p:sldMasterIdLst>
  <p:notesMasterIdLst>
    <p:notesMasterId r:id="rId22"/>
  </p:notesMasterIdLst>
  <p:handoutMasterIdLst>
    <p:handoutMasterId r:id="rId23"/>
  </p:handoutMasterIdLst>
  <p:sldIdLst>
    <p:sldId id="1883" r:id="rId2"/>
    <p:sldId id="1875" r:id="rId3"/>
    <p:sldId id="1884" r:id="rId4"/>
    <p:sldId id="1885" r:id="rId5"/>
    <p:sldId id="1901" r:id="rId6"/>
    <p:sldId id="1886" r:id="rId7"/>
    <p:sldId id="1889" r:id="rId8"/>
    <p:sldId id="1893" r:id="rId9"/>
    <p:sldId id="1888" r:id="rId10"/>
    <p:sldId id="1887" r:id="rId11"/>
    <p:sldId id="1894" r:id="rId12"/>
    <p:sldId id="1897" r:id="rId13"/>
    <p:sldId id="1898" r:id="rId14"/>
    <p:sldId id="1899" r:id="rId15"/>
    <p:sldId id="1891" r:id="rId16"/>
    <p:sldId id="1902" r:id="rId17"/>
    <p:sldId id="1895" r:id="rId18"/>
    <p:sldId id="1896" r:id="rId19"/>
    <p:sldId id="1900" r:id="rId20"/>
    <p:sldId id="1892" r:id="rId21"/>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FF"/>
    <a:srgbClr val="0046AC"/>
    <a:srgbClr val="009900"/>
    <a:srgbClr val="0066FF"/>
    <a:srgbClr val="EBF0F2"/>
    <a:srgbClr val="E1F0FF"/>
    <a:srgbClr val="C1E0FF"/>
    <a:srgbClr val="FBF1B3"/>
    <a:srgbClr val="FFFFCC"/>
    <a:srgbClr val="D5DFE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0" d="100"/>
          <a:sy n="60" d="100"/>
        </p:scale>
        <p:origin x="-1080" y="-258"/>
      </p:cViewPr>
      <p:guideLst>
        <p:guide orient="horz" pos="2160"/>
        <p:guide pos="3840"/>
      </p:guideLst>
    </p:cSldViewPr>
  </p:slideViewPr>
  <p:notesTextViewPr>
    <p:cViewPr>
      <p:scale>
        <a:sx n="100" d="100"/>
        <a:sy n="100" d="100"/>
      </p:scale>
      <p:origin x="0" y="0"/>
    </p:cViewPr>
  </p:notesTextViewPr>
  <p:notesViewPr>
    <p:cSldViewPr snapToGrid="0">
      <p:cViewPr>
        <p:scale>
          <a:sx n="1" d="2"/>
          <a:sy n="1" d="2"/>
        </p:scale>
        <p:origin x="0" y="0"/>
      </p:cViewPr>
      <p:guideLst>
        <p:guide orient="horz" pos="2880"/>
        <p:guide orient="horz" pos="3224"/>
        <p:guide orient="horz" pos="2798"/>
        <p:guide orient="horz" pos="3132"/>
        <p:guide pos="2160"/>
        <p:guide pos="2238"/>
        <p:guide pos="2056"/>
        <p:guide pos="213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03-03-2022</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03-03-2022</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03-03-2022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a:p>
        </p:txBody>
      </p:sp>
      <p:sp>
        <p:nvSpPr>
          <p:cNvPr id="7" name="Title 1">
            <a:extLst>
              <a:ext uri="{FF2B5EF4-FFF2-40B4-BE49-F238E27FC236}">
                <a16:creationId xmlns=""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a:t>Click to edit Master title style</a:t>
            </a:r>
          </a:p>
        </p:txBody>
      </p:sp>
      <p:sp>
        <p:nvSpPr>
          <p:cNvPr id="8" name="Rectangle 7">
            <a:extLst>
              <a:ext uri="{FF2B5EF4-FFF2-40B4-BE49-F238E27FC236}">
                <a16:creationId xmlns=""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Arial" panose="020B0604020202020204"/>
            </a:endParaRPr>
          </a:p>
        </p:txBody>
      </p:sp>
      <p:pic>
        <p:nvPicPr>
          <p:cNvPr id="9" name="Picture 4">
            <a:extLst>
              <a:ext uri="{FF2B5EF4-FFF2-40B4-BE49-F238E27FC236}">
                <a16:creationId xmlns=""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03-03-2022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03-03-2022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03-03-2022</a:t>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03-03-2022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Arial" panose="020B0604020202020204"/>
            </a:endParaRPr>
          </a:p>
        </p:txBody>
      </p:sp>
      <p:pic>
        <p:nvPicPr>
          <p:cNvPr id="8" name="Picture 4">
            <a:extLst>
              <a:ext uri="{FF2B5EF4-FFF2-40B4-BE49-F238E27FC236}">
                <a16:creationId xmlns=""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03-03-2022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03-03-2022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03-03-2022</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03-03-2022</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03-03-2022</a:t>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03-03-2022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03-03-2022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5" name="Rectangle 14">
            <a:extLst>
              <a:ext uri="{FF2B5EF4-FFF2-40B4-BE49-F238E27FC236}">
                <a16:creationId xmlns=""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Arial" panose="020B0604020202020204"/>
            </a:endParaRPr>
          </a:p>
        </p:txBody>
      </p:sp>
      <p:pic>
        <p:nvPicPr>
          <p:cNvPr id="16" name="Picture 4">
            <a:extLst>
              <a:ext uri="{FF2B5EF4-FFF2-40B4-BE49-F238E27FC236}">
                <a16:creationId xmlns="" xmlns:a16="http://schemas.microsoft.com/office/drawing/2014/main" id="{B7B25442-9D6A-4CD7-9AB1-33C4A240BB58}"/>
              </a:ext>
            </a:extLst>
          </p:cNvPr>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AEC5584-B5CB-4C3A-9F8D-F715DD02FDBD}"/>
              </a:ext>
            </a:extLst>
          </p:cNvPr>
          <p:cNvSpPr txBox="1"/>
          <p:nvPr/>
        </p:nvSpPr>
        <p:spPr>
          <a:xfrm>
            <a:off x="2623624" y="214613"/>
            <a:ext cx="7040710" cy="931024"/>
          </a:xfrm>
          <a:prstGeom prst="rect">
            <a:avLst/>
          </a:prstGeom>
          <a:noFill/>
        </p:spPr>
        <p:txBody>
          <a:bodyPr wrap="none" rtlCol="0">
            <a:spAutoFit/>
          </a:bodyPr>
          <a:lstStyle/>
          <a:p>
            <a:pPr algn="ctr"/>
            <a:r>
              <a:rPr lang="en-IN" sz="4400" b="1">
                <a:solidFill>
                  <a:srgbClr val="0070C0"/>
                </a:solidFill>
                <a:latin typeface="Bahnschrift SemiBold Condensed" panose="020B0502040204020203" pitchFamily="34" charset="0"/>
              </a:rPr>
              <a:t>Institute of Aeronautical Engineering</a:t>
            </a:r>
          </a:p>
          <a:p>
            <a:pPr algn="ctr"/>
            <a:r>
              <a:rPr lang="en-IN" sz="1050" b="1">
                <a:solidFill>
                  <a:srgbClr val="0070C0"/>
                </a:solidFill>
                <a:latin typeface="Bahnschrift SemiBold Condensed" panose="020B0502040204020203" pitchFamily="34" charset="0"/>
              </a:rPr>
              <a:t>(Autonomous)</a:t>
            </a:r>
          </a:p>
        </p:txBody>
      </p:sp>
      <p:sp>
        <p:nvSpPr>
          <p:cNvPr id="7" name="TextBox 6">
            <a:extLst>
              <a:ext uri="{FF2B5EF4-FFF2-40B4-BE49-F238E27FC236}">
                <a16:creationId xmlns="" xmlns:a16="http://schemas.microsoft.com/office/drawing/2014/main" id="{5264DF67-1646-450B-AB3A-EDDF9F58C530}"/>
              </a:ext>
            </a:extLst>
          </p:cNvPr>
          <p:cNvSpPr txBox="1"/>
          <p:nvPr/>
        </p:nvSpPr>
        <p:spPr>
          <a:xfrm>
            <a:off x="2474867" y="2673891"/>
            <a:ext cx="7755328" cy="461665"/>
          </a:xfrm>
          <a:prstGeom prst="rect">
            <a:avLst/>
          </a:prstGeom>
          <a:noFill/>
        </p:spPr>
        <p:txBody>
          <a:bodyPr wrap="none" rtlCol="0">
            <a:spAutoFit/>
          </a:bodyPr>
          <a:lstStyle/>
          <a:p>
            <a:r>
              <a:rPr lang="en-IN" sz="2400" b="1" dirty="0">
                <a:solidFill>
                  <a:srgbClr val="C00000"/>
                </a:solidFill>
                <a:latin typeface="Dubai Medium" panose="020B0603030403030204" pitchFamily="34" charset="-78"/>
                <a:cs typeface="Dubai Medium" panose="020B0603030403030204" pitchFamily="34" charset="-78"/>
              </a:rPr>
              <a:t>Department of Electronics and Communication Engineering</a:t>
            </a:r>
          </a:p>
        </p:txBody>
      </p:sp>
      <p:pic>
        <p:nvPicPr>
          <p:cNvPr id="9" name="Picture 8">
            <a:extLst>
              <a:ext uri="{FF2B5EF4-FFF2-40B4-BE49-F238E27FC236}">
                <a16:creationId xmlns="" xmlns:a16="http://schemas.microsoft.com/office/drawing/2014/main" id="{44848AEA-3B00-4210-A812-544EFEF3E5F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13780" y="1136131"/>
            <a:ext cx="1546316" cy="1434890"/>
          </a:xfrm>
          <a:prstGeom prst="rect">
            <a:avLst/>
          </a:prstGeom>
        </p:spPr>
      </p:pic>
      <p:sp>
        <p:nvSpPr>
          <p:cNvPr id="13" name="TextBox 12">
            <a:extLst>
              <a:ext uri="{FF2B5EF4-FFF2-40B4-BE49-F238E27FC236}">
                <a16:creationId xmlns="" xmlns:a16="http://schemas.microsoft.com/office/drawing/2014/main" id="{CDA42EE5-0F35-4E70-9FA0-0250956EDD1C}"/>
              </a:ext>
            </a:extLst>
          </p:cNvPr>
          <p:cNvSpPr txBox="1"/>
          <p:nvPr/>
        </p:nvSpPr>
        <p:spPr>
          <a:xfrm>
            <a:off x="8285566" y="4869160"/>
            <a:ext cx="3906434" cy="1323439"/>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Team </a:t>
            </a:r>
            <a:r>
              <a:rPr lang="en-IN" sz="1600" b="1" dirty="0">
                <a:latin typeface="Tahoma" panose="020B0604030504040204" pitchFamily="34" charset="0"/>
                <a:ea typeface="Tahoma" panose="020B0604030504040204" pitchFamily="34" charset="0"/>
                <a:cs typeface="Tahoma" panose="020B0604030504040204" pitchFamily="34" charset="0"/>
              </a:rPr>
              <a:t>Members</a:t>
            </a:r>
          </a:p>
          <a:p>
            <a:endParaRPr lang="en-IN" sz="1600" b="1" dirty="0">
              <a:latin typeface="Tahoma" panose="020B0604030504040204" pitchFamily="34" charset="0"/>
              <a:ea typeface="Tahoma" panose="020B0604030504040204" pitchFamily="34" charset="0"/>
              <a:cs typeface="Tahoma" panose="020B0604030504040204" pitchFamily="34" charset="0"/>
            </a:endParaRPr>
          </a:p>
          <a:p>
            <a:r>
              <a:rPr lang="en-IN" sz="1600" b="1" dirty="0" smtClean="0">
                <a:latin typeface="Tahoma" panose="020B0604030504040204" pitchFamily="34" charset="0"/>
                <a:ea typeface="Tahoma" panose="020B0604030504040204" pitchFamily="34" charset="0"/>
                <a:cs typeface="Tahoma" panose="020B0604030504040204" pitchFamily="34" charset="0"/>
              </a:rPr>
              <a:t>19951A04D6</a:t>
            </a:r>
            <a:r>
              <a:rPr lang="en-US" sz="1600" b="1" dirty="0" smtClean="0">
                <a:latin typeface="Tahoma" panose="020B0604030504040204" pitchFamily="34" charset="0"/>
                <a:ea typeface="Tahoma" panose="020B0604030504040204" pitchFamily="34" charset="0"/>
                <a:cs typeface="Tahoma" panose="020B0604030504040204" pitchFamily="34" charset="0"/>
              </a:rPr>
              <a:t> – </a:t>
            </a:r>
            <a:r>
              <a:rPr lang="en-US" sz="1600" b="1" dirty="0" err="1" smtClean="0">
                <a:latin typeface="Tahoma" panose="020B0604030504040204" pitchFamily="34" charset="0"/>
                <a:ea typeface="Tahoma" panose="020B0604030504040204" pitchFamily="34" charset="0"/>
                <a:cs typeface="Tahoma" panose="020B0604030504040204" pitchFamily="34" charset="0"/>
              </a:rPr>
              <a:t>P.saikiran</a:t>
            </a:r>
            <a:endParaRPr lang="en-IN" sz="1600" b="1" dirty="0" smtClean="0">
              <a:latin typeface="Tahoma" panose="020B0604030504040204" pitchFamily="34" charset="0"/>
              <a:ea typeface="Tahoma" panose="020B0604030504040204" pitchFamily="34" charset="0"/>
              <a:cs typeface="Tahoma" panose="020B0604030504040204" pitchFamily="34" charset="0"/>
            </a:endParaRPr>
          </a:p>
          <a:p>
            <a:r>
              <a:rPr lang="en-IN" sz="1600" b="1" dirty="0" smtClean="0">
                <a:latin typeface="Tahoma" panose="020B0604030504040204" pitchFamily="34" charset="0"/>
                <a:ea typeface="Tahoma" panose="020B0604030504040204" pitchFamily="34" charset="0"/>
                <a:cs typeface="Tahoma" panose="020B0604030504040204" pitchFamily="34" charset="0"/>
              </a:rPr>
              <a:t>19951A04H6 – E. </a:t>
            </a:r>
            <a:r>
              <a:rPr lang="en-IN" sz="1600" b="1" dirty="0" err="1" smtClean="0">
                <a:latin typeface="Tahoma" panose="020B0604030504040204" pitchFamily="34" charset="0"/>
                <a:ea typeface="Tahoma" panose="020B0604030504040204" pitchFamily="34" charset="0"/>
                <a:cs typeface="Tahoma" panose="020B0604030504040204" pitchFamily="34" charset="0"/>
              </a:rPr>
              <a:t>srikar</a:t>
            </a:r>
            <a:endParaRPr lang="en-IN" sz="1600" b="1" dirty="0" smtClean="0">
              <a:latin typeface="Tahoma" panose="020B0604030504040204" pitchFamily="34" charset="0"/>
              <a:ea typeface="Tahoma" panose="020B0604030504040204" pitchFamily="34" charset="0"/>
              <a:cs typeface="Tahoma" panose="020B0604030504040204" pitchFamily="34" charset="0"/>
            </a:endParaRPr>
          </a:p>
          <a:p>
            <a:r>
              <a:rPr lang="en-US" sz="1600" dirty="0"/>
              <a:t>		</a:t>
            </a:r>
            <a:r>
              <a:rPr lang="en-US" sz="1350" dirty="0"/>
              <a:t>	</a:t>
            </a:r>
            <a:endParaRPr lang="en-IN" sz="1350" dirty="0"/>
          </a:p>
        </p:txBody>
      </p:sp>
      <p:sp>
        <p:nvSpPr>
          <p:cNvPr id="15" name="TextBox 14">
            <a:extLst>
              <a:ext uri="{FF2B5EF4-FFF2-40B4-BE49-F238E27FC236}">
                <a16:creationId xmlns="" xmlns:a16="http://schemas.microsoft.com/office/drawing/2014/main" id="{0B01EB95-B5AF-406B-AE2F-01311C399ADD}"/>
              </a:ext>
            </a:extLst>
          </p:cNvPr>
          <p:cNvSpPr txBox="1"/>
          <p:nvPr/>
        </p:nvSpPr>
        <p:spPr>
          <a:xfrm>
            <a:off x="767408" y="4892000"/>
            <a:ext cx="5811522" cy="1323439"/>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Supervisor</a:t>
            </a:r>
          </a:p>
          <a:p>
            <a:endParaRPr lang="en-US" sz="1600" dirty="0"/>
          </a:p>
          <a:p>
            <a:r>
              <a:rPr lang="en-US" sz="1600" b="1" dirty="0" smtClean="0"/>
              <a:t>Dr. Surekha Reddy Bandela</a:t>
            </a:r>
          </a:p>
          <a:p>
            <a:r>
              <a:rPr lang="en-US" sz="1600" dirty="0" smtClean="0"/>
              <a:t>Electronics </a:t>
            </a:r>
            <a:r>
              <a:rPr lang="en-US" sz="1600" dirty="0"/>
              <a:t>and Communication Engineering			</a:t>
            </a:r>
            <a:r>
              <a:rPr lang="en-US" sz="1350" dirty="0"/>
              <a:t>		</a:t>
            </a:r>
            <a:endParaRPr lang="en-IN" sz="1350" dirty="0"/>
          </a:p>
        </p:txBody>
      </p:sp>
      <p:sp>
        <p:nvSpPr>
          <p:cNvPr id="2" name="TextBox 1">
            <a:extLst>
              <a:ext uri="{FF2B5EF4-FFF2-40B4-BE49-F238E27FC236}">
                <a16:creationId xmlns="" xmlns:a16="http://schemas.microsoft.com/office/drawing/2014/main" id="{C0E4ECE8-2A89-42E1-9432-A4FDB4212023}"/>
              </a:ext>
            </a:extLst>
          </p:cNvPr>
          <p:cNvSpPr txBox="1"/>
          <p:nvPr/>
        </p:nvSpPr>
        <p:spPr>
          <a:xfrm>
            <a:off x="5096894" y="3537012"/>
            <a:ext cx="2511275" cy="300082"/>
          </a:xfrm>
          <a:prstGeom prst="rect">
            <a:avLst/>
          </a:prstGeom>
          <a:noFill/>
        </p:spPr>
        <p:txBody>
          <a:bodyPr wrap="square" rtlCol="0">
            <a:spAutoFit/>
          </a:bodyPr>
          <a:lstStyle/>
          <a:p>
            <a:endParaRPr lang="en-IN" sz="1350"/>
          </a:p>
        </p:txBody>
      </p:sp>
      <p:sp>
        <p:nvSpPr>
          <p:cNvPr id="3" name="TextBox 2">
            <a:extLst>
              <a:ext uri="{FF2B5EF4-FFF2-40B4-BE49-F238E27FC236}">
                <a16:creationId xmlns="" xmlns:a16="http://schemas.microsoft.com/office/drawing/2014/main" id="{4DFF6A48-171D-4E3D-A5DC-181409AA3D8B}"/>
              </a:ext>
            </a:extLst>
          </p:cNvPr>
          <p:cNvSpPr txBox="1"/>
          <p:nvPr/>
        </p:nvSpPr>
        <p:spPr>
          <a:xfrm>
            <a:off x="1558332" y="3294676"/>
            <a:ext cx="9075336" cy="1073371"/>
          </a:xfrm>
          <a:prstGeom prst="rect">
            <a:avLst/>
          </a:prstGeom>
          <a:noFill/>
        </p:spPr>
        <p:txBody>
          <a:bodyPr wrap="square" rtlCol="0">
            <a:spAutoFit/>
          </a:bodyPr>
          <a:lstStyle/>
          <a:p>
            <a:pPr algn="ctr"/>
            <a:r>
              <a:rPr lang="en-US" sz="2400" b="1">
                <a:latin typeface="Calibri" panose="020F0502020204030204" pitchFamily="34" charset="0"/>
                <a:cs typeface="Calibri" panose="020F0502020204030204" pitchFamily="34" charset="0"/>
              </a:rPr>
              <a:t>TOPIC:-   </a:t>
            </a:r>
            <a:r>
              <a:rPr lang="en-IN" sz="2400" b="1">
                <a:latin typeface="Calibri" panose="020F0502020204030204" pitchFamily="34" charset="0"/>
                <a:cs typeface="Calibri" panose="020F0502020204030204" pitchFamily="34" charset="0"/>
              </a:rPr>
              <a:t>NOISE REDUCTION USING SIGNAL TO NOISE RATIO(SNR) REDUCTION</a:t>
            </a:r>
            <a:endParaRPr lang="en-US" sz="2400" b="1">
              <a:latin typeface="Calibri" panose="020F0502020204030204" pitchFamily="34" charset="0"/>
              <a:cs typeface="Calibri" panose="020F0502020204030204" pitchFamily="34" charset="0"/>
            </a:endParaRPr>
          </a:p>
          <a:p>
            <a:pPr algn="ctr"/>
            <a:endParaRPr lang="en-IN" sz="1575" b="1"/>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3986C3-44E6-445B-87E0-5295F07F29EB}"/>
              </a:ext>
            </a:extLst>
          </p:cNvPr>
          <p:cNvSpPr>
            <a:spLocks noGrp="1"/>
          </p:cNvSpPr>
          <p:nvPr>
            <p:ph type="title"/>
          </p:nvPr>
        </p:nvSpPr>
        <p:spPr/>
        <p:txBody>
          <a:bodyPr>
            <a:normAutofit/>
          </a:bodyPr>
          <a:lstStyle/>
          <a:p>
            <a:r>
              <a:rPr lang="en-IN" sz="3600" dirty="0">
                <a:latin typeface="Times New Roman" pitchFamily="18" charset="0"/>
                <a:cs typeface="Times New Roman" pitchFamily="18" charset="0"/>
              </a:rPr>
              <a:t>Existing Method:</a:t>
            </a:r>
          </a:p>
        </p:txBody>
      </p:sp>
      <p:sp>
        <p:nvSpPr>
          <p:cNvPr id="2" name="Content Placeholder 1">
            <a:extLst>
              <a:ext uri="{FF2B5EF4-FFF2-40B4-BE49-F238E27FC236}">
                <a16:creationId xmlns="" xmlns:a16="http://schemas.microsoft.com/office/drawing/2014/main" id="{192714D1-9254-A84C-A9C9-784C8A8111F9}"/>
              </a:ext>
            </a:extLst>
          </p:cNvPr>
          <p:cNvSpPr>
            <a:spLocks noGrp="1"/>
          </p:cNvSpPr>
          <p:nvPr>
            <p:ph idx="1"/>
          </p:nvPr>
        </p:nvSpPr>
        <p:spPr>
          <a:xfrm>
            <a:off x="609600" y="1436916"/>
            <a:ext cx="10972800" cy="4525963"/>
          </a:xfrm>
        </p:spPr>
        <p:txBody>
          <a:bodyPr/>
          <a:lstStyle/>
          <a:p>
            <a:pPr marL="0" indent="0">
              <a:buNone/>
            </a:pPr>
            <a:r>
              <a:rPr lang="en-IN" sz="3600" dirty="0">
                <a:latin typeface="Times New Roman" pitchFamily="18" charset="0"/>
                <a:cs typeface="Times New Roman" pitchFamily="18" charset="0"/>
              </a:rPr>
              <a:t>In addition, the masking property of the human ears is also employed to adapt the gain factor, enabling the imperceptive residual noise with energy below the noise masking threshold to be retained. The speech distortion is therefore reduced by preserving more noisy speech signals. Experimental results show that the proposed scheme can efficiently reduce the effect of musical residual noise by rendering residual noise perceptually white.</a:t>
            </a:r>
            <a:endParaRPr lang="en-US" sz="36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10</a:t>
            </a:fld>
            <a:endParaRPr lang="en-US"/>
          </a:p>
        </p:txBody>
      </p:sp>
    </p:spTree>
    <p:extLst>
      <p:ext uri="{BB962C8B-B14F-4D97-AF65-F5344CB8AC3E}">
        <p14:creationId xmlns="" xmlns:p14="http://schemas.microsoft.com/office/powerpoint/2010/main" val="2602183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82943-EA2E-F840-84CC-00D941642584}"/>
              </a:ext>
            </a:extLst>
          </p:cNvPr>
          <p:cNvSpPr>
            <a:spLocks noGrp="1"/>
          </p:cNvSpPr>
          <p:nvPr>
            <p:ph type="title"/>
          </p:nvPr>
        </p:nvSpPr>
        <p:spPr/>
        <p:txBody>
          <a:bodyPr/>
          <a:lstStyle/>
          <a:p>
            <a:r>
              <a:rPr lang="en-IN" sz="3600" dirty="0">
                <a:latin typeface="Times New Roman" pitchFamily="18" charset="0"/>
                <a:cs typeface="Times New Roman" pitchFamily="18" charset="0"/>
              </a:rPr>
              <a:t>Drawbacks</a:t>
            </a:r>
            <a:r>
              <a:rPr lang="en-IN" dirty="0"/>
              <a:t> </a:t>
            </a:r>
            <a:endParaRPr lang="en-US" dirty="0"/>
          </a:p>
        </p:txBody>
      </p:sp>
      <p:sp>
        <p:nvSpPr>
          <p:cNvPr id="3" name="Content Placeholder 2">
            <a:extLst>
              <a:ext uri="{FF2B5EF4-FFF2-40B4-BE49-F238E27FC236}">
                <a16:creationId xmlns="" xmlns:a16="http://schemas.microsoft.com/office/drawing/2014/main" id="{5CFC3AFB-AF80-0546-B060-75F67039EE85}"/>
              </a:ext>
            </a:extLst>
          </p:cNvPr>
          <p:cNvSpPr>
            <a:spLocks noGrp="1"/>
          </p:cNvSpPr>
          <p:nvPr>
            <p:ph idx="1"/>
          </p:nvPr>
        </p:nvSpPr>
        <p:spPr>
          <a:xfrm>
            <a:off x="730552" y="1333500"/>
            <a:ext cx="10972800" cy="5205413"/>
          </a:xfrm>
        </p:spPr>
        <p:txBody>
          <a:bodyPr/>
          <a:lstStyle/>
          <a:p>
            <a:r>
              <a:rPr lang="en-IN" sz="3600" dirty="0">
                <a:latin typeface="Times New Roman" pitchFamily="18" charset="0"/>
                <a:cs typeface="Times New Roman" pitchFamily="18" charset="0"/>
              </a:rPr>
              <a:t>If the original audio signal is higher than the noise signal range then the noise signal  can’t be cleared </a:t>
            </a:r>
          </a:p>
          <a:p>
            <a:r>
              <a:rPr lang="en-IN" sz="3600" dirty="0">
                <a:latin typeface="Times New Roman" pitchFamily="18" charset="0"/>
                <a:cs typeface="Times New Roman" pitchFamily="18" charset="0"/>
              </a:rPr>
              <a:t> This electrical noise can inject itself onto </a:t>
            </a:r>
            <a:r>
              <a:rPr lang="en-IN" sz="3600" dirty="0" err="1">
                <a:latin typeface="Times New Roman" pitchFamily="18" charset="0"/>
                <a:cs typeface="Times New Roman" pitchFamily="18" charset="0"/>
              </a:rPr>
              <a:t>analog</a:t>
            </a:r>
            <a:r>
              <a:rPr lang="en-IN" sz="3600" dirty="0">
                <a:latin typeface="Times New Roman" pitchFamily="18" charset="0"/>
                <a:cs typeface="Times New Roman" pitchFamily="18" charset="0"/>
              </a:rPr>
              <a:t> or digital signals and fool control equipment into thinking the process variable is different from what it actually is.</a:t>
            </a:r>
            <a:endParaRPr lang="en-US" sz="36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F828B810-F4BF-5342-BEF2-ACB2F5117198}"/>
              </a:ext>
            </a:extLst>
          </p:cNvPr>
          <p:cNvSpPr>
            <a:spLocks noGrp="1"/>
          </p:cNvSpPr>
          <p:nvPr>
            <p:ph type="sldNum" sz="quarter" idx="12"/>
          </p:nvPr>
        </p:nvSpPr>
        <p:spPr/>
        <p:txBody>
          <a:bodyPr/>
          <a:lstStyle/>
          <a:p>
            <a:fld id="{FBBF61CF-E01E-4A46-BB21-3455A7373A30}" type="slidenum">
              <a:rPr lang="en-US"/>
              <a:pPr/>
              <a:t>11</a:t>
            </a:fld>
            <a:endParaRPr lang="en-US"/>
          </a:p>
        </p:txBody>
      </p:sp>
    </p:spTree>
    <p:extLst>
      <p:ext uri="{BB962C8B-B14F-4D97-AF65-F5344CB8AC3E}">
        <p14:creationId xmlns="" xmlns:p14="http://schemas.microsoft.com/office/powerpoint/2010/main" val="3778803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848A5-FCE1-9C44-A7E2-9B77BF36DBE5}"/>
              </a:ext>
            </a:extLst>
          </p:cNvPr>
          <p:cNvSpPr>
            <a:spLocks noGrp="1"/>
          </p:cNvSpPr>
          <p:nvPr>
            <p:ph type="title"/>
          </p:nvPr>
        </p:nvSpPr>
        <p:spPr/>
        <p:txBody>
          <a:bodyPr>
            <a:normAutofit/>
          </a:bodyPr>
          <a:lstStyle/>
          <a:p>
            <a:r>
              <a:rPr lang="en-IN" sz="3600" dirty="0" smtClean="0">
                <a:latin typeface="Times New Roman" pitchFamily="18" charset="0"/>
                <a:cs typeface="Times New Roman" pitchFamily="18" charset="0"/>
              </a:rPr>
              <a:t>SAMPLE INPUT SIGNAL </a:t>
            </a:r>
            <a:endParaRPr lang="en-US" sz="36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DC4ABFFB-0E7C-0E49-AD11-28D77677EB91}"/>
              </a:ext>
            </a:extLst>
          </p:cNvPr>
          <p:cNvSpPr>
            <a:spLocks noGrp="1"/>
          </p:cNvSpPr>
          <p:nvPr>
            <p:ph type="sldNum" sz="quarter" idx="12"/>
          </p:nvPr>
        </p:nvSpPr>
        <p:spPr/>
        <p:txBody>
          <a:bodyPr/>
          <a:lstStyle/>
          <a:p>
            <a:fld id="{FBBF61CF-E01E-4A46-BB21-3455A7373A30}" type="slidenum">
              <a:rPr lang="en-US"/>
              <a:pPr/>
              <a:t>12</a:t>
            </a:fld>
            <a:endParaRPr lang="en-US"/>
          </a:p>
        </p:txBody>
      </p:sp>
      <p:sp>
        <p:nvSpPr>
          <p:cNvPr id="13" name="Content Placeholder 12">
            <a:extLst>
              <a:ext uri="{FF2B5EF4-FFF2-40B4-BE49-F238E27FC236}">
                <a16:creationId xmlns="" xmlns:a16="http://schemas.microsoft.com/office/drawing/2014/main" id="{2ED80B06-1789-5140-B6C7-452BB11BA662}"/>
              </a:ext>
            </a:extLst>
          </p:cNvPr>
          <p:cNvSpPr>
            <a:spLocks noGrp="1"/>
          </p:cNvSpPr>
          <p:nvPr>
            <p:ph idx="1"/>
          </p:nvPr>
        </p:nvSpPr>
        <p:spPr>
          <a:xfrm>
            <a:off x="912108" y="5533646"/>
            <a:ext cx="10972800" cy="1324354"/>
          </a:xfrm>
        </p:spPr>
        <p:txBody>
          <a:bodyPr/>
          <a:lstStyle/>
          <a:p>
            <a:pPr marL="400050" lvl="1" indent="0">
              <a:buNone/>
            </a:pPr>
            <a:r>
              <a:rPr lang="en-IN" sz="3600" dirty="0">
                <a:latin typeface="Times New Roman" pitchFamily="18" charset="0"/>
                <a:cs typeface="Times New Roman" pitchFamily="18" charset="0"/>
              </a:rPr>
              <a:t>AUDIO SIGNAL WITHOUT ANY NOISE</a:t>
            </a:r>
            <a:endParaRPr lang="en-US" sz="3600" dirty="0">
              <a:latin typeface="Times New Roman" pitchFamily="18" charset="0"/>
              <a:cs typeface="Times New Roman" pitchFamily="18" charset="0"/>
            </a:endParaRPr>
          </a:p>
        </p:txBody>
      </p:sp>
      <p:pic>
        <p:nvPicPr>
          <p:cNvPr id="14" name="Picture 14">
            <a:extLst>
              <a:ext uri="{FF2B5EF4-FFF2-40B4-BE49-F238E27FC236}">
                <a16:creationId xmlns="" xmlns:a16="http://schemas.microsoft.com/office/drawing/2014/main" id="{3392D96B-5A6C-7546-B4A1-B4763E7CE8A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45959" y="1106906"/>
            <a:ext cx="10082462" cy="4186990"/>
          </a:xfrm>
          <a:prstGeom prst="rect">
            <a:avLst/>
          </a:prstGeom>
        </p:spPr>
      </p:pic>
    </p:spTree>
    <p:extLst>
      <p:ext uri="{BB962C8B-B14F-4D97-AF65-F5344CB8AC3E}">
        <p14:creationId xmlns="" xmlns:p14="http://schemas.microsoft.com/office/powerpoint/2010/main" val="2105464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21A8F5-151A-8048-B7D1-BE02214CCAA1}"/>
              </a:ext>
            </a:extLst>
          </p:cNvPr>
          <p:cNvSpPr>
            <a:spLocks noGrp="1"/>
          </p:cNvSpPr>
          <p:nvPr>
            <p:ph type="title"/>
          </p:nvPr>
        </p:nvSpPr>
        <p:spPr/>
        <p:txBody>
          <a:bodyPr>
            <a:normAutofit/>
          </a:bodyPr>
          <a:lstStyle/>
          <a:p>
            <a:r>
              <a:rPr lang="en-IN" sz="3600" dirty="0" smtClean="0">
                <a:latin typeface="Times New Roman" pitchFamily="18" charset="0"/>
                <a:cs typeface="Times New Roman" pitchFamily="18" charset="0"/>
              </a:rPr>
              <a:t>SAMPLE INPUT SIGNAL </a:t>
            </a:r>
            <a:endParaRPr lang="en-US" sz="3600" dirty="0"/>
          </a:p>
        </p:txBody>
      </p:sp>
      <p:sp>
        <p:nvSpPr>
          <p:cNvPr id="3" name="Content Placeholder 2">
            <a:extLst>
              <a:ext uri="{FF2B5EF4-FFF2-40B4-BE49-F238E27FC236}">
                <a16:creationId xmlns="" xmlns:a16="http://schemas.microsoft.com/office/drawing/2014/main" id="{A55EAFEF-0CDF-3648-8F98-66FA245D23D9}"/>
              </a:ext>
            </a:extLst>
          </p:cNvPr>
          <p:cNvSpPr>
            <a:spLocks noGrp="1"/>
          </p:cNvSpPr>
          <p:nvPr>
            <p:ph idx="1"/>
          </p:nvPr>
        </p:nvSpPr>
        <p:spPr>
          <a:xfrm>
            <a:off x="1311124" y="4850568"/>
            <a:ext cx="10972800" cy="1505783"/>
          </a:xfrm>
        </p:spPr>
        <p:txBody>
          <a:bodyPr/>
          <a:lstStyle/>
          <a:p>
            <a:pPr marL="0" indent="0">
              <a:buNone/>
            </a:pPr>
            <a:r>
              <a:rPr lang="en-IN" sz="3600" dirty="0">
                <a:latin typeface="Times New Roman" pitchFamily="18" charset="0"/>
                <a:cs typeface="Times New Roman" pitchFamily="18" charset="0"/>
              </a:rPr>
              <a:t>AUDIO SIGNAL AFTER ADDING NOISE</a:t>
            </a:r>
            <a:endParaRPr lang="en-US" sz="36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BAA6FA0E-6004-6542-ABE6-59F2C16FA3A8}"/>
              </a:ext>
            </a:extLst>
          </p:cNvPr>
          <p:cNvSpPr>
            <a:spLocks noGrp="1"/>
          </p:cNvSpPr>
          <p:nvPr>
            <p:ph type="sldNum" sz="quarter" idx="12"/>
          </p:nvPr>
        </p:nvSpPr>
        <p:spPr/>
        <p:txBody>
          <a:bodyPr/>
          <a:lstStyle/>
          <a:p>
            <a:fld id="{FBBF61CF-E01E-4A46-BB21-3455A7373A30}" type="slidenum">
              <a:rPr lang="en-US"/>
              <a:pPr/>
              <a:t>13</a:t>
            </a:fld>
            <a:endParaRPr lang="en-US"/>
          </a:p>
        </p:txBody>
      </p:sp>
      <p:pic>
        <p:nvPicPr>
          <p:cNvPr id="5" name="Picture 5">
            <a:extLst>
              <a:ext uri="{FF2B5EF4-FFF2-40B4-BE49-F238E27FC236}">
                <a16:creationId xmlns="" xmlns:a16="http://schemas.microsoft.com/office/drawing/2014/main" id="{FCA6ABC1-9535-044F-BDD4-7542C2F8E28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86589" y="1082842"/>
            <a:ext cx="9962147" cy="3767726"/>
          </a:xfrm>
          <a:prstGeom prst="rect">
            <a:avLst/>
          </a:prstGeom>
        </p:spPr>
      </p:pic>
    </p:spTree>
    <p:extLst>
      <p:ext uri="{BB962C8B-B14F-4D97-AF65-F5344CB8AC3E}">
        <p14:creationId xmlns="" xmlns:p14="http://schemas.microsoft.com/office/powerpoint/2010/main" val="3882286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4CBC4D-8524-3546-A8CD-B2E5A6E47B33}"/>
              </a:ext>
            </a:extLst>
          </p:cNvPr>
          <p:cNvSpPr>
            <a:spLocks noGrp="1"/>
          </p:cNvSpPr>
          <p:nvPr>
            <p:ph type="title"/>
          </p:nvPr>
        </p:nvSpPr>
        <p:spPr/>
        <p:txBody>
          <a:bodyPr>
            <a:normAutofit/>
          </a:bodyPr>
          <a:lstStyle/>
          <a:p>
            <a:r>
              <a:rPr lang="en-IN" sz="3600" dirty="0" smtClean="0">
                <a:latin typeface="Times New Roman" pitchFamily="18" charset="0"/>
                <a:cs typeface="Times New Roman" pitchFamily="18" charset="0"/>
              </a:rPr>
              <a:t>SAMPLE INPUT SIGNAL </a:t>
            </a:r>
            <a:endParaRPr lang="en-US" sz="36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8B2BD95-2F29-7445-88A6-1216B6DBB770}"/>
              </a:ext>
            </a:extLst>
          </p:cNvPr>
          <p:cNvSpPr>
            <a:spLocks noGrp="1"/>
          </p:cNvSpPr>
          <p:nvPr>
            <p:ph idx="1"/>
          </p:nvPr>
        </p:nvSpPr>
        <p:spPr>
          <a:xfrm>
            <a:off x="1612232" y="5173579"/>
            <a:ext cx="11530453" cy="983168"/>
          </a:xfrm>
        </p:spPr>
        <p:txBody>
          <a:bodyPr/>
          <a:lstStyle/>
          <a:p>
            <a:pPr marL="0" indent="0">
              <a:buNone/>
            </a:pPr>
            <a:r>
              <a:rPr lang="en-IN" dirty="0">
                <a:latin typeface="Times New Roman" pitchFamily="18" charset="0"/>
                <a:cs typeface="Times New Roman" pitchFamily="18" charset="0"/>
              </a:rPr>
              <a:t>AUDIO SIGNAL AFTER REMOVING THE NOISE</a:t>
            </a: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B99E4315-1691-4B4F-8D6B-BDA1B04B50FD}"/>
              </a:ext>
            </a:extLst>
          </p:cNvPr>
          <p:cNvSpPr>
            <a:spLocks noGrp="1"/>
          </p:cNvSpPr>
          <p:nvPr>
            <p:ph type="sldNum" sz="quarter" idx="12"/>
          </p:nvPr>
        </p:nvSpPr>
        <p:spPr/>
        <p:txBody>
          <a:bodyPr/>
          <a:lstStyle/>
          <a:p>
            <a:fld id="{FBBF61CF-E01E-4A46-BB21-3455A7373A30}" type="slidenum">
              <a:rPr lang="en-US"/>
              <a:pPr/>
              <a:t>14</a:t>
            </a:fld>
            <a:endParaRPr lang="en-US"/>
          </a:p>
        </p:txBody>
      </p:sp>
      <p:pic>
        <p:nvPicPr>
          <p:cNvPr id="5" name="Picture 5">
            <a:extLst>
              <a:ext uri="{FF2B5EF4-FFF2-40B4-BE49-F238E27FC236}">
                <a16:creationId xmlns="" xmlns:a16="http://schemas.microsoft.com/office/drawing/2014/main" id="{C72D7550-64FD-A941-AE91-B78D8D334C7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38464" y="1417859"/>
            <a:ext cx="10611852" cy="3587278"/>
          </a:xfrm>
          <a:prstGeom prst="rect">
            <a:avLst/>
          </a:prstGeom>
        </p:spPr>
      </p:pic>
    </p:spTree>
    <p:extLst>
      <p:ext uri="{BB962C8B-B14F-4D97-AF65-F5344CB8AC3E}">
        <p14:creationId xmlns="" xmlns:p14="http://schemas.microsoft.com/office/powerpoint/2010/main" val="3311822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3986C3-44E6-445B-87E0-5295F07F29EB}"/>
              </a:ext>
            </a:extLst>
          </p:cNvPr>
          <p:cNvSpPr>
            <a:spLocks noGrp="1"/>
          </p:cNvSpPr>
          <p:nvPr>
            <p:ph type="title"/>
          </p:nvPr>
        </p:nvSpPr>
        <p:spPr/>
        <p:txBody>
          <a:bodyPr>
            <a:normAutofit/>
          </a:bodyPr>
          <a:lstStyle/>
          <a:p>
            <a:r>
              <a:rPr lang="en-IN" sz="3600" dirty="0">
                <a:latin typeface="Times New Roman" pitchFamily="18" charset="0"/>
                <a:cs typeface="Times New Roman" pitchFamily="18" charset="0"/>
              </a:rPr>
              <a:t>Proposed Method </a:t>
            </a:r>
          </a:p>
        </p:txBody>
      </p:sp>
      <p:sp>
        <p:nvSpPr>
          <p:cNvPr id="2" name="Content Placeholder 1">
            <a:extLst>
              <a:ext uri="{FF2B5EF4-FFF2-40B4-BE49-F238E27FC236}">
                <a16:creationId xmlns="" xmlns:a16="http://schemas.microsoft.com/office/drawing/2014/main" id="{05826EFA-3DA3-C745-840D-A113AC8C31F5}"/>
              </a:ext>
            </a:extLst>
          </p:cNvPr>
          <p:cNvSpPr>
            <a:spLocks noGrp="1"/>
          </p:cNvSpPr>
          <p:nvPr>
            <p:ph idx="1"/>
          </p:nvPr>
        </p:nvSpPr>
        <p:spPr/>
        <p:txBody>
          <a:bodyPr/>
          <a:lstStyle/>
          <a:p>
            <a:r>
              <a:rPr lang="en-IN" sz="3600" dirty="0" smtClean="0">
                <a:latin typeface="Times New Roman" pitchFamily="18" charset="0"/>
                <a:cs typeface="Times New Roman" pitchFamily="18" charset="0"/>
              </a:rPr>
              <a:t>In this method the noise can be reduced very easily without losing the original audio frequency and by just reducing the multiple background </a:t>
            </a:r>
            <a:r>
              <a:rPr lang="en-IN" sz="3600" dirty="0" err="1" smtClean="0">
                <a:latin typeface="Times New Roman" pitchFamily="18" charset="0"/>
                <a:cs typeface="Times New Roman" pitchFamily="18" charset="0"/>
              </a:rPr>
              <a:t>noiseswith</a:t>
            </a:r>
            <a:r>
              <a:rPr lang="en-IN" sz="3600" dirty="0" smtClean="0">
                <a:latin typeface="Times New Roman" pitchFamily="18" charset="0"/>
                <a:cs typeface="Times New Roman" pitchFamily="18" charset="0"/>
              </a:rPr>
              <a:t> the use of SNR  filter by removing the stationary and non stationary noises from the audio sampling without causing any </a:t>
            </a:r>
            <a:r>
              <a:rPr lang="en-IN" sz="3600" dirty="0" err="1" smtClean="0">
                <a:latin typeface="Times New Roman" pitchFamily="18" charset="0"/>
                <a:cs typeface="Times New Roman" pitchFamily="18" charset="0"/>
              </a:rPr>
              <a:t>disortion</a:t>
            </a:r>
            <a:r>
              <a:rPr lang="en-IN" sz="3600" dirty="0" smtClean="0">
                <a:latin typeface="Times New Roman" pitchFamily="18" charset="0"/>
                <a:cs typeface="Times New Roman" pitchFamily="18" charset="0"/>
              </a:rPr>
              <a:t> in the original signal. </a:t>
            </a:r>
            <a:endParaRPr lang="en-IN" sz="36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15</a:t>
            </a:fld>
            <a:endParaRPr lang="en-US"/>
          </a:p>
        </p:txBody>
      </p:sp>
    </p:spTree>
    <p:extLst>
      <p:ext uri="{BB962C8B-B14F-4D97-AF65-F5344CB8AC3E}">
        <p14:creationId xmlns="" xmlns:p14="http://schemas.microsoft.com/office/powerpoint/2010/main" val="3888431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139AC3-AA76-3F40-B60A-6917F4018A93}"/>
              </a:ext>
            </a:extLst>
          </p:cNvPr>
          <p:cNvSpPr>
            <a:spLocks noGrp="1"/>
          </p:cNvSpPr>
          <p:nvPr>
            <p:ph type="title"/>
          </p:nvPr>
        </p:nvSpPr>
        <p:spPr/>
        <p:txBody>
          <a:bodyPr>
            <a:normAutofit/>
          </a:bodyPr>
          <a:lstStyle/>
          <a:p>
            <a:r>
              <a:rPr lang="en-IN" sz="3600" dirty="0">
                <a:latin typeface="Times New Roman" pitchFamily="18" charset="0"/>
                <a:cs typeface="Times New Roman" pitchFamily="18" charset="0"/>
              </a:rPr>
              <a:t>Proposed Method</a:t>
            </a:r>
            <a:endParaRPr lang="en-US" sz="36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81B4FDB-BB6F-D04B-B593-D7190F2A11FA}"/>
              </a:ext>
            </a:extLst>
          </p:cNvPr>
          <p:cNvSpPr>
            <a:spLocks noGrp="1"/>
          </p:cNvSpPr>
          <p:nvPr>
            <p:ph idx="1"/>
          </p:nvPr>
        </p:nvSpPr>
        <p:spPr/>
        <p:txBody>
          <a:bodyPr/>
          <a:lstStyle/>
          <a:p>
            <a:r>
              <a:rPr lang="en-IN" sz="4000" dirty="0">
                <a:latin typeface="Times New Roman" pitchFamily="18" charset="0"/>
                <a:cs typeface="Times New Roman" pitchFamily="18" charset="0"/>
              </a:rPr>
              <a:t>The proposed method deals </a:t>
            </a:r>
            <a:r>
              <a:rPr lang="en-IN" sz="4000" dirty="0" smtClean="0">
                <a:latin typeface="Times New Roman" pitchFamily="18" charset="0"/>
                <a:cs typeface="Times New Roman" pitchFamily="18" charset="0"/>
              </a:rPr>
              <a:t>with  Internal electronic noise of measurement systems can be reduced  through the use of SNR </a:t>
            </a:r>
          </a:p>
          <a:p>
            <a:r>
              <a:rPr lang="en-IN" sz="4000" dirty="0" smtClean="0">
                <a:latin typeface="Times New Roman" pitchFamily="18" charset="0"/>
                <a:cs typeface="Times New Roman" pitchFamily="18" charset="0"/>
              </a:rPr>
              <a:t>When the characteristics of the noise are known and are different from the signal it is possible to use a filter to reduce the noise</a:t>
            </a:r>
            <a:endParaRPr lang="en-US" sz="40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64CB751-D0F7-3645-9400-CC8DA53F9E28}"/>
              </a:ext>
            </a:extLst>
          </p:cNvPr>
          <p:cNvSpPr>
            <a:spLocks noGrp="1"/>
          </p:cNvSpPr>
          <p:nvPr>
            <p:ph type="sldNum" sz="quarter" idx="12"/>
          </p:nvPr>
        </p:nvSpPr>
        <p:spPr/>
        <p:txBody>
          <a:bodyPr/>
          <a:lstStyle/>
          <a:p>
            <a:fld id="{FBBF61CF-E01E-4A46-BB21-3455A7373A30}" type="slidenum">
              <a:rPr lang="en-US"/>
              <a:pPr/>
              <a:t>16</a:t>
            </a:fld>
            <a:endParaRPr lang="en-US"/>
          </a:p>
        </p:txBody>
      </p:sp>
    </p:spTree>
    <p:extLst>
      <p:ext uri="{BB962C8B-B14F-4D97-AF65-F5344CB8AC3E}">
        <p14:creationId xmlns="" xmlns:p14="http://schemas.microsoft.com/office/powerpoint/2010/main" val="2773490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139AC3-AA76-3F40-B60A-6917F4018A93}"/>
              </a:ext>
            </a:extLst>
          </p:cNvPr>
          <p:cNvSpPr>
            <a:spLocks noGrp="1"/>
          </p:cNvSpPr>
          <p:nvPr>
            <p:ph type="title"/>
          </p:nvPr>
        </p:nvSpPr>
        <p:spPr>
          <a:xfrm>
            <a:off x="409074" y="0"/>
            <a:ext cx="10972800" cy="766762"/>
          </a:xfrm>
        </p:spPr>
        <p:txBody>
          <a:bodyPr>
            <a:normAutofit/>
          </a:bodyPr>
          <a:lstStyle/>
          <a:p>
            <a:r>
              <a:rPr lang="en-IN" sz="3600" dirty="0">
                <a:latin typeface="Times New Roman" pitchFamily="18" charset="0"/>
                <a:cs typeface="Times New Roman" pitchFamily="18" charset="0"/>
              </a:rPr>
              <a:t>Proposed Method</a:t>
            </a:r>
            <a:endParaRPr lang="en-US" sz="36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81B4FDB-BB6F-D04B-B593-D7190F2A11FA}"/>
              </a:ext>
            </a:extLst>
          </p:cNvPr>
          <p:cNvSpPr>
            <a:spLocks noGrp="1"/>
          </p:cNvSpPr>
          <p:nvPr>
            <p:ph idx="1"/>
          </p:nvPr>
        </p:nvSpPr>
        <p:spPr/>
        <p:txBody>
          <a:bodyPr/>
          <a:lstStyle/>
          <a:p>
            <a:r>
              <a:rPr lang="en-US" sz="3600" dirty="0" smtClean="0">
                <a:latin typeface="Times New Roman" pitchFamily="18" charset="0"/>
                <a:cs typeface="Times New Roman" pitchFamily="18" charset="0"/>
              </a:rPr>
              <a:t> SNR measurements are already in decibel form, then you can subtract the noise quantity from the desired signal: </a:t>
            </a:r>
            <a:r>
              <a:rPr lang="en-US" sz="3600" b="1" dirty="0" smtClean="0">
                <a:latin typeface="Times New Roman" pitchFamily="18" charset="0"/>
                <a:cs typeface="Times New Roman" pitchFamily="18" charset="0"/>
              </a:rPr>
              <a:t>SNR = S - N</a:t>
            </a:r>
            <a:r>
              <a:rPr lang="en-US" sz="3600" dirty="0" smtClean="0">
                <a:latin typeface="Times New Roman" pitchFamily="18" charset="0"/>
                <a:cs typeface="Times New Roman" pitchFamily="18" charset="0"/>
              </a:rPr>
              <a:t>.</a:t>
            </a:r>
          </a:p>
          <a:p>
            <a:r>
              <a:rPr lang="en-US" sz="3600" dirty="0" smtClean="0">
                <a:latin typeface="Times New Roman" pitchFamily="18" charset="0"/>
                <a:cs typeface="Times New Roman" pitchFamily="18" charset="0"/>
              </a:rPr>
              <a:t> This is because when you subtract logarithms, it is the equivalent of dividing normal numbers. Also, the difference in the numbers equals the SNR</a:t>
            </a:r>
            <a:endParaRPr lang="en-US" sz="36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64CB751-D0F7-3645-9400-CC8DA53F9E28}"/>
              </a:ext>
            </a:extLst>
          </p:cNvPr>
          <p:cNvSpPr>
            <a:spLocks noGrp="1"/>
          </p:cNvSpPr>
          <p:nvPr>
            <p:ph type="sldNum" sz="quarter" idx="12"/>
          </p:nvPr>
        </p:nvSpPr>
        <p:spPr/>
        <p:txBody>
          <a:bodyPr/>
          <a:lstStyle/>
          <a:p>
            <a:fld id="{FBBF61CF-E01E-4A46-BB21-3455A7373A30}" type="slidenum">
              <a:rPr lang="en-US"/>
              <a:pPr/>
              <a:t>17</a:t>
            </a:fld>
            <a:endParaRPr lang="en-US"/>
          </a:p>
        </p:txBody>
      </p:sp>
    </p:spTree>
    <p:extLst>
      <p:ext uri="{BB962C8B-B14F-4D97-AF65-F5344CB8AC3E}">
        <p14:creationId xmlns="" xmlns:p14="http://schemas.microsoft.com/office/powerpoint/2010/main" val="2773490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78DB6-1E45-5E4C-8B24-8A29DFAE2CA2}"/>
              </a:ext>
            </a:extLst>
          </p:cNvPr>
          <p:cNvSpPr>
            <a:spLocks noGrp="1"/>
          </p:cNvSpPr>
          <p:nvPr>
            <p:ph type="title"/>
          </p:nvPr>
        </p:nvSpPr>
        <p:spPr/>
        <p:txBody>
          <a:bodyPr>
            <a:normAutofit/>
          </a:bodyPr>
          <a:lstStyle/>
          <a:p>
            <a:r>
              <a:rPr lang="en-IN" sz="3600" dirty="0">
                <a:latin typeface="Times New Roman" pitchFamily="18" charset="0"/>
                <a:cs typeface="Times New Roman" pitchFamily="18" charset="0"/>
              </a:rPr>
              <a:t>Proposed Method </a:t>
            </a:r>
            <a:endParaRPr lang="en-US" sz="36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169D350-3910-924D-BD16-C90444C03C68}"/>
              </a:ext>
            </a:extLst>
          </p:cNvPr>
          <p:cNvSpPr>
            <a:spLocks noGrp="1"/>
          </p:cNvSpPr>
          <p:nvPr>
            <p:ph idx="1"/>
          </p:nvPr>
        </p:nvSpPr>
        <p:spPr>
          <a:xfrm>
            <a:off x="488648" y="959153"/>
            <a:ext cx="10972800" cy="5561963"/>
          </a:xfrm>
        </p:spPr>
        <p:txBody>
          <a:bodyPr/>
          <a:lstStyle/>
          <a:p>
            <a:r>
              <a:rPr lang="en-IN" sz="3600" dirty="0" smtClean="0">
                <a:latin typeface="Times New Roman" pitchFamily="18" charset="0"/>
                <a:cs typeface="Times New Roman" pitchFamily="18" charset="0"/>
              </a:rPr>
              <a:t>A low pass filter (LPF) </a:t>
            </a:r>
            <a:r>
              <a:rPr lang="en-IN" sz="3600" dirty="0">
                <a:latin typeface="Times New Roman" pitchFamily="18" charset="0"/>
                <a:cs typeface="Times New Roman" pitchFamily="18" charset="0"/>
              </a:rPr>
              <a:t>is an audio signal processor that removes unwanted noise frequencies from a signal above a determined cut off </a:t>
            </a:r>
            <a:r>
              <a:rPr lang="en-IN" sz="3600" dirty="0" smtClean="0">
                <a:latin typeface="Times New Roman" pitchFamily="18" charset="0"/>
                <a:cs typeface="Times New Roman" pitchFamily="18" charset="0"/>
              </a:rPr>
              <a:t>frequency.</a:t>
            </a:r>
          </a:p>
          <a:p>
            <a:r>
              <a:rPr lang="en-IN" sz="3600" dirty="0" smtClean="0">
                <a:latin typeface="Times New Roman" pitchFamily="18" charset="0"/>
                <a:cs typeface="Times New Roman" pitchFamily="18" charset="0"/>
              </a:rPr>
              <a:t> Noise </a:t>
            </a:r>
            <a:r>
              <a:rPr lang="en-IN" sz="3600" dirty="0">
                <a:latin typeface="Times New Roman" pitchFamily="18" charset="0"/>
                <a:cs typeface="Times New Roman" pitchFamily="18" charset="0"/>
              </a:rPr>
              <a:t>can be reduced very easily without losing the original audio frequency and also by   just reducing the multiple background noises with the use of SNR filter </a:t>
            </a:r>
            <a:endParaRPr lang="en-IN" sz="3600" dirty="0" smtClean="0">
              <a:latin typeface="Times New Roman" pitchFamily="18" charset="0"/>
              <a:cs typeface="Times New Roman" pitchFamily="18" charset="0"/>
            </a:endParaRPr>
          </a:p>
          <a:p>
            <a:r>
              <a:rPr lang="en-IN" sz="3600" dirty="0" smtClean="0">
                <a:latin typeface="Times New Roman" pitchFamily="18" charset="0"/>
                <a:cs typeface="Times New Roman" pitchFamily="18" charset="0"/>
              </a:rPr>
              <a:t>by </a:t>
            </a:r>
            <a:r>
              <a:rPr lang="en-IN" sz="3600" dirty="0">
                <a:latin typeface="Times New Roman" pitchFamily="18" charset="0"/>
                <a:cs typeface="Times New Roman" pitchFamily="18" charset="0"/>
              </a:rPr>
              <a:t>removing the stationary and non stationary noises from the audio sample without causing any distortion to the original signal.</a:t>
            </a:r>
          </a:p>
        </p:txBody>
      </p:sp>
      <p:sp>
        <p:nvSpPr>
          <p:cNvPr id="4" name="Slide Number Placeholder 3">
            <a:extLst>
              <a:ext uri="{FF2B5EF4-FFF2-40B4-BE49-F238E27FC236}">
                <a16:creationId xmlns="" xmlns:a16="http://schemas.microsoft.com/office/drawing/2014/main" id="{4CB96D25-00CC-EB43-8C18-778E0C12E1F2}"/>
              </a:ext>
            </a:extLst>
          </p:cNvPr>
          <p:cNvSpPr>
            <a:spLocks noGrp="1"/>
          </p:cNvSpPr>
          <p:nvPr>
            <p:ph type="sldNum" sz="quarter" idx="12"/>
          </p:nvPr>
        </p:nvSpPr>
        <p:spPr/>
        <p:txBody>
          <a:bodyPr/>
          <a:lstStyle/>
          <a:p>
            <a:fld id="{FBBF61CF-E01E-4A46-BB21-3455A7373A30}" type="slidenum">
              <a:rPr lang="en-US"/>
              <a:pPr/>
              <a:t>18</a:t>
            </a:fld>
            <a:endParaRPr lang="en-US"/>
          </a:p>
        </p:txBody>
      </p:sp>
    </p:spTree>
    <p:extLst>
      <p:ext uri="{BB962C8B-B14F-4D97-AF65-F5344CB8AC3E}">
        <p14:creationId xmlns="" xmlns:p14="http://schemas.microsoft.com/office/powerpoint/2010/main" val="1848799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A93359-CA73-E043-BE83-E419504C1606}"/>
              </a:ext>
            </a:extLst>
          </p:cNvPr>
          <p:cNvSpPr>
            <a:spLocks noGrp="1"/>
          </p:cNvSpPr>
          <p:nvPr>
            <p:ph type="title"/>
          </p:nvPr>
        </p:nvSpPr>
        <p:spPr/>
        <p:txBody>
          <a:bodyPr>
            <a:normAutofit/>
          </a:bodyPr>
          <a:lstStyle/>
          <a:p>
            <a:r>
              <a:rPr lang="en-IN" sz="3600" dirty="0">
                <a:latin typeface="Times New Roman" pitchFamily="18" charset="0"/>
                <a:cs typeface="Times New Roman" pitchFamily="18" charset="0"/>
              </a:rPr>
              <a:t>Flow Chart </a:t>
            </a:r>
            <a:endParaRPr lang="en-US" sz="36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4D1EE29-E06C-A147-B4CC-AEEAB43CE959}"/>
              </a:ext>
            </a:extLst>
          </p:cNvPr>
          <p:cNvSpPr>
            <a:spLocks noGrp="1"/>
          </p:cNvSpPr>
          <p:nvPr>
            <p:ph type="sldNum" sz="quarter" idx="12"/>
          </p:nvPr>
        </p:nvSpPr>
        <p:spPr/>
        <p:txBody>
          <a:bodyPr/>
          <a:lstStyle/>
          <a:p>
            <a:fld id="{FBBF61CF-E01E-4A46-BB21-3455A7373A30}" type="slidenum">
              <a:rPr lang="en-US"/>
              <a:pPr/>
              <a:t>19</a:t>
            </a:fld>
            <a:endParaRPr lang="en-US"/>
          </a:p>
        </p:txBody>
      </p:sp>
      <p:pic>
        <p:nvPicPr>
          <p:cNvPr id="7" name="Picture 7">
            <a:extLst>
              <a:ext uri="{FF2B5EF4-FFF2-40B4-BE49-F238E27FC236}">
                <a16:creationId xmlns="" xmlns:a16="http://schemas.microsoft.com/office/drawing/2014/main" id="{09C020A8-9588-F040-B4F3-2F3EFFBFBD26}"/>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647576" y="1175732"/>
            <a:ext cx="6896847" cy="5363181"/>
          </a:xfrm>
        </p:spPr>
      </p:pic>
    </p:spTree>
    <p:extLst>
      <p:ext uri="{BB962C8B-B14F-4D97-AF65-F5344CB8AC3E}">
        <p14:creationId xmlns="" xmlns:p14="http://schemas.microsoft.com/office/powerpoint/2010/main" val="4271147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3986C3-44E6-445B-87E0-5295F07F29EB}"/>
              </a:ext>
            </a:extLst>
          </p:cNvPr>
          <p:cNvSpPr>
            <a:spLocks noGrp="1"/>
          </p:cNvSpPr>
          <p:nvPr>
            <p:ph type="title"/>
          </p:nvPr>
        </p:nvSpPr>
        <p:spPr/>
        <p:txBody>
          <a:bodyPr>
            <a:normAutofit/>
          </a:bodyPr>
          <a:lstStyle/>
          <a:p>
            <a:r>
              <a:rPr lang="en-IN" sz="3600" dirty="0" smtClean="0">
                <a:latin typeface="Times New Roman" pitchFamily="18" charset="0"/>
                <a:cs typeface="Times New Roman" pitchFamily="18" charset="0"/>
              </a:rPr>
              <a:t>OUTLINE </a:t>
            </a:r>
            <a:endParaRPr lang="en-IN" sz="3600" dirty="0">
              <a:latin typeface="Times New Roman" pitchFamily="18" charset="0"/>
              <a:cs typeface="Times New Roman" pitchFamily="18" charset="0"/>
            </a:endParaRPr>
          </a:p>
        </p:txBody>
      </p:sp>
      <p:sp>
        <p:nvSpPr>
          <p:cNvPr id="2" name="Content Placeholder 1">
            <a:extLst>
              <a:ext uri="{FF2B5EF4-FFF2-40B4-BE49-F238E27FC236}">
                <a16:creationId xmlns="" xmlns:a16="http://schemas.microsoft.com/office/drawing/2014/main" id="{DAA539E5-CC7D-224C-8C8C-7FEE01659A5E}"/>
              </a:ext>
            </a:extLst>
          </p:cNvPr>
          <p:cNvSpPr>
            <a:spLocks noGrp="1"/>
          </p:cNvSpPr>
          <p:nvPr>
            <p:ph idx="1"/>
          </p:nvPr>
        </p:nvSpPr>
        <p:spPr>
          <a:xfrm>
            <a:off x="609600" y="1324769"/>
            <a:ext cx="10972800" cy="4525963"/>
          </a:xfrm>
        </p:spPr>
        <p:txBody>
          <a:bodyPr/>
          <a:lstStyle/>
          <a:p>
            <a:r>
              <a:rPr lang="en-IN" sz="4000" dirty="0">
                <a:latin typeface="Times New Roman" pitchFamily="18" charset="0"/>
                <a:cs typeface="Times New Roman" pitchFamily="18" charset="0"/>
              </a:rPr>
              <a:t>Abstract. </a:t>
            </a:r>
          </a:p>
          <a:p>
            <a:r>
              <a:rPr lang="en-IN" sz="4000" dirty="0">
                <a:latin typeface="Times New Roman" pitchFamily="18" charset="0"/>
                <a:cs typeface="Times New Roman" pitchFamily="18" charset="0"/>
              </a:rPr>
              <a:t>Introduction.</a:t>
            </a:r>
          </a:p>
          <a:p>
            <a:r>
              <a:rPr lang="en-IN" sz="4000" dirty="0">
                <a:latin typeface="Times New Roman" pitchFamily="18" charset="0"/>
                <a:cs typeface="Times New Roman" pitchFamily="18" charset="0"/>
              </a:rPr>
              <a:t>Prerequisites.</a:t>
            </a:r>
          </a:p>
          <a:p>
            <a:r>
              <a:rPr lang="en-IN" sz="4000" dirty="0">
                <a:latin typeface="Times New Roman" pitchFamily="18" charset="0"/>
                <a:cs typeface="Times New Roman" pitchFamily="18" charset="0"/>
              </a:rPr>
              <a:t>Existing method. </a:t>
            </a:r>
          </a:p>
          <a:p>
            <a:r>
              <a:rPr lang="en-IN" sz="4000" dirty="0">
                <a:latin typeface="Times New Roman" pitchFamily="18" charset="0"/>
                <a:cs typeface="Times New Roman" pitchFamily="18" charset="0"/>
              </a:rPr>
              <a:t>Drawbacks . </a:t>
            </a:r>
          </a:p>
          <a:p>
            <a:r>
              <a:rPr lang="en-IN" sz="4000" dirty="0">
                <a:latin typeface="Times New Roman" pitchFamily="18" charset="0"/>
                <a:cs typeface="Times New Roman" pitchFamily="18" charset="0"/>
              </a:rPr>
              <a:t>Proposed method . </a:t>
            </a:r>
          </a:p>
          <a:p>
            <a:pPr>
              <a:buNone/>
            </a:pPr>
            <a:endParaRPr lang="en-IN" sz="4000" dirty="0">
              <a:latin typeface="Times New Roman" pitchFamily="18" charset="0"/>
              <a:cs typeface="Times New Roman" pitchFamily="18" charset="0"/>
            </a:endParaRPr>
          </a:p>
          <a:p>
            <a:endParaRPr lang="en-IN" dirty="0"/>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2</a:t>
            </a:fld>
            <a:endParaRPr lang="en-US"/>
          </a:p>
        </p:txBody>
      </p:sp>
    </p:spTree>
    <p:extLst>
      <p:ext uri="{BB962C8B-B14F-4D97-AF65-F5344CB8AC3E}">
        <p14:creationId xmlns="" xmlns:p14="http://schemas.microsoft.com/office/powerpoint/2010/main" val="535127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6D916DD-EC29-4B0D-8479-E816FE1D0C8D}"/>
              </a:ext>
            </a:extLst>
          </p:cNvPr>
          <p:cNvSpPr>
            <a:spLocks noGrp="1"/>
          </p:cNvSpPr>
          <p:nvPr>
            <p:ph type="sldNum" sz="quarter" idx="12"/>
          </p:nvPr>
        </p:nvSpPr>
        <p:spPr/>
        <p:txBody>
          <a:bodyPr/>
          <a:lstStyle/>
          <a:p>
            <a:fld id="{FBBF61CF-E01E-4A46-BB21-3455A7373A30}" type="slidenum">
              <a:rPr lang="en-US" smtClean="0"/>
              <a:pPr/>
              <a:t>20</a:t>
            </a:fld>
            <a:endParaRPr lang="en-US"/>
          </a:p>
        </p:txBody>
      </p:sp>
      <p:pic>
        <p:nvPicPr>
          <p:cNvPr id="6" name="Picture 5">
            <a:extLst>
              <a:ext uri="{FF2B5EF4-FFF2-40B4-BE49-F238E27FC236}">
                <a16:creationId xmlns="" xmlns:a16="http://schemas.microsoft.com/office/drawing/2014/main" id="{55521C87-FF6D-4A9F-B8C4-CA0F0194B38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 xmlns:p14="http://schemas.microsoft.com/office/powerpoint/2010/main" val="1285441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3986C3-44E6-445B-87E0-5295F07F29EB}"/>
              </a:ext>
            </a:extLst>
          </p:cNvPr>
          <p:cNvSpPr>
            <a:spLocks noGrp="1"/>
          </p:cNvSpPr>
          <p:nvPr>
            <p:ph type="title"/>
          </p:nvPr>
        </p:nvSpPr>
        <p:spPr/>
        <p:txBody>
          <a:bodyPr>
            <a:normAutofit/>
          </a:bodyPr>
          <a:lstStyle/>
          <a:p>
            <a:r>
              <a:rPr lang="en-IN" sz="3600" dirty="0">
                <a:latin typeface="Times New Roman" pitchFamily="18" charset="0"/>
                <a:cs typeface="Times New Roman" pitchFamily="18" charset="0"/>
              </a:rPr>
              <a:t>Abstract :</a:t>
            </a:r>
          </a:p>
        </p:txBody>
      </p:sp>
      <p:sp>
        <p:nvSpPr>
          <p:cNvPr id="2" name="Content Placeholder 1">
            <a:extLst>
              <a:ext uri="{FF2B5EF4-FFF2-40B4-BE49-F238E27FC236}">
                <a16:creationId xmlns="" xmlns:a16="http://schemas.microsoft.com/office/drawing/2014/main" id="{1B0D34D6-EC5B-7441-A321-A3940F54B902}"/>
              </a:ext>
            </a:extLst>
          </p:cNvPr>
          <p:cNvSpPr>
            <a:spLocks noGrp="1"/>
          </p:cNvSpPr>
          <p:nvPr>
            <p:ph idx="1"/>
          </p:nvPr>
        </p:nvSpPr>
        <p:spPr>
          <a:xfrm>
            <a:off x="609600" y="1860626"/>
            <a:ext cx="10972800" cy="4525963"/>
          </a:xfrm>
        </p:spPr>
        <p:txBody>
          <a:bodyPr/>
          <a:lstStyle/>
          <a:p>
            <a:r>
              <a:rPr lang="en-IN" sz="4000" dirty="0">
                <a:latin typeface="Times New Roman" pitchFamily="18" charset="0"/>
                <a:cs typeface="Times New Roman" pitchFamily="18" charset="0"/>
              </a:rPr>
              <a:t>In this </a:t>
            </a:r>
            <a:r>
              <a:rPr lang="en-IN" sz="4000" dirty="0" smtClean="0">
                <a:latin typeface="Times New Roman" pitchFamily="18" charset="0"/>
                <a:cs typeface="Times New Roman" pitchFamily="18" charset="0"/>
              </a:rPr>
              <a:t>project </a:t>
            </a:r>
            <a:r>
              <a:rPr lang="en-IN" sz="4000" dirty="0">
                <a:latin typeface="Times New Roman" pitchFamily="18" charset="0"/>
                <a:cs typeface="Times New Roman" pitchFamily="18" charset="0"/>
              </a:rPr>
              <a:t>we are going to use signal to noise </a:t>
            </a:r>
            <a:r>
              <a:rPr lang="en-IN" sz="4000" dirty="0" smtClean="0">
                <a:latin typeface="Times New Roman" pitchFamily="18" charset="0"/>
                <a:cs typeface="Times New Roman" pitchFamily="18" charset="0"/>
              </a:rPr>
              <a:t>ratio to </a:t>
            </a:r>
            <a:r>
              <a:rPr lang="en-IN" sz="4000" dirty="0">
                <a:latin typeface="Times New Roman" pitchFamily="18" charset="0"/>
                <a:cs typeface="Times New Roman" pitchFamily="18" charset="0"/>
              </a:rPr>
              <a:t>reduce the unwanted noise. </a:t>
            </a:r>
          </a:p>
          <a:p>
            <a:r>
              <a:rPr lang="en-US" sz="4000" b="1" dirty="0" smtClean="0">
                <a:latin typeface="Times New Roman" pitchFamily="18" charset="0"/>
                <a:cs typeface="Times New Roman" pitchFamily="18" charset="0"/>
              </a:rPr>
              <a:t>Signal-to-noise ratio</a:t>
            </a:r>
            <a:r>
              <a:rPr lang="en-US" sz="4000" dirty="0" smtClean="0">
                <a:latin typeface="Times New Roman" pitchFamily="18" charset="0"/>
                <a:cs typeface="Times New Roman" pitchFamily="18" charset="0"/>
              </a:rPr>
              <a:t> (SNR) is the measurement used to describe how much desired sound is present in an audio recording, as opposed to unwanted sound (noise).</a:t>
            </a:r>
          </a:p>
          <a:p>
            <a:endParaRPr lang="en-US" sz="40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3</a:t>
            </a:fld>
            <a:endParaRPr lang="en-US"/>
          </a:p>
        </p:txBody>
      </p:sp>
    </p:spTree>
    <p:extLst>
      <p:ext uri="{BB962C8B-B14F-4D97-AF65-F5344CB8AC3E}">
        <p14:creationId xmlns="" xmlns:p14="http://schemas.microsoft.com/office/powerpoint/2010/main" val="63576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BCFA6AF-30A1-FE4D-8AE9-563B1F2EA2A6}"/>
              </a:ext>
            </a:extLst>
          </p:cNvPr>
          <p:cNvSpPr>
            <a:spLocks noGrp="1"/>
          </p:cNvSpPr>
          <p:nvPr>
            <p:ph type="title"/>
          </p:nvPr>
        </p:nvSpPr>
        <p:spPr/>
        <p:txBody>
          <a:bodyPr>
            <a:normAutofit/>
          </a:bodyPr>
          <a:lstStyle/>
          <a:p>
            <a:r>
              <a:rPr sz="4000" b="0" smtClean="0">
                <a:latin typeface="Times New Roman" pitchFamily="18" charset="0"/>
                <a:cs typeface="Times New Roman" pitchFamily="18" charset="0"/>
              </a:rPr>
              <a:t>What is Max SNR?</a:t>
            </a:r>
            <a:endParaRPr lang="en-US" sz="4000" dirty="0">
              <a:latin typeface="Times New Roman" pitchFamily="18" charset="0"/>
              <a:cs typeface="Times New Roman" pitchFamily="18" charset="0"/>
            </a:endParaRPr>
          </a:p>
        </p:txBody>
      </p:sp>
      <p:sp>
        <p:nvSpPr>
          <p:cNvPr id="6" name="Content Placeholder 5">
            <a:extLst>
              <a:ext uri="{FF2B5EF4-FFF2-40B4-BE49-F238E27FC236}">
                <a16:creationId xmlns="" xmlns:a16="http://schemas.microsoft.com/office/drawing/2014/main" id="{FB02A6D8-2195-0447-ABA8-4AC82624D7A7}"/>
              </a:ext>
            </a:extLst>
          </p:cNvPr>
          <p:cNvSpPr>
            <a:spLocks noGrp="1"/>
          </p:cNvSpPr>
          <p:nvPr>
            <p:ph idx="1"/>
          </p:nvPr>
        </p:nvSpPr>
        <p:spPr>
          <a:xfrm>
            <a:off x="283029" y="1166018"/>
            <a:ext cx="10972800" cy="4525963"/>
          </a:xfrm>
        </p:spPr>
        <p:txBody>
          <a:bodyPr/>
          <a:lstStyle/>
          <a:p>
            <a:pPr marL="0" indent="0">
              <a:buNone/>
            </a:pPr>
            <a:r>
              <a:rPr lang="en-US" sz="4000" dirty="0" smtClean="0">
                <a:latin typeface="Times New Roman" pitchFamily="18" charset="0"/>
                <a:cs typeface="Times New Roman" pitchFamily="18" charset="0"/>
              </a:rPr>
              <a:t>The maximum SNR value is </a:t>
            </a:r>
            <a:r>
              <a:rPr lang="en-US" sz="4000" b="1" dirty="0" smtClean="0">
                <a:latin typeface="Times New Roman" pitchFamily="18" charset="0"/>
                <a:cs typeface="Times New Roman" pitchFamily="18" charset="0"/>
              </a:rPr>
              <a:t>30dB</a:t>
            </a:r>
            <a:r>
              <a:rPr lang="en-US" sz="4000" dirty="0" smtClean="0">
                <a:latin typeface="Times New Roman" pitchFamily="18" charset="0"/>
                <a:cs typeface="Times New Roman" pitchFamily="18" charset="0"/>
              </a:rPr>
              <a:t>, which indicates the best link quality. Anything that is above 18-20dB means that the link is working properly. Anything below those values may indicate that there is interference or that the selected settings are not suited for the current radio environment.</a:t>
            </a:r>
            <a:endParaRPr lang="en-US" sz="40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4</a:t>
            </a:fld>
            <a:endParaRPr lang="en-US"/>
          </a:p>
        </p:txBody>
      </p:sp>
    </p:spTree>
    <p:extLst>
      <p:ext uri="{BB962C8B-B14F-4D97-AF65-F5344CB8AC3E}">
        <p14:creationId xmlns="" xmlns:p14="http://schemas.microsoft.com/office/powerpoint/2010/main" val="78278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BCFA6AF-30A1-FE4D-8AE9-563B1F2EA2A6}"/>
              </a:ext>
            </a:extLst>
          </p:cNvPr>
          <p:cNvSpPr>
            <a:spLocks noGrp="1"/>
          </p:cNvSpPr>
          <p:nvPr>
            <p:ph type="title"/>
          </p:nvPr>
        </p:nvSpPr>
        <p:spPr/>
        <p:txBody>
          <a:bodyPr>
            <a:normAutofit/>
          </a:bodyPr>
          <a:lstStyle/>
          <a:p>
            <a:r>
              <a:rPr sz="4400" b="0" smtClean="0">
                <a:latin typeface="Times New Roman" pitchFamily="18" charset="0"/>
                <a:cs typeface="Times New Roman" pitchFamily="18" charset="0"/>
              </a:rPr>
              <a:t>What is the minimum SNR dB?</a:t>
            </a:r>
            <a:endParaRPr lang="en-US" sz="4400" dirty="0">
              <a:latin typeface="Times New Roman" pitchFamily="18" charset="0"/>
              <a:cs typeface="Times New Roman" pitchFamily="18" charset="0"/>
            </a:endParaRPr>
          </a:p>
        </p:txBody>
      </p:sp>
      <p:sp>
        <p:nvSpPr>
          <p:cNvPr id="6" name="Content Placeholder 5">
            <a:extLst>
              <a:ext uri="{FF2B5EF4-FFF2-40B4-BE49-F238E27FC236}">
                <a16:creationId xmlns="" xmlns:a16="http://schemas.microsoft.com/office/drawing/2014/main" id="{FB02A6D8-2195-0447-ABA8-4AC82624D7A7}"/>
              </a:ext>
            </a:extLst>
          </p:cNvPr>
          <p:cNvSpPr>
            <a:spLocks noGrp="1"/>
          </p:cNvSpPr>
          <p:nvPr>
            <p:ph idx="1"/>
          </p:nvPr>
        </p:nvSpPr>
        <p:spPr>
          <a:xfrm>
            <a:off x="283029" y="1166018"/>
            <a:ext cx="10972800" cy="4525963"/>
          </a:xfrm>
        </p:spPr>
        <p:txBody>
          <a:bodyPr/>
          <a:lstStyle/>
          <a:p>
            <a:r>
              <a:rPr lang="en-US" sz="4000" b="1" dirty="0" smtClean="0">
                <a:latin typeface="Times New Roman" pitchFamily="18" charset="0"/>
                <a:cs typeface="Times New Roman" pitchFamily="18" charset="0"/>
              </a:rPr>
              <a:t>10 dB to 15 dB</a:t>
            </a:r>
            <a:r>
              <a:rPr lang="en-US" sz="4000" dirty="0" smtClean="0">
                <a:latin typeface="Times New Roman" pitchFamily="18" charset="0"/>
                <a:cs typeface="Times New Roman" pitchFamily="18" charset="0"/>
              </a:rPr>
              <a:t>: is the accepted minimum to establish an unreliable connection. 15 dB to 25 dB: is typically considered the minimally acceptable level to establish poor connectivity. </a:t>
            </a:r>
          </a:p>
          <a:p>
            <a:r>
              <a:rPr lang="en-US" sz="4000" dirty="0" smtClean="0">
                <a:latin typeface="Times New Roman" pitchFamily="18" charset="0"/>
                <a:cs typeface="Times New Roman" pitchFamily="18" charset="0"/>
              </a:rPr>
              <a:t>25 dB to 40 dB: is deemed to be good.</a:t>
            </a:r>
          </a:p>
          <a:p>
            <a:r>
              <a:rPr lang="en-US" sz="4000" dirty="0" smtClean="0">
                <a:latin typeface="Times New Roman" pitchFamily="18" charset="0"/>
                <a:cs typeface="Times New Roman" pitchFamily="18" charset="0"/>
              </a:rPr>
              <a:t> 41 dB or higher: is considered to be excellent.</a:t>
            </a:r>
            <a:endParaRPr lang="en-US" sz="40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5</a:t>
            </a:fld>
            <a:endParaRPr lang="en-US"/>
          </a:p>
        </p:txBody>
      </p:sp>
    </p:spTree>
    <p:extLst>
      <p:ext uri="{BB962C8B-B14F-4D97-AF65-F5344CB8AC3E}">
        <p14:creationId xmlns="" xmlns:p14="http://schemas.microsoft.com/office/powerpoint/2010/main" val="782788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3986C3-44E6-445B-87E0-5295F07F29EB}"/>
              </a:ext>
            </a:extLst>
          </p:cNvPr>
          <p:cNvSpPr>
            <a:spLocks noGrp="1"/>
          </p:cNvSpPr>
          <p:nvPr>
            <p:ph type="title"/>
          </p:nvPr>
        </p:nvSpPr>
        <p:spPr/>
        <p:txBody>
          <a:bodyPr>
            <a:normAutofit/>
          </a:bodyPr>
          <a:lstStyle/>
          <a:p>
            <a:r>
              <a:rPr lang="en-IN" sz="4000" dirty="0">
                <a:latin typeface="Times New Roman" pitchFamily="18" charset="0"/>
                <a:cs typeface="Times New Roman" pitchFamily="18" charset="0"/>
              </a:rPr>
              <a:t>Introduction:</a:t>
            </a:r>
          </a:p>
        </p:txBody>
      </p:sp>
      <p:sp>
        <p:nvSpPr>
          <p:cNvPr id="2" name="Content Placeholder 1">
            <a:extLst>
              <a:ext uri="{FF2B5EF4-FFF2-40B4-BE49-F238E27FC236}">
                <a16:creationId xmlns="" xmlns:a16="http://schemas.microsoft.com/office/drawing/2014/main" id="{D3C3BD26-FF72-8E48-A8B1-556EA8D07154}"/>
              </a:ext>
            </a:extLst>
          </p:cNvPr>
          <p:cNvSpPr>
            <a:spLocks noGrp="1"/>
          </p:cNvSpPr>
          <p:nvPr>
            <p:ph idx="1"/>
          </p:nvPr>
        </p:nvSpPr>
        <p:spPr>
          <a:xfrm>
            <a:off x="516466" y="1295401"/>
            <a:ext cx="11376781" cy="5010150"/>
          </a:xfrm>
        </p:spPr>
        <p:txBody>
          <a:bodyPr/>
          <a:lstStyle/>
          <a:p>
            <a:pPr marL="742950" indent="-742950">
              <a:buNone/>
            </a:pPr>
            <a:r>
              <a:rPr lang="en-IN" sz="4400" b="1" dirty="0" smtClean="0">
                <a:solidFill>
                  <a:schemeClr val="tx1"/>
                </a:solidFill>
                <a:latin typeface="Times New Roman" pitchFamily="18" charset="0"/>
                <a:cs typeface="Times New Roman" pitchFamily="18" charset="0"/>
              </a:rPr>
              <a:t>Best setting for noise reduction?</a:t>
            </a:r>
            <a:endParaRPr lang="en-IN" sz="3600" b="1" dirty="0" smtClean="0">
              <a:solidFill>
                <a:schemeClr val="tx1"/>
              </a:solidFill>
              <a:latin typeface="Times New Roman" pitchFamily="18" charset="0"/>
              <a:cs typeface="Times New Roman" pitchFamily="18" charset="0"/>
            </a:endParaRPr>
          </a:p>
          <a:p>
            <a:pPr marL="742950" indent="-742950"/>
            <a:r>
              <a:rPr lang="en-IN" sz="3600" dirty="0" smtClean="0">
                <a:latin typeface="Times New Roman" pitchFamily="18" charset="0"/>
                <a:cs typeface="Times New Roman" pitchFamily="18" charset="0"/>
              </a:rPr>
              <a:t>Noise </a:t>
            </a:r>
            <a:r>
              <a:rPr lang="en-IN" sz="3600" dirty="0">
                <a:latin typeface="Times New Roman" pitchFamily="18" charset="0"/>
                <a:cs typeface="Times New Roman" pitchFamily="18" charset="0"/>
              </a:rPr>
              <a:t>Reduction controls the amount of volume reduction to be applied to the noise</a:t>
            </a:r>
            <a:r>
              <a:rPr lang="en-IN" sz="3600" dirty="0" smtClean="0">
                <a:latin typeface="Times New Roman" pitchFamily="18" charset="0"/>
                <a:cs typeface="Times New Roman" pitchFamily="18" charset="0"/>
              </a:rPr>
              <a:t>.</a:t>
            </a:r>
          </a:p>
          <a:p>
            <a:pPr marL="742950" indent="-742950"/>
            <a:r>
              <a:rPr lang="en-IN" sz="3600" dirty="0" smtClean="0">
                <a:latin typeface="Times New Roman" pitchFamily="18" charset="0"/>
                <a:cs typeface="Times New Roman" pitchFamily="18" charset="0"/>
              </a:rPr>
              <a:t> </a:t>
            </a:r>
            <a:r>
              <a:rPr lang="en-IN" sz="3600" dirty="0">
                <a:latin typeface="Times New Roman" pitchFamily="18" charset="0"/>
                <a:cs typeface="Times New Roman" pitchFamily="18" charset="0"/>
              </a:rPr>
              <a:t>For light noise, adjust this parameter between 12 and 15dB to reduce the noise but maintain the integrity of the interview audio</a:t>
            </a:r>
            <a:r>
              <a:rPr lang="en-IN" sz="3600" dirty="0" smtClean="0">
                <a:latin typeface="Times New Roman" pitchFamily="18" charset="0"/>
                <a:cs typeface="Times New Roman" pitchFamily="18" charset="0"/>
              </a:rPr>
              <a:t>.</a:t>
            </a:r>
          </a:p>
          <a:p>
            <a:pPr marL="742950" indent="-742950"/>
            <a:r>
              <a:rPr lang="en-IN" sz="3600" dirty="0" smtClean="0">
                <a:latin typeface="Times New Roman" pitchFamily="18" charset="0"/>
                <a:cs typeface="Times New Roman" pitchFamily="18" charset="0"/>
              </a:rPr>
              <a:t> </a:t>
            </a:r>
            <a:r>
              <a:rPr lang="en-IN" sz="3600" dirty="0">
                <a:latin typeface="Times New Roman" pitchFamily="18" charset="0"/>
                <a:cs typeface="Times New Roman" pitchFamily="18" charset="0"/>
              </a:rPr>
              <a:t>Sensitivity controls how much of the audio will be considered as noise on a scale of 0 to 24.</a:t>
            </a:r>
          </a:p>
          <a:p>
            <a:pPr marL="0" indent="0">
              <a:buNone/>
            </a:pPr>
            <a:endParaRPr lang="en-US" sz="4400" dirty="0"/>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6</a:t>
            </a:fld>
            <a:endParaRPr lang="en-US" dirty="0"/>
          </a:p>
        </p:txBody>
      </p:sp>
    </p:spTree>
    <p:extLst>
      <p:ext uri="{BB962C8B-B14F-4D97-AF65-F5344CB8AC3E}">
        <p14:creationId xmlns="" xmlns:p14="http://schemas.microsoft.com/office/powerpoint/2010/main" val="1709770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3986C3-44E6-445B-87E0-5295F07F29EB}"/>
              </a:ext>
            </a:extLst>
          </p:cNvPr>
          <p:cNvSpPr>
            <a:spLocks noGrp="1"/>
          </p:cNvSpPr>
          <p:nvPr>
            <p:ph type="title"/>
          </p:nvPr>
        </p:nvSpPr>
        <p:spPr/>
        <p:txBody>
          <a:bodyPr>
            <a:normAutofit/>
          </a:bodyPr>
          <a:lstStyle/>
          <a:p>
            <a:r>
              <a:rPr lang="en-IN" sz="4000" dirty="0">
                <a:latin typeface="Times New Roman" pitchFamily="18" charset="0"/>
                <a:cs typeface="Times New Roman" pitchFamily="18" charset="0"/>
              </a:rPr>
              <a:t>Objectives</a:t>
            </a:r>
          </a:p>
        </p:txBody>
      </p:sp>
      <p:sp>
        <p:nvSpPr>
          <p:cNvPr id="2" name="Content Placeholder 1">
            <a:extLst>
              <a:ext uri="{FF2B5EF4-FFF2-40B4-BE49-F238E27FC236}">
                <a16:creationId xmlns="" xmlns:a16="http://schemas.microsoft.com/office/drawing/2014/main" id="{F07BF2DC-EC5D-B54A-9D97-4161E897CEFB}"/>
              </a:ext>
            </a:extLst>
          </p:cNvPr>
          <p:cNvSpPr>
            <a:spLocks noGrp="1"/>
          </p:cNvSpPr>
          <p:nvPr>
            <p:ph idx="1"/>
          </p:nvPr>
        </p:nvSpPr>
        <p:spPr>
          <a:xfrm>
            <a:off x="361950" y="1085850"/>
            <a:ext cx="12192000" cy="5772150"/>
          </a:xfrm>
        </p:spPr>
        <p:txBody>
          <a:bodyPr/>
          <a:lstStyle/>
          <a:p>
            <a:pPr marL="0" indent="0">
              <a:buNone/>
            </a:pPr>
            <a:r>
              <a:rPr lang="en-IN" sz="4400" b="1" i="0" dirty="0" smtClean="0">
                <a:solidFill>
                  <a:schemeClr val="tx1"/>
                </a:solidFill>
                <a:effectLst/>
                <a:latin typeface="Times New Roman" pitchFamily="18" charset="0"/>
                <a:cs typeface="Times New Roman" pitchFamily="18" charset="0"/>
              </a:rPr>
              <a:t>How </a:t>
            </a:r>
            <a:r>
              <a:rPr lang="en-IN" sz="4400" b="1" i="0" dirty="0">
                <a:solidFill>
                  <a:schemeClr val="tx1"/>
                </a:solidFill>
                <a:effectLst/>
                <a:latin typeface="Times New Roman" pitchFamily="18" charset="0"/>
                <a:cs typeface="Times New Roman" pitchFamily="18" charset="0"/>
              </a:rPr>
              <a:t>can the signal-to-noise ratio </a:t>
            </a:r>
            <a:r>
              <a:rPr lang="en-IN" sz="4400" b="1" dirty="0" smtClean="0">
                <a:solidFill>
                  <a:schemeClr val="tx1"/>
                </a:solidFill>
                <a:latin typeface="Times New Roman" pitchFamily="18" charset="0"/>
                <a:cs typeface="Times New Roman" pitchFamily="18" charset="0"/>
              </a:rPr>
              <a:t>improved?</a:t>
            </a:r>
          </a:p>
          <a:p>
            <a:pPr marL="0" indent="0">
              <a:buNone/>
            </a:pPr>
            <a:r>
              <a:rPr lang="en-US" sz="4400" dirty="0" smtClean="0">
                <a:latin typeface="Times New Roman" pitchFamily="18" charset="0"/>
                <a:cs typeface="Times New Roman" pitchFamily="18" charset="0"/>
              </a:rPr>
              <a:t>When the signal is constant or periodic and the noise is random, it is possible to enhance the SNR by </a:t>
            </a:r>
            <a:r>
              <a:rPr lang="en-US" sz="4400" b="1" dirty="0" smtClean="0">
                <a:latin typeface="Times New Roman" pitchFamily="18" charset="0"/>
                <a:cs typeface="Times New Roman" pitchFamily="18" charset="0"/>
              </a:rPr>
              <a:t>averaging the measurements</a:t>
            </a:r>
            <a:r>
              <a:rPr lang="en-US" sz="4400" dirty="0" smtClean="0">
                <a:latin typeface="Times New Roman" pitchFamily="18" charset="0"/>
                <a:cs typeface="Times New Roman" pitchFamily="18" charset="0"/>
              </a:rPr>
              <a:t>. In this case the noise goes down as the square root of the number of averaged samples</a:t>
            </a:r>
            <a:r>
              <a:rPr lang="en-US" sz="4400" dirty="0" smtClean="0"/>
              <a:t>.</a:t>
            </a:r>
            <a:endParaRPr lang="en-IN" sz="4400" b="1" i="0" dirty="0">
              <a:solidFill>
                <a:schemeClr val="tx1"/>
              </a:solidFill>
              <a:effectLst/>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7</a:t>
            </a:fld>
            <a:endParaRPr lang="en-US"/>
          </a:p>
        </p:txBody>
      </p:sp>
    </p:spTree>
    <p:extLst>
      <p:ext uri="{BB962C8B-B14F-4D97-AF65-F5344CB8AC3E}">
        <p14:creationId xmlns="" xmlns:p14="http://schemas.microsoft.com/office/powerpoint/2010/main" val="3029091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3986C3-44E6-445B-87E0-5295F07F29EB}"/>
              </a:ext>
            </a:extLst>
          </p:cNvPr>
          <p:cNvSpPr>
            <a:spLocks noGrp="1"/>
          </p:cNvSpPr>
          <p:nvPr>
            <p:ph type="title"/>
          </p:nvPr>
        </p:nvSpPr>
        <p:spPr/>
        <p:txBody>
          <a:bodyPr>
            <a:normAutofit/>
          </a:bodyPr>
          <a:lstStyle/>
          <a:p>
            <a:r>
              <a:rPr lang="en-IN" sz="3600" dirty="0">
                <a:latin typeface="Times New Roman" pitchFamily="18" charset="0"/>
                <a:cs typeface="Times New Roman" pitchFamily="18" charset="0"/>
              </a:rPr>
              <a:t>Prerequisites</a:t>
            </a:r>
          </a:p>
        </p:txBody>
      </p:sp>
      <p:sp>
        <p:nvSpPr>
          <p:cNvPr id="2" name="Content Placeholder 1">
            <a:extLst>
              <a:ext uri="{FF2B5EF4-FFF2-40B4-BE49-F238E27FC236}">
                <a16:creationId xmlns="" xmlns:a16="http://schemas.microsoft.com/office/drawing/2014/main" id="{B5C6D1DC-B663-9B4C-A8ED-B79BB2AB41FC}"/>
              </a:ext>
            </a:extLst>
          </p:cNvPr>
          <p:cNvSpPr>
            <a:spLocks noGrp="1"/>
          </p:cNvSpPr>
          <p:nvPr>
            <p:ph idx="1"/>
          </p:nvPr>
        </p:nvSpPr>
        <p:spPr>
          <a:xfrm>
            <a:off x="403981" y="1134606"/>
            <a:ext cx="10972800" cy="5158545"/>
          </a:xfrm>
        </p:spPr>
        <p:txBody>
          <a:bodyPr/>
          <a:lstStyle/>
          <a:p>
            <a:pPr marL="0" indent="0">
              <a:buNone/>
            </a:pPr>
            <a:endParaRPr lang="en-IN" dirty="0"/>
          </a:p>
          <a:p>
            <a:r>
              <a:rPr lang="en-IN" sz="4400" dirty="0">
                <a:solidFill>
                  <a:srgbClr val="FF0000"/>
                </a:solidFill>
                <a:latin typeface="Times New Roman" pitchFamily="18" charset="0"/>
                <a:cs typeface="Times New Roman" pitchFamily="18" charset="0"/>
              </a:rPr>
              <a:t>SOFTWARE REQUIRED </a:t>
            </a:r>
            <a:r>
              <a:rPr lang="en-IN" sz="4000" dirty="0">
                <a:solidFill>
                  <a:srgbClr val="FF0000"/>
                </a:solidFill>
                <a:latin typeface="Times New Roman" pitchFamily="18" charset="0"/>
                <a:cs typeface="Times New Roman" pitchFamily="18" charset="0"/>
              </a:rPr>
              <a:t>     </a:t>
            </a:r>
          </a:p>
          <a:p>
            <a:pPr marL="0" indent="0">
              <a:buNone/>
            </a:pPr>
            <a:r>
              <a:rPr lang="en-IN" sz="4000" dirty="0" smtClean="0">
                <a:latin typeface="Times New Roman" pitchFamily="18" charset="0"/>
                <a:cs typeface="Times New Roman" pitchFamily="18" charset="0"/>
              </a:rPr>
              <a:t>    Python </a:t>
            </a:r>
            <a:r>
              <a:rPr lang="en-IN" sz="4000" dirty="0">
                <a:latin typeface="Times New Roman" pitchFamily="18" charset="0"/>
                <a:cs typeface="Times New Roman" pitchFamily="18" charset="0"/>
              </a:rPr>
              <a:t>programming </a:t>
            </a:r>
            <a:endParaRPr lang="en-IN" sz="4000" dirty="0" smtClean="0">
              <a:latin typeface="Times New Roman" pitchFamily="18" charset="0"/>
              <a:cs typeface="Times New Roman" pitchFamily="18" charset="0"/>
            </a:endParaRPr>
          </a:p>
          <a:p>
            <a:pPr marL="0" indent="0">
              <a:buNone/>
            </a:pPr>
            <a:endParaRPr lang="en-IN" sz="4000" dirty="0">
              <a:latin typeface="Times New Roman" pitchFamily="18" charset="0"/>
              <a:cs typeface="Times New Roman" pitchFamily="18" charset="0"/>
            </a:endParaRPr>
          </a:p>
          <a:p>
            <a:endParaRPr lang="en-IN" sz="4000" dirty="0">
              <a:solidFill>
                <a:srgbClr val="FF0000"/>
              </a:solidFill>
            </a:endParaRPr>
          </a:p>
          <a:p>
            <a:endParaRPr lang="en-IN" sz="4000" dirty="0">
              <a:solidFill>
                <a:srgbClr val="FF0000"/>
              </a:solidFill>
            </a:endParaRPr>
          </a:p>
          <a:p>
            <a:pPr marL="0" indent="0">
              <a:buNone/>
            </a:pPr>
            <a:endParaRPr lang="en-IN" sz="4000" dirty="0">
              <a:solidFill>
                <a:srgbClr val="FF0000"/>
              </a:solidFill>
            </a:endParaRPr>
          </a:p>
          <a:p>
            <a:endParaRPr lang="en-IN" sz="4000" dirty="0">
              <a:solidFill>
                <a:srgbClr val="FF0000"/>
              </a:solidFill>
            </a:endParaRPr>
          </a:p>
          <a:p>
            <a:pPr marL="0" indent="0">
              <a:buNone/>
            </a:pPr>
            <a:endParaRPr lang="en-IN" sz="4000" dirty="0">
              <a:solidFill>
                <a:srgbClr val="FF0000"/>
              </a:solidFill>
            </a:endParaRPr>
          </a:p>
          <a:p>
            <a:endParaRPr lang="en-IN" sz="4000" dirty="0">
              <a:solidFill>
                <a:schemeClr val="tx2"/>
              </a:solidFill>
            </a:endParaRPr>
          </a:p>
          <a:p>
            <a:endParaRPr lang="en-US" sz="4000" dirty="0"/>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8</a:t>
            </a:fld>
            <a:endParaRPr lang="en-US"/>
          </a:p>
        </p:txBody>
      </p:sp>
    </p:spTree>
    <p:extLst>
      <p:ext uri="{BB962C8B-B14F-4D97-AF65-F5344CB8AC3E}">
        <p14:creationId xmlns="" xmlns:p14="http://schemas.microsoft.com/office/powerpoint/2010/main" val="2478265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C3986C3-44E6-445B-87E0-5295F07F29EB}"/>
              </a:ext>
            </a:extLst>
          </p:cNvPr>
          <p:cNvSpPr>
            <a:spLocks noGrp="1"/>
          </p:cNvSpPr>
          <p:nvPr>
            <p:ph type="title"/>
          </p:nvPr>
        </p:nvSpPr>
        <p:spPr/>
        <p:txBody>
          <a:bodyPr>
            <a:normAutofit/>
          </a:bodyPr>
          <a:lstStyle/>
          <a:p>
            <a:r>
              <a:rPr lang="en-IN" sz="3600" dirty="0">
                <a:latin typeface="Times New Roman" pitchFamily="18" charset="0"/>
                <a:cs typeface="Times New Roman" pitchFamily="18" charset="0"/>
              </a:rPr>
              <a:t>Existing Method:</a:t>
            </a:r>
          </a:p>
        </p:txBody>
      </p:sp>
      <p:sp>
        <p:nvSpPr>
          <p:cNvPr id="2" name="Content Placeholder 1">
            <a:extLst>
              <a:ext uri="{FF2B5EF4-FFF2-40B4-BE49-F238E27FC236}">
                <a16:creationId xmlns="" xmlns:a16="http://schemas.microsoft.com/office/drawing/2014/main" id="{BBFDF974-C9D5-B348-8741-988AB5BD6AE4}"/>
              </a:ext>
            </a:extLst>
          </p:cNvPr>
          <p:cNvSpPr>
            <a:spLocks noGrp="1"/>
          </p:cNvSpPr>
          <p:nvPr>
            <p:ph idx="1"/>
          </p:nvPr>
        </p:nvSpPr>
        <p:spPr>
          <a:xfrm>
            <a:off x="609600" y="1166018"/>
            <a:ext cx="10972800" cy="5310982"/>
          </a:xfrm>
        </p:spPr>
        <p:txBody>
          <a:bodyPr/>
          <a:lstStyle/>
          <a:p>
            <a:pPr marL="0" indent="0">
              <a:buNone/>
            </a:pPr>
            <a:r>
              <a:rPr lang="en-IN" b="1" dirty="0">
                <a:solidFill>
                  <a:schemeClr val="tx1"/>
                </a:solidFill>
                <a:latin typeface="Times New Roman" pitchFamily="18" charset="0"/>
                <a:cs typeface="Times New Roman" pitchFamily="18" charset="0"/>
              </a:rPr>
              <a:t>NOISE REDUCTION USING SIMULTANEOUS MASKING PROPERTY AND SNR VARIATION FOR VARIOUS NOISE CORRUPTIONS</a:t>
            </a:r>
          </a:p>
          <a:p>
            <a:pPr marL="0" indent="0">
              <a:buNone/>
            </a:pPr>
            <a:r>
              <a:rPr lang="en-IN" dirty="0">
                <a:latin typeface="Times New Roman" pitchFamily="18" charset="0"/>
                <a:cs typeface="Times New Roman" pitchFamily="18" charset="0"/>
              </a:rPr>
              <a:t>A speech enhancement algorithm adapted by both </a:t>
            </a:r>
            <a:r>
              <a:rPr lang="en-IN" dirty="0" err="1">
                <a:latin typeface="Times New Roman" pitchFamily="18" charset="0"/>
                <a:cs typeface="Times New Roman" pitchFamily="18" charset="0"/>
              </a:rPr>
              <a:t>intraframe</a:t>
            </a:r>
            <a:r>
              <a:rPr lang="en-IN" dirty="0">
                <a:latin typeface="Times New Roman" pitchFamily="18" charset="0"/>
                <a:cs typeface="Times New Roman" pitchFamily="18" charset="0"/>
              </a:rPr>
              <a:t> masking properties of the human auditory system and inter-frame SNR variation is proposed to enhance a speech signal corrupted by </a:t>
            </a:r>
            <a:r>
              <a:rPr lang="en-IN" dirty="0" err="1">
                <a:latin typeface="Times New Roman" pitchFamily="18" charset="0"/>
                <a:cs typeface="Times New Roman" pitchFamily="18" charset="0"/>
              </a:rPr>
              <a:t>colored</a:t>
            </a:r>
            <a:r>
              <a:rPr lang="en-IN" dirty="0">
                <a:latin typeface="Times New Roman" pitchFamily="18" charset="0"/>
                <a:cs typeface="Times New Roman" pitchFamily="18" charset="0"/>
              </a:rPr>
              <a:t> noise. Herein, we employ a gain factor adapted by the SNR variation to reduce the spectral variation over successive frames, so the effect of musical residual noise can be mitigated. </a:t>
            </a: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9</a:t>
            </a:fld>
            <a:endParaRPr lang="en-US"/>
          </a:p>
        </p:txBody>
      </p:sp>
    </p:spTree>
    <p:extLst>
      <p:ext uri="{BB962C8B-B14F-4D97-AF65-F5344CB8AC3E}">
        <p14:creationId xmlns="" xmlns:p14="http://schemas.microsoft.com/office/powerpoint/2010/main" val="3013837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45</TotalTime>
  <Words>686</Words>
  <Application>Microsoft Office PowerPoint</Application>
  <PresentationFormat>Custom</PresentationFormat>
  <Paragraphs>93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OUTLINE </vt:lpstr>
      <vt:lpstr>Abstract :</vt:lpstr>
      <vt:lpstr>What is Max SNR?</vt:lpstr>
      <vt:lpstr>What is the minimum SNR dB?</vt:lpstr>
      <vt:lpstr>Introduction:</vt:lpstr>
      <vt:lpstr>Objectives</vt:lpstr>
      <vt:lpstr>Prerequisites</vt:lpstr>
      <vt:lpstr>Existing Method:</vt:lpstr>
      <vt:lpstr>Existing Method:</vt:lpstr>
      <vt:lpstr>Drawbacks </vt:lpstr>
      <vt:lpstr>SAMPLE INPUT SIGNAL </vt:lpstr>
      <vt:lpstr>SAMPLE INPUT SIGNAL </vt:lpstr>
      <vt:lpstr>SAMPLE INPUT SIGNAL </vt:lpstr>
      <vt:lpstr>Proposed Method </vt:lpstr>
      <vt:lpstr>Proposed Method</vt:lpstr>
      <vt:lpstr>Proposed Method</vt:lpstr>
      <vt:lpstr>Proposed Method </vt:lpstr>
      <vt:lpstr>Flow Chart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ls kanta</cp:lastModifiedBy>
  <cp:revision>15</cp:revision>
  <dcterms:created xsi:type="dcterms:W3CDTF">2011-03-29T09:15:57Z</dcterms:created>
  <dcterms:modified xsi:type="dcterms:W3CDTF">2022-03-03T04:31:18Z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