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Raleway"/>
      <p:regular r:id="rId50"/>
      <p:bold r:id="rId51"/>
      <p:italic r:id="rId52"/>
      <p:boldItalic r:id="rId53"/>
    </p:embeddedFont>
    <p:embeddedFont>
      <p:font typeface="Lat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A7ECBC-2FFC-4027-8BB5-9399176D7AB3}">
  <a:tblStyle styleId="{5BA7ECBC-2FFC-4027-8BB5-9399176D7A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aleway-bold.fntdata"/><Relationship Id="rId50" Type="http://schemas.openxmlformats.org/officeDocument/2006/relationships/font" Target="fonts/Raleway-regular.fntdata"/><Relationship Id="rId53" Type="http://schemas.openxmlformats.org/officeDocument/2006/relationships/font" Target="fonts/Raleway-boldItalic.fntdata"/><Relationship Id="rId52" Type="http://schemas.openxmlformats.org/officeDocument/2006/relationships/font" Target="fonts/Raleway-italic.fntdata"/><Relationship Id="rId11" Type="http://schemas.openxmlformats.org/officeDocument/2006/relationships/slide" Target="slides/slide5.xml"/><Relationship Id="rId55" Type="http://schemas.openxmlformats.org/officeDocument/2006/relationships/font" Target="fonts/Lato-bold.fntdata"/><Relationship Id="rId10" Type="http://schemas.openxmlformats.org/officeDocument/2006/relationships/slide" Target="slides/slide4.xml"/><Relationship Id="rId54" Type="http://schemas.openxmlformats.org/officeDocument/2006/relationships/font" Target="fonts/Lato-regular.fntdata"/><Relationship Id="rId13" Type="http://schemas.openxmlformats.org/officeDocument/2006/relationships/slide" Target="slides/slide7.xml"/><Relationship Id="rId57" Type="http://schemas.openxmlformats.org/officeDocument/2006/relationships/font" Target="fonts/Lato-boldItalic.fntdata"/><Relationship Id="rId12" Type="http://schemas.openxmlformats.org/officeDocument/2006/relationships/slide" Target="slides/slide6.xml"/><Relationship Id="rId56" Type="http://schemas.openxmlformats.org/officeDocument/2006/relationships/font" Target="fonts/La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2ee6fa33f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2ee6fa33f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2e8a63752_0_1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2e8a63752_0_1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2ee6fa33f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2ee6fa33f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2e8a63752_0_1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2e8a63752_0_1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2ee6fa33f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2ee6fa33f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2ee6fa33f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2ee6fa33f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2e8a63752_0_1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2e8a63752_0_1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2e8a63752_0_1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12e8a63752_0_1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2e8a63752_0_1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2e8a63752_0_1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2ee6fa33f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2ee6fa33f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2e8a63752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2e8a63752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2ee6fa33f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12ee6fa33f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2e8a63752_0_1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2e8a63752_0_1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2e8a63752_0_1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12e8a63752_0_1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12ee6fa33f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12ee6fa33f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2e8a63752_0_1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12e8a63752_0_1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12e8a63752_0_1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12e8a63752_0_1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12ee6fa33f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12ee6fa33f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12ee6fa33f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12ee6fa33f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2ee6fa33f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12ee6fa33f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2ee6fa33f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12ee6fa33f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2ee6fa33f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2ee6fa33f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2e8a63752_0_1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12e8a63752_0_1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2e8a63752_0_1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12e8a63752_0_1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2e8a63752_0_1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2e8a63752_0_1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12e8a63752_0_1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12e8a63752_0_1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12e8a63752_0_1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12e8a63752_0_1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2ee6fa33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2ee6fa33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2ee6fa33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12ee6fa33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12ee6fa33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12ee6fa33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12ee6fa33f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12ee6fa33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12e8a63752_0_1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12e8a63752_0_1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2e8a63752_0_1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2e8a63752_0_1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12e8a63752_0_1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12e8a63752_0_1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12e8a63752_0_1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12e8a63752_0_1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12e8a63752_0_1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12e8a63752_0_1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12e8a63752_0_1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12e8a63752_0_1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2e8a63752_0_1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2e8a63752_0_1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2e8a63752_0_1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2e8a63752_0_1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2e8a63752_0_1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2e8a63752_0_1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2ee6fa33f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2ee6fa33f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2e8a63752_0_1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2e8a63752_0_1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22.png"/><Relationship Id="rId6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Relationship Id="rId6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Excelerate Students Data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RIT 1410 AI Team 5A </a:t>
            </a:r>
            <a:endParaRPr b="1" sz="2000"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2.2: Context Based EDA</a:t>
            </a:r>
            <a:endParaRPr/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2.2: Context based EDA 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Ensuring that no column had any empty </a:t>
            </a:r>
            <a:r>
              <a:rPr lang="en" sz="1800"/>
              <a:t>values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Numerizing the columns for Machine Learning models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Dropping the columns with a lot of empty data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Dropping the columns that made no sense for the model development phase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Creating new columns based on the previous columns just before the model development phases.</a:t>
            </a:r>
            <a:endParaRPr sz="1800"/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2.3: Feature Engineering</a:t>
            </a:r>
            <a:endParaRPr/>
          </a:p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2.3.1: Creating new features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Creating new features:</a:t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Creating a new column “Age of Learner” based on “Date of Birth”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Creating a new column “Engagement Duration” based on the calculation between the “Apply Date” and “Starting Date”</a:t>
            </a:r>
            <a:endParaRPr sz="1800"/>
          </a:p>
        </p:txBody>
      </p:sp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2.3.2: Data Normalization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Applying FeatureHasher on First &amp; Last Names, location, institution name, and current major.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Applying MinMaxScaler() on 'Engagement Score', 'Opportunity Participation Count', 'Days Since Last Engagement', 'Age of Learner', 'Engagement Duration'.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Applying one-hot encoding on the other columns.</a:t>
            </a:r>
            <a:endParaRPr sz="1800"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2.3.3: Other Feature Engineering Processes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Extracting Date based features, i.e., SignUp Month &amp; Year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Calculating Engagement Score based on “Time in </a:t>
            </a:r>
            <a:r>
              <a:rPr lang="en" sz="1800"/>
              <a:t>Opportunity</a:t>
            </a:r>
            <a:r>
              <a:rPr lang="en" sz="1800"/>
              <a:t>” and “Age of Learner”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Calculating “Time in </a:t>
            </a:r>
            <a:r>
              <a:rPr lang="en" sz="1800"/>
              <a:t>Opportunity</a:t>
            </a:r>
            <a:r>
              <a:rPr lang="en" sz="1800"/>
              <a:t>” in days based on </a:t>
            </a:r>
            <a:r>
              <a:rPr lang="en" sz="1800"/>
              <a:t>Opportunity</a:t>
            </a:r>
            <a:r>
              <a:rPr lang="en" sz="1800"/>
              <a:t> Start and End dates.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Adding a new column “Time Since Last Engagement”</a:t>
            </a:r>
            <a:endParaRPr sz="1800"/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Insight Generation</a:t>
            </a:r>
            <a:endParaRPr/>
          </a:p>
        </p:txBody>
      </p:sp>
      <p:sp>
        <p:nvSpPr>
          <p:cNvPr id="187" name="Google Shape;187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3.1: Simple Insight Generation</a:t>
            </a:r>
            <a:endParaRPr/>
          </a:p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60825" cy="246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175" y="0"/>
            <a:ext cx="4460825" cy="23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678525"/>
            <a:ext cx="4460825" cy="246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3175" y="2571750"/>
            <a:ext cx="4460825" cy="25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246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72000" cy="246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678525"/>
            <a:ext cx="4572000" cy="246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571750"/>
            <a:ext cx="45720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Introduction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Exploratory</a:t>
            </a:r>
            <a:r>
              <a:rPr lang="en" sz="1800"/>
              <a:t> Data Analysis (EDA)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Insight Generation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Hypothesis Development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Churn Analysis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Predictive Modeling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Recommendations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Conclusion</a:t>
            </a:r>
            <a:endParaRPr sz="1800"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26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72000" cy="267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678525"/>
            <a:ext cx="4572000" cy="246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678525"/>
            <a:ext cx="4572000" cy="246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3.2: Advanced Insights Generation</a:t>
            </a:r>
            <a:endParaRPr/>
          </a:p>
        </p:txBody>
      </p:sp>
      <p:sp>
        <p:nvSpPr>
          <p:cNvPr id="226" name="Google Shape;226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0" cy="257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720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71750"/>
            <a:ext cx="4306226" cy="257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2617350"/>
            <a:ext cx="4572000" cy="24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9550"/>
            <a:ext cx="3929275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9975" y="0"/>
            <a:ext cx="5074025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9975" y="2571750"/>
            <a:ext cx="50740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Hypothesis Development</a:t>
            </a:r>
            <a:endParaRPr/>
          </a:p>
        </p:txBody>
      </p:sp>
      <p:sp>
        <p:nvSpPr>
          <p:cNvPr id="249" name="Google Shape;249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4.1: </a:t>
            </a:r>
            <a:r>
              <a:rPr lang="en"/>
              <a:t>Correlation</a:t>
            </a:r>
            <a:r>
              <a:rPr lang="en"/>
              <a:t> Analysis</a:t>
            </a:r>
            <a:endParaRPr/>
          </a:p>
        </p:txBody>
      </p:sp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729325" y="2078875"/>
            <a:ext cx="3774300" cy="24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Engagement Scores declines as the time since signup increases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Correlation</a:t>
            </a:r>
            <a:r>
              <a:rPr lang="en" sz="1800"/>
              <a:t> of 0.33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Does not support the hypothesis</a:t>
            </a:r>
            <a:endParaRPr sz="1800"/>
          </a:p>
        </p:txBody>
      </p:sp>
      <p:sp>
        <p:nvSpPr>
          <p:cNvPr id="256" name="Google Shape;256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58" name="Google Shape;2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625" y="1853850"/>
            <a:ext cx="4581375" cy="26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4.2: Cohort Analysis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729325" y="2078875"/>
            <a:ext cx="3774300" cy="24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Students who are highly engaged in the first 30 days are more likely to remain active long-term.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Supports the hypothesis.</a:t>
            </a:r>
            <a:endParaRPr sz="1800"/>
          </a:p>
        </p:txBody>
      </p:sp>
      <p:sp>
        <p:nvSpPr>
          <p:cNvPr id="265" name="Google Shape;265;p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66" name="Google Shape;266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7" name="Google Shape;2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078875"/>
            <a:ext cx="4572000" cy="24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4.3: T-Test for Age Groups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729325" y="2078875"/>
            <a:ext cx="37743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Older students have higher engagement scores than younger students.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T-statistic: -0.1182, P-value: 0.9059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Does not support hypothesis</a:t>
            </a:r>
            <a:endParaRPr sz="1800"/>
          </a:p>
        </p:txBody>
      </p:sp>
      <p:sp>
        <p:nvSpPr>
          <p:cNvPr id="274" name="Google Shape;274;p3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6" name="Google Shape;2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625" y="1853850"/>
            <a:ext cx="4581375" cy="26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4.4: Regression Analysis</a:t>
            </a:r>
            <a:endParaRPr/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729325" y="2078875"/>
            <a:ext cx="3774300" cy="24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Students who have engaged recently have higher overall engagement scores.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Upward </a:t>
            </a:r>
            <a:r>
              <a:rPr lang="en" sz="1800"/>
              <a:t>slope</a:t>
            </a:r>
            <a:r>
              <a:rPr lang="en" sz="1800"/>
              <a:t> of the graph indicates that this supports the hypothesis.</a:t>
            </a:r>
            <a:endParaRPr sz="1800"/>
          </a:p>
        </p:txBody>
      </p:sp>
      <p:sp>
        <p:nvSpPr>
          <p:cNvPr id="283" name="Google Shape;283;p4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4" name="Google Shape;284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5" name="Google Shape;2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0" y="1853850"/>
            <a:ext cx="4500400" cy="27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4.5: Chi-Square Test</a:t>
            </a:r>
            <a:endParaRPr/>
          </a:p>
        </p:txBody>
      </p:sp>
      <p:sp>
        <p:nvSpPr>
          <p:cNvPr id="291" name="Google Shape;291;p41"/>
          <p:cNvSpPr txBox="1"/>
          <p:nvPr>
            <p:ph idx="1" type="body"/>
          </p:nvPr>
        </p:nvSpPr>
        <p:spPr>
          <a:xfrm>
            <a:off x="729325" y="2078875"/>
            <a:ext cx="3774300" cy="25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Students who sign up early in the year have higher long-term engagement.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Chi2: 127.542,  P-value:5.46652228690605 × 10 ^ (-22)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Supports hypothesis</a:t>
            </a:r>
            <a:endParaRPr sz="1800"/>
          </a:p>
        </p:txBody>
      </p:sp>
      <p:sp>
        <p:nvSpPr>
          <p:cNvPr id="292" name="Google Shape;292;p41"/>
          <p:cNvSpPr txBox="1"/>
          <p:nvPr>
            <p:ph idx="2" type="body"/>
          </p:nvPr>
        </p:nvSpPr>
        <p:spPr>
          <a:xfrm>
            <a:off x="4643600" y="2078875"/>
            <a:ext cx="3774300" cy="24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93" name="Google Shape;293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4" name="Google Shape;29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0" y="1853850"/>
            <a:ext cx="4441400" cy="27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2" name="Google Shape;102;p15"/>
          <p:cNvGraphicFramePr/>
          <p:nvPr/>
        </p:nvGraphicFramePr>
        <p:xfrm>
          <a:off x="583988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{5BA7ECBC-2FFC-4027-8BB5-9399176D7AB3}</a:tableStyleId>
              </a:tblPr>
              <a:tblGrid>
                <a:gridCol w="2377050"/>
                <a:gridCol w="581782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Team Member Name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Lato"/>
                          <a:ea typeface="Lato"/>
                          <a:cs typeface="Lato"/>
                          <a:sym typeface="Lato"/>
                        </a:rPr>
                        <a:t>Email ID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Abdullah Imran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abdullahimranarshad@gmail.com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Krishin Tharani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Krishintharani1+internships@gmail.com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Emani Likhita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likhi.m9363@gmail.com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Sangeeta Sahoo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sahoo1107.sangeeta02@gmail.com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Matthew Ojo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ojoaisosamatthew@gmail.com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John syllah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johnsyllah2003@gmail.com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Tracy Reson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tracyreson@gmail.com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Afra Falakh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afrafalakh16@gmail.com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Churn Analysis</a:t>
            </a:r>
            <a:endParaRPr/>
          </a:p>
        </p:txBody>
      </p:sp>
      <p:sp>
        <p:nvSpPr>
          <p:cNvPr id="300" name="Google Shape;300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Churn Analysis</a:t>
            </a:r>
            <a:endParaRPr/>
          </a:p>
        </p:txBody>
      </p:sp>
      <p:sp>
        <p:nvSpPr>
          <p:cNvPr id="306" name="Google Shape;306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Performed Churn analysis using the columns: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Engagement Score: Score below 2.112069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Days Since Last Engagement: Days more than 126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Opportunity</a:t>
            </a:r>
            <a:r>
              <a:rPr lang="en" sz="1600"/>
              <a:t> Participation Count: Count less than 2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Calculated through </a:t>
            </a:r>
            <a:r>
              <a:rPr lang="en" sz="1800"/>
              <a:t>limiting</a:t>
            </a:r>
            <a:r>
              <a:rPr lang="en" sz="1800"/>
              <a:t> the last 25% values in each column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878 Churn out of 2195; 40% Churn Rate</a:t>
            </a:r>
            <a:endParaRPr sz="1800"/>
          </a:p>
        </p:txBody>
      </p:sp>
      <p:sp>
        <p:nvSpPr>
          <p:cNvPr id="307" name="Google Shape;307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Predictive Modeling</a:t>
            </a:r>
            <a:endParaRPr/>
          </a:p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6.1: Machine Learning Models</a:t>
            </a:r>
            <a:endParaRPr/>
          </a:p>
        </p:txBody>
      </p:sp>
      <p:sp>
        <p:nvSpPr>
          <p:cNvPr id="319" name="Google Shape;319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6.1: Models</a:t>
            </a:r>
            <a:endParaRPr/>
          </a:p>
        </p:txBody>
      </p:sp>
      <p:sp>
        <p:nvSpPr>
          <p:cNvPr id="325" name="Google Shape;325;p4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Following models were used of Machine Learning: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Logistic Regression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Decision Trees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Support Vector Machines (SVMs) – Linear Kernel</a:t>
            </a:r>
            <a:endParaRPr sz="1800"/>
          </a:p>
        </p:txBody>
      </p:sp>
      <p:sp>
        <p:nvSpPr>
          <p:cNvPr id="326" name="Google Shape;326;p4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K- Nearest Neighbor (metric: euclidean)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Random Forest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Library used: Scikit-Learn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7" name="Google Shape;327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6.2: Deep Learning Models</a:t>
            </a:r>
            <a:endParaRPr/>
          </a:p>
        </p:txBody>
      </p:sp>
      <p:sp>
        <p:nvSpPr>
          <p:cNvPr id="333" name="Google Shape;333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6.2: Models</a:t>
            </a:r>
            <a:endParaRPr/>
          </a:p>
        </p:txBody>
      </p:sp>
      <p:sp>
        <p:nvSpPr>
          <p:cNvPr id="339" name="Google Shape;339;p48"/>
          <p:cNvSpPr txBox="1"/>
          <p:nvPr>
            <p:ph idx="1" type="body"/>
          </p:nvPr>
        </p:nvSpPr>
        <p:spPr>
          <a:xfrm>
            <a:off x="729325" y="2078875"/>
            <a:ext cx="37743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Artificial Neural Network (ANN)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Recurrent Neural Network (RNN)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Autoencoder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Multilayer P</a:t>
            </a:r>
            <a:r>
              <a:rPr lang="en" sz="1800"/>
              <a:t>erceptron (MLP)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Library used: TensorFlow, Keras</a:t>
            </a:r>
            <a:endParaRPr sz="1800"/>
          </a:p>
        </p:txBody>
      </p:sp>
      <p:sp>
        <p:nvSpPr>
          <p:cNvPr id="340" name="Google Shape;340;p4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341" name="Google Shape;34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450" y="1853850"/>
            <a:ext cx="4159350" cy="271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6.3: Evaluation</a:t>
            </a:r>
            <a:endParaRPr/>
          </a:p>
        </p:txBody>
      </p:sp>
      <p:sp>
        <p:nvSpPr>
          <p:cNvPr id="348" name="Google Shape;348;p4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6.3: How did we evaluate the models?</a:t>
            </a:r>
            <a:endParaRPr/>
          </a:p>
        </p:txBody>
      </p:sp>
      <p:sp>
        <p:nvSpPr>
          <p:cNvPr id="354" name="Google Shape;354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Evaluating using confusion matrix, </a:t>
            </a:r>
            <a:r>
              <a:rPr lang="en" sz="1800"/>
              <a:t>accuracy</a:t>
            </a:r>
            <a:r>
              <a:rPr lang="en" sz="1800"/>
              <a:t>, </a:t>
            </a:r>
            <a:r>
              <a:rPr lang="en" sz="1800"/>
              <a:t>precision</a:t>
            </a:r>
            <a:r>
              <a:rPr lang="en" sz="1800"/>
              <a:t>, recall, and F1-Score.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Applied Dropout layers to avoid overfitting in deep learning models.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Evaluated against the test data to ensure the model accuracy.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 the end, got an accuracy of 1.0 for all models due to proper data cleaning and validation.</a:t>
            </a:r>
            <a:endParaRPr sz="1800"/>
          </a:p>
        </p:txBody>
      </p:sp>
      <p:sp>
        <p:nvSpPr>
          <p:cNvPr id="355" name="Google Shape;355;p5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Recommendations</a:t>
            </a:r>
            <a:endParaRPr/>
          </a:p>
        </p:txBody>
      </p:sp>
      <p:sp>
        <p:nvSpPr>
          <p:cNvPr id="361" name="Google Shape;361;p5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Introduction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Recommendations</a:t>
            </a:r>
            <a:endParaRPr/>
          </a:p>
        </p:txBody>
      </p:sp>
      <p:sp>
        <p:nvSpPr>
          <p:cNvPr id="367" name="Google Shape;367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Personalized Re-Engagement Alerts:</a:t>
            </a:r>
            <a:r>
              <a:rPr lang="en" sz="1800"/>
              <a:t> Notify students with low engagement or long inactivity to re-engage.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Targeted Course Suggestions:</a:t>
            </a:r>
            <a:r>
              <a:rPr lang="en" sz="1800"/>
              <a:t> Recommend courses and opportunities based on student interests and participation history.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 sz="1800"/>
              <a:t>Incentivize Participation: </a:t>
            </a:r>
            <a:r>
              <a:rPr lang="en" sz="1800"/>
              <a:t>Encourage involvement through rewards for completing activities or courses.</a:t>
            </a:r>
            <a:endParaRPr sz="1800"/>
          </a:p>
        </p:txBody>
      </p:sp>
      <p:sp>
        <p:nvSpPr>
          <p:cNvPr id="368" name="Google Shape;368;p5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Conclusion</a:t>
            </a:r>
            <a:endParaRPr/>
          </a:p>
        </p:txBody>
      </p:sp>
      <p:sp>
        <p:nvSpPr>
          <p:cNvPr id="374" name="Google Shape;374;p5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Conclusion</a:t>
            </a:r>
            <a:endParaRPr/>
          </a:p>
        </p:txBody>
      </p:sp>
      <p:sp>
        <p:nvSpPr>
          <p:cNvPr id="380" name="Google Shape;380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Thoroughly</a:t>
            </a:r>
            <a:r>
              <a:rPr lang="en" sz="1800"/>
              <a:t> cleaned and analyzed the data using best possible data analysis and statistical techniques.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Developed models to predict the churning behavior and used best approaches during model development phases.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Based on the analysis, we gave suitable recommendations to Excelerate to reduce the churn behavior of their students.</a:t>
            </a:r>
            <a:endParaRPr sz="1800"/>
          </a:p>
        </p:txBody>
      </p:sp>
      <p:sp>
        <p:nvSpPr>
          <p:cNvPr id="381" name="Google Shape;381;p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5"/>
          <p:cNvSpPr txBox="1"/>
          <p:nvPr>
            <p:ph type="title"/>
          </p:nvPr>
        </p:nvSpPr>
        <p:spPr>
          <a:xfrm>
            <a:off x="727800" y="2105325"/>
            <a:ext cx="7688400" cy="14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82828"/>
                </a:solidFill>
              </a:rPr>
              <a:t>Thank You</a:t>
            </a:r>
            <a:endParaRPr sz="4000">
              <a:solidFill>
                <a:srgbClr val="282828"/>
              </a:solidFill>
            </a:endParaRPr>
          </a:p>
        </p:txBody>
      </p:sp>
      <p:sp>
        <p:nvSpPr>
          <p:cNvPr id="387" name="Google Shape;387;p5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1.1: Understanding the Dataset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The dataset </a:t>
            </a:r>
            <a:r>
              <a:rPr lang="en" sz="1800"/>
              <a:t>originally</a:t>
            </a:r>
            <a:r>
              <a:rPr lang="en" sz="1800"/>
              <a:t> had 8,559 rows and 33 columns.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This dataset is </a:t>
            </a:r>
            <a:r>
              <a:rPr lang="en" sz="1800"/>
              <a:t>related</a:t>
            </a:r>
            <a:r>
              <a:rPr lang="en" sz="1800"/>
              <a:t> to the Students who had </a:t>
            </a:r>
            <a:r>
              <a:rPr lang="en" sz="1800"/>
              <a:t>participated</a:t>
            </a:r>
            <a:r>
              <a:rPr lang="en" sz="1800"/>
              <a:t> in one of the internship programs powered by Excelerate, back in June 2023.</a:t>
            </a:r>
            <a:endParaRPr sz="1800"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1.2: Key Challenges in the Dataset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Dataset had a lot of empty cells.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It had number of columns with a wrong </a:t>
            </a:r>
            <a:r>
              <a:rPr lang="en" sz="1800"/>
              <a:t>data type</a:t>
            </a:r>
            <a:r>
              <a:rPr lang="en" sz="1800"/>
              <a:t> that could have </a:t>
            </a:r>
            <a:r>
              <a:rPr lang="en" sz="1800"/>
              <a:t>caused</a:t>
            </a:r>
            <a:r>
              <a:rPr lang="en" sz="1800"/>
              <a:t> issues down the line.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Dataset had not been analyzed for insights extraction.</a:t>
            </a:r>
            <a:endParaRPr sz="1800"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Exploratory</a:t>
            </a:r>
            <a:r>
              <a:rPr lang="en"/>
              <a:t> Data Analysis (EDA)</a:t>
            </a:r>
            <a:endParaRPr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2.1: Initial Data Cleaning</a:t>
            </a:r>
            <a:endParaRPr/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2.1: Initial Data Cleaning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Changing the data types of the columns to appropriate format</a:t>
            </a:r>
            <a:endParaRPr sz="18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Date to be in datetime64[ns] format, Zip code to be int, etc.</a:t>
            </a:r>
            <a:endParaRPr sz="16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Dropping the columns that had a lot of empty data or were of no use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Validating the data as per the column type, e.g.</a:t>
            </a:r>
            <a:endParaRPr sz="18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Ensuring name is alphabetical and has at least 3 </a:t>
            </a:r>
            <a:r>
              <a:rPr lang="en" sz="1500"/>
              <a:t>characters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Ensuring Zip Code is numerical</a:t>
            </a:r>
            <a:endParaRPr sz="1500"/>
          </a:p>
          <a:p>
            <a:pPr indent="-323850" lvl="1" marL="914400" rtl="0" algn="just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No extra </a:t>
            </a:r>
            <a:r>
              <a:rPr lang="en" sz="1500"/>
              <a:t>characters</a:t>
            </a:r>
            <a:r>
              <a:rPr lang="en" sz="1500"/>
              <a:t> such as </a:t>
            </a:r>
            <a:r>
              <a:rPr lang="en" sz="1500"/>
              <a:t>quotation</a:t>
            </a:r>
            <a:r>
              <a:rPr lang="en" sz="1500"/>
              <a:t> marks ‘’</a:t>
            </a:r>
            <a:endParaRPr sz="1500"/>
          </a:p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