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69" r:id="rId3"/>
    <p:sldId id="257" r:id="rId4"/>
    <p:sldId id="288" r:id="rId5"/>
    <p:sldId id="289" r:id="rId6"/>
    <p:sldId id="258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8" r:id="rId15"/>
    <p:sldId id="299" r:id="rId16"/>
    <p:sldId id="300" r:id="rId17"/>
    <p:sldId id="259" r:id="rId18"/>
    <p:sldId id="296" r:id="rId19"/>
    <p:sldId id="278" r:id="rId20"/>
    <p:sldId id="28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47" autoAdjust="0"/>
    <p:restoredTop sz="85340"/>
  </p:normalViewPr>
  <p:slideViewPr>
    <p:cSldViewPr snapToGrid="0">
      <p:cViewPr>
        <p:scale>
          <a:sx n="80" d="100"/>
          <a:sy n="80" d="100"/>
        </p:scale>
        <p:origin x="-24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75AB9-281E-7041-A562-6B0EE1CC765D}" type="datetimeFigureOut">
              <a:rPr lang="en-US" smtClean="0"/>
              <a:t>12/14/17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8435E-AA36-A148-8094-A06391CA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79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43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7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67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12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1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3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89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0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3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2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9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2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5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21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11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8435E-AA36-A148-8094-A06391CAB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0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8579-2D03-4A8D-8C78-9F2AD6EE3CE2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5F22-E06E-4F83-84A4-887762216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6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8579-2D03-4A8D-8C78-9F2AD6EE3CE2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5F22-E06E-4F83-84A4-887762216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45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8579-2D03-4A8D-8C78-9F2AD6EE3CE2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5F22-E06E-4F83-84A4-887762216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4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8579-2D03-4A8D-8C78-9F2AD6EE3CE2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5F22-E06E-4F83-84A4-887762216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9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8579-2D03-4A8D-8C78-9F2AD6EE3CE2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5F22-E06E-4F83-84A4-887762216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1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8579-2D03-4A8D-8C78-9F2AD6EE3CE2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5F22-E06E-4F83-84A4-887762216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10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8579-2D03-4A8D-8C78-9F2AD6EE3CE2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5F22-E06E-4F83-84A4-887762216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0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8579-2D03-4A8D-8C78-9F2AD6EE3CE2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5F22-E06E-4F83-84A4-887762216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6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8579-2D03-4A8D-8C78-9F2AD6EE3CE2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5F22-E06E-4F83-84A4-887762216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7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8579-2D03-4A8D-8C78-9F2AD6EE3CE2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5F22-E06E-4F83-84A4-887762216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8579-2D03-4A8D-8C78-9F2AD6EE3CE2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D5F22-E06E-4F83-84A4-887762216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7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8579-2D03-4A8D-8C78-9F2AD6EE3CE2}" type="datetimeFigureOut">
              <a:rPr lang="zh-CN" altLang="en-US" smtClean="0"/>
              <a:t>17/12/14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5F22-E06E-4F83-84A4-887762216D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6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A6B2"/>
            </a:gs>
            <a:gs pos="100000">
              <a:srgbClr val="0A3A4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2"/>
          <p:cNvSpPr/>
          <p:nvPr/>
        </p:nvSpPr>
        <p:spPr>
          <a:xfrm rot="16200000" flipH="1">
            <a:off x="236995" y="5813497"/>
            <a:ext cx="823128" cy="818928"/>
          </a:xfrm>
          <a:custGeom>
            <a:avLst/>
            <a:gdLst/>
            <a:ahLst/>
            <a:cxnLst/>
            <a:rect l="l" t="t" r="r" b="b"/>
            <a:pathLst>
              <a:path w="622735" h="620354">
                <a:moveTo>
                  <a:pt x="0" y="0"/>
                </a:moveTo>
                <a:lnTo>
                  <a:pt x="622735" y="2381"/>
                </a:lnTo>
                <a:cubicBezTo>
                  <a:pt x="621941" y="208372"/>
                  <a:pt x="621148" y="414363"/>
                  <a:pt x="620354" y="620354"/>
                </a:cubicBezTo>
                <a:lnTo>
                  <a:pt x="618265" y="619120"/>
                </a:lnTo>
                <a:lnTo>
                  <a:pt x="449955" y="450837"/>
                </a:lnTo>
                <a:cubicBezTo>
                  <a:pt x="480355" y="418291"/>
                  <a:pt x="497324" y="374336"/>
                  <a:pt x="497324" y="326417"/>
                </a:cubicBezTo>
                <a:cubicBezTo>
                  <a:pt x="497324" y="216720"/>
                  <a:pt x="408397" y="127793"/>
                  <a:pt x="298700" y="127793"/>
                </a:cubicBezTo>
                <a:cubicBezTo>
                  <a:pt x="250770" y="127793"/>
                  <a:pt x="206805" y="144770"/>
                  <a:pt x="174254" y="175180"/>
                </a:cubicBezTo>
                <a:lnTo>
                  <a:pt x="7144" y="8097"/>
                </a:lnTo>
                <a:lnTo>
                  <a:pt x="6144" y="10314"/>
                </a:lnTo>
                <a:close/>
              </a:path>
            </a:pathLst>
          </a:custGeom>
          <a:solidFill>
            <a:srgbClr val="7BB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668">
              <a:defRPr/>
            </a:pPr>
            <a:endParaRPr lang="zh-CN" altLang="en-US" sz="2381"/>
          </a:p>
        </p:txBody>
      </p:sp>
      <p:sp>
        <p:nvSpPr>
          <p:cNvPr id="13317" name="TextBox 80"/>
          <p:cNvSpPr txBox="1">
            <a:spLocks noChangeArrowheads="1"/>
          </p:cNvSpPr>
          <p:nvPr/>
        </p:nvSpPr>
        <p:spPr bwMode="auto">
          <a:xfrm>
            <a:off x="3099789" y="4131635"/>
            <a:ext cx="6666246" cy="204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116" dirty="0" smtClean="0">
                <a:solidFill>
                  <a:schemeClr val="bg1"/>
                </a:solidFill>
                <a:ea typeface="微软雅黑" pitchFamily="34" charset="-122"/>
              </a:rPr>
              <a:t>Team </a:t>
            </a:r>
            <a:r>
              <a:rPr lang="en-US" sz="2116" dirty="0">
                <a:solidFill>
                  <a:schemeClr val="bg1"/>
                </a:solidFill>
                <a:ea typeface="微软雅黑" pitchFamily="34" charset="-122"/>
              </a:rPr>
              <a:t>Member: </a:t>
            </a:r>
            <a:r>
              <a:rPr lang="zh-CN" altLang="en-US" sz="2116" dirty="0">
                <a:solidFill>
                  <a:schemeClr val="bg1"/>
                </a:solidFill>
                <a:ea typeface="微软雅黑" pitchFamily="34" charset="-122"/>
              </a:rPr>
              <a:t> </a:t>
            </a:r>
            <a:endParaRPr lang="en-US" altLang="zh-CN" sz="2116" dirty="0" smtClean="0">
              <a:solidFill>
                <a:schemeClr val="bg1"/>
              </a:solidFill>
              <a:ea typeface="微软雅黑" pitchFamily="34" charset="-122"/>
            </a:endParaRPr>
          </a:p>
          <a:p>
            <a:pPr algn="ctr"/>
            <a:r>
              <a:rPr lang="en-US" altLang="zh-CN" sz="2116" dirty="0">
                <a:solidFill>
                  <a:schemeClr val="bg1"/>
                </a:solidFill>
                <a:ea typeface="微软雅黑" pitchFamily="34" charset="-122"/>
              </a:rPr>
              <a:t>Zhen Mao, N10975345,</a:t>
            </a:r>
            <a:r>
              <a:rPr lang="zh-CN" altLang="en-US" sz="2116" dirty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116" dirty="0" smtClean="0">
                <a:solidFill>
                  <a:schemeClr val="bg1"/>
                </a:solidFill>
                <a:ea typeface="微软雅黑" pitchFamily="34" charset="-122"/>
              </a:rPr>
              <a:t>zm720@nyu.edu</a:t>
            </a:r>
          </a:p>
          <a:p>
            <a:pPr algn="ctr"/>
            <a:r>
              <a:rPr lang="en-US" sz="2116" dirty="0" err="1" smtClean="0">
                <a:solidFill>
                  <a:schemeClr val="bg1"/>
                </a:solidFill>
                <a:ea typeface="微软雅黑" pitchFamily="34" charset="-122"/>
              </a:rPr>
              <a:t>Kaixiang</a:t>
            </a:r>
            <a:r>
              <a:rPr lang="en-US" sz="2116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sz="2116" dirty="0">
                <a:solidFill>
                  <a:schemeClr val="bg1"/>
                </a:solidFill>
                <a:ea typeface="微软雅黑" pitchFamily="34" charset="-122"/>
              </a:rPr>
              <a:t>Ye, N17641793</a:t>
            </a:r>
            <a:r>
              <a:rPr lang="en-US" altLang="zh-CN" sz="2116" dirty="0">
                <a:solidFill>
                  <a:schemeClr val="bg1"/>
                </a:solidFill>
                <a:ea typeface="微软雅黑" pitchFamily="34" charset="-122"/>
              </a:rPr>
              <a:t>,</a:t>
            </a:r>
            <a:r>
              <a:rPr lang="zh-CN" altLang="en-US" sz="2116" dirty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116" dirty="0" smtClean="0">
                <a:solidFill>
                  <a:schemeClr val="bg1"/>
                </a:solidFill>
                <a:ea typeface="微软雅黑" pitchFamily="34" charset="-122"/>
              </a:rPr>
              <a:t>ky934@nyu.edu</a:t>
            </a:r>
          </a:p>
          <a:p>
            <a:pPr algn="ctr"/>
            <a:r>
              <a:rPr lang="en-US" altLang="zh-CN" sz="2116" dirty="0">
                <a:solidFill>
                  <a:schemeClr val="bg1"/>
                </a:solidFill>
                <a:ea typeface="微软雅黑" pitchFamily="34" charset="-122"/>
              </a:rPr>
              <a:t>Long Wan, N10288570,</a:t>
            </a:r>
            <a:r>
              <a:rPr lang="zh-CN" altLang="en-US" sz="2116" dirty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116" dirty="0">
                <a:solidFill>
                  <a:schemeClr val="bg1"/>
                </a:solidFill>
                <a:ea typeface="微软雅黑" pitchFamily="34" charset="-122"/>
              </a:rPr>
              <a:t>lw2284@nyu.edu</a:t>
            </a:r>
          </a:p>
          <a:p>
            <a:endParaRPr lang="en-US" altLang="zh-CN" sz="2116" dirty="0">
              <a:solidFill>
                <a:schemeClr val="bg1"/>
              </a:solidFill>
              <a:ea typeface="微软雅黑" pitchFamily="34" charset="-122"/>
            </a:endParaRPr>
          </a:p>
          <a:p>
            <a:r>
              <a:rPr lang="zh-CN" altLang="en-US" sz="2116" dirty="0" smtClean="0">
                <a:solidFill>
                  <a:schemeClr val="bg1"/>
                </a:solidFill>
                <a:ea typeface="微软雅黑" pitchFamily="34" charset="-122"/>
              </a:rPr>
              <a:t>            </a:t>
            </a:r>
            <a:endParaRPr lang="zh-CN" altLang="en-US" sz="2116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84" name="流程图: 联系 83"/>
          <p:cNvSpPr/>
          <p:nvPr/>
        </p:nvSpPr>
        <p:spPr>
          <a:xfrm>
            <a:off x="6532762" y="1791145"/>
            <a:ext cx="298174" cy="300273"/>
          </a:xfrm>
          <a:prstGeom prst="flowChartConnector">
            <a:avLst/>
          </a:prstGeom>
          <a:solidFill>
            <a:srgbClr val="33A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668">
              <a:defRPr/>
            </a:pPr>
            <a:endParaRPr lang="zh-CN" altLang="en-US" sz="2381"/>
          </a:p>
        </p:txBody>
      </p:sp>
      <p:grpSp>
        <p:nvGrpSpPr>
          <p:cNvPr id="13320" name="组合 84"/>
          <p:cNvGrpSpPr>
            <a:grpSpLocks/>
          </p:cNvGrpSpPr>
          <p:nvPr/>
        </p:nvGrpSpPr>
        <p:grpSpPr bwMode="auto">
          <a:xfrm>
            <a:off x="8520843" y="136964"/>
            <a:ext cx="1245192" cy="1245190"/>
            <a:chOff x="3394074" y="637932"/>
            <a:chExt cx="3155775" cy="3155775"/>
          </a:xfrm>
        </p:grpSpPr>
        <p:sp>
          <p:nvSpPr>
            <p:cNvPr id="86" name="流程图: 联系 85"/>
            <p:cNvSpPr/>
            <p:nvPr/>
          </p:nvSpPr>
          <p:spPr>
            <a:xfrm>
              <a:off x="3394074" y="637932"/>
              <a:ext cx="3155775" cy="3155775"/>
            </a:xfrm>
            <a:prstGeom prst="flowChartConnector">
              <a:avLst/>
            </a:prstGeom>
            <a:solidFill>
              <a:srgbClr val="196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668">
                <a:defRPr/>
              </a:pPr>
              <a:endParaRPr lang="zh-CN" altLang="en-US" sz="2381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4217194" y="1647826"/>
              <a:ext cx="1473993" cy="1147762"/>
              <a:chOff x="4217194" y="1647826"/>
              <a:chExt cx="1473993" cy="1147762"/>
            </a:xfrm>
            <a:solidFill>
              <a:srgbClr val="FFFFFF"/>
            </a:solidFill>
          </p:grpSpPr>
          <p:sp>
            <p:nvSpPr>
              <p:cNvPr id="88" name="流程图: 联系 87"/>
              <p:cNvSpPr/>
              <p:nvPr/>
            </p:nvSpPr>
            <p:spPr>
              <a:xfrm>
                <a:off x="4271961" y="1647827"/>
                <a:ext cx="404812" cy="404812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668">
                  <a:defRPr/>
                </a:pPr>
                <a:endParaRPr lang="zh-CN" altLang="en-US" sz="2381"/>
              </a:p>
            </p:txBody>
          </p:sp>
          <p:sp>
            <p:nvSpPr>
              <p:cNvPr id="89" name="圆角矩形 12"/>
              <p:cNvSpPr/>
              <p:nvPr/>
            </p:nvSpPr>
            <p:spPr>
              <a:xfrm>
                <a:off x="4217194" y="2078831"/>
                <a:ext cx="802480" cy="716757"/>
              </a:xfrm>
              <a:custGeom>
                <a:avLst/>
                <a:gdLst/>
                <a:ahLst/>
                <a:cxnLst/>
                <a:rect l="l" t="t" r="r" b="b"/>
                <a:pathLst>
                  <a:path w="802480" h="716757">
                    <a:moveTo>
                      <a:pt x="84933" y="0"/>
                    </a:moveTo>
                    <a:lnTo>
                      <a:pt x="424653" y="0"/>
                    </a:lnTo>
                    <a:cubicBezTo>
                      <a:pt x="471560" y="0"/>
                      <a:pt x="509586" y="38026"/>
                      <a:pt x="509586" y="84933"/>
                    </a:cubicBezTo>
                    <a:lnTo>
                      <a:pt x="509586" y="93792"/>
                    </a:lnTo>
                    <a:lnTo>
                      <a:pt x="705329" y="461963"/>
                    </a:lnTo>
                    <a:lnTo>
                      <a:pt x="776286" y="461963"/>
                    </a:lnTo>
                    <a:cubicBezTo>
                      <a:pt x="790753" y="461963"/>
                      <a:pt x="802480" y="473690"/>
                      <a:pt x="802480" y="488157"/>
                    </a:cubicBezTo>
                    <a:lnTo>
                      <a:pt x="802480" y="621507"/>
                    </a:lnTo>
                    <a:cubicBezTo>
                      <a:pt x="802480" y="635974"/>
                      <a:pt x="790753" y="647701"/>
                      <a:pt x="776286" y="647701"/>
                    </a:cubicBezTo>
                    <a:lnTo>
                      <a:pt x="671511" y="647701"/>
                    </a:lnTo>
                    <a:lnTo>
                      <a:pt x="662905" y="644136"/>
                    </a:lnTo>
                    <a:lnTo>
                      <a:pt x="660340" y="645500"/>
                    </a:lnTo>
                    <a:lnTo>
                      <a:pt x="658686" y="642389"/>
                    </a:lnTo>
                    <a:cubicBezTo>
                      <a:pt x="650310" y="639220"/>
                      <a:pt x="645317" y="630947"/>
                      <a:pt x="645317" y="621507"/>
                    </a:cubicBezTo>
                    <a:lnTo>
                      <a:pt x="645317" y="617244"/>
                    </a:lnTo>
                    <a:lnTo>
                      <a:pt x="509586" y="361948"/>
                    </a:lnTo>
                    <a:lnTo>
                      <a:pt x="509586" y="476250"/>
                    </a:lnTo>
                    <a:lnTo>
                      <a:pt x="509586" y="631824"/>
                    </a:lnTo>
                    <a:lnTo>
                      <a:pt x="509586" y="716757"/>
                    </a:lnTo>
                    <a:lnTo>
                      <a:pt x="424653" y="716757"/>
                    </a:lnTo>
                    <a:lnTo>
                      <a:pt x="84933" y="716757"/>
                    </a:lnTo>
                    <a:lnTo>
                      <a:pt x="0" y="716757"/>
                    </a:lnTo>
                    <a:lnTo>
                      <a:pt x="0" y="631824"/>
                    </a:lnTo>
                    <a:lnTo>
                      <a:pt x="0" y="476250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668">
                  <a:defRPr/>
                </a:pPr>
                <a:endParaRPr lang="zh-CN" altLang="en-US" sz="2381"/>
              </a:p>
            </p:txBody>
          </p:sp>
          <p:sp>
            <p:nvSpPr>
              <p:cNvPr id="90" name="流程图: 联系 89"/>
              <p:cNvSpPr/>
              <p:nvPr/>
            </p:nvSpPr>
            <p:spPr>
              <a:xfrm flipH="1">
                <a:off x="5233986" y="1647826"/>
                <a:ext cx="404812" cy="404812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668">
                  <a:defRPr/>
                </a:pPr>
                <a:endParaRPr lang="zh-CN" altLang="en-US" sz="2381"/>
              </a:p>
            </p:txBody>
          </p:sp>
          <p:sp>
            <p:nvSpPr>
              <p:cNvPr id="91" name="圆角矩形 12"/>
              <p:cNvSpPr/>
              <p:nvPr/>
            </p:nvSpPr>
            <p:spPr>
              <a:xfrm flipH="1">
                <a:off x="4888707" y="2078830"/>
                <a:ext cx="802480" cy="716757"/>
              </a:xfrm>
              <a:custGeom>
                <a:avLst/>
                <a:gdLst/>
                <a:ahLst/>
                <a:cxnLst/>
                <a:rect l="l" t="t" r="r" b="b"/>
                <a:pathLst>
                  <a:path w="802480" h="716757">
                    <a:moveTo>
                      <a:pt x="84933" y="0"/>
                    </a:moveTo>
                    <a:lnTo>
                      <a:pt x="424653" y="0"/>
                    </a:lnTo>
                    <a:cubicBezTo>
                      <a:pt x="471560" y="0"/>
                      <a:pt x="509586" y="38026"/>
                      <a:pt x="509586" y="84933"/>
                    </a:cubicBezTo>
                    <a:lnTo>
                      <a:pt x="509586" y="93792"/>
                    </a:lnTo>
                    <a:lnTo>
                      <a:pt x="705329" y="461963"/>
                    </a:lnTo>
                    <a:lnTo>
                      <a:pt x="776286" y="461963"/>
                    </a:lnTo>
                    <a:cubicBezTo>
                      <a:pt x="790753" y="461963"/>
                      <a:pt x="802480" y="473690"/>
                      <a:pt x="802480" y="488157"/>
                    </a:cubicBezTo>
                    <a:lnTo>
                      <a:pt x="802480" y="621507"/>
                    </a:lnTo>
                    <a:cubicBezTo>
                      <a:pt x="802480" y="635974"/>
                      <a:pt x="790753" y="647701"/>
                      <a:pt x="776286" y="647701"/>
                    </a:cubicBezTo>
                    <a:lnTo>
                      <a:pt x="671511" y="647701"/>
                    </a:lnTo>
                    <a:lnTo>
                      <a:pt x="662905" y="644136"/>
                    </a:lnTo>
                    <a:lnTo>
                      <a:pt x="660340" y="645500"/>
                    </a:lnTo>
                    <a:lnTo>
                      <a:pt x="658686" y="642389"/>
                    </a:lnTo>
                    <a:cubicBezTo>
                      <a:pt x="650310" y="639220"/>
                      <a:pt x="645317" y="630947"/>
                      <a:pt x="645317" y="621507"/>
                    </a:cubicBezTo>
                    <a:lnTo>
                      <a:pt x="645317" y="617244"/>
                    </a:lnTo>
                    <a:lnTo>
                      <a:pt x="509586" y="361948"/>
                    </a:lnTo>
                    <a:lnTo>
                      <a:pt x="509586" y="476250"/>
                    </a:lnTo>
                    <a:lnTo>
                      <a:pt x="509586" y="631824"/>
                    </a:lnTo>
                    <a:lnTo>
                      <a:pt x="509586" y="716757"/>
                    </a:lnTo>
                    <a:lnTo>
                      <a:pt x="424653" y="716757"/>
                    </a:lnTo>
                    <a:lnTo>
                      <a:pt x="84933" y="716757"/>
                    </a:lnTo>
                    <a:lnTo>
                      <a:pt x="0" y="716757"/>
                    </a:lnTo>
                    <a:lnTo>
                      <a:pt x="0" y="631824"/>
                    </a:lnTo>
                    <a:lnTo>
                      <a:pt x="0" y="476250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668">
                  <a:defRPr/>
                </a:pPr>
                <a:endParaRPr lang="zh-CN" altLang="en-US" sz="2381"/>
              </a:p>
            </p:txBody>
          </p:sp>
        </p:grpSp>
      </p:grpSp>
      <p:grpSp>
        <p:nvGrpSpPr>
          <p:cNvPr id="13322" name="组合 103"/>
          <p:cNvGrpSpPr>
            <a:grpSpLocks/>
          </p:cNvGrpSpPr>
          <p:nvPr/>
        </p:nvGrpSpPr>
        <p:grpSpPr bwMode="auto">
          <a:xfrm>
            <a:off x="484773" y="4614501"/>
            <a:ext cx="1700851" cy="1700851"/>
            <a:chOff x="3250406" y="3090864"/>
            <a:chExt cx="1285874" cy="1285874"/>
          </a:xfrm>
        </p:grpSpPr>
        <p:sp>
          <p:nvSpPr>
            <p:cNvPr id="101" name="矩形 100"/>
            <p:cNvSpPr/>
            <p:nvPr/>
          </p:nvSpPr>
          <p:spPr>
            <a:xfrm>
              <a:off x="3498056" y="3367089"/>
              <a:ext cx="754061" cy="6635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668">
                <a:defRPr/>
              </a:pPr>
              <a:endParaRPr lang="zh-CN" altLang="en-US" sz="2381"/>
            </a:p>
          </p:txBody>
        </p:sp>
        <p:sp>
          <p:nvSpPr>
            <p:cNvPr id="95" name="流程图: 联系 5"/>
            <p:cNvSpPr/>
            <p:nvPr/>
          </p:nvSpPr>
          <p:spPr>
            <a:xfrm>
              <a:off x="3250406" y="3090864"/>
              <a:ext cx="1285874" cy="1285874"/>
            </a:xfrm>
            <a:custGeom>
              <a:avLst/>
              <a:gdLst/>
              <a:ahLst/>
              <a:cxnLst/>
              <a:rect l="l" t="t" r="r" b="b"/>
              <a:pathLst>
                <a:path w="1285874" h="1285874">
                  <a:moveTo>
                    <a:pt x="371475" y="647698"/>
                  </a:moveTo>
                  <a:lnTo>
                    <a:pt x="371475" y="869153"/>
                  </a:lnTo>
                  <a:lnTo>
                    <a:pt x="523875" y="869153"/>
                  </a:lnTo>
                  <a:lnTo>
                    <a:pt x="523875" y="647698"/>
                  </a:lnTo>
                  <a:close/>
                  <a:moveTo>
                    <a:pt x="762000" y="590548"/>
                  </a:moveTo>
                  <a:lnTo>
                    <a:pt x="762000" y="869153"/>
                  </a:lnTo>
                  <a:lnTo>
                    <a:pt x="914400" y="869153"/>
                  </a:lnTo>
                  <a:lnTo>
                    <a:pt x="914400" y="590548"/>
                  </a:lnTo>
                  <a:close/>
                  <a:moveTo>
                    <a:pt x="566737" y="514348"/>
                  </a:moveTo>
                  <a:lnTo>
                    <a:pt x="566737" y="869153"/>
                  </a:lnTo>
                  <a:lnTo>
                    <a:pt x="719137" y="869153"/>
                  </a:lnTo>
                  <a:lnTo>
                    <a:pt x="719137" y="514348"/>
                  </a:lnTo>
                  <a:close/>
                  <a:moveTo>
                    <a:pt x="442913" y="476247"/>
                  </a:moveTo>
                  <a:lnTo>
                    <a:pt x="424925" y="534459"/>
                  </a:lnTo>
                  <a:lnTo>
                    <a:pt x="366713" y="534458"/>
                  </a:lnTo>
                  <a:lnTo>
                    <a:pt x="413808" y="570435"/>
                  </a:lnTo>
                  <a:lnTo>
                    <a:pt x="395819" y="628647"/>
                  </a:lnTo>
                  <a:lnTo>
                    <a:pt x="442913" y="592669"/>
                  </a:lnTo>
                  <a:lnTo>
                    <a:pt x="490007" y="628647"/>
                  </a:lnTo>
                  <a:lnTo>
                    <a:pt x="472018" y="570435"/>
                  </a:lnTo>
                  <a:lnTo>
                    <a:pt x="519113" y="534458"/>
                  </a:lnTo>
                  <a:lnTo>
                    <a:pt x="460901" y="534459"/>
                  </a:lnTo>
                  <a:close/>
                  <a:moveTo>
                    <a:pt x="838200" y="419095"/>
                  </a:moveTo>
                  <a:lnTo>
                    <a:pt x="820212" y="477307"/>
                  </a:lnTo>
                  <a:lnTo>
                    <a:pt x="762000" y="477306"/>
                  </a:lnTo>
                  <a:lnTo>
                    <a:pt x="809095" y="513283"/>
                  </a:lnTo>
                  <a:lnTo>
                    <a:pt x="791106" y="571495"/>
                  </a:lnTo>
                  <a:lnTo>
                    <a:pt x="838200" y="535517"/>
                  </a:lnTo>
                  <a:lnTo>
                    <a:pt x="885294" y="571495"/>
                  </a:lnTo>
                  <a:lnTo>
                    <a:pt x="867305" y="513283"/>
                  </a:lnTo>
                  <a:lnTo>
                    <a:pt x="914400" y="477306"/>
                  </a:lnTo>
                  <a:lnTo>
                    <a:pt x="856188" y="477307"/>
                  </a:lnTo>
                  <a:close/>
                  <a:moveTo>
                    <a:pt x="642937" y="338133"/>
                  </a:moveTo>
                  <a:lnTo>
                    <a:pt x="624949" y="396345"/>
                  </a:lnTo>
                  <a:lnTo>
                    <a:pt x="566737" y="396344"/>
                  </a:lnTo>
                  <a:lnTo>
                    <a:pt x="613832" y="432321"/>
                  </a:lnTo>
                  <a:lnTo>
                    <a:pt x="595843" y="490533"/>
                  </a:lnTo>
                  <a:lnTo>
                    <a:pt x="642937" y="454555"/>
                  </a:lnTo>
                  <a:lnTo>
                    <a:pt x="690031" y="490533"/>
                  </a:lnTo>
                  <a:lnTo>
                    <a:pt x="672042" y="432321"/>
                  </a:lnTo>
                  <a:lnTo>
                    <a:pt x="719137" y="396344"/>
                  </a:lnTo>
                  <a:lnTo>
                    <a:pt x="660925" y="396345"/>
                  </a:lnTo>
                  <a:close/>
                  <a:moveTo>
                    <a:pt x="642937" y="0"/>
                  </a:moveTo>
                  <a:cubicBezTo>
                    <a:pt x="998021" y="0"/>
                    <a:pt x="1285874" y="287853"/>
                    <a:pt x="1285874" y="642937"/>
                  </a:cubicBezTo>
                  <a:cubicBezTo>
                    <a:pt x="1285874" y="998021"/>
                    <a:pt x="998021" y="1285874"/>
                    <a:pt x="642937" y="1285874"/>
                  </a:cubicBezTo>
                  <a:cubicBezTo>
                    <a:pt x="287853" y="1285874"/>
                    <a:pt x="0" y="998021"/>
                    <a:pt x="0" y="642937"/>
                  </a:cubicBezTo>
                  <a:cubicBezTo>
                    <a:pt x="0" y="287853"/>
                    <a:pt x="287853" y="0"/>
                    <a:pt x="642937" y="0"/>
                  </a:cubicBezTo>
                  <a:close/>
                </a:path>
              </a:pathLst>
            </a:custGeom>
            <a:solidFill>
              <a:srgbClr val="B1D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668">
                <a:defRPr/>
              </a:pPr>
              <a:endParaRPr lang="zh-CN" altLang="en-US" sz="2381"/>
            </a:p>
          </p:txBody>
        </p:sp>
      </p:grpSp>
      <p:grpSp>
        <p:nvGrpSpPr>
          <p:cNvPr id="13324" name="组合 104"/>
          <p:cNvGrpSpPr>
            <a:grpSpLocks/>
          </p:cNvGrpSpPr>
          <p:nvPr/>
        </p:nvGrpSpPr>
        <p:grpSpPr bwMode="auto">
          <a:xfrm>
            <a:off x="10174925" y="126496"/>
            <a:ext cx="1818983" cy="1818983"/>
            <a:chOff x="6026239" y="214539"/>
            <a:chExt cx="1742986" cy="1742986"/>
          </a:xfrm>
        </p:grpSpPr>
        <p:sp>
          <p:nvSpPr>
            <p:cNvPr id="102" name="矩形 101"/>
            <p:cNvSpPr/>
            <p:nvPr/>
          </p:nvSpPr>
          <p:spPr>
            <a:xfrm>
              <a:off x="6435793" y="579645"/>
              <a:ext cx="852444" cy="988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668">
                <a:defRPr/>
              </a:pPr>
              <a:endParaRPr lang="zh-CN" altLang="en-US" sz="2381"/>
            </a:p>
          </p:txBody>
        </p:sp>
        <p:sp>
          <p:nvSpPr>
            <p:cNvPr id="97" name="流程图: 联系 10"/>
            <p:cNvSpPr/>
            <p:nvPr/>
          </p:nvSpPr>
          <p:spPr>
            <a:xfrm>
              <a:off x="6026239" y="214539"/>
              <a:ext cx="1742986" cy="1742986"/>
            </a:xfrm>
            <a:custGeom>
              <a:avLst/>
              <a:gdLst/>
              <a:ahLst/>
              <a:cxnLst/>
              <a:rect l="l" t="t" r="r" b="b"/>
              <a:pathLst>
                <a:path w="5962650" h="5962650">
                  <a:moveTo>
                    <a:pt x="2425174" y="2542964"/>
                  </a:moveTo>
                  <a:cubicBezTo>
                    <a:pt x="2377867" y="2542964"/>
                    <a:pt x="2339517" y="2581314"/>
                    <a:pt x="2339518" y="2628621"/>
                  </a:cubicBezTo>
                  <a:cubicBezTo>
                    <a:pt x="2339518" y="2675928"/>
                    <a:pt x="2377868" y="2714278"/>
                    <a:pt x="2425175" y="2714277"/>
                  </a:cubicBezTo>
                  <a:cubicBezTo>
                    <a:pt x="2472483" y="2714278"/>
                    <a:pt x="2510833" y="2675928"/>
                    <a:pt x="2510832" y="2628621"/>
                  </a:cubicBezTo>
                  <a:cubicBezTo>
                    <a:pt x="2510831" y="2581313"/>
                    <a:pt x="2472482" y="2542964"/>
                    <a:pt x="2425174" y="2542964"/>
                  </a:cubicBezTo>
                  <a:close/>
                  <a:moveTo>
                    <a:pt x="2404726" y="2380617"/>
                  </a:moveTo>
                  <a:lnTo>
                    <a:pt x="2459011" y="2381675"/>
                  </a:lnTo>
                  <a:lnTo>
                    <a:pt x="2475179" y="2457011"/>
                  </a:lnTo>
                  <a:cubicBezTo>
                    <a:pt x="2505072" y="2465548"/>
                    <a:pt x="2532151" y="2481892"/>
                    <a:pt x="2553633" y="2504364"/>
                  </a:cubicBezTo>
                  <a:lnTo>
                    <a:pt x="2627825" y="2483569"/>
                  </a:lnTo>
                  <a:lnTo>
                    <a:pt x="2654052" y="2531107"/>
                  </a:lnTo>
                  <a:lnTo>
                    <a:pt x="2596893" y="2582778"/>
                  </a:lnTo>
                  <a:cubicBezTo>
                    <a:pt x="2604445" y="2612932"/>
                    <a:pt x="2603829" y="2644556"/>
                    <a:pt x="2595108" y="2674394"/>
                  </a:cubicBezTo>
                  <a:lnTo>
                    <a:pt x="2650211" y="2728250"/>
                  </a:lnTo>
                  <a:lnTo>
                    <a:pt x="2622155" y="2774731"/>
                  </a:lnTo>
                  <a:lnTo>
                    <a:pt x="2548827" y="2751063"/>
                  </a:lnTo>
                  <a:cubicBezTo>
                    <a:pt x="2526488" y="2772682"/>
                    <a:pt x="2498793" y="2787959"/>
                    <a:pt x="2468590" y="2795326"/>
                  </a:cubicBezTo>
                  <a:lnTo>
                    <a:pt x="2449502" y="2869976"/>
                  </a:lnTo>
                  <a:lnTo>
                    <a:pt x="2395217" y="2868918"/>
                  </a:lnTo>
                  <a:lnTo>
                    <a:pt x="2379050" y="2793582"/>
                  </a:lnTo>
                  <a:cubicBezTo>
                    <a:pt x="2349157" y="2785046"/>
                    <a:pt x="2322078" y="2768700"/>
                    <a:pt x="2300596" y="2746229"/>
                  </a:cubicBezTo>
                  <a:lnTo>
                    <a:pt x="2226404" y="2767024"/>
                  </a:lnTo>
                  <a:lnTo>
                    <a:pt x="2200177" y="2719486"/>
                  </a:lnTo>
                  <a:lnTo>
                    <a:pt x="2257336" y="2667815"/>
                  </a:lnTo>
                  <a:cubicBezTo>
                    <a:pt x="2249782" y="2637660"/>
                    <a:pt x="2250399" y="2606038"/>
                    <a:pt x="2259119" y="2576200"/>
                  </a:cubicBezTo>
                  <a:lnTo>
                    <a:pt x="2204017" y="2522342"/>
                  </a:lnTo>
                  <a:lnTo>
                    <a:pt x="2232074" y="2475862"/>
                  </a:lnTo>
                  <a:lnTo>
                    <a:pt x="2305400" y="2499530"/>
                  </a:lnTo>
                  <a:cubicBezTo>
                    <a:pt x="2327739" y="2477912"/>
                    <a:pt x="2355436" y="2462633"/>
                    <a:pt x="2385637" y="2455267"/>
                  </a:cubicBezTo>
                  <a:close/>
                  <a:moveTo>
                    <a:pt x="3115311" y="2206623"/>
                  </a:moveTo>
                  <a:cubicBezTo>
                    <a:pt x="3018867" y="2206624"/>
                    <a:pt x="2940685" y="2284805"/>
                    <a:pt x="2940686" y="2381248"/>
                  </a:cubicBezTo>
                  <a:cubicBezTo>
                    <a:pt x="2940685" y="2477691"/>
                    <a:pt x="3018867" y="2555873"/>
                    <a:pt x="3115310" y="2555873"/>
                  </a:cubicBezTo>
                  <a:cubicBezTo>
                    <a:pt x="3211754" y="2555874"/>
                    <a:pt x="3289936" y="2477691"/>
                    <a:pt x="3289935" y="2381248"/>
                  </a:cubicBezTo>
                  <a:cubicBezTo>
                    <a:pt x="3289936" y="2284805"/>
                    <a:pt x="3211754" y="2206624"/>
                    <a:pt x="3115311" y="2206623"/>
                  </a:cubicBezTo>
                  <a:close/>
                  <a:moveTo>
                    <a:pt x="3073623" y="1875656"/>
                  </a:moveTo>
                  <a:lnTo>
                    <a:pt x="3184291" y="1877811"/>
                  </a:lnTo>
                  <a:lnTo>
                    <a:pt x="3217252" y="2031395"/>
                  </a:lnTo>
                  <a:cubicBezTo>
                    <a:pt x="3278192" y="2048798"/>
                    <a:pt x="3333397" y="2082120"/>
                    <a:pt x="3377190" y="2127932"/>
                  </a:cubicBezTo>
                  <a:lnTo>
                    <a:pt x="3528442" y="2085539"/>
                  </a:lnTo>
                  <a:lnTo>
                    <a:pt x="3581909" y="2182452"/>
                  </a:lnTo>
                  <a:lnTo>
                    <a:pt x="3465383" y="2287791"/>
                  </a:lnTo>
                  <a:cubicBezTo>
                    <a:pt x="3480780" y="2349265"/>
                    <a:pt x="3479524" y="2413733"/>
                    <a:pt x="3461746" y="2474564"/>
                  </a:cubicBezTo>
                  <a:lnTo>
                    <a:pt x="3574081" y="2584359"/>
                  </a:lnTo>
                  <a:lnTo>
                    <a:pt x="3516883" y="2679117"/>
                  </a:lnTo>
                  <a:lnTo>
                    <a:pt x="3367395" y="2630866"/>
                  </a:lnTo>
                  <a:cubicBezTo>
                    <a:pt x="3321853" y="2674939"/>
                    <a:pt x="3265392" y="2706086"/>
                    <a:pt x="3203820" y="2721104"/>
                  </a:cubicBezTo>
                  <a:lnTo>
                    <a:pt x="3164906" y="2873288"/>
                  </a:lnTo>
                  <a:lnTo>
                    <a:pt x="3054236" y="2871132"/>
                  </a:lnTo>
                  <a:lnTo>
                    <a:pt x="3021276" y="2717549"/>
                  </a:lnTo>
                  <a:cubicBezTo>
                    <a:pt x="2960335" y="2700145"/>
                    <a:pt x="2905131" y="2666823"/>
                    <a:pt x="2861339" y="2621011"/>
                  </a:cubicBezTo>
                  <a:lnTo>
                    <a:pt x="2710087" y="2663405"/>
                  </a:lnTo>
                  <a:lnTo>
                    <a:pt x="2656620" y="2566491"/>
                  </a:lnTo>
                  <a:lnTo>
                    <a:pt x="2773145" y="2461153"/>
                  </a:lnTo>
                  <a:cubicBezTo>
                    <a:pt x="2757748" y="2399678"/>
                    <a:pt x="2759004" y="2335211"/>
                    <a:pt x="2776782" y="2274381"/>
                  </a:cubicBezTo>
                  <a:lnTo>
                    <a:pt x="2664447" y="2164585"/>
                  </a:lnTo>
                  <a:lnTo>
                    <a:pt x="2721646" y="2069827"/>
                  </a:lnTo>
                  <a:lnTo>
                    <a:pt x="2871133" y="2118077"/>
                  </a:lnTo>
                  <a:cubicBezTo>
                    <a:pt x="2916675" y="2074005"/>
                    <a:pt x="2973136" y="2042858"/>
                    <a:pt x="3034708" y="2027840"/>
                  </a:cubicBezTo>
                  <a:close/>
                  <a:moveTo>
                    <a:pt x="2888272" y="1627335"/>
                  </a:moveTo>
                  <a:cubicBezTo>
                    <a:pt x="2882765" y="1627646"/>
                    <a:pt x="2877363" y="1628026"/>
                    <a:pt x="2872173" y="1629612"/>
                  </a:cubicBezTo>
                  <a:cubicBezTo>
                    <a:pt x="2296419" y="1637776"/>
                    <a:pt x="1832609" y="2077827"/>
                    <a:pt x="1832609" y="2619374"/>
                  </a:cubicBezTo>
                  <a:cubicBezTo>
                    <a:pt x="1832609" y="2782559"/>
                    <a:pt x="1874723" y="2936528"/>
                    <a:pt x="1950083" y="3071844"/>
                  </a:cubicBezTo>
                  <a:lnTo>
                    <a:pt x="1950083" y="3098992"/>
                  </a:lnTo>
                  <a:cubicBezTo>
                    <a:pt x="1969454" y="3118941"/>
                    <a:pt x="1988510" y="3139751"/>
                    <a:pt x="2006072" y="3162274"/>
                  </a:cubicBezTo>
                  <a:cubicBezTo>
                    <a:pt x="2030326" y="3197836"/>
                    <a:pt x="2057373" y="3231512"/>
                    <a:pt x="2087086" y="3262938"/>
                  </a:cubicBezTo>
                  <a:cubicBezTo>
                    <a:pt x="2275764" y="3513518"/>
                    <a:pt x="2412774" y="3827374"/>
                    <a:pt x="2437450" y="4046538"/>
                  </a:cubicBezTo>
                  <a:lnTo>
                    <a:pt x="2432683" y="4140942"/>
                  </a:lnTo>
                  <a:lnTo>
                    <a:pt x="2432683" y="4327524"/>
                  </a:lnTo>
                  <a:lnTo>
                    <a:pt x="3594733" y="4327524"/>
                  </a:lnTo>
                  <a:lnTo>
                    <a:pt x="3594733" y="3950160"/>
                  </a:lnTo>
                  <a:cubicBezTo>
                    <a:pt x="3595816" y="3949727"/>
                    <a:pt x="3596899" y="3949291"/>
                    <a:pt x="3597910" y="3948675"/>
                  </a:cubicBezTo>
                  <a:lnTo>
                    <a:pt x="3597910" y="3920067"/>
                  </a:lnTo>
                  <a:cubicBezTo>
                    <a:pt x="3597910" y="3896102"/>
                    <a:pt x="3617338" y="3876674"/>
                    <a:pt x="3641303" y="3876674"/>
                  </a:cubicBezTo>
                  <a:lnTo>
                    <a:pt x="3960917" y="3876674"/>
                  </a:lnTo>
                  <a:lnTo>
                    <a:pt x="3965695" y="3878653"/>
                  </a:lnTo>
                  <a:cubicBezTo>
                    <a:pt x="4003649" y="3848139"/>
                    <a:pt x="4040184" y="3818647"/>
                    <a:pt x="4039235" y="3816349"/>
                  </a:cubicBezTo>
                  <a:lnTo>
                    <a:pt x="4019075" y="3720812"/>
                  </a:lnTo>
                  <a:cubicBezTo>
                    <a:pt x="4008898" y="3696874"/>
                    <a:pt x="4020054" y="3669220"/>
                    <a:pt x="4043992" y="3659043"/>
                  </a:cubicBezTo>
                  <a:lnTo>
                    <a:pt x="4089774" y="3603991"/>
                  </a:lnTo>
                  <a:cubicBezTo>
                    <a:pt x="4089687" y="3577183"/>
                    <a:pt x="4078168" y="3553203"/>
                    <a:pt x="4059465" y="3537588"/>
                  </a:cubicBezTo>
                  <a:lnTo>
                    <a:pt x="4063114" y="3531868"/>
                  </a:lnTo>
                  <a:cubicBezTo>
                    <a:pt x="4053832" y="3516303"/>
                    <a:pt x="4043764" y="3501361"/>
                    <a:pt x="4034667" y="3486419"/>
                  </a:cubicBezTo>
                  <a:lnTo>
                    <a:pt x="4099193" y="3446588"/>
                  </a:lnTo>
                  <a:lnTo>
                    <a:pt x="4101967" y="3440030"/>
                  </a:lnTo>
                  <a:lnTo>
                    <a:pt x="4048512" y="3241239"/>
                  </a:lnTo>
                  <a:lnTo>
                    <a:pt x="4146148" y="3198615"/>
                  </a:lnTo>
                  <a:lnTo>
                    <a:pt x="4150359" y="3146424"/>
                  </a:lnTo>
                  <a:cubicBezTo>
                    <a:pt x="4150359" y="3129821"/>
                    <a:pt x="4150170" y="3113282"/>
                    <a:pt x="4148737" y="3096835"/>
                  </a:cubicBezTo>
                  <a:lnTo>
                    <a:pt x="4002502" y="2725878"/>
                  </a:lnTo>
                  <a:lnTo>
                    <a:pt x="4057698" y="2603163"/>
                  </a:lnTo>
                  <a:lnTo>
                    <a:pt x="3896135" y="2193326"/>
                  </a:lnTo>
                  <a:lnTo>
                    <a:pt x="3957482" y="2128582"/>
                  </a:lnTo>
                  <a:lnTo>
                    <a:pt x="3864275" y="2030076"/>
                  </a:lnTo>
                  <a:lnTo>
                    <a:pt x="3865716" y="2028354"/>
                  </a:lnTo>
                  <a:lnTo>
                    <a:pt x="3739392" y="1882698"/>
                  </a:lnTo>
                  <a:lnTo>
                    <a:pt x="3760040" y="1842459"/>
                  </a:lnTo>
                  <a:cubicBezTo>
                    <a:pt x="3692769" y="1800916"/>
                    <a:pt x="3605553" y="1764040"/>
                    <a:pt x="3521396" y="1734805"/>
                  </a:cubicBezTo>
                  <a:cubicBezTo>
                    <a:pt x="3398436" y="1665427"/>
                    <a:pt x="3203669" y="1627750"/>
                    <a:pt x="3002312" y="1628954"/>
                  </a:cubicBezTo>
                  <a:close/>
                  <a:moveTo>
                    <a:pt x="2981325" y="0"/>
                  </a:moveTo>
                  <a:cubicBezTo>
                    <a:pt x="4627865" y="0"/>
                    <a:pt x="5962650" y="1334785"/>
                    <a:pt x="5962650" y="2981325"/>
                  </a:cubicBezTo>
                  <a:cubicBezTo>
                    <a:pt x="5962650" y="4627865"/>
                    <a:pt x="4627865" y="5962650"/>
                    <a:pt x="2981325" y="5962650"/>
                  </a:cubicBezTo>
                  <a:cubicBezTo>
                    <a:pt x="1334785" y="5962650"/>
                    <a:pt x="0" y="4627865"/>
                    <a:pt x="0" y="2981325"/>
                  </a:cubicBezTo>
                  <a:cubicBezTo>
                    <a:pt x="0" y="1334785"/>
                    <a:pt x="1334785" y="0"/>
                    <a:pt x="2981325" y="0"/>
                  </a:cubicBezTo>
                  <a:close/>
                </a:path>
              </a:pathLst>
            </a:custGeom>
            <a:solidFill>
              <a:srgbClr val="7BBC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668">
                <a:defRPr/>
              </a:pPr>
              <a:endParaRPr lang="zh-CN" altLang="en-US" sz="2381"/>
            </a:p>
          </p:txBody>
        </p:sp>
      </p:grpSp>
      <p:sp>
        <p:nvSpPr>
          <p:cNvPr id="30" name="标题 1"/>
          <p:cNvSpPr txBox="1">
            <a:spLocks/>
          </p:cNvSpPr>
          <p:nvPr/>
        </p:nvSpPr>
        <p:spPr>
          <a:xfrm>
            <a:off x="1" y="2210381"/>
            <a:ext cx="12191999" cy="344808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2075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2075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ctr" defTabSz="92075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ctr" defTabSz="92075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ctr" defTabSz="92075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200" algn="ctr" defTabSz="92075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defTabSz="92075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defTabSz="92075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defTabSz="92075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914400">
              <a:lnSpc>
                <a:spcPct val="90000"/>
              </a:lnSpc>
            </a:pPr>
            <a:r>
              <a:rPr lang="en-US" altLang="zh-CN" sz="5400" dirty="0"/>
              <a:t>Change </a:t>
            </a:r>
            <a:r>
              <a:rPr lang="en-US" altLang="zh-CN" sz="5400" dirty="0" smtClean="0"/>
              <a:t>Attribute </a:t>
            </a:r>
            <a:r>
              <a:rPr lang="en-US" altLang="zh-CN" sz="5400" dirty="0"/>
              <a:t>of </a:t>
            </a:r>
            <a:r>
              <a:rPr lang="en-US" altLang="zh-CN" sz="5400" dirty="0" smtClean="0"/>
              <a:t>Face </a:t>
            </a:r>
            <a:r>
              <a:rPr lang="en-US" altLang="zh-CN" sz="5400" dirty="0"/>
              <a:t>I</a:t>
            </a:r>
            <a:r>
              <a:rPr lang="en-US" altLang="zh-CN" sz="5400" dirty="0" smtClean="0"/>
              <a:t>mage with</a:t>
            </a:r>
          </a:p>
          <a:p>
            <a:pPr defTabSz="914400">
              <a:lnSpc>
                <a:spcPct val="90000"/>
              </a:lnSpc>
            </a:pPr>
            <a:r>
              <a:rPr lang="en-US" altLang="zh-CN" sz="4800" dirty="0"/>
              <a:t>Generative Adversarial Networks</a:t>
            </a:r>
            <a:endParaRPr lang="zh-CN" alt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0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9"/>
    </mc:Choice>
    <mc:Fallback xmlns="">
      <p:transition spd="slow" advTm="131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0"/>
          <p:cNvGrpSpPr>
            <a:grpSpLocks/>
          </p:cNvGrpSpPr>
          <p:nvPr/>
        </p:nvGrpSpPr>
        <p:grpSpPr bwMode="auto">
          <a:xfrm>
            <a:off x="0" y="0"/>
            <a:ext cx="12207240" cy="6858000"/>
            <a:chOff x="-3968" y="1934"/>
            <a:chExt cx="9214397" cy="5183248"/>
          </a:xfrm>
        </p:grpSpPr>
        <p:grpSp>
          <p:nvGrpSpPr>
            <p:cNvPr id="17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22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3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9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0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388021" y="0"/>
            <a:ext cx="9558044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Conditional GAN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8021" y="1150375"/>
            <a:ext cx="112632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we can only produce realistic fake images with GAN, but can’t control images’ attribute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8021" y="1536573"/>
            <a:ext cx="999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For example, if we use face image for training, G will just generate face images, can’t control its gender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8021" y="1961830"/>
            <a:ext cx="10493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GAN: attach a attribute vector as input for both G and D to control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But we still need modify architecture to take image as input of </a:t>
            </a:r>
            <a:r>
              <a:rPr lang="en-US" altLang="zh-CN" dirty="0" smtClean="0"/>
              <a:t>G, generate new images based on old images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1095856" y="4683512"/>
            <a:ext cx="152400" cy="167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130319" y="4683511"/>
            <a:ext cx="1579418" cy="1676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69703" y="3349303"/>
            <a:ext cx="1898518" cy="1756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6" idx="3"/>
            <a:endCxn id="47" idx="1"/>
          </p:cNvCxnSpPr>
          <p:nvPr/>
        </p:nvCxnSpPr>
        <p:spPr>
          <a:xfrm flipV="1">
            <a:off x="1248256" y="5521712"/>
            <a:ext cx="882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98" y="2891427"/>
            <a:ext cx="833024" cy="102022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50" y="2886051"/>
            <a:ext cx="831864" cy="101880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53" y="2886051"/>
            <a:ext cx="831864" cy="1018800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4420622" y="5012434"/>
            <a:ext cx="831600" cy="101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771350" y="5018202"/>
            <a:ext cx="831600" cy="1018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5171353" y="5020477"/>
            <a:ext cx="831600" cy="101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47" idx="3"/>
            <a:endCxn id="53" idx="1"/>
          </p:cNvCxnSpPr>
          <p:nvPr/>
        </p:nvCxnSpPr>
        <p:spPr>
          <a:xfrm>
            <a:off x="3709737" y="5521712"/>
            <a:ext cx="710885" cy="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583234" y="3975368"/>
            <a:ext cx="121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Real Image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4580830" y="6074009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Fake Image</a:t>
            </a:r>
            <a:endParaRPr lang="zh-CN" altLang="en-US" dirty="0"/>
          </a:p>
        </p:txBody>
      </p:sp>
      <p:cxnSp>
        <p:nvCxnSpPr>
          <p:cNvPr id="59" name="肘形连接符 58"/>
          <p:cNvCxnSpPr/>
          <p:nvPr/>
        </p:nvCxnSpPr>
        <p:spPr>
          <a:xfrm>
            <a:off x="6003217" y="3454447"/>
            <a:ext cx="1166486" cy="359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55" idx="3"/>
          </p:cNvCxnSpPr>
          <p:nvPr/>
        </p:nvCxnSpPr>
        <p:spPr>
          <a:xfrm flipV="1">
            <a:off x="6002953" y="4639624"/>
            <a:ext cx="1166750" cy="890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菱形 60"/>
          <p:cNvSpPr/>
          <p:nvPr/>
        </p:nvSpPr>
        <p:spPr>
          <a:xfrm>
            <a:off x="9961418" y="3717526"/>
            <a:ext cx="1801348" cy="104942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 Input real?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48" idx="3"/>
            <a:endCxn id="61" idx="1"/>
          </p:cNvCxnSpPr>
          <p:nvPr/>
        </p:nvCxnSpPr>
        <p:spPr>
          <a:xfrm>
            <a:off x="9068221" y="4227494"/>
            <a:ext cx="893197" cy="1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843828" y="3588743"/>
            <a:ext cx="152400" cy="62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074123" y="3210785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Vector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>
            <a:stCxn id="10" idx="2"/>
            <a:endCxn id="47" idx="0"/>
          </p:cNvCxnSpPr>
          <p:nvPr/>
        </p:nvCxnSpPr>
        <p:spPr>
          <a:xfrm>
            <a:off x="2920028" y="4214808"/>
            <a:ext cx="0" cy="46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8050111" y="5401635"/>
            <a:ext cx="152400" cy="626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7273057" y="6044504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Vector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stCxn id="68" idx="0"/>
            <a:endCxn id="48" idx="2"/>
          </p:cNvCxnSpPr>
          <p:nvPr/>
        </p:nvCxnSpPr>
        <p:spPr>
          <a:xfrm flipH="1" flipV="1">
            <a:off x="8118962" y="5105684"/>
            <a:ext cx="7349" cy="295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88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0"/>
          <p:cNvGrpSpPr>
            <a:grpSpLocks/>
          </p:cNvGrpSpPr>
          <p:nvPr/>
        </p:nvGrpSpPr>
        <p:grpSpPr bwMode="auto">
          <a:xfrm>
            <a:off x="0" y="0"/>
            <a:ext cx="12207240" cy="6858000"/>
            <a:chOff x="-3968" y="1934"/>
            <a:chExt cx="9214397" cy="5183248"/>
          </a:xfrm>
        </p:grpSpPr>
        <p:grpSp>
          <p:nvGrpSpPr>
            <p:cNvPr id="17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22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3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9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0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388021" y="0"/>
            <a:ext cx="9558044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>
                <a:solidFill>
                  <a:srgbClr val="FFFFFF"/>
                </a:solidFill>
                <a:ea typeface="微软雅黑" pitchFamily="34" charset="-122"/>
              </a:rPr>
              <a:t>Invertible Conditional GAN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8021" y="1150375"/>
            <a:ext cx="112632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ICGAN: introduce an encoder to determine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specfic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 of generated images, which inverse the mapping of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cGAN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given an input image x, to obtain its representation as a latent variable z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random noise and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y, and we can modify z and y to re-generate the original image with complex variations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ICGAN for our task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480" y="2952283"/>
            <a:ext cx="7657810" cy="30268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9684" y="6216967"/>
            <a:ext cx="5246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 “Conditional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Nets”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0"/>
          <p:cNvGrpSpPr>
            <a:grpSpLocks/>
          </p:cNvGrpSpPr>
          <p:nvPr/>
        </p:nvGrpSpPr>
        <p:grpSpPr bwMode="auto">
          <a:xfrm>
            <a:off x="0" y="0"/>
            <a:ext cx="12207240" cy="6858000"/>
            <a:chOff x="-3968" y="1934"/>
            <a:chExt cx="9214397" cy="5183248"/>
          </a:xfrm>
        </p:grpSpPr>
        <p:grpSp>
          <p:nvGrpSpPr>
            <p:cNvPr id="17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22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3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9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0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388021" y="0"/>
            <a:ext cx="9558044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>
                <a:solidFill>
                  <a:srgbClr val="FFFFFF"/>
                </a:solidFill>
                <a:ea typeface="微软雅黑" pitchFamily="34" charset="-122"/>
              </a:rPr>
              <a:t>Invertible Conditional GAN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8021" y="1106129"/>
            <a:ext cx="8720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Network 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new images based on latent variable z and modified attribute vector y’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G_loss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log(D(G(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z,y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’),y’))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8020" y="2300828"/>
            <a:ext cx="7616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Discrimitive Network 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input image is real or not, combined with attribute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D_loss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-(log(D(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+ log(1-D(G(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z,y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'),y')))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8020" y="3495528"/>
            <a:ext cx="10198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Ez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image to a feature vector which can best present the image and restored to original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z_loss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l2_loss(z-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enz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z,y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')))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020" y="4697572"/>
            <a:ext cx="48269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attribute vector of original image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y_loss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l2_loss(y-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40"/>
          <p:cNvGrpSpPr>
            <a:grpSpLocks/>
          </p:cNvGrpSpPr>
          <p:nvPr/>
        </p:nvGrpSpPr>
        <p:grpSpPr bwMode="auto">
          <a:xfrm>
            <a:off x="-15240" y="49602"/>
            <a:ext cx="12207240" cy="6858000"/>
            <a:chOff x="-3968" y="1934"/>
            <a:chExt cx="9214397" cy="5183248"/>
          </a:xfrm>
        </p:grpSpPr>
        <p:grpSp>
          <p:nvGrpSpPr>
            <p:cNvPr id="24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28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9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26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7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403374" y="49602"/>
            <a:ext cx="75595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Training Detail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3374" y="1093049"/>
            <a:ext cx="3590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 z Architecture</a:t>
            </a:r>
          </a:p>
        </p:txBody>
      </p:sp>
      <p:sp>
        <p:nvSpPr>
          <p:cNvPr id="13" name="矩形 12"/>
          <p:cNvSpPr/>
          <p:nvPr/>
        </p:nvSpPr>
        <p:spPr>
          <a:xfrm>
            <a:off x="464184" y="2690004"/>
            <a:ext cx="256505" cy="292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008276" y="3102348"/>
            <a:ext cx="253050" cy="209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 flipV="1">
            <a:off x="720689" y="4148116"/>
            <a:ext cx="1287587" cy="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277877" y="4148371"/>
            <a:ext cx="3196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05722" y="2048855"/>
            <a:ext cx="2330269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文本框 12"/>
          <p:cNvSpPr txBox="1"/>
          <p:nvPr/>
        </p:nvSpPr>
        <p:spPr>
          <a:xfrm>
            <a:off x="1311049" y="16411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 layer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51995" y="3442052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1431040" y="3789979"/>
            <a:ext cx="1" cy="34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17"/>
          <p:cNvSpPr txBox="1"/>
          <p:nvPr/>
        </p:nvSpPr>
        <p:spPr>
          <a:xfrm>
            <a:off x="1038388" y="264305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5*5*3*32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18"/>
          <p:cNvSpPr txBox="1"/>
          <p:nvPr/>
        </p:nvSpPr>
        <p:spPr>
          <a:xfrm>
            <a:off x="2202059" y="3677793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31414" y="4312861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2606307" y="3087165"/>
            <a:ext cx="253050" cy="209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4225894" y="3240868"/>
            <a:ext cx="223426" cy="175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5" name="直接箭头连接符 224"/>
          <p:cNvCxnSpPr>
            <a:endCxn id="236" idx="1"/>
          </p:cNvCxnSpPr>
          <p:nvPr/>
        </p:nvCxnSpPr>
        <p:spPr>
          <a:xfrm>
            <a:off x="4466156" y="4128809"/>
            <a:ext cx="339128" cy="5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矩形 225"/>
          <p:cNvSpPr/>
          <p:nvPr/>
        </p:nvSpPr>
        <p:spPr>
          <a:xfrm>
            <a:off x="3488705" y="2062705"/>
            <a:ext cx="2105484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7" name="文本框 12"/>
          <p:cNvSpPr txBox="1"/>
          <p:nvPr/>
        </p:nvSpPr>
        <p:spPr>
          <a:xfrm>
            <a:off x="3488705" y="16371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 layer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3634978" y="3455902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9" name="直接箭头连接符 228"/>
          <p:cNvCxnSpPr>
            <a:stCxn id="228" idx="2"/>
          </p:cNvCxnSpPr>
          <p:nvPr/>
        </p:nvCxnSpPr>
        <p:spPr>
          <a:xfrm flipH="1">
            <a:off x="3798956" y="3803830"/>
            <a:ext cx="15068" cy="315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18"/>
          <p:cNvSpPr txBox="1"/>
          <p:nvPr/>
        </p:nvSpPr>
        <p:spPr>
          <a:xfrm>
            <a:off x="4404828" y="3677793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4972811" y="4312861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5576" y="5655410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64*64*3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/>
          <p:cNvCxnSpPr/>
          <p:nvPr/>
        </p:nvCxnSpPr>
        <p:spPr>
          <a:xfrm>
            <a:off x="2859357" y="4123015"/>
            <a:ext cx="1366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/>
          <p:cNvSpPr/>
          <p:nvPr/>
        </p:nvSpPr>
        <p:spPr>
          <a:xfrm>
            <a:off x="4805284" y="3256306"/>
            <a:ext cx="223426" cy="175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8" name="文本框 17"/>
          <p:cNvSpPr txBox="1"/>
          <p:nvPr/>
        </p:nvSpPr>
        <p:spPr>
          <a:xfrm>
            <a:off x="1132696" y="4178402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文本框 17"/>
          <p:cNvSpPr txBox="1"/>
          <p:nvPr/>
        </p:nvSpPr>
        <p:spPr>
          <a:xfrm>
            <a:off x="3398508" y="2645649"/>
            <a:ext cx="1107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5*5*32*64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文本框 17"/>
          <p:cNvSpPr txBox="1"/>
          <p:nvPr/>
        </p:nvSpPr>
        <p:spPr>
          <a:xfrm>
            <a:off x="3460563" y="4252687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6389155" y="3483388"/>
            <a:ext cx="244680" cy="131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42" name="直接箭头连接符 241"/>
          <p:cNvCxnSpPr/>
          <p:nvPr/>
        </p:nvCxnSpPr>
        <p:spPr>
          <a:xfrm flipV="1">
            <a:off x="6629417" y="4127159"/>
            <a:ext cx="3196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5651966" y="2061057"/>
            <a:ext cx="2224808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4" name="文本框 12"/>
          <p:cNvSpPr txBox="1"/>
          <p:nvPr/>
        </p:nvSpPr>
        <p:spPr>
          <a:xfrm>
            <a:off x="5733622" y="16344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 layer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798239" y="3454254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46" name="直接箭头连接符 245"/>
          <p:cNvCxnSpPr/>
          <p:nvPr/>
        </p:nvCxnSpPr>
        <p:spPr>
          <a:xfrm flipH="1">
            <a:off x="5977284" y="3802181"/>
            <a:ext cx="1" cy="34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18"/>
          <p:cNvSpPr txBox="1"/>
          <p:nvPr/>
        </p:nvSpPr>
        <p:spPr>
          <a:xfrm>
            <a:off x="6568089" y="3676145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7191971" y="4311213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17"/>
          <p:cNvSpPr txBox="1"/>
          <p:nvPr/>
        </p:nvSpPr>
        <p:spPr>
          <a:xfrm>
            <a:off x="5584123" y="2616291"/>
            <a:ext cx="1210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5*5*64*128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文本框 17"/>
          <p:cNvSpPr txBox="1"/>
          <p:nvPr/>
        </p:nvSpPr>
        <p:spPr>
          <a:xfrm>
            <a:off x="5733622" y="4252687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3" name="直接箭头连接符 252"/>
          <p:cNvCxnSpPr>
            <a:stCxn id="236" idx="3"/>
            <a:endCxn id="241" idx="1"/>
          </p:cNvCxnSpPr>
          <p:nvPr/>
        </p:nvCxnSpPr>
        <p:spPr>
          <a:xfrm>
            <a:off x="5028710" y="4134516"/>
            <a:ext cx="1360445" cy="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矩形 255"/>
          <p:cNvSpPr/>
          <p:nvPr/>
        </p:nvSpPr>
        <p:spPr>
          <a:xfrm>
            <a:off x="6970740" y="3483388"/>
            <a:ext cx="244680" cy="131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8690346" y="3563754"/>
            <a:ext cx="234000" cy="112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59" name="直接箭头连接符 258"/>
          <p:cNvCxnSpPr/>
          <p:nvPr/>
        </p:nvCxnSpPr>
        <p:spPr>
          <a:xfrm flipV="1">
            <a:off x="8929262" y="4127154"/>
            <a:ext cx="3196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/>
          <p:cNvSpPr/>
          <p:nvPr/>
        </p:nvSpPr>
        <p:spPr>
          <a:xfrm>
            <a:off x="7951811" y="2061052"/>
            <a:ext cx="2224808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1" name="文本框 12"/>
          <p:cNvSpPr txBox="1"/>
          <p:nvPr/>
        </p:nvSpPr>
        <p:spPr>
          <a:xfrm>
            <a:off x="8073444" y="16344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 layer 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8098084" y="3454249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3" name="直接箭头连接符 262"/>
          <p:cNvCxnSpPr/>
          <p:nvPr/>
        </p:nvCxnSpPr>
        <p:spPr>
          <a:xfrm flipH="1">
            <a:off x="8277129" y="3802176"/>
            <a:ext cx="1" cy="34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18"/>
          <p:cNvSpPr txBox="1"/>
          <p:nvPr/>
        </p:nvSpPr>
        <p:spPr>
          <a:xfrm>
            <a:off x="8867934" y="3676140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9491816" y="4311208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文本框 17"/>
          <p:cNvSpPr txBox="1"/>
          <p:nvPr/>
        </p:nvSpPr>
        <p:spPr>
          <a:xfrm>
            <a:off x="8033467" y="4252682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9270454" y="3563754"/>
            <a:ext cx="234000" cy="112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8" name="文本框 17"/>
          <p:cNvSpPr txBox="1"/>
          <p:nvPr/>
        </p:nvSpPr>
        <p:spPr>
          <a:xfrm>
            <a:off x="7895838" y="2643050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5*5*128*256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4" name="直接箭头连接符 273"/>
          <p:cNvCxnSpPr>
            <a:stCxn id="256" idx="3"/>
            <a:endCxn id="258" idx="1"/>
          </p:cNvCxnSpPr>
          <p:nvPr/>
        </p:nvCxnSpPr>
        <p:spPr>
          <a:xfrm flipV="1">
            <a:off x="7215420" y="4127154"/>
            <a:ext cx="1474926" cy="1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矩形 274"/>
          <p:cNvSpPr/>
          <p:nvPr/>
        </p:nvSpPr>
        <p:spPr>
          <a:xfrm>
            <a:off x="10354207" y="2335300"/>
            <a:ext cx="243663" cy="3582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>
            <a:off x="11518945" y="2893777"/>
            <a:ext cx="244800" cy="24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9" name="文本框 12"/>
          <p:cNvSpPr txBox="1"/>
          <p:nvPr/>
        </p:nvSpPr>
        <p:spPr>
          <a:xfrm>
            <a:off x="10273312" y="16411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文本框 12"/>
          <p:cNvSpPr txBox="1"/>
          <p:nvPr/>
        </p:nvSpPr>
        <p:spPr>
          <a:xfrm>
            <a:off x="11375443" y="16332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10209191" y="595295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文本框 281"/>
          <p:cNvSpPr txBox="1"/>
          <p:nvPr/>
        </p:nvSpPr>
        <p:spPr>
          <a:xfrm>
            <a:off x="11362618" y="5486133"/>
            <a:ext cx="492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4" name="直接箭头连接符 283"/>
          <p:cNvCxnSpPr>
            <a:stCxn id="267" idx="3"/>
            <a:endCxn id="275" idx="1"/>
          </p:cNvCxnSpPr>
          <p:nvPr/>
        </p:nvCxnSpPr>
        <p:spPr>
          <a:xfrm flipV="1">
            <a:off x="9504454" y="4126639"/>
            <a:ext cx="849753" cy="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75" idx="3"/>
            <a:endCxn id="278" idx="1"/>
          </p:cNvCxnSpPr>
          <p:nvPr/>
        </p:nvCxnSpPr>
        <p:spPr>
          <a:xfrm flipV="1">
            <a:off x="10597870" y="4119078"/>
            <a:ext cx="921075" cy="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文本框 18"/>
          <p:cNvSpPr txBox="1"/>
          <p:nvPr/>
        </p:nvSpPr>
        <p:spPr>
          <a:xfrm>
            <a:off x="10671935" y="3676140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/>
          <p:cNvSpPr/>
          <p:nvPr/>
        </p:nvSpPr>
        <p:spPr>
          <a:xfrm>
            <a:off x="10832152" y="4244037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91"/>
    </mc:Choice>
    <mc:Fallback xmlns="">
      <p:transition spd="slow" advTm="6359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40"/>
          <p:cNvGrpSpPr>
            <a:grpSpLocks/>
          </p:cNvGrpSpPr>
          <p:nvPr/>
        </p:nvGrpSpPr>
        <p:grpSpPr bwMode="auto">
          <a:xfrm>
            <a:off x="-15240" y="49602"/>
            <a:ext cx="12207240" cy="6858000"/>
            <a:chOff x="-3968" y="1934"/>
            <a:chExt cx="9214397" cy="5183248"/>
          </a:xfrm>
        </p:grpSpPr>
        <p:grpSp>
          <p:nvGrpSpPr>
            <p:cNvPr id="24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28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9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26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7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403374" y="49602"/>
            <a:ext cx="75595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Training Detail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3374" y="1093049"/>
            <a:ext cx="3511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 y Architecture</a:t>
            </a:r>
          </a:p>
        </p:txBody>
      </p:sp>
      <p:sp>
        <p:nvSpPr>
          <p:cNvPr id="13" name="矩形 12"/>
          <p:cNvSpPr/>
          <p:nvPr/>
        </p:nvSpPr>
        <p:spPr>
          <a:xfrm>
            <a:off x="464184" y="2690004"/>
            <a:ext cx="256505" cy="292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008276" y="3102348"/>
            <a:ext cx="253050" cy="209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 flipV="1">
            <a:off x="720689" y="4148116"/>
            <a:ext cx="1287587" cy="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277877" y="4148371"/>
            <a:ext cx="3196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05722" y="2048855"/>
            <a:ext cx="2330269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文本框 12"/>
          <p:cNvSpPr txBox="1"/>
          <p:nvPr/>
        </p:nvSpPr>
        <p:spPr>
          <a:xfrm>
            <a:off x="1311049" y="16411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 layer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51995" y="3442052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1431040" y="3789979"/>
            <a:ext cx="1" cy="34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17"/>
          <p:cNvSpPr txBox="1"/>
          <p:nvPr/>
        </p:nvSpPr>
        <p:spPr>
          <a:xfrm>
            <a:off x="1038388" y="264305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5*5*3*32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18"/>
          <p:cNvSpPr txBox="1"/>
          <p:nvPr/>
        </p:nvSpPr>
        <p:spPr>
          <a:xfrm>
            <a:off x="2202059" y="3677793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31414" y="4312861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2606307" y="3087165"/>
            <a:ext cx="253050" cy="209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4225894" y="3240868"/>
            <a:ext cx="223426" cy="175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5" name="直接箭头连接符 224"/>
          <p:cNvCxnSpPr>
            <a:endCxn id="236" idx="1"/>
          </p:cNvCxnSpPr>
          <p:nvPr/>
        </p:nvCxnSpPr>
        <p:spPr>
          <a:xfrm>
            <a:off x="4466156" y="4128809"/>
            <a:ext cx="339128" cy="5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矩形 225"/>
          <p:cNvSpPr/>
          <p:nvPr/>
        </p:nvSpPr>
        <p:spPr>
          <a:xfrm>
            <a:off x="3488705" y="2062705"/>
            <a:ext cx="2105484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7" name="文本框 12"/>
          <p:cNvSpPr txBox="1"/>
          <p:nvPr/>
        </p:nvSpPr>
        <p:spPr>
          <a:xfrm>
            <a:off x="3488705" y="16371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 layer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3634978" y="3455902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9" name="直接箭头连接符 228"/>
          <p:cNvCxnSpPr>
            <a:stCxn id="228" idx="2"/>
          </p:cNvCxnSpPr>
          <p:nvPr/>
        </p:nvCxnSpPr>
        <p:spPr>
          <a:xfrm flipH="1">
            <a:off x="3798956" y="3803830"/>
            <a:ext cx="15068" cy="315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18"/>
          <p:cNvSpPr txBox="1"/>
          <p:nvPr/>
        </p:nvSpPr>
        <p:spPr>
          <a:xfrm>
            <a:off x="4404828" y="3677793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4972811" y="4312861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5576" y="5655410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64*64*3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/>
          <p:cNvCxnSpPr/>
          <p:nvPr/>
        </p:nvCxnSpPr>
        <p:spPr>
          <a:xfrm>
            <a:off x="2859357" y="4123015"/>
            <a:ext cx="1366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/>
          <p:cNvSpPr/>
          <p:nvPr/>
        </p:nvSpPr>
        <p:spPr>
          <a:xfrm>
            <a:off x="4805284" y="3256306"/>
            <a:ext cx="223426" cy="175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8" name="文本框 17"/>
          <p:cNvSpPr txBox="1"/>
          <p:nvPr/>
        </p:nvSpPr>
        <p:spPr>
          <a:xfrm>
            <a:off x="1132696" y="4178402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文本框 17"/>
          <p:cNvSpPr txBox="1"/>
          <p:nvPr/>
        </p:nvSpPr>
        <p:spPr>
          <a:xfrm>
            <a:off x="3414550" y="2645649"/>
            <a:ext cx="1107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5*5*32*64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文本框 17"/>
          <p:cNvSpPr txBox="1"/>
          <p:nvPr/>
        </p:nvSpPr>
        <p:spPr>
          <a:xfrm>
            <a:off x="3460563" y="4252687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6389155" y="3483388"/>
            <a:ext cx="244680" cy="131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42" name="直接箭头连接符 241"/>
          <p:cNvCxnSpPr/>
          <p:nvPr/>
        </p:nvCxnSpPr>
        <p:spPr>
          <a:xfrm flipV="1">
            <a:off x="6629417" y="4127159"/>
            <a:ext cx="3196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5651966" y="2061057"/>
            <a:ext cx="2224808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4" name="文本框 12"/>
          <p:cNvSpPr txBox="1"/>
          <p:nvPr/>
        </p:nvSpPr>
        <p:spPr>
          <a:xfrm>
            <a:off x="5733622" y="16344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 layer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798239" y="3454254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46" name="直接箭头连接符 245"/>
          <p:cNvCxnSpPr/>
          <p:nvPr/>
        </p:nvCxnSpPr>
        <p:spPr>
          <a:xfrm flipH="1">
            <a:off x="5977284" y="3802181"/>
            <a:ext cx="1" cy="34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18"/>
          <p:cNvSpPr txBox="1"/>
          <p:nvPr/>
        </p:nvSpPr>
        <p:spPr>
          <a:xfrm>
            <a:off x="6568089" y="3676145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7191971" y="4311213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17"/>
          <p:cNvSpPr txBox="1"/>
          <p:nvPr/>
        </p:nvSpPr>
        <p:spPr>
          <a:xfrm>
            <a:off x="5584123" y="2616291"/>
            <a:ext cx="1210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5*5*64*128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文本框 17"/>
          <p:cNvSpPr txBox="1"/>
          <p:nvPr/>
        </p:nvSpPr>
        <p:spPr>
          <a:xfrm>
            <a:off x="5733622" y="4252687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3" name="直接箭头连接符 252"/>
          <p:cNvCxnSpPr>
            <a:stCxn id="236" idx="3"/>
            <a:endCxn id="241" idx="1"/>
          </p:cNvCxnSpPr>
          <p:nvPr/>
        </p:nvCxnSpPr>
        <p:spPr>
          <a:xfrm>
            <a:off x="5028710" y="4134516"/>
            <a:ext cx="1360445" cy="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矩形 255"/>
          <p:cNvSpPr/>
          <p:nvPr/>
        </p:nvSpPr>
        <p:spPr>
          <a:xfrm>
            <a:off x="6970740" y="3483388"/>
            <a:ext cx="244680" cy="131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8689000" y="3571147"/>
            <a:ext cx="235477" cy="112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59" name="直接箭头连接符 258"/>
          <p:cNvCxnSpPr/>
          <p:nvPr/>
        </p:nvCxnSpPr>
        <p:spPr>
          <a:xfrm flipV="1">
            <a:off x="8929262" y="4127154"/>
            <a:ext cx="3196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/>
          <p:cNvSpPr/>
          <p:nvPr/>
        </p:nvSpPr>
        <p:spPr>
          <a:xfrm>
            <a:off x="7951811" y="2061052"/>
            <a:ext cx="2224808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1" name="文本框 12"/>
          <p:cNvSpPr txBox="1"/>
          <p:nvPr/>
        </p:nvSpPr>
        <p:spPr>
          <a:xfrm>
            <a:off x="8073444" y="16344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 layer 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8098084" y="3454249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3" name="直接箭头连接符 262"/>
          <p:cNvCxnSpPr/>
          <p:nvPr/>
        </p:nvCxnSpPr>
        <p:spPr>
          <a:xfrm flipH="1">
            <a:off x="8277129" y="3802176"/>
            <a:ext cx="1" cy="34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18"/>
          <p:cNvSpPr txBox="1"/>
          <p:nvPr/>
        </p:nvSpPr>
        <p:spPr>
          <a:xfrm>
            <a:off x="8867934" y="3676140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9491816" y="4311208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文本框 17"/>
          <p:cNvSpPr txBox="1"/>
          <p:nvPr/>
        </p:nvSpPr>
        <p:spPr>
          <a:xfrm>
            <a:off x="8033467" y="4252682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文本框 17"/>
          <p:cNvSpPr txBox="1"/>
          <p:nvPr/>
        </p:nvSpPr>
        <p:spPr>
          <a:xfrm>
            <a:off x="7895838" y="2643050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5*5*128*256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4" name="直接箭头连接符 273"/>
          <p:cNvCxnSpPr>
            <a:stCxn id="256" idx="3"/>
            <a:endCxn id="258" idx="1"/>
          </p:cNvCxnSpPr>
          <p:nvPr/>
        </p:nvCxnSpPr>
        <p:spPr>
          <a:xfrm flipV="1">
            <a:off x="7215420" y="4134516"/>
            <a:ext cx="1473580" cy="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矩形 274"/>
          <p:cNvSpPr/>
          <p:nvPr/>
        </p:nvSpPr>
        <p:spPr>
          <a:xfrm>
            <a:off x="10355553" y="2367516"/>
            <a:ext cx="243663" cy="3582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8" name="矩形 277"/>
          <p:cNvSpPr/>
          <p:nvPr/>
        </p:nvSpPr>
        <p:spPr>
          <a:xfrm>
            <a:off x="11486440" y="2937624"/>
            <a:ext cx="244800" cy="24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9" name="文本框 12"/>
          <p:cNvSpPr txBox="1"/>
          <p:nvPr/>
        </p:nvSpPr>
        <p:spPr>
          <a:xfrm>
            <a:off x="10273312" y="16411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文本框 12"/>
          <p:cNvSpPr txBox="1"/>
          <p:nvPr/>
        </p:nvSpPr>
        <p:spPr>
          <a:xfrm>
            <a:off x="11375443" y="16332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10260487" y="5925077"/>
            <a:ext cx="492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文本框 281"/>
          <p:cNvSpPr txBox="1"/>
          <p:nvPr/>
        </p:nvSpPr>
        <p:spPr>
          <a:xfrm>
            <a:off x="11465211" y="546656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4" name="直接箭头连接符 283"/>
          <p:cNvCxnSpPr>
            <a:endCxn id="275" idx="1"/>
          </p:cNvCxnSpPr>
          <p:nvPr/>
        </p:nvCxnSpPr>
        <p:spPr>
          <a:xfrm>
            <a:off x="9515265" y="4143131"/>
            <a:ext cx="840288" cy="1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75" idx="3"/>
            <a:endCxn id="278" idx="1"/>
          </p:cNvCxnSpPr>
          <p:nvPr/>
        </p:nvCxnSpPr>
        <p:spPr>
          <a:xfrm>
            <a:off x="10599216" y="4158855"/>
            <a:ext cx="887224" cy="4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文本框 18"/>
          <p:cNvSpPr txBox="1"/>
          <p:nvPr/>
        </p:nvSpPr>
        <p:spPr>
          <a:xfrm>
            <a:off x="10671935" y="3676140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/>
          <p:cNvSpPr/>
          <p:nvPr/>
        </p:nvSpPr>
        <p:spPr>
          <a:xfrm>
            <a:off x="10832152" y="4244037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9254081" y="3579762"/>
            <a:ext cx="235477" cy="112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7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91"/>
    </mc:Choice>
    <mc:Fallback xmlns="">
      <p:transition spd="slow" advTm="6359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40"/>
          <p:cNvGrpSpPr>
            <a:grpSpLocks/>
          </p:cNvGrpSpPr>
          <p:nvPr/>
        </p:nvGrpSpPr>
        <p:grpSpPr bwMode="auto">
          <a:xfrm>
            <a:off x="-15240" y="49602"/>
            <a:ext cx="12207240" cy="6858000"/>
            <a:chOff x="-3968" y="1934"/>
            <a:chExt cx="9214397" cy="5183248"/>
          </a:xfrm>
        </p:grpSpPr>
        <p:grpSp>
          <p:nvGrpSpPr>
            <p:cNvPr id="24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28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9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26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7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403374" y="49602"/>
            <a:ext cx="75595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Training Detail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3374" y="1093049"/>
            <a:ext cx="3830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 G Architecture</a:t>
            </a:r>
          </a:p>
        </p:txBody>
      </p:sp>
      <p:sp>
        <p:nvSpPr>
          <p:cNvPr id="13" name="矩形 12"/>
          <p:cNvSpPr/>
          <p:nvPr/>
        </p:nvSpPr>
        <p:spPr>
          <a:xfrm>
            <a:off x="419845" y="2690004"/>
            <a:ext cx="210576" cy="2112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305732" y="3102603"/>
            <a:ext cx="253050" cy="209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endCxn id="14" idx="1"/>
          </p:cNvCxnSpPr>
          <p:nvPr/>
        </p:nvCxnSpPr>
        <p:spPr>
          <a:xfrm>
            <a:off x="6940838" y="4127409"/>
            <a:ext cx="1364894" cy="20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027161" y="4133623"/>
            <a:ext cx="3196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55006" y="2048855"/>
            <a:ext cx="2330269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文本框 12"/>
          <p:cNvSpPr txBox="1"/>
          <p:nvPr/>
        </p:nvSpPr>
        <p:spPr>
          <a:xfrm>
            <a:off x="943451" y="161351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econvolution layer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01279" y="3442052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1180324" y="3789979"/>
            <a:ext cx="1" cy="34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17"/>
          <p:cNvSpPr txBox="1"/>
          <p:nvPr/>
        </p:nvSpPr>
        <p:spPr>
          <a:xfrm>
            <a:off x="840957" y="2449120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4*4*512*514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18"/>
          <p:cNvSpPr txBox="1"/>
          <p:nvPr/>
        </p:nvSpPr>
        <p:spPr>
          <a:xfrm>
            <a:off x="1951343" y="3677793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80698" y="4312861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3960567" y="3417136"/>
            <a:ext cx="229768" cy="138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5" name="直接箭头连接符 224"/>
          <p:cNvCxnSpPr>
            <a:stCxn id="224" idx="3"/>
            <a:endCxn id="90" idx="1"/>
          </p:cNvCxnSpPr>
          <p:nvPr/>
        </p:nvCxnSpPr>
        <p:spPr>
          <a:xfrm>
            <a:off x="4190335" y="4110010"/>
            <a:ext cx="378872" cy="8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矩形 225"/>
          <p:cNvSpPr/>
          <p:nvPr/>
        </p:nvSpPr>
        <p:spPr>
          <a:xfrm>
            <a:off x="3237989" y="2062705"/>
            <a:ext cx="2105484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7" name="文本框 12"/>
          <p:cNvSpPr txBox="1"/>
          <p:nvPr/>
        </p:nvSpPr>
        <p:spPr>
          <a:xfrm>
            <a:off x="3166064" y="163701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Deconvolution layer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3384262" y="3455902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9" name="直接箭头连接符 228"/>
          <p:cNvCxnSpPr>
            <a:stCxn id="228" idx="2"/>
          </p:cNvCxnSpPr>
          <p:nvPr/>
        </p:nvCxnSpPr>
        <p:spPr>
          <a:xfrm>
            <a:off x="3563308" y="3803830"/>
            <a:ext cx="15884" cy="282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18"/>
          <p:cNvSpPr txBox="1"/>
          <p:nvPr/>
        </p:nvSpPr>
        <p:spPr>
          <a:xfrm>
            <a:off x="4154112" y="3677793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4722095" y="4312861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/>
          <p:cNvCxnSpPr/>
          <p:nvPr/>
        </p:nvCxnSpPr>
        <p:spPr>
          <a:xfrm>
            <a:off x="2608641" y="4123015"/>
            <a:ext cx="1366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17"/>
          <p:cNvSpPr txBox="1"/>
          <p:nvPr/>
        </p:nvSpPr>
        <p:spPr>
          <a:xfrm>
            <a:off x="881980" y="4178402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文本框 17"/>
          <p:cNvSpPr txBox="1"/>
          <p:nvPr/>
        </p:nvSpPr>
        <p:spPr>
          <a:xfrm>
            <a:off x="3205377" y="2453763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4*4*256*512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文本框 17"/>
          <p:cNvSpPr txBox="1"/>
          <p:nvPr/>
        </p:nvSpPr>
        <p:spPr>
          <a:xfrm>
            <a:off x="3209847" y="4252687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2" name="直接箭头连接符 241"/>
          <p:cNvCxnSpPr/>
          <p:nvPr/>
        </p:nvCxnSpPr>
        <p:spPr>
          <a:xfrm flipV="1">
            <a:off x="6378701" y="4127159"/>
            <a:ext cx="3196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5401250" y="2061057"/>
            <a:ext cx="2120800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4" name="文本框 12"/>
          <p:cNvSpPr txBox="1"/>
          <p:nvPr/>
        </p:nvSpPr>
        <p:spPr>
          <a:xfrm>
            <a:off x="5423525" y="163301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 layer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547523" y="3454254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46" name="直接箭头连接符 245"/>
          <p:cNvCxnSpPr/>
          <p:nvPr/>
        </p:nvCxnSpPr>
        <p:spPr>
          <a:xfrm flipH="1">
            <a:off x="5726568" y="3802181"/>
            <a:ext cx="1" cy="34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18"/>
          <p:cNvSpPr txBox="1"/>
          <p:nvPr/>
        </p:nvSpPr>
        <p:spPr>
          <a:xfrm>
            <a:off x="6317373" y="3676145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6884722" y="4311208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17"/>
          <p:cNvSpPr txBox="1"/>
          <p:nvPr/>
        </p:nvSpPr>
        <p:spPr>
          <a:xfrm>
            <a:off x="5306485" y="2453762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4*4*128*256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文本框 17"/>
          <p:cNvSpPr txBox="1"/>
          <p:nvPr/>
        </p:nvSpPr>
        <p:spPr>
          <a:xfrm>
            <a:off x="5482906" y="4252687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3" name="直接箭头连接符 252"/>
          <p:cNvCxnSpPr/>
          <p:nvPr/>
        </p:nvCxnSpPr>
        <p:spPr>
          <a:xfrm>
            <a:off x="4777994" y="4134516"/>
            <a:ext cx="1360445" cy="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矩形 257"/>
          <p:cNvSpPr/>
          <p:nvPr/>
        </p:nvSpPr>
        <p:spPr>
          <a:xfrm>
            <a:off x="1775168" y="3563785"/>
            <a:ext cx="235477" cy="112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59" name="直接箭头连接符 258"/>
          <p:cNvCxnSpPr>
            <a:stCxn id="14" idx="3"/>
            <a:endCxn id="77" idx="1"/>
          </p:cNvCxnSpPr>
          <p:nvPr/>
        </p:nvCxnSpPr>
        <p:spPr>
          <a:xfrm flipV="1">
            <a:off x="8558782" y="4137505"/>
            <a:ext cx="446837" cy="10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/>
          <p:cNvSpPr/>
          <p:nvPr/>
        </p:nvSpPr>
        <p:spPr>
          <a:xfrm>
            <a:off x="7533650" y="2061050"/>
            <a:ext cx="2224808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1" name="文本框 12"/>
          <p:cNvSpPr txBox="1"/>
          <p:nvPr/>
        </p:nvSpPr>
        <p:spPr>
          <a:xfrm>
            <a:off x="7676569" y="162026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Deconvolution layer 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7847368" y="3454249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3" name="直接箭头连接符 262"/>
          <p:cNvCxnSpPr/>
          <p:nvPr/>
        </p:nvCxnSpPr>
        <p:spPr>
          <a:xfrm flipH="1">
            <a:off x="8026413" y="3802176"/>
            <a:ext cx="1" cy="34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18"/>
          <p:cNvSpPr txBox="1"/>
          <p:nvPr/>
        </p:nvSpPr>
        <p:spPr>
          <a:xfrm>
            <a:off x="8545995" y="3727495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9175846" y="4311208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文本框 17"/>
          <p:cNvSpPr txBox="1"/>
          <p:nvPr/>
        </p:nvSpPr>
        <p:spPr>
          <a:xfrm>
            <a:off x="7635492" y="4252687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文本框 17"/>
          <p:cNvSpPr txBox="1"/>
          <p:nvPr/>
        </p:nvSpPr>
        <p:spPr>
          <a:xfrm>
            <a:off x="7600164" y="2449120"/>
            <a:ext cx="1210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4*4*64*128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4" name="直接箭头连接符 283"/>
          <p:cNvCxnSpPr>
            <a:stCxn id="77" idx="3"/>
            <a:endCxn id="92" idx="1"/>
          </p:cNvCxnSpPr>
          <p:nvPr/>
        </p:nvCxnSpPr>
        <p:spPr>
          <a:xfrm>
            <a:off x="9258669" y="4137505"/>
            <a:ext cx="1411713" cy="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409067" y="4811490"/>
            <a:ext cx="221379" cy="6941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50962" y="3271716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1553" y="4835234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9005619" y="3091737"/>
            <a:ext cx="253050" cy="209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>
            <a:endCxn id="258" idx="1"/>
          </p:cNvCxnSpPr>
          <p:nvPr/>
        </p:nvCxnSpPr>
        <p:spPr>
          <a:xfrm>
            <a:off x="657307" y="4114382"/>
            <a:ext cx="1117861" cy="12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2340759" y="3555709"/>
            <a:ext cx="235477" cy="112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3" name="文本框 17"/>
          <p:cNvSpPr txBox="1"/>
          <p:nvPr/>
        </p:nvSpPr>
        <p:spPr>
          <a:xfrm>
            <a:off x="1600139" y="5274107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4*4*512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17"/>
          <p:cNvSpPr txBox="1"/>
          <p:nvPr/>
        </p:nvSpPr>
        <p:spPr>
          <a:xfrm>
            <a:off x="3662827" y="5279999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8*8*256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17"/>
          <p:cNvSpPr txBox="1"/>
          <p:nvPr/>
        </p:nvSpPr>
        <p:spPr>
          <a:xfrm>
            <a:off x="5949634" y="527410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16*16*128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17"/>
          <p:cNvSpPr txBox="1"/>
          <p:nvPr/>
        </p:nvSpPr>
        <p:spPr>
          <a:xfrm>
            <a:off x="8165653" y="5274108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32*32*64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148933" y="3230424"/>
            <a:ext cx="223426" cy="175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6708771" y="3230424"/>
            <a:ext cx="223426" cy="175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569207" y="3425881"/>
            <a:ext cx="229768" cy="1385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10670382" y="3093374"/>
            <a:ext cx="253050" cy="209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>
            <a:stCxn id="92" idx="3"/>
            <a:endCxn id="101" idx="1"/>
          </p:cNvCxnSpPr>
          <p:nvPr/>
        </p:nvCxnSpPr>
        <p:spPr>
          <a:xfrm>
            <a:off x="10923432" y="4139142"/>
            <a:ext cx="683210" cy="1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9785344" y="2063603"/>
            <a:ext cx="2224808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5" name="文本框 12"/>
          <p:cNvSpPr txBox="1"/>
          <p:nvPr/>
        </p:nvSpPr>
        <p:spPr>
          <a:xfrm>
            <a:off x="9824425" y="161136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Deconvolution layer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989394" y="3385051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97" name="直接箭头连接符 96"/>
          <p:cNvCxnSpPr/>
          <p:nvPr/>
        </p:nvCxnSpPr>
        <p:spPr>
          <a:xfrm flipH="1">
            <a:off x="10170952" y="3747597"/>
            <a:ext cx="1" cy="34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18"/>
          <p:cNvSpPr txBox="1"/>
          <p:nvPr/>
        </p:nvSpPr>
        <p:spPr>
          <a:xfrm>
            <a:off x="10969058" y="4223307"/>
            <a:ext cx="591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1606642" y="3094762"/>
            <a:ext cx="253050" cy="209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2" name="文本框 17"/>
          <p:cNvSpPr txBox="1"/>
          <p:nvPr/>
        </p:nvSpPr>
        <p:spPr>
          <a:xfrm>
            <a:off x="10530304" y="5234784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64*64*3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7"/>
          <p:cNvSpPr txBox="1"/>
          <p:nvPr/>
        </p:nvSpPr>
        <p:spPr>
          <a:xfrm>
            <a:off x="9891435" y="2455634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4*4*3*64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7"/>
          <p:cNvSpPr txBox="1"/>
          <p:nvPr/>
        </p:nvSpPr>
        <p:spPr>
          <a:xfrm>
            <a:off x="9910507" y="4218108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4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91"/>
    </mc:Choice>
    <mc:Fallback xmlns="">
      <p:transition spd="slow" advTm="6359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40"/>
          <p:cNvGrpSpPr>
            <a:grpSpLocks/>
          </p:cNvGrpSpPr>
          <p:nvPr/>
        </p:nvGrpSpPr>
        <p:grpSpPr bwMode="auto">
          <a:xfrm>
            <a:off x="-15240" y="49602"/>
            <a:ext cx="12207240" cy="6858000"/>
            <a:chOff x="-3968" y="1934"/>
            <a:chExt cx="9214397" cy="5183248"/>
          </a:xfrm>
        </p:grpSpPr>
        <p:grpSp>
          <p:nvGrpSpPr>
            <p:cNvPr id="24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28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9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26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7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403374" y="49602"/>
            <a:ext cx="75595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Training Detail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3374" y="1093049"/>
            <a:ext cx="4388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D Architecture</a:t>
            </a:r>
          </a:p>
        </p:txBody>
      </p:sp>
      <p:sp>
        <p:nvSpPr>
          <p:cNvPr id="13" name="矩形 12"/>
          <p:cNvSpPr/>
          <p:nvPr/>
        </p:nvSpPr>
        <p:spPr>
          <a:xfrm>
            <a:off x="464184" y="2690004"/>
            <a:ext cx="256505" cy="2923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01558" y="3104335"/>
            <a:ext cx="253050" cy="209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3" idx="3"/>
            <a:endCxn id="14" idx="1"/>
          </p:cNvCxnSpPr>
          <p:nvPr/>
        </p:nvCxnSpPr>
        <p:spPr>
          <a:xfrm flipV="1">
            <a:off x="720689" y="4150103"/>
            <a:ext cx="1080869" cy="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2026746" y="4147709"/>
            <a:ext cx="3196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105722" y="2048855"/>
            <a:ext cx="2330269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文本框 12"/>
          <p:cNvSpPr txBox="1"/>
          <p:nvPr/>
        </p:nvSpPr>
        <p:spPr>
          <a:xfrm>
            <a:off x="1311049" y="16411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 layer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51995" y="3442052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1431040" y="3789979"/>
            <a:ext cx="1" cy="34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17"/>
          <p:cNvSpPr txBox="1"/>
          <p:nvPr/>
        </p:nvSpPr>
        <p:spPr>
          <a:xfrm>
            <a:off x="1033994" y="2451824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4*4*3*64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18"/>
          <p:cNvSpPr txBox="1"/>
          <p:nvPr/>
        </p:nvSpPr>
        <p:spPr>
          <a:xfrm>
            <a:off x="1982192" y="3676140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558399" y="4329923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2344994" y="3088748"/>
            <a:ext cx="292333" cy="209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4225894" y="3240868"/>
            <a:ext cx="223426" cy="175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5" name="直接箭头连接符 224"/>
          <p:cNvCxnSpPr>
            <a:endCxn id="236" idx="1"/>
          </p:cNvCxnSpPr>
          <p:nvPr/>
        </p:nvCxnSpPr>
        <p:spPr>
          <a:xfrm>
            <a:off x="4466156" y="4128809"/>
            <a:ext cx="339128" cy="5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矩形 225"/>
          <p:cNvSpPr/>
          <p:nvPr/>
        </p:nvSpPr>
        <p:spPr>
          <a:xfrm>
            <a:off x="3488705" y="2062705"/>
            <a:ext cx="2105484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7" name="文本框 12"/>
          <p:cNvSpPr txBox="1"/>
          <p:nvPr/>
        </p:nvSpPr>
        <p:spPr>
          <a:xfrm>
            <a:off x="3488705" y="16371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 layer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3634978" y="3455902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29" name="直接箭头连接符 228"/>
          <p:cNvCxnSpPr>
            <a:stCxn id="228" idx="2"/>
          </p:cNvCxnSpPr>
          <p:nvPr/>
        </p:nvCxnSpPr>
        <p:spPr>
          <a:xfrm flipH="1">
            <a:off x="3798956" y="3803830"/>
            <a:ext cx="15068" cy="315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18"/>
          <p:cNvSpPr txBox="1"/>
          <p:nvPr/>
        </p:nvSpPr>
        <p:spPr>
          <a:xfrm>
            <a:off x="4404828" y="3677793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4972811" y="4312861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5576" y="5655410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64*64*3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/>
          <p:cNvCxnSpPr/>
          <p:nvPr/>
        </p:nvCxnSpPr>
        <p:spPr>
          <a:xfrm flipV="1">
            <a:off x="2637327" y="4123015"/>
            <a:ext cx="1588567" cy="20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矩形 235"/>
          <p:cNvSpPr/>
          <p:nvPr/>
        </p:nvSpPr>
        <p:spPr>
          <a:xfrm>
            <a:off x="4805284" y="3256306"/>
            <a:ext cx="223426" cy="1756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8" name="文本框 17"/>
          <p:cNvSpPr txBox="1"/>
          <p:nvPr/>
        </p:nvSpPr>
        <p:spPr>
          <a:xfrm>
            <a:off x="1132696" y="4178402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文本框 17"/>
          <p:cNvSpPr txBox="1"/>
          <p:nvPr/>
        </p:nvSpPr>
        <p:spPr>
          <a:xfrm>
            <a:off x="3425131" y="2645667"/>
            <a:ext cx="1210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4*4*66*128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文本框 17"/>
          <p:cNvSpPr txBox="1"/>
          <p:nvPr/>
        </p:nvSpPr>
        <p:spPr>
          <a:xfrm>
            <a:off x="3460563" y="4252687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6389155" y="3483388"/>
            <a:ext cx="244680" cy="131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42" name="直接箭头连接符 241"/>
          <p:cNvCxnSpPr/>
          <p:nvPr/>
        </p:nvCxnSpPr>
        <p:spPr>
          <a:xfrm flipV="1">
            <a:off x="6629417" y="4127159"/>
            <a:ext cx="3196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矩形 242"/>
          <p:cNvSpPr/>
          <p:nvPr/>
        </p:nvSpPr>
        <p:spPr>
          <a:xfrm>
            <a:off x="5651966" y="2061057"/>
            <a:ext cx="2224808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4" name="文本框 12"/>
          <p:cNvSpPr txBox="1"/>
          <p:nvPr/>
        </p:nvSpPr>
        <p:spPr>
          <a:xfrm>
            <a:off x="5733622" y="16344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 layer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798239" y="3454254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46" name="直接箭头连接符 245"/>
          <p:cNvCxnSpPr/>
          <p:nvPr/>
        </p:nvCxnSpPr>
        <p:spPr>
          <a:xfrm flipH="1">
            <a:off x="5977284" y="3802181"/>
            <a:ext cx="1" cy="34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18"/>
          <p:cNvSpPr txBox="1"/>
          <p:nvPr/>
        </p:nvSpPr>
        <p:spPr>
          <a:xfrm>
            <a:off x="6568089" y="3676145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7191971" y="4311213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17"/>
          <p:cNvSpPr txBox="1"/>
          <p:nvPr/>
        </p:nvSpPr>
        <p:spPr>
          <a:xfrm>
            <a:off x="5605019" y="261629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4*4*128*256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文本框 17"/>
          <p:cNvSpPr txBox="1"/>
          <p:nvPr/>
        </p:nvSpPr>
        <p:spPr>
          <a:xfrm>
            <a:off x="5733622" y="4252687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3" name="直接箭头连接符 252"/>
          <p:cNvCxnSpPr>
            <a:stCxn id="236" idx="3"/>
            <a:endCxn id="241" idx="1"/>
          </p:cNvCxnSpPr>
          <p:nvPr/>
        </p:nvCxnSpPr>
        <p:spPr>
          <a:xfrm>
            <a:off x="5028710" y="4134516"/>
            <a:ext cx="1360445" cy="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矩形 255"/>
          <p:cNvSpPr/>
          <p:nvPr/>
        </p:nvSpPr>
        <p:spPr>
          <a:xfrm>
            <a:off x="6970740" y="3483388"/>
            <a:ext cx="244680" cy="1319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8689000" y="3571147"/>
            <a:ext cx="235477" cy="112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59" name="直接箭头连接符 258"/>
          <p:cNvCxnSpPr/>
          <p:nvPr/>
        </p:nvCxnSpPr>
        <p:spPr>
          <a:xfrm flipV="1">
            <a:off x="8929262" y="4127154"/>
            <a:ext cx="3196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/>
          <p:cNvSpPr/>
          <p:nvPr/>
        </p:nvSpPr>
        <p:spPr>
          <a:xfrm>
            <a:off x="7951811" y="2061052"/>
            <a:ext cx="2152958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1" name="文本框 12"/>
          <p:cNvSpPr txBox="1"/>
          <p:nvPr/>
        </p:nvSpPr>
        <p:spPr>
          <a:xfrm>
            <a:off x="8012627" y="16037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 layer 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8098084" y="3454249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263" name="直接箭头连接符 262"/>
          <p:cNvCxnSpPr/>
          <p:nvPr/>
        </p:nvCxnSpPr>
        <p:spPr>
          <a:xfrm flipH="1">
            <a:off x="8277129" y="3802176"/>
            <a:ext cx="1" cy="34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本框 18"/>
          <p:cNvSpPr txBox="1"/>
          <p:nvPr/>
        </p:nvSpPr>
        <p:spPr>
          <a:xfrm>
            <a:off x="8867934" y="3676140"/>
            <a:ext cx="46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9424559" y="4311213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LReLU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文本框 17"/>
          <p:cNvSpPr txBox="1"/>
          <p:nvPr/>
        </p:nvSpPr>
        <p:spPr>
          <a:xfrm>
            <a:off x="8033467" y="4252682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文本框 17"/>
          <p:cNvSpPr txBox="1"/>
          <p:nvPr/>
        </p:nvSpPr>
        <p:spPr>
          <a:xfrm>
            <a:off x="7934551" y="261629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4*4*256*512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4" name="直接箭头连接符 273"/>
          <p:cNvCxnSpPr>
            <a:stCxn id="256" idx="3"/>
            <a:endCxn id="258" idx="1"/>
          </p:cNvCxnSpPr>
          <p:nvPr/>
        </p:nvCxnSpPr>
        <p:spPr>
          <a:xfrm flipV="1">
            <a:off x="7215420" y="4134516"/>
            <a:ext cx="1473580" cy="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254081" y="3579762"/>
            <a:ext cx="235477" cy="112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81407" y="4800560"/>
            <a:ext cx="221379" cy="6941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74" idx="0"/>
          </p:cNvCxnSpPr>
          <p:nvPr/>
        </p:nvCxnSpPr>
        <p:spPr>
          <a:xfrm flipH="1" flipV="1">
            <a:off x="3289307" y="4176065"/>
            <a:ext cx="2790" cy="624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922503" y="4855270"/>
            <a:ext cx="287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0942916" y="3563127"/>
            <a:ext cx="235477" cy="112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>
            <a:endCxn id="89" idx="1"/>
          </p:cNvCxnSpPr>
          <p:nvPr/>
        </p:nvCxnSpPr>
        <p:spPr>
          <a:xfrm>
            <a:off x="11183178" y="4119136"/>
            <a:ext cx="424798" cy="7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0205727" y="2053032"/>
            <a:ext cx="1857936" cy="4178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1" name="文本框 12"/>
          <p:cNvSpPr txBox="1"/>
          <p:nvPr/>
        </p:nvSpPr>
        <p:spPr>
          <a:xfrm>
            <a:off x="10119032" y="15906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onvolution layer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0352000" y="3446229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83" name="直接箭头连接符 82"/>
          <p:cNvCxnSpPr/>
          <p:nvPr/>
        </p:nvCxnSpPr>
        <p:spPr>
          <a:xfrm flipH="1">
            <a:off x="10531045" y="3794156"/>
            <a:ext cx="1" cy="34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17"/>
          <p:cNvSpPr txBox="1"/>
          <p:nvPr/>
        </p:nvSpPr>
        <p:spPr>
          <a:xfrm>
            <a:off x="10287383" y="4244662"/>
            <a:ext cx="676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tride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17"/>
          <p:cNvSpPr txBox="1"/>
          <p:nvPr/>
        </p:nvSpPr>
        <p:spPr>
          <a:xfrm>
            <a:off x="10188467" y="260827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4*4*256*512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1607976" y="3952532"/>
            <a:ext cx="358091" cy="347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73" idx="3"/>
            <a:endCxn id="78" idx="1"/>
          </p:cNvCxnSpPr>
          <p:nvPr/>
        </p:nvCxnSpPr>
        <p:spPr>
          <a:xfrm flipV="1">
            <a:off x="9489558" y="4126496"/>
            <a:ext cx="1453358" cy="16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17"/>
          <p:cNvSpPr txBox="1"/>
          <p:nvPr/>
        </p:nvSpPr>
        <p:spPr>
          <a:xfrm>
            <a:off x="11142337" y="3596217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</a:t>
            </a:r>
          </a:p>
        </p:txBody>
      </p:sp>
    </p:spTree>
    <p:extLst>
      <p:ext uri="{BB962C8B-B14F-4D97-AF65-F5344CB8AC3E}">
        <p14:creationId xmlns:p14="http://schemas.microsoft.com/office/powerpoint/2010/main" val="26776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91"/>
    </mc:Choice>
    <mc:Fallback xmlns="">
      <p:transition spd="slow" advTm="6359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40"/>
          <p:cNvGrpSpPr>
            <a:grpSpLocks/>
          </p:cNvGrpSpPr>
          <p:nvPr/>
        </p:nvGrpSpPr>
        <p:grpSpPr bwMode="auto">
          <a:xfrm>
            <a:off x="0" y="0"/>
            <a:ext cx="12207240" cy="6858000"/>
            <a:chOff x="-3968" y="1934"/>
            <a:chExt cx="9214397" cy="5183248"/>
          </a:xfrm>
        </p:grpSpPr>
        <p:grpSp>
          <p:nvGrpSpPr>
            <p:cNvPr id="24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28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9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26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7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403374" y="49602"/>
            <a:ext cx="75595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Training Detail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3374" y="1423371"/>
            <a:ext cx="896187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Encoder y with original image and its gender attribute one-hot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Encoder z with generated image and its latent space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GAN with latent space from Encoder z and inverse attribute vector from Encoder 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03373" y="3043195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Hypermeters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3373" y="3603749"/>
            <a:ext cx="259077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 = 64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 = 0.001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 =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 =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28889" y="3603749"/>
            <a:ext cx="270619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 = 64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 = 0.0002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Epoch = 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 = Adam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3373" y="5481186"/>
            <a:ext cx="983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We also attach our trained checkpoint file on </a:t>
            </a:r>
            <a:r>
              <a:rPr kumimoji="1" lang="en-US" altLang="zh-CN" dirty="0" err="1" smtClean="0"/>
              <a:t>github</a:t>
            </a:r>
            <a:r>
              <a:rPr kumimoji="1" lang="en-US" altLang="zh-CN" dirty="0" smtClean="0"/>
              <a:t> in directory “</a:t>
            </a:r>
            <a:r>
              <a:rPr kumimoji="1" lang="en-US" altLang="zh-CN" dirty="0" err="1" smtClean="0"/>
              <a:t>model_z</a:t>
            </a:r>
            <a:r>
              <a:rPr kumimoji="1" lang="en-US" altLang="zh-CN" dirty="0" smtClean="0"/>
              <a:t>”,</a:t>
            </a:r>
            <a:r>
              <a:rPr kumimoji="1" lang="en-US" altLang="zh-CN" dirty="0"/>
              <a:t> “</a:t>
            </a:r>
            <a:r>
              <a:rPr kumimoji="1" lang="en-US" altLang="zh-CN" dirty="0" err="1"/>
              <a:t>model_z</a:t>
            </a:r>
            <a:r>
              <a:rPr kumimoji="1" lang="en-US" altLang="zh-CN" dirty="0" smtClean="0"/>
              <a:t>”,</a:t>
            </a:r>
            <a:r>
              <a:rPr kumimoji="1" lang="en-US" altLang="zh-CN" dirty="0"/>
              <a:t> “</a:t>
            </a:r>
            <a:r>
              <a:rPr kumimoji="1" lang="en-US" altLang="zh-CN" dirty="0" err="1" smtClean="0"/>
              <a:t>model_gan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83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91"/>
    </mc:Choice>
    <mc:Fallback xmlns="">
      <p:transition spd="slow" advTm="6359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40"/>
          <p:cNvGrpSpPr>
            <a:grpSpLocks/>
          </p:cNvGrpSpPr>
          <p:nvPr/>
        </p:nvGrpSpPr>
        <p:grpSpPr bwMode="auto">
          <a:xfrm>
            <a:off x="0" y="0"/>
            <a:ext cx="12207240" cy="6858000"/>
            <a:chOff x="-3968" y="1934"/>
            <a:chExt cx="9214397" cy="5183248"/>
          </a:xfrm>
        </p:grpSpPr>
        <p:grpSp>
          <p:nvGrpSpPr>
            <p:cNvPr id="24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28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9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26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7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403374" y="49602"/>
            <a:ext cx="75595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Test Result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pic>
        <p:nvPicPr>
          <p:cNvPr id="3074" name="Picture 2" descr="https://github.com/zhenmao720/GanPlayGround/raw/master/icgan/res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26" y="1887403"/>
            <a:ext cx="9483213" cy="379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17179" y="1335301"/>
            <a:ext cx="2058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 training iteration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0314" y="2198349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3696" y="4169120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4196" y="32121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94196" y="5181407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15000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3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91"/>
    </mc:Choice>
    <mc:Fallback xmlns="">
      <p:transition spd="slow" advTm="6359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3374" y="1589112"/>
            <a:ext cx="1020876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From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perceptual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intuition,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ome face images can perfectly inverse gender, and produce new images</a:t>
            </a:r>
            <a:endParaRPr kumimoji="1" lang="zh-CN" altLang="en-US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Most generated images suffer from blurry problem (blurry seems like a common problem for all GAN, but we notice some GAN architecture aims to solve it)</a:t>
            </a:r>
            <a:endParaRPr kumimoji="1" lang="zh-CN" altLang="en-US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 training of GAN is very unstable, some generated images make no sense, like No.3 in our test.</a:t>
            </a:r>
            <a:endParaRPr kumimoji="1" lang="zh-CN" altLang="en-US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kumimoji="1" lang="zh-CN" alt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4" name="组合 40"/>
          <p:cNvGrpSpPr>
            <a:grpSpLocks/>
          </p:cNvGrpSpPr>
          <p:nvPr/>
        </p:nvGrpSpPr>
        <p:grpSpPr bwMode="auto">
          <a:xfrm>
            <a:off x="0" y="0"/>
            <a:ext cx="12207240" cy="6858000"/>
            <a:chOff x="-3968" y="1934"/>
            <a:chExt cx="9214397" cy="5183248"/>
          </a:xfrm>
        </p:grpSpPr>
        <p:grpSp>
          <p:nvGrpSpPr>
            <p:cNvPr id="15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19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0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7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8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9"/>
          <p:cNvSpPr txBox="1">
            <a:spLocks noChangeArrowheads="1"/>
          </p:cNvSpPr>
          <p:nvPr/>
        </p:nvSpPr>
        <p:spPr bwMode="auto">
          <a:xfrm>
            <a:off x="403374" y="49602"/>
            <a:ext cx="75595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Result</a:t>
            </a:r>
            <a:r>
              <a:rPr lang="zh-CN" altLang="en-US" sz="4800" dirty="0" smtClean="0">
                <a:solidFill>
                  <a:srgbClr val="FFFFFF"/>
                </a:solidFill>
                <a:ea typeface="微软雅黑" pitchFamily="34" charset="-122"/>
              </a:rPr>
              <a:t> </a:t>
            </a:r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Analysis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0"/>
          <p:cNvGrpSpPr>
            <a:grpSpLocks/>
          </p:cNvGrpSpPr>
          <p:nvPr/>
        </p:nvGrpSpPr>
        <p:grpSpPr bwMode="auto">
          <a:xfrm>
            <a:off x="0" y="0"/>
            <a:ext cx="12207240" cy="6858000"/>
            <a:chOff x="-3968" y="1934"/>
            <a:chExt cx="9214397" cy="5183248"/>
          </a:xfrm>
        </p:grpSpPr>
        <p:grpSp>
          <p:nvGrpSpPr>
            <p:cNvPr id="48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52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53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50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51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9"/>
          <p:cNvSpPr txBox="1">
            <a:spLocks noChangeArrowheads="1"/>
          </p:cNvSpPr>
          <p:nvPr/>
        </p:nvSpPr>
        <p:spPr bwMode="auto">
          <a:xfrm>
            <a:off x="403374" y="49602"/>
            <a:ext cx="26968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Task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2796" y="1360708"/>
            <a:ext cx="103150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attribute of face images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simplicity, we just use gender as our target binary attribute, male or female. And generate new gender inversed images with other feature remain the same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78" y="3662801"/>
            <a:ext cx="1695450" cy="20764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36" y="3662801"/>
            <a:ext cx="1695450" cy="207645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2720028" y="4459705"/>
            <a:ext cx="1178204" cy="65785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98232" y="3662801"/>
            <a:ext cx="1695600" cy="2076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8467486" y="4459087"/>
            <a:ext cx="1178204" cy="65785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645690" y="3671129"/>
            <a:ext cx="1695600" cy="2076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7923" y="3113377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949110" y="3011267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37907" y="3051732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11637" y="3015431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2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6"/>
    </mc:Choice>
    <mc:Fallback xmlns="">
      <p:transition spd="slow" advTm="281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A6B2"/>
            </a:gs>
            <a:gs pos="100000">
              <a:srgbClr val="0A3A4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2"/>
          <p:cNvSpPr/>
          <p:nvPr/>
        </p:nvSpPr>
        <p:spPr>
          <a:xfrm rot="16200000" flipH="1">
            <a:off x="236995" y="5813497"/>
            <a:ext cx="823128" cy="818928"/>
          </a:xfrm>
          <a:custGeom>
            <a:avLst/>
            <a:gdLst/>
            <a:ahLst/>
            <a:cxnLst/>
            <a:rect l="l" t="t" r="r" b="b"/>
            <a:pathLst>
              <a:path w="622735" h="620354">
                <a:moveTo>
                  <a:pt x="0" y="0"/>
                </a:moveTo>
                <a:lnTo>
                  <a:pt x="622735" y="2381"/>
                </a:lnTo>
                <a:cubicBezTo>
                  <a:pt x="621941" y="208372"/>
                  <a:pt x="621148" y="414363"/>
                  <a:pt x="620354" y="620354"/>
                </a:cubicBezTo>
                <a:lnTo>
                  <a:pt x="618265" y="619120"/>
                </a:lnTo>
                <a:lnTo>
                  <a:pt x="449955" y="450837"/>
                </a:lnTo>
                <a:cubicBezTo>
                  <a:pt x="480355" y="418291"/>
                  <a:pt x="497324" y="374336"/>
                  <a:pt x="497324" y="326417"/>
                </a:cubicBezTo>
                <a:cubicBezTo>
                  <a:pt x="497324" y="216720"/>
                  <a:pt x="408397" y="127793"/>
                  <a:pt x="298700" y="127793"/>
                </a:cubicBezTo>
                <a:cubicBezTo>
                  <a:pt x="250770" y="127793"/>
                  <a:pt x="206805" y="144770"/>
                  <a:pt x="174254" y="175180"/>
                </a:cubicBezTo>
                <a:lnTo>
                  <a:pt x="7144" y="8097"/>
                </a:lnTo>
                <a:lnTo>
                  <a:pt x="6144" y="10314"/>
                </a:lnTo>
                <a:close/>
              </a:path>
            </a:pathLst>
          </a:custGeom>
          <a:solidFill>
            <a:srgbClr val="7BB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668">
              <a:defRPr/>
            </a:pPr>
            <a:endParaRPr lang="zh-CN" altLang="en-US" sz="2381"/>
          </a:p>
        </p:txBody>
      </p:sp>
      <p:sp>
        <p:nvSpPr>
          <p:cNvPr id="84" name="流程图: 联系 83"/>
          <p:cNvSpPr/>
          <p:nvPr/>
        </p:nvSpPr>
        <p:spPr>
          <a:xfrm>
            <a:off x="6532762" y="1791145"/>
            <a:ext cx="298174" cy="300273"/>
          </a:xfrm>
          <a:prstGeom prst="flowChartConnector">
            <a:avLst/>
          </a:prstGeom>
          <a:solidFill>
            <a:srgbClr val="33A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668">
              <a:defRPr/>
            </a:pPr>
            <a:endParaRPr lang="zh-CN" altLang="en-US" sz="2381"/>
          </a:p>
        </p:txBody>
      </p:sp>
      <p:grpSp>
        <p:nvGrpSpPr>
          <p:cNvPr id="13320" name="组合 84"/>
          <p:cNvGrpSpPr>
            <a:grpSpLocks/>
          </p:cNvGrpSpPr>
          <p:nvPr/>
        </p:nvGrpSpPr>
        <p:grpSpPr bwMode="auto">
          <a:xfrm>
            <a:off x="8520843" y="136964"/>
            <a:ext cx="1245192" cy="1245190"/>
            <a:chOff x="3394074" y="637932"/>
            <a:chExt cx="3155775" cy="3155775"/>
          </a:xfrm>
        </p:grpSpPr>
        <p:sp>
          <p:nvSpPr>
            <p:cNvPr id="86" name="流程图: 联系 85"/>
            <p:cNvSpPr/>
            <p:nvPr/>
          </p:nvSpPr>
          <p:spPr>
            <a:xfrm>
              <a:off x="3394074" y="637932"/>
              <a:ext cx="3155775" cy="3155775"/>
            </a:xfrm>
            <a:prstGeom prst="flowChartConnector">
              <a:avLst/>
            </a:prstGeom>
            <a:solidFill>
              <a:srgbClr val="196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668">
                <a:defRPr/>
              </a:pPr>
              <a:endParaRPr lang="zh-CN" altLang="en-US" sz="2381"/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4217194" y="1647826"/>
              <a:ext cx="1473993" cy="1147762"/>
              <a:chOff x="4217194" y="1647826"/>
              <a:chExt cx="1473993" cy="1147762"/>
            </a:xfrm>
            <a:solidFill>
              <a:srgbClr val="FFFFFF"/>
            </a:solidFill>
          </p:grpSpPr>
          <p:sp>
            <p:nvSpPr>
              <p:cNvPr id="88" name="流程图: 联系 87"/>
              <p:cNvSpPr/>
              <p:nvPr/>
            </p:nvSpPr>
            <p:spPr>
              <a:xfrm>
                <a:off x="4271961" y="1647827"/>
                <a:ext cx="404812" cy="404812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668">
                  <a:defRPr/>
                </a:pPr>
                <a:endParaRPr lang="zh-CN" altLang="en-US" sz="2381"/>
              </a:p>
            </p:txBody>
          </p:sp>
          <p:sp>
            <p:nvSpPr>
              <p:cNvPr id="89" name="圆角矩形 12"/>
              <p:cNvSpPr/>
              <p:nvPr/>
            </p:nvSpPr>
            <p:spPr>
              <a:xfrm>
                <a:off x="4217194" y="2078831"/>
                <a:ext cx="802480" cy="716757"/>
              </a:xfrm>
              <a:custGeom>
                <a:avLst/>
                <a:gdLst/>
                <a:ahLst/>
                <a:cxnLst/>
                <a:rect l="l" t="t" r="r" b="b"/>
                <a:pathLst>
                  <a:path w="802480" h="716757">
                    <a:moveTo>
                      <a:pt x="84933" y="0"/>
                    </a:moveTo>
                    <a:lnTo>
                      <a:pt x="424653" y="0"/>
                    </a:lnTo>
                    <a:cubicBezTo>
                      <a:pt x="471560" y="0"/>
                      <a:pt x="509586" y="38026"/>
                      <a:pt x="509586" y="84933"/>
                    </a:cubicBezTo>
                    <a:lnTo>
                      <a:pt x="509586" y="93792"/>
                    </a:lnTo>
                    <a:lnTo>
                      <a:pt x="705329" y="461963"/>
                    </a:lnTo>
                    <a:lnTo>
                      <a:pt x="776286" y="461963"/>
                    </a:lnTo>
                    <a:cubicBezTo>
                      <a:pt x="790753" y="461963"/>
                      <a:pt x="802480" y="473690"/>
                      <a:pt x="802480" y="488157"/>
                    </a:cubicBezTo>
                    <a:lnTo>
                      <a:pt x="802480" y="621507"/>
                    </a:lnTo>
                    <a:cubicBezTo>
                      <a:pt x="802480" y="635974"/>
                      <a:pt x="790753" y="647701"/>
                      <a:pt x="776286" y="647701"/>
                    </a:cubicBezTo>
                    <a:lnTo>
                      <a:pt x="671511" y="647701"/>
                    </a:lnTo>
                    <a:lnTo>
                      <a:pt x="662905" y="644136"/>
                    </a:lnTo>
                    <a:lnTo>
                      <a:pt x="660340" y="645500"/>
                    </a:lnTo>
                    <a:lnTo>
                      <a:pt x="658686" y="642389"/>
                    </a:lnTo>
                    <a:cubicBezTo>
                      <a:pt x="650310" y="639220"/>
                      <a:pt x="645317" y="630947"/>
                      <a:pt x="645317" y="621507"/>
                    </a:cubicBezTo>
                    <a:lnTo>
                      <a:pt x="645317" y="617244"/>
                    </a:lnTo>
                    <a:lnTo>
                      <a:pt x="509586" y="361948"/>
                    </a:lnTo>
                    <a:lnTo>
                      <a:pt x="509586" y="476250"/>
                    </a:lnTo>
                    <a:lnTo>
                      <a:pt x="509586" y="631824"/>
                    </a:lnTo>
                    <a:lnTo>
                      <a:pt x="509586" y="716757"/>
                    </a:lnTo>
                    <a:lnTo>
                      <a:pt x="424653" y="716757"/>
                    </a:lnTo>
                    <a:lnTo>
                      <a:pt x="84933" y="716757"/>
                    </a:lnTo>
                    <a:lnTo>
                      <a:pt x="0" y="716757"/>
                    </a:lnTo>
                    <a:lnTo>
                      <a:pt x="0" y="631824"/>
                    </a:lnTo>
                    <a:lnTo>
                      <a:pt x="0" y="476250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668">
                  <a:defRPr/>
                </a:pPr>
                <a:endParaRPr lang="zh-CN" altLang="en-US" sz="2381"/>
              </a:p>
            </p:txBody>
          </p:sp>
          <p:sp>
            <p:nvSpPr>
              <p:cNvPr id="90" name="流程图: 联系 89"/>
              <p:cNvSpPr/>
              <p:nvPr/>
            </p:nvSpPr>
            <p:spPr>
              <a:xfrm flipH="1">
                <a:off x="5233986" y="1647826"/>
                <a:ext cx="404812" cy="404812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668">
                  <a:defRPr/>
                </a:pPr>
                <a:endParaRPr lang="zh-CN" altLang="en-US" sz="2381"/>
              </a:p>
            </p:txBody>
          </p:sp>
          <p:sp>
            <p:nvSpPr>
              <p:cNvPr id="91" name="圆角矩形 12"/>
              <p:cNvSpPr/>
              <p:nvPr/>
            </p:nvSpPr>
            <p:spPr>
              <a:xfrm flipH="1">
                <a:off x="4888707" y="2078830"/>
                <a:ext cx="802480" cy="716757"/>
              </a:xfrm>
              <a:custGeom>
                <a:avLst/>
                <a:gdLst/>
                <a:ahLst/>
                <a:cxnLst/>
                <a:rect l="l" t="t" r="r" b="b"/>
                <a:pathLst>
                  <a:path w="802480" h="716757">
                    <a:moveTo>
                      <a:pt x="84933" y="0"/>
                    </a:moveTo>
                    <a:lnTo>
                      <a:pt x="424653" y="0"/>
                    </a:lnTo>
                    <a:cubicBezTo>
                      <a:pt x="471560" y="0"/>
                      <a:pt x="509586" y="38026"/>
                      <a:pt x="509586" y="84933"/>
                    </a:cubicBezTo>
                    <a:lnTo>
                      <a:pt x="509586" y="93792"/>
                    </a:lnTo>
                    <a:lnTo>
                      <a:pt x="705329" y="461963"/>
                    </a:lnTo>
                    <a:lnTo>
                      <a:pt x="776286" y="461963"/>
                    </a:lnTo>
                    <a:cubicBezTo>
                      <a:pt x="790753" y="461963"/>
                      <a:pt x="802480" y="473690"/>
                      <a:pt x="802480" y="488157"/>
                    </a:cubicBezTo>
                    <a:lnTo>
                      <a:pt x="802480" y="621507"/>
                    </a:lnTo>
                    <a:cubicBezTo>
                      <a:pt x="802480" y="635974"/>
                      <a:pt x="790753" y="647701"/>
                      <a:pt x="776286" y="647701"/>
                    </a:cubicBezTo>
                    <a:lnTo>
                      <a:pt x="671511" y="647701"/>
                    </a:lnTo>
                    <a:lnTo>
                      <a:pt x="662905" y="644136"/>
                    </a:lnTo>
                    <a:lnTo>
                      <a:pt x="660340" y="645500"/>
                    </a:lnTo>
                    <a:lnTo>
                      <a:pt x="658686" y="642389"/>
                    </a:lnTo>
                    <a:cubicBezTo>
                      <a:pt x="650310" y="639220"/>
                      <a:pt x="645317" y="630947"/>
                      <a:pt x="645317" y="621507"/>
                    </a:cubicBezTo>
                    <a:lnTo>
                      <a:pt x="645317" y="617244"/>
                    </a:lnTo>
                    <a:lnTo>
                      <a:pt x="509586" y="361948"/>
                    </a:lnTo>
                    <a:lnTo>
                      <a:pt x="509586" y="476250"/>
                    </a:lnTo>
                    <a:lnTo>
                      <a:pt x="509586" y="631824"/>
                    </a:lnTo>
                    <a:lnTo>
                      <a:pt x="509586" y="716757"/>
                    </a:lnTo>
                    <a:lnTo>
                      <a:pt x="424653" y="716757"/>
                    </a:lnTo>
                    <a:lnTo>
                      <a:pt x="84933" y="716757"/>
                    </a:lnTo>
                    <a:lnTo>
                      <a:pt x="0" y="716757"/>
                    </a:lnTo>
                    <a:lnTo>
                      <a:pt x="0" y="631824"/>
                    </a:lnTo>
                    <a:lnTo>
                      <a:pt x="0" y="476250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1218668">
                  <a:defRPr/>
                </a:pPr>
                <a:endParaRPr lang="zh-CN" altLang="en-US" sz="2381"/>
              </a:p>
            </p:txBody>
          </p:sp>
        </p:grpSp>
      </p:grpSp>
      <p:grpSp>
        <p:nvGrpSpPr>
          <p:cNvPr id="13322" name="组合 103"/>
          <p:cNvGrpSpPr>
            <a:grpSpLocks/>
          </p:cNvGrpSpPr>
          <p:nvPr/>
        </p:nvGrpSpPr>
        <p:grpSpPr bwMode="auto">
          <a:xfrm>
            <a:off x="484773" y="4614501"/>
            <a:ext cx="1700851" cy="1700851"/>
            <a:chOff x="3250406" y="3090864"/>
            <a:chExt cx="1285874" cy="1285874"/>
          </a:xfrm>
        </p:grpSpPr>
        <p:sp>
          <p:nvSpPr>
            <p:cNvPr id="101" name="矩形 100"/>
            <p:cNvSpPr/>
            <p:nvPr/>
          </p:nvSpPr>
          <p:spPr>
            <a:xfrm>
              <a:off x="3498056" y="3367089"/>
              <a:ext cx="754061" cy="6635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668">
                <a:defRPr/>
              </a:pPr>
              <a:endParaRPr lang="zh-CN" altLang="en-US" sz="2381"/>
            </a:p>
          </p:txBody>
        </p:sp>
        <p:sp>
          <p:nvSpPr>
            <p:cNvPr id="95" name="流程图: 联系 5"/>
            <p:cNvSpPr/>
            <p:nvPr/>
          </p:nvSpPr>
          <p:spPr>
            <a:xfrm>
              <a:off x="3250406" y="3090864"/>
              <a:ext cx="1285874" cy="1285874"/>
            </a:xfrm>
            <a:custGeom>
              <a:avLst/>
              <a:gdLst/>
              <a:ahLst/>
              <a:cxnLst/>
              <a:rect l="l" t="t" r="r" b="b"/>
              <a:pathLst>
                <a:path w="1285874" h="1285874">
                  <a:moveTo>
                    <a:pt x="371475" y="647698"/>
                  </a:moveTo>
                  <a:lnTo>
                    <a:pt x="371475" y="869153"/>
                  </a:lnTo>
                  <a:lnTo>
                    <a:pt x="523875" y="869153"/>
                  </a:lnTo>
                  <a:lnTo>
                    <a:pt x="523875" y="647698"/>
                  </a:lnTo>
                  <a:close/>
                  <a:moveTo>
                    <a:pt x="762000" y="590548"/>
                  </a:moveTo>
                  <a:lnTo>
                    <a:pt x="762000" y="869153"/>
                  </a:lnTo>
                  <a:lnTo>
                    <a:pt x="914400" y="869153"/>
                  </a:lnTo>
                  <a:lnTo>
                    <a:pt x="914400" y="590548"/>
                  </a:lnTo>
                  <a:close/>
                  <a:moveTo>
                    <a:pt x="566737" y="514348"/>
                  </a:moveTo>
                  <a:lnTo>
                    <a:pt x="566737" y="869153"/>
                  </a:lnTo>
                  <a:lnTo>
                    <a:pt x="719137" y="869153"/>
                  </a:lnTo>
                  <a:lnTo>
                    <a:pt x="719137" y="514348"/>
                  </a:lnTo>
                  <a:close/>
                  <a:moveTo>
                    <a:pt x="442913" y="476247"/>
                  </a:moveTo>
                  <a:lnTo>
                    <a:pt x="424925" y="534459"/>
                  </a:lnTo>
                  <a:lnTo>
                    <a:pt x="366713" y="534458"/>
                  </a:lnTo>
                  <a:lnTo>
                    <a:pt x="413808" y="570435"/>
                  </a:lnTo>
                  <a:lnTo>
                    <a:pt x="395819" y="628647"/>
                  </a:lnTo>
                  <a:lnTo>
                    <a:pt x="442913" y="592669"/>
                  </a:lnTo>
                  <a:lnTo>
                    <a:pt x="490007" y="628647"/>
                  </a:lnTo>
                  <a:lnTo>
                    <a:pt x="472018" y="570435"/>
                  </a:lnTo>
                  <a:lnTo>
                    <a:pt x="519113" y="534458"/>
                  </a:lnTo>
                  <a:lnTo>
                    <a:pt x="460901" y="534459"/>
                  </a:lnTo>
                  <a:close/>
                  <a:moveTo>
                    <a:pt x="838200" y="419095"/>
                  </a:moveTo>
                  <a:lnTo>
                    <a:pt x="820212" y="477307"/>
                  </a:lnTo>
                  <a:lnTo>
                    <a:pt x="762000" y="477306"/>
                  </a:lnTo>
                  <a:lnTo>
                    <a:pt x="809095" y="513283"/>
                  </a:lnTo>
                  <a:lnTo>
                    <a:pt x="791106" y="571495"/>
                  </a:lnTo>
                  <a:lnTo>
                    <a:pt x="838200" y="535517"/>
                  </a:lnTo>
                  <a:lnTo>
                    <a:pt x="885294" y="571495"/>
                  </a:lnTo>
                  <a:lnTo>
                    <a:pt x="867305" y="513283"/>
                  </a:lnTo>
                  <a:lnTo>
                    <a:pt x="914400" y="477306"/>
                  </a:lnTo>
                  <a:lnTo>
                    <a:pt x="856188" y="477307"/>
                  </a:lnTo>
                  <a:close/>
                  <a:moveTo>
                    <a:pt x="642937" y="338133"/>
                  </a:moveTo>
                  <a:lnTo>
                    <a:pt x="624949" y="396345"/>
                  </a:lnTo>
                  <a:lnTo>
                    <a:pt x="566737" y="396344"/>
                  </a:lnTo>
                  <a:lnTo>
                    <a:pt x="613832" y="432321"/>
                  </a:lnTo>
                  <a:lnTo>
                    <a:pt x="595843" y="490533"/>
                  </a:lnTo>
                  <a:lnTo>
                    <a:pt x="642937" y="454555"/>
                  </a:lnTo>
                  <a:lnTo>
                    <a:pt x="690031" y="490533"/>
                  </a:lnTo>
                  <a:lnTo>
                    <a:pt x="672042" y="432321"/>
                  </a:lnTo>
                  <a:lnTo>
                    <a:pt x="719137" y="396344"/>
                  </a:lnTo>
                  <a:lnTo>
                    <a:pt x="660925" y="396345"/>
                  </a:lnTo>
                  <a:close/>
                  <a:moveTo>
                    <a:pt x="642937" y="0"/>
                  </a:moveTo>
                  <a:cubicBezTo>
                    <a:pt x="998021" y="0"/>
                    <a:pt x="1285874" y="287853"/>
                    <a:pt x="1285874" y="642937"/>
                  </a:cubicBezTo>
                  <a:cubicBezTo>
                    <a:pt x="1285874" y="998021"/>
                    <a:pt x="998021" y="1285874"/>
                    <a:pt x="642937" y="1285874"/>
                  </a:cubicBezTo>
                  <a:cubicBezTo>
                    <a:pt x="287853" y="1285874"/>
                    <a:pt x="0" y="998021"/>
                    <a:pt x="0" y="642937"/>
                  </a:cubicBezTo>
                  <a:cubicBezTo>
                    <a:pt x="0" y="287853"/>
                    <a:pt x="287853" y="0"/>
                    <a:pt x="642937" y="0"/>
                  </a:cubicBezTo>
                  <a:close/>
                </a:path>
              </a:pathLst>
            </a:custGeom>
            <a:solidFill>
              <a:srgbClr val="B1D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668">
                <a:defRPr/>
              </a:pPr>
              <a:endParaRPr lang="zh-CN" altLang="en-US" sz="2381"/>
            </a:p>
          </p:txBody>
        </p:sp>
      </p:grpSp>
      <p:grpSp>
        <p:nvGrpSpPr>
          <p:cNvPr id="13324" name="组合 104"/>
          <p:cNvGrpSpPr>
            <a:grpSpLocks/>
          </p:cNvGrpSpPr>
          <p:nvPr/>
        </p:nvGrpSpPr>
        <p:grpSpPr bwMode="auto">
          <a:xfrm>
            <a:off x="10174925" y="126496"/>
            <a:ext cx="1818983" cy="1818983"/>
            <a:chOff x="6026239" y="214539"/>
            <a:chExt cx="1742986" cy="1742986"/>
          </a:xfrm>
        </p:grpSpPr>
        <p:sp>
          <p:nvSpPr>
            <p:cNvPr id="102" name="矩形 101"/>
            <p:cNvSpPr/>
            <p:nvPr/>
          </p:nvSpPr>
          <p:spPr>
            <a:xfrm>
              <a:off x="6435793" y="579645"/>
              <a:ext cx="852444" cy="988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668">
                <a:defRPr/>
              </a:pPr>
              <a:endParaRPr lang="zh-CN" altLang="en-US" sz="2381"/>
            </a:p>
          </p:txBody>
        </p:sp>
        <p:sp>
          <p:nvSpPr>
            <p:cNvPr id="97" name="流程图: 联系 10"/>
            <p:cNvSpPr/>
            <p:nvPr/>
          </p:nvSpPr>
          <p:spPr>
            <a:xfrm>
              <a:off x="6026239" y="214539"/>
              <a:ext cx="1742986" cy="1742986"/>
            </a:xfrm>
            <a:custGeom>
              <a:avLst/>
              <a:gdLst/>
              <a:ahLst/>
              <a:cxnLst/>
              <a:rect l="l" t="t" r="r" b="b"/>
              <a:pathLst>
                <a:path w="5962650" h="5962650">
                  <a:moveTo>
                    <a:pt x="2425174" y="2542964"/>
                  </a:moveTo>
                  <a:cubicBezTo>
                    <a:pt x="2377867" y="2542964"/>
                    <a:pt x="2339517" y="2581314"/>
                    <a:pt x="2339518" y="2628621"/>
                  </a:cubicBezTo>
                  <a:cubicBezTo>
                    <a:pt x="2339518" y="2675928"/>
                    <a:pt x="2377868" y="2714278"/>
                    <a:pt x="2425175" y="2714277"/>
                  </a:cubicBezTo>
                  <a:cubicBezTo>
                    <a:pt x="2472483" y="2714278"/>
                    <a:pt x="2510833" y="2675928"/>
                    <a:pt x="2510832" y="2628621"/>
                  </a:cubicBezTo>
                  <a:cubicBezTo>
                    <a:pt x="2510831" y="2581313"/>
                    <a:pt x="2472482" y="2542964"/>
                    <a:pt x="2425174" y="2542964"/>
                  </a:cubicBezTo>
                  <a:close/>
                  <a:moveTo>
                    <a:pt x="2404726" y="2380617"/>
                  </a:moveTo>
                  <a:lnTo>
                    <a:pt x="2459011" y="2381675"/>
                  </a:lnTo>
                  <a:lnTo>
                    <a:pt x="2475179" y="2457011"/>
                  </a:lnTo>
                  <a:cubicBezTo>
                    <a:pt x="2505072" y="2465548"/>
                    <a:pt x="2532151" y="2481892"/>
                    <a:pt x="2553633" y="2504364"/>
                  </a:cubicBezTo>
                  <a:lnTo>
                    <a:pt x="2627825" y="2483569"/>
                  </a:lnTo>
                  <a:lnTo>
                    <a:pt x="2654052" y="2531107"/>
                  </a:lnTo>
                  <a:lnTo>
                    <a:pt x="2596893" y="2582778"/>
                  </a:lnTo>
                  <a:cubicBezTo>
                    <a:pt x="2604445" y="2612932"/>
                    <a:pt x="2603829" y="2644556"/>
                    <a:pt x="2595108" y="2674394"/>
                  </a:cubicBezTo>
                  <a:lnTo>
                    <a:pt x="2650211" y="2728250"/>
                  </a:lnTo>
                  <a:lnTo>
                    <a:pt x="2622155" y="2774731"/>
                  </a:lnTo>
                  <a:lnTo>
                    <a:pt x="2548827" y="2751063"/>
                  </a:lnTo>
                  <a:cubicBezTo>
                    <a:pt x="2526488" y="2772682"/>
                    <a:pt x="2498793" y="2787959"/>
                    <a:pt x="2468590" y="2795326"/>
                  </a:cubicBezTo>
                  <a:lnTo>
                    <a:pt x="2449502" y="2869976"/>
                  </a:lnTo>
                  <a:lnTo>
                    <a:pt x="2395217" y="2868918"/>
                  </a:lnTo>
                  <a:lnTo>
                    <a:pt x="2379050" y="2793582"/>
                  </a:lnTo>
                  <a:cubicBezTo>
                    <a:pt x="2349157" y="2785046"/>
                    <a:pt x="2322078" y="2768700"/>
                    <a:pt x="2300596" y="2746229"/>
                  </a:cubicBezTo>
                  <a:lnTo>
                    <a:pt x="2226404" y="2767024"/>
                  </a:lnTo>
                  <a:lnTo>
                    <a:pt x="2200177" y="2719486"/>
                  </a:lnTo>
                  <a:lnTo>
                    <a:pt x="2257336" y="2667815"/>
                  </a:lnTo>
                  <a:cubicBezTo>
                    <a:pt x="2249782" y="2637660"/>
                    <a:pt x="2250399" y="2606038"/>
                    <a:pt x="2259119" y="2576200"/>
                  </a:cubicBezTo>
                  <a:lnTo>
                    <a:pt x="2204017" y="2522342"/>
                  </a:lnTo>
                  <a:lnTo>
                    <a:pt x="2232074" y="2475862"/>
                  </a:lnTo>
                  <a:lnTo>
                    <a:pt x="2305400" y="2499530"/>
                  </a:lnTo>
                  <a:cubicBezTo>
                    <a:pt x="2327739" y="2477912"/>
                    <a:pt x="2355436" y="2462633"/>
                    <a:pt x="2385637" y="2455267"/>
                  </a:cubicBezTo>
                  <a:close/>
                  <a:moveTo>
                    <a:pt x="3115311" y="2206623"/>
                  </a:moveTo>
                  <a:cubicBezTo>
                    <a:pt x="3018867" y="2206624"/>
                    <a:pt x="2940685" y="2284805"/>
                    <a:pt x="2940686" y="2381248"/>
                  </a:cubicBezTo>
                  <a:cubicBezTo>
                    <a:pt x="2940685" y="2477691"/>
                    <a:pt x="3018867" y="2555873"/>
                    <a:pt x="3115310" y="2555873"/>
                  </a:cubicBezTo>
                  <a:cubicBezTo>
                    <a:pt x="3211754" y="2555874"/>
                    <a:pt x="3289936" y="2477691"/>
                    <a:pt x="3289935" y="2381248"/>
                  </a:cubicBezTo>
                  <a:cubicBezTo>
                    <a:pt x="3289936" y="2284805"/>
                    <a:pt x="3211754" y="2206624"/>
                    <a:pt x="3115311" y="2206623"/>
                  </a:cubicBezTo>
                  <a:close/>
                  <a:moveTo>
                    <a:pt x="3073623" y="1875656"/>
                  </a:moveTo>
                  <a:lnTo>
                    <a:pt x="3184291" y="1877811"/>
                  </a:lnTo>
                  <a:lnTo>
                    <a:pt x="3217252" y="2031395"/>
                  </a:lnTo>
                  <a:cubicBezTo>
                    <a:pt x="3278192" y="2048798"/>
                    <a:pt x="3333397" y="2082120"/>
                    <a:pt x="3377190" y="2127932"/>
                  </a:cubicBezTo>
                  <a:lnTo>
                    <a:pt x="3528442" y="2085539"/>
                  </a:lnTo>
                  <a:lnTo>
                    <a:pt x="3581909" y="2182452"/>
                  </a:lnTo>
                  <a:lnTo>
                    <a:pt x="3465383" y="2287791"/>
                  </a:lnTo>
                  <a:cubicBezTo>
                    <a:pt x="3480780" y="2349265"/>
                    <a:pt x="3479524" y="2413733"/>
                    <a:pt x="3461746" y="2474564"/>
                  </a:cubicBezTo>
                  <a:lnTo>
                    <a:pt x="3574081" y="2584359"/>
                  </a:lnTo>
                  <a:lnTo>
                    <a:pt x="3516883" y="2679117"/>
                  </a:lnTo>
                  <a:lnTo>
                    <a:pt x="3367395" y="2630866"/>
                  </a:lnTo>
                  <a:cubicBezTo>
                    <a:pt x="3321853" y="2674939"/>
                    <a:pt x="3265392" y="2706086"/>
                    <a:pt x="3203820" y="2721104"/>
                  </a:cubicBezTo>
                  <a:lnTo>
                    <a:pt x="3164906" y="2873288"/>
                  </a:lnTo>
                  <a:lnTo>
                    <a:pt x="3054236" y="2871132"/>
                  </a:lnTo>
                  <a:lnTo>
                    <a:pt x="3021276" y="2717549"/>
                  </a:lnTo>
                  <a:cubicBezTo>
                    <a:pt x="2960335" y="2700145"/>
                    <a:pt x="2905131" y="2666823"/>
                    <a:pt x="2861339" y="2621011"/>
                  </a:cubicBezTo>
                  <a:lnTo>
                    <a:pt x="2710087" y="2663405"/>
                  </a:lnTo>
                  <a:lnTo>
                    <a:pt x="2656620" y="2566491"/>
                  </a:lnTo>
                  <a:lnTo>
                    <a:pt x="2773145" y="2461153"/>
                  </a:lnTo>
                  <a:cubicBezTo>
                    <a:pt x="2757748" y="2399678"/>
                    <a:pt x="2759004" y="2335211"/>
                    <a:pt x="2776782" y="2274381"/>
                  </a:cubicBezTo>
                  <a:lnTo>
                    <a:pt x="2664447" y="2164585"/>
                  </a:lnTo>
                  <a:lnTo>
                    <a:pt x="2721646" y="2069827"/>
                  </a:lnTo>
                  <a:lnTo>
                    <a:pt x="2871133" y="2118077"/>
                  </a:lnTo>
                  <a:cubicBezTo>
                    <a:pt x="2916675" y="2074005"/>
                    <a:pt x="2973136" y="2042858"/>
                    <a:pt x="3034708" y="2027840"/>
                  </a:cubicBezTo>
                  <a:close/>
                  <a:moveTo>
                    <a:pt x="2888272" y="1627335"/>
                  </a:moveTo>
                  <a:cubicBezTo>
                    <a:pt x="2882765" y="1627646"/>
                    <a:pt x="2877363" y="1628026"/>
                    <a:pt x="2872173" y="1629612"/>
                  </a:cubicBezTo>
                  <a:cubicBezTo>
                    <a:pt x="2296419" y="1637776"/>
                    <a:pt x="1832609" y="2077827"/>
                    <a:pt x="1832609" y="2619374"/>
                  </a:cubicBezTo>
                  <a:cubicBezTo>
                    <a:pt x="1832609" y="2782559"/>
                    <a:pt x="1874723" y="2936528"/>
                    <a:pt x="1950083" y="3071844"/>
                  </a:cubicBezTo>
                  <a:lnTo>
                    <a:pt x="1950083" y="3098992"/>
                  </a:lnTo>
                  <a:cubicBezTo>
                    <a:pt x="1969454" y="3118941"/>
                    <a:pt x="1988510" y="3139751"/>
                    <a:pt x="2006072" y="3162274"/>
                  </a:cubicBezTo>
                  <a:cubicBezTo>
                    <a:pt x="2030326" y="3197836"/>
                    <a:pt x="2057373" y="3231512"/>
                    <a:pt x="2087086" y="3262938"/>
                  </a:cubicBezTo>
                  <a:cubicBezTo>
                    <a:pt x="2275764" y="3513518"/>
                    <a:pt x="2412774" y="3827374"/>
                    <a:pt x="2437450" y="4046538"/>
                  </a:cubicBezTo>
                  <a:lnTo>
                    <a:pt x="2432683" y="4140942"/>
                  </a:lnTo>
                  <a:lnTo>
                    <a:pt x="2432683" y="4327524"/>
                  </a:lnTo>
                  <a:lnTo>
                    <a:pt x="3594733" y="4327524"/>
                  </a:lnTo>
                  <a:lnTo>
                    <a:pt x="3594733" y="3950160"/>
                  </a:lnTo>
                  <a:cubicBezTo>
                    <a:pt x="3595816" y="3949727"/>
                    <a:pt x="3596899" y="3949291"/>
                    <a:pt x="3597910" y="3948675"/>
                  </a:cubicBezTo>
                  <a:lnTo>
                    <a:pt x="3597910" y="3920067"/>
                  </a:lnTo>
                  <a:cubicBezTo>
                    <a:pt x="3597910" y="3896102"/>
                    <a:pt x="3617338" y="3876674"/>
                    <a:pt x="3641303" y="3876674"/>
                  </a:cubicBezTo>
                  <a:lnTo>
                    <a:pt x="3960917" y="3876674"/>
                  </a:lnTo>
                  <a:lnTo>
                    <a:pt x="3965695" y="3878653"/>
                  </a:lnTo>
                  <a:cubicBezTo>
                    <a:pt x="4003649" y="3848139"/>
                    <a:pt x="4040184" y="3818647"/>
                    <a:pt x="4039235" y="3816349"/>
                  </a:cubicBezTo>
                  <a:lnTo>
                    <a:pt x="4019075" y="3720812"/>
                  </a:lnTo>
                  <a:cubicBezTo>
                    <a:pt x="4008898" y="3696874"/>
                    <a:pt x="4020054" y="3669220"/>
                    <a:pt x="4043992" y="3659043"/>
                  </a:cubicBezTo>
                  <a:lnTo>
                    <a:pt x="4089774" y="3603991"/>
                  </a:lnTo>
                  <a:cubicBezTo>
                    <a:pt x="4089687" y="3577183"/>
                    <a:pt x="4078168" y="3553203"/>
                    <a:pt x="4059465" y="3537588"/>
                  </a:cubicBezTo>
                  <a:lnTo>
                    <a:pt x="4063114" y="3531868"/>
                  </a:lnTo>
                  <a:cubicBezTo>
                    <a:pt x="4053832" y="3516303"/>
                    <a:pt x="4043764" y="3501361"/>
                    <a:pt x="4034667" y="3486419"/>
                  </a:cubicBezTo>
                  <a:lnTo>
                    <a:pt x="4099193" y="3446588"/>
                  </a:lnTo>
                  <a:lnTo>
                    <a:pt x="4101967" y="3440030"/>
                  </a:lnTo>
                  <a:lnTo>
                    <a:pt x="4048512" y="3241239"/>
                  </a:lnTo>
                  <a:lnTo>
                    <a:pt x="4146148" y="3198615"/>
                  </a:lnTo>
                  <a:lnTo>
                    <a:pt x="4150359" y="3146424"/>
                  </a:lnTo>
                  <a:cubicBezTo>
                    <a:pt x="4150359" y="3129821"/>
                    <a:pt x="4150170" y="3113282"/>
                    <a:pt x="4148737" y="3096835"/>
                  </a:cubicBezTo>
                  <a:lnTo>
                    <a:pt x="4002502" y="2725878"/>
                  </a:lnTo>
                  <a:lnTo>
                    <a:pt x="4057698" y="2603163"/>
                  </a:lnTo>
                  <a:lnTo>
                    <a:pt x="3896135" y="2193326"/>
                  </a:lnTo>
                  <a:lnTo>
                    <a:pt x="3957482" y="2128582"/>
                  </a:lnTo>
                  <a:lnTo>
                    <a:pt x="3864275" y="2030076"/>
                  </a:lnTo>
                  <a:lnTo>
                    <a:pt x="3865716" y="2028354"/>
                  </a:lnTo>
                  <a:lnTo>
                    <a:pt x="3739392" y="1882698"/>
                  </a:lnTo>
                  <a:lnTo>
                    <a:pt x="3760040" y="1842459"/>
                  </a:lnTo>
                  <a:cubicBezTo>
                    <a:pt x="3692769" y="1800916"/>
                    <a:pt x="3605553" y="1764040"/>
                    <a:pt x="3521396" y="1734805"/>
                  </a:cubicBezTo>
                  <a:cubicBezTo>
                    <a:pt x="3398436" y="1665427"/>
                    <a:pt x="3203669" y="1627750"/>
                    <a:pt x="3002312" y="1628954"/>
                  </a:cubicBezTo>
                  <a:close/>
                  <a:moveTo>
                    <a:pt x="2981325" y="0"/>
                  </a:moveTo>
                  <a:cubicBezTo>
                    <a:pt x="4627865" y="0"/>
                    <a:pt x="5962650" y="1334785"/>
                    <a:pt x="5962650" y="2981325"/>
                  </a:cubicBezTo>
                  <a:cubicBezTo>
                    <a:pt x="5962650" y="4627865"/>
                    <a:pt x="4627865" y="5962650"/>
                    <a:pt x="2981325" y="5962650"/>
                  </a:cubicBezTo>
                  <a:cubicBezTo>
                    <a:pt x="1334785" y="5962650"/>
                    <a:pt x="0" y="4627865"/>
                    <a:pt x="0" y="2981325"/>
                  </a:cubicBezTo>
                  <a:cubicBezTo>
                    <a:pt x="0" y="1334785"/>
                    <a:pt x="1334785" y="0"/>
                    <a:pt x="2981325" y="0"/>
                  </a:cubicBezTo>
                  <a:close/>
                </a:path>
              </a:pathLst>
            </a:custGeom>
            <a:solidFill>
              <a:srgbClr val="7BBC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668">
                <a:defRPr/>
              </a:pPr>
              <a:endParaRPr lang="zh-CN" altLang="en-US" sz="2381"/>
            </a:p>
          </p:txBody>
        </p:sp>
      </p:grpSp>
      <p:sp>
        <p:nvSpPr>
          <p:cNvPr id="30" name="标题 1"/>
          <p:cNvSpPr txBox="1">
            <a:spLocks/>
          </p:cNvSpPr>
          <p:nvPr/>
        </p:nvSpPr>
        <p:spPr>
          <a:xfrm>
            <a:off x="58810" y="2562280"/>
            <a:ext cx="12191999" cy="344808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20750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2075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ctr" defTabSz="92075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ctr" defTabSz="92075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ctr" defTabSz="92075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457200" algn="ctr" defTabSz="92075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914400" algn="ctr" defTabSz="92075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1371600" algn="ctr" defTabSz="92075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1828800" algn="ctr" defTabSz="92075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defTabSz="914400">
              <a:lnSpc>
                <a:spcPct val="90000"/>
              </a:lnSpc>
            </a:pPr>
            <a:r>
              <a:rPr lang="en-US" altLang="zh-CN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lang="zh-CN" alt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40"/>
          <p:cNvGrpSpPr>
            <a:grpSpLocks/>
          </p:cNvGrpSpPr>
          <p:nvPr/>
        </p:nvGrpSpPr>
        <p:grpSpPr bwMode="auto">
          <a:xfrm>
            <a:off x="0" y="0"/>
            <a:ext cx="12207240" cy="6858000"/>
            <a:chOff x="-3968" y="1934"/>
            <a:chExt cx="9214397" cy="5183248"/>
          </a:xfrm>
        </p:grpSpPr>
        <p:grpSp>
          <p:nvGrpSpPr>
            <p:cNvPr id="27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31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32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29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30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403374" y="49602"/>
            <a:ext cx="75595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Data</a:t>
            </a:r>
            <a:r>
              <a:rPr lang="zh-CN" altLang="en-US" sz="4800" dirty="0" smtClean="0">
                <a:solidFill>
                  <a:srgbClr val="FFFFFF"/>
                </a:solidFill>
                <a:ea typeface="微软雅黑" pitchFamily="34" charset="-122"/>
              </a:rPr>
              <a:t> </a:t>
            </a:r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set:</a:t>
            </a:r>
            <a:r>
              <a:rPr lang="zh-CN" altLang="en-US" sz="4800" dirty="0" smtClean="0">
                <a:solidFill>
                  <a:srgbClr val="FFFFFF"/>
                </a:solidFill>
                <a:ea typeface="微软雅黑" pitchFamily="34" charset="-122"/>
              </a:rPr>
              <a:t> </a:t>
            </a:r>
            <a:r>
              <a:rPr lang="en-US" altLang="zh-CN" sz="4800" dirty="0" err="1" smtClean="0">
                <a:solidFill>
                  <a:srgbClr val="FFFFFF"/>
                </a:solidFill>
                <a:ea typeface="微软雅黑" pitchFamily="34" charset="-122"/>
              </a:rPr>
              <a:t>CelebA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3374" y="1523634"/>
            <a:ext cx="10932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CelebFaces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Dataset(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CelebA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 large-scale face attributes dataset, includes: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3374" y="2191796"/>
            <a:ext cx="9837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10,177 number of identities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202,599 number of face images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landmark locations, 40 binary attributes annotations per image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3373" y="3929321"/>
            <a:ext cx="532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our Face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mage Gender Transfer task: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3373" y="4445551"/>
            <a:ext cx="9837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40000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lign&amp;Cropped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face images for training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Gender as binary target attribute, which is either male or female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 gender of random face images for test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03373" y="6186255"/>
            <a:ext cx="6317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can be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at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http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://mmlab.ie.cuhk.edu.hk/projects/CelebA.html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9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1"/>
    </mc:Choice>
    <mc:Fallback xmlns="">
      <p:transition spd="slow" advTm="96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40"/>
          <p:cNvGrpSpPr>
            <a:grpSpLocks/>
          </p:cNvGrpSpPr>
          <p:nvPr/>
        </p:nvGrpSpPr>
        <p:grpSpPr bwMode="auto">
          <a:xfrm>
            <a:off x="0" y="0"/>
            <a:ext cx="12207240" cy="6858000"/>
            <a:chOff x="-3968" y="1934"/>
            <a:chExt cx="9214397" cy="5183248"/>
          </a:xfrm>
        </p:grpSpPr>
        <p:grpSp>
          <p:nvGrpSpPr>
            <p:cNvPr id="27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31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32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29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30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403374" y="49602"/>
            <a:ext cx="75595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Data</a:t>
            </a:r>
            <a:r>
              <a:rPr lang="zh-CN" altLang="en-US" sz="4800" dirty="0" smtClean="0">
                <a:solidFill>
                  <a:srgbClr val="FFFFFF"/>
                </a:solidFill>
                <a:ea typeface="微软雅黑" pitchFamily="34" charset="-122"/>
              </a:rPr>
              <a:t> </a:t>
            </a:r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set:</a:t>
            </a:r>
            <a:r>
              <a:rPr lang="zh-CN" altLang="en-US" sz="4800" dirty="0" smtClean="0">
                <a:solidFill>
                  <a:srgbClr val="FFFFFF"/>
                </a:solidFill>
                <a:ea typeface="微软雅黑" pitchFamily="34" charset="-122"/>
              </a:rPr>
              <a:t> </a:t>
            </a:r>
            <a:r>
              <a:rPr lang="en-US" altLang="zh-CN" sz="4800" dirty="0" err="1" smtClean="0">
                <a:solidFill>
                  <a:srgbClr val="FFFFFF"/>
                </a:solidFill>
                <a:ea typeface="微软雅黑" pitchFamily="34" charset="-122"/>
              </a:rPr>
              <a:t>CelebA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3374" y="1523634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 Sample Images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7" y="2713881"/>
            <a:ext cx="1695450" cy="2076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69" y="2739110"/>
            <a:ext cx="1695450" cy="2076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381" y="2721849"/>
            <a:ext cx="1695450" cy="2076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93" y="2721849"/>
            <a:ext cx="1695450" cy="2076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405" y="2660377"/>
            <a:ext cx="16954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0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1"/>
    </mc:Choice>
    <mc:Fallback xmlns="">
      <p:transition spd="slow" advTm="96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40"/>
          <p:cNvGrpSpPr>
            <a:grpSpLocks/>
          </p:cNvGrpSpPr>
          <p:nvPr/>
        </p:nvGrpSpPr>
        <p:grpSpPr bwMode="auto">
          <a:xfrm>
            <a:off x="0" y="0"/>
            <a:ext cx="12207240" cy="6858000"/>
            <a:chOff x="-3968" y="1934"/>
            <a:chExt cx="9214397" cy="5183248"/>
          </a:xfrm>
        </p:grpSpPr>
        <p:grpSp>
          <p:nvGrpSpPr>
            <p:cNvPr id="27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31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32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29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30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9"/>
          <p:cNvSpPr txBox="1">
            <a:spLocks noChangeArrowheads="1"/>
          </p:cNvSpPr>
          <p:nvPr/>
        </p:nvSpPr>
        <p:spPr bwMode="auto">
          <a:xfrm>
            <a:off x="403374" y="49602"/>
            <a:ext cx="75595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Data</a:t>
            </a:r>
            <a:r>
              <a:rPr lang="zh-CN" altLang="en-US" sz="4800" dirty="0" smtClean="0">
                <a:solidFill>
                  <a:srgbClr val="FFFFFF"/>
                </a:solidFill>
                <a:ea typeface="微软雅黑" pitchFamily="34" charset="-122"/>
              </a:rPr>
              <a:t> </a:t>
            </a:r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set:</a:t>
            </a:r>
            <a:r>
              <a:rPr lang="zh-CN" altLang="en-US" sz="4800" dirty="0" smtClean="0">
                <a:solidFill>
                  <a:srgbClr val="FFFFFF"/>
                </a:solidFill>
                <a:ea typeface="微软雅黑" pitchFamily="34" charset="-122"/>
              </a:rPr>
              <a:t> </a:t>
            </a:r>
            <a:r>
              <a:rPr lang="en-US" altLang="zh-CN" sz="4800" dirty="0" err="1" smtClean="0">
                <a:solidFill>
                  <a:srgbClr val="FFFFFF"/>
                </a:solidFill>
                <a:ea typeface="微软雅黑" pitchFamily="34" charset="-122"/>
              </a:rPr>
              <a:t>CelebA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3374" y="1523634"/>
            <a:ext cx="2779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 Sample Images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57" y="2713881"/>
            <a:ext cx="1695450" cy="2076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69" y="2739110"/>
            <a:ext cx="1695450" cy="2076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381" y="2721849"/>
            <a:ext cx="1695450" cy="2076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93" y="2721849"/>
            <a:ext cx="1695450" cy="2076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405" y="2660377"/>
            <a:ext cx="16954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1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1"/>
    </mc:Choice>
    <mc:Fallback xmlns="">
      <p:transition spd="slow" advTm="96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0"/>
          <p:cNvGrpSpPr>
            <a:grpSpLocks/>
          </p:cNvGrpSpPr>
          <p:nvPr/>
        </p:nvGrpSpPr>
        <p:grpSpPr bwMode="auto">
          <a:xfrm>
            <a:off x="0" y="0"/>
            <a:ext cx="12207240" cy="6858000"/>
            <a:chOff x="-3968" y="1934"/>
            <a:chExt cx="9214397" cy="5183248"/>
          </a:xfrm>
        </p:grpSpPr>
        <p:grpSp>
          <p:nvGrpSpPr>
            <p:cNvPr id="17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22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3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9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0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403374" y="49602"/>
            <a:ext cx="9558044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>
                <a:solidFill>
                  <a:srgbClr val="FFFFFF"/>
                </a:solidFill>
                <a:ea typeface="微软雅黑" pitchFamily="34" charset="-122"/>
              </a:rPr>
              <a:t>Generative Adversarial Networks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5856" y="3120194"/>
            <a:ext cx="152400" cy="1676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30319" y="3120193"/>
            <a:ext cx="1579418" cy="1676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169703" y="1785985"/>
            <a:ext cx="1898518" cy="1756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2754" y="4914378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Latent space</a:t>
            </a: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noise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stCxn id="2" idx="3"/>
            <a:endCxn id="3" idx="1"/>
          </p:cNvCxnSpPr>
          <p:nvPr/>
        </p:nvCxnSpPr>
        <p:spPr>
          <a:xfrm flipV="1">
            <a:off x="1248256" y="3958394"/>
            <a:ext cx="882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98" y="1387105"/>
            <a:ext cx="833024" cy="102022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50" y="1381729"/>
            <a:ext cx="831864" cy="10188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53" y="1381729"/>
            <a:ext cx="831864" cy="10188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420622" y="3449116"/>
            <a:ext cx="831600" cy="1018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771350" y="3454884"/>
            <a:ext cx="831600" cy="1018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171353" y="3457159"/>
            <a:ext cx="831600" cy="101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3" idx="3"/>
            <a:endCxn id="11" idx="1"/>
          </p:cNvCxnSpPr>
          <p:nvPr/>
        </p:nvCxnSpPr>
        <p:spPr>
          <a:xfrm>
            <a:off x="3709737" y="3958394"/>
            <a:ext cx="710885" cy="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583234" y="2412050"/>
            <a:ext cx="121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Real Image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580830" y="4510691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Fake Image</a:t>
            </a:r>
            <a:endParaRPr lang="zh-CN" altLang="en-US" dirty="0"/>
          </a:p>
        </p:txBody>
      </p:sp>
      <p:cxnSp>
        <p:nvCxnSpPr>
          <p:cNvPr id="36" name="肘形连接符 35"/>
          <p:cNvCxnSpPr>
            <a:stCxn id="30" idx="3"/>
          </p:cNvCxnSpPr>
          <p:nvPr/>
        </p:nvCxnSpPr>
        <p:spPr>
          <a:xfrm>
            <a:off x="6003217" y="1891129"/>
            <a:ext cx="1166486" cy="359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32" idx="3"/>
          </p:cNvCxnSpPr>
          <p:nvPr/>
        </p:nvCxnSpPr>
        <p:spPr>
          <a:xfrm flipV="1">
            <a:off x="6002953" y="3076306"/>
            <a:ext cx="1166750" cy="890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菱形 41"/>
          <p:cNvSpPr/>
          <p:nvPr/>
        </p:nvSpPr>
        <p:spPr>
          <a:xfrm>
            <a:off x="9961418" y="2154208"/>
            <a:ext cx="1801348" cy="104942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 Input real?</a:t>
            </a:r>
            <a:endParaRPr lang="zh-CN" altLang="en-US" dirty="0"/>
          </a:p>
        </p:txBody>
      </p:sp>
      <p:cxnSp>
        <p:nvCxnSpPr>
          <p:cNvPr id="44" name="直接箭头连接符 43"/>
          <p:cNvCxnSpPr>
            <a:stCxn id="27" idx="3"/>
            <a:endCxn id="42" idx="1"/>
          </p:cNvCxnSpPr>
          <p:nvPr/>
        </p:nvCxnSpPr>
        <p:spPr>
          <a:xfrm>
            <a:off x="9068221" y="2664176"/>
            <a:ext cx="893197" cy="1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肘形连接符 47"/>
          <p:cNvCxnSpPr>
            <a:stCxn id="42" idx="2"/>
            <a:endCxn id="3" idx="2"/>
          </p:cNvCxnSpPr>
          <p:nvPr/>
        </p:nvCxnSpPr>
        <p:spPr>
          <a:xfrm rot="5400000">
            <a:off x="6094582" y="29083"/>
            <a:ext cx="1592957" cy="7942064"/>
          </a:xfrm>
          <a:prstGeom prst="bentConnector3">
            <a:avLst>
              <a:gd name="adj1" fmla="val 1810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27" idx="2"/>
          </p:cNvCxnSpPr>
          <p:nvPr/>
        </p:nvCxnSpPr>
        <p:spPr>
          <a:xfrm flipV="1">
            <a:off x="8118962" y="3542366"/>
            <a:ext cx="0" cy="25286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10884061" y="3600005"/>
            <a:ext cx="1057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959134" y="3563771"/>
            <a:ext cx="1929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Make Discriminator distinguish real image from fake image more accurate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2817598" y="4846793"/>
            <a:ext cx="19294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Make generator generate more “Real” image to cheat generator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0"/>
          <p:cNvGrpSpPr>
            <a:grpSpLocks/>
          </p:cNvGrpSpPr>
          <p:nvPr/>
        </p:nvGrpSpPr>
        <p:grpSpPr bwMode="auto">
          <a:xfrm>
            <a:off x="0" y="0"/>
            <a:ext cx="12207240" cy="6858000"/>
            <a:chOff x="-3968" y="1934"/>
            <a:chExt cx="9214397" cy="5183248"/>
          </a:xfrm>
        </p:grpSpPr>
        <p:grpSp>
          <p:nvGrpSpPr>
            <p:cNvPr id="17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22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3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9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0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403374" y="49602"/>
            <a:ext cx="9558044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>
                <a:solidFill>
                  <a:srgbClr val="FFFFFF"/>
                </a:solidFill>
                <a:ea typeface="微软雅黑" pitchFamily="34" charset="-122"/>
              </a:rPr>
              <a:t>Generative Adversarial Networks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374" y="2106832"/>
            <a:ext cx="319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Network (G)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3374" y="2668569"/>
            <a:ext cx="11898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 sample data distribution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a random noise, and output target image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G: generate more real images to cheat D, make D difficult to distinguish fake image from real image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03374" y="4058225"/>
            <a:ext cx="366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Network (D)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03374" y="4619962"/>
            <a:ext cx="976600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real image and fake image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both real image and fake image, and output its decision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D: make more accurate decision to tell fake image from real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D think real image is similar with fake image, G can produce realistic target images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3374" y="1502616"/>
            <a:ext cx="2565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Goal: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公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68" y="1393885"/>
            <a:ext cx="8084147" cy="71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0"/>
          <p:cNvGrpSpPr>
            <a:grpSpLocks/>
          </p:cNvGrpSpPr>
          <p:nvPr/>
        </p:nvGrpSpPr>
        <p:grpSpPr bwMode="auto">
          <a:xfrm>
            <a:off x="0" y="0"/>
            <a:ext cx="12207240" cy="6858000"/>
            <a:chOff x="-3968" y="1934"/>
            <a:chExt cx="9214397" cy="5183248"/>
          </a:xfrm>
        </p:grpSpPr>
        <p:grpSp>
          <p:nvGrpSpPr>
            <p:cNvPr id="17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22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3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9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0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403374" y="49602"/>
            <a:ext cx="9558044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Deep Convolutional GAN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3374" y="1049818"/>
            <a:ext cx="623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DCGAN is an advanced stable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architecture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github.com/zhenmao720/GanPlayGround/raw/master/dcgan/DCGAN_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94" y="2081547"/>
            <a:ext cx="7972824" cy="384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03374" y="1641554"/>
            <a:ext cx="265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DCGAN architecture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9684" y="6216967"/>
            <a:ext cx="10034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paper “Unsupervised Representation Learning with Deep Convolutional Generative Adversarial Networks”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1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0"/>
          <p:cNvGrpSpPr>
            <a:grpSpLocks/>
          </p:cNvGrpSpPr>
          <p:nvPr/>
        </p:nvGrpSpPr>
        <p:grpSpPr bwMode="auto">
          <a:xfrm>
            <a:off x="0" y="0"/>
            <a:ext cx="12207240" cy="6858000"/>
            <a:chOff x="-3968" y="1934"/>
            <a:chExt cx="9214397" cy="5183248"/>
          </a:xfrm>
        </p:grpSpPr>
        <p:grpSp>
          <p:nvGrpSpPr>
            <p:cNvPr id="17" name="组合 38"/>
            <p:cNvGrpSpPr>
              <a:grpSpLocks/>
            </p:cNvGrpSpPr>
            <p:nvPr/>
          </p:nvGrpSpPr>
          <p:grpSpPr bwMode="auto">
            <a:xfrm>
              <a:off x="-3968" y="1934"/>
              <a:ext cx="9212810" cy="695140"/>
              <a:chOff x="-3968" y="1934"/>
              <a:chExt cx="9212810" cy="695140"/>
            </a:xfrm>
          </p:grpSpPr>
          <p:sp>
            <p:nvSpPr>
              <p:cNvPr id="22" name="矩形 1"/>
              <p:cNvSpPr/>
              <p:nvPr/>
            </p:nvSpPr>
            <p:spPr>
              <a:xfrm>
                <a:off x="-3968" y="1934"/>
                <a:ext cx="9209635" cy="693776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3" name="直接连接符 12"/>
              <p:cNvCxnSpPr/>
              <p:nvPr/>
            </p:nvCxnSpPr>
            <p:spPr>
              <a:xfrm>
                <a:off x="-2381" y="697074"/>
                <a:ext cx="9211223" cy="0"/>
              </a:xfrm>
              <a:prstGeom prst="line">
                <a:avLst/>
              </a:prstGeom>
              <a:ln w="31750">
                <a:solidFill>
                  <a:srgbClr val="88C3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39"/>
            <p:cNvGrpSpPr>
              <a:grpSpLocks/>
            </p:cNvGrpSpPr>
            <p:nvPr/>
          </p:nvGrpSpPr>
          <p:grpSpPr bwMode="auto">
            <a:xfrm>
              <a:off x="-2381" y="4969270"/>
              <a:ext cx="9212810" cy="215912"/>
              <a:chOff x="-2381" y="4969270"/>
              <a:chExt cx="9212810" cy="215912"/>
            </a:xfrm>
          </p:grpSpPr>
          <p:sp>
            <p:nvSpPr>
              <p:cNvPr id="19" name="矩形 15"/>
              <p:cNvSpPr/>
              <p:nvPr/>
            </p:nvSpPr>
            <p:spPr>
              <a:xfrm>
                <a:off x="-2381" y="4981971"/>
                <a:ext cx="9208048" cy="203211"/>
              </a:xfrm>
              <a:prstGeom prst="rect">
                <a:avLst/>
              </a:prstGeom>
              <a:solidFill>
                <a:srgbClr val="0A3A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213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20" name="直接连接符 16"/>
              <p:cNvCxnSpPr/>
              <p:nvPr/>
            </p:nvCxnSpPr>
            <p:spPr>
              <a:xfrm>
                <a:off x="-793" y="4969270"/>
                <a:ext cx="9211222" cy="0"/>
              </a:xfrm>
              <a:prstGeom prst="line">
                <a:avLst/>
              </a:prstGeom>
              <a:ln w="31750">
                <a:solidFill>
                  <a:srgbClr val="A7D75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403374" y="49602"/>
            <a:ext cx="9558044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 smtClean="0">
                <a:solidFill>
                  <a:srgbClr val="FFFFFF"/>
                </a:solidFill>
                <a:ea typeface="微软雅黑" pitchFamily="34" charset="-122"/>
              </a:rPr>
              <a:t>Deep Convolutional GAN</a:t>
            </a:r>
            <a:endParaRPr lang="zh-CN" altLang="en-US" sz="4800" dirty="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3374" y="1049818"/>
            <a:ext cx="623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DCGAN is an advanced stable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architecture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3374" y="1641554"/>
            <a:ext cx="3868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DCGAN architecture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7838" y="2330245"/>
            <a:ext cx="1072115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eplace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with convolutions, use strides convolutions in discriminator, factional-stride convolution in generator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norm in both generator and discriminator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pply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 to all layers will cause model unstable and sample vibrate, to avoid this, output layer in generator and input layer in discriminator will not use BN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connection layer, full connection layer increase model stability but hurt model converge speed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layer, generator use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activation function, output layer use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activation function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5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1120</Words>
  <Application>Microsoft Macintosh PowerPoint</Application>
  <PresentationFormat>宽屏</PresentationFormat>
  <Paragraphs>307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Calibri</vt:lpstr>
      <vt:lpstr>Calibri Light</vt:lpstr>
      <vt:lpstr>Times New Roman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maozhen</dc:creator>
  <cp:lastModifiedBy>Microsoft Office 用户</cp:lastModifiedBy>
  <cp:revision>166</cp:revision>
  <dcterms:created xsi:type="dcterms:W3CDTF">2017-05-11T03:51:40Z</dcterms:created>
  <dcterms:modified xsi:type="dcterms:W3CDTF">2017-12-15T00:46:25Z</dcterms:modified>
</cp:coreProperties>
</file>