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9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47C53-07D4-4EC0-BCC2-3C3467EE848F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32031-1F7C-493B-ABE6-102B76153A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02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" name="Google Shape;2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72C3-118B-42F3-A00B-5F3D557C0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5EB2D-AFE8-4B37-8941-8EFAD0A8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1F145-15A6-4CE4-BA8F-F8F56830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62AB-2ECB-4DDF-A4BC-A3A53C7C3245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A7B8A-E186-4AB3-9905-C9D9197E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6176C-207F-4FB9-B8B1-9D495202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385A-C029-48B1-A4B1-049F86C5F1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4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5886-673B-488D-912E-F3B71B17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99A25-DF67-49D8-BECD-6FA06E2A3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CCFBF-BB82-494A-BE88-9444CB64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62AB-2ECB-4DDF-A4BC-A3A53C7C3245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E4B65-56E8-451F-B3D8-B8E7C2019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88E2D-2BC1-405B-9BA5-44B051A3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385A-C029-48B1-A4B1-049F86C5F1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67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EB0552-EAC9-43E9-818D-D06E77096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B0F71-8B30-4F60-96C0-D6DF22443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BEA89-178A-4044-8891-7C5224FC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62AB-2ECB-4DDF-A4BC-A3A53C7C3245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5BA7D-FAEB-4BD0-95C6-D6136873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23EDD-12CD-4E16-B733-549C294A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385A-C029-48B1-A4B1-049F86C5F1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00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88DF-652A-44B2-B4CF-6522AA74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6411E-720C-4071-B231-0C5185D56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C0B2E-C55F-4044-9F4B-61A84084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62AB-2ECB-4DDF-A4BC-A3A53C7C3245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34FAC-F7FC-4EBD-A280-14E4FA34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D8587-CF72-41FF-8DFD-3D4D0247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385A-C029-48B1-A4B1-049F86C5F1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5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B1D1-9688-42DD-8941-C37AD19F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641D5-D923-4E6A-8948-8F740D22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ADEDA-39F4-4248-B101-08CE0EE8A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62AB-2ECB-4DDF-A4BC-A3A53C7C3245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EB01-E724-424B-B8B4-65237BD6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1F9A1-0FD7-458D-9597-39645ACB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385A-C029-48B1-A4B1-049F86C5F1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0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F26-F1FB-4D94-8743-B25A2A43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AB06-9E1D-4933-9C42-954151F12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16B6D-5564-4C10-A581-04A18035A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32B23-61E5-4295-81E7-F54BF34F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62AB-2ECB-4DDF-A4BC-A3A53C7C3245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8A229-362F-4449-8413-66DEB0E7D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31B56-CE80-465A-9037-22301B93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385A-C029-48B1-A4B1-049F86C5F1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2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73E2A-3E39-4929-9019-07C9031C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3059F-DD2B-415F-89B9-273D37FB0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CE8D2-91D3-46E9-A6F6-2644E6A0F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CE361-A89E-4392-BE9B-EED306A47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8F8BA-2248-43D1-8522-2A01DA196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33355-6A1F-4CE3-9771-2D2296BBC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62AB-2ECB-4DDF-A4BC-A3A53C7C3245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82E670-EB97-4627-A873-FDE0650A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D7BFE-A099-413D-8C90-FA6776B4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385A-C029-48B1-A4B1-049F86C5F1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22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ED4E-FFEF-49E3-9B74-D16E4B8F2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A8DD2-901F-4905-BD73-2E6B324E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62AB-2ECB-4DDF-A4BC-A3A53C7C3245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425D0-226D-441D-A3F5-F9962786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04EEB-AA9F-40C6-8FFD-C8172928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385A-C029-48B1-A4B1-049F86C5F1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9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1B4C0-1B4B-4914-8186-C82B2AB3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62AB-2ECB-4DDF-A4BC-A3A53C7C3245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7FD5B-EDCE-4B26-9881-DE2A0F46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2B4AC-B602-4F2A-B9C9-616D0FFA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385A-C029-48B1-A4B1-049F86C5F1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7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4A72-CA16-4E3D-8DC3-C7F7EB1C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CEE7D-5833-4D40-9AFD-519842775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7E6F5-D438-4853-8FD4-B963D506A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16D48-849E-4933-BC3A-95F59AF40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62AB-2ECB-4DDF-A4BC-A3A53C7C3245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87B9C-54C4-4498-B778-C0B58779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B9014-ECC4-4355-A3A2-00BEA43A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385A-C029-48B1-A4B1-049F86C5F1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7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B454-8A80-484C-828B-B151511B0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6687B-D8B4-4617-B359-944AF45DD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E5EE2-FFA0-4E7C-B41D-BBDD55983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2E2E6-6404-4455-8801-F750C8CC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62AB-2ECB-4DDF-A4BC-A3A53C7C3245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2341F-C0D3-465A-A644-B58E075F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1FC8B-5FA4-4C81-8651-2E51A5D0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385A-C029-48B1-A4B1-049F86C5F1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58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2D138-80B1-497C-A5F0-59A4F912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9BFB6-4CD5-4632-8E0D-6AC1FE763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8FAE4-B087-42F0-9EBF-D33630028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D62AB-2ECB-4DDF-A4BC-A3A53C7C3245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8AE3D-3DD0-4F33-8FF4-C1E0CC2D7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82BF4-0171-4802-AABC-226071F91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F385A-C029-48B1-A4B1-049F86C5F1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1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Environment/Water-Consumption-In-The-New-York-City/ia2d-e54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 dirty="0"/>
              <a:t>IS362 – Fall 2020 – Final Project</a:t>
            </a:r>
            <a:endParaRPr dirty="0"/>
          </a:p>
        </p:txBody>
      </p:sp>
      <p:sp>
        <p:nvSpPr>
          <p:cNvPr id="126" name="Google Shape;126;p13"/>
          <p:cNvSpPr txBox="1">
            <a:spLocks noGrp="1"/>
          </p:cNvSpPr>
          <p:nvPr>
            <p:ph type="ftr" idx="11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IS362 - Fall 2020 - Final Project</a:t>
            </a:r>
            <a:endParaRPr dirty="0"/>
          </a:p>
        </p:txBody>
      </p:sp>
      <p:sp>
        <p:nvSpPr>
          <p:cNvPr id="127" name="Google Shape;127;p13"/>
          <p:cNvSpPr txBox="1">
            <a:spLocks noGrp="1"/>
          </p:cNvSpPr>
          <p:nvPr>
            <p:ph type="sldNum" idx="12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  <p:pic>
        <p:nvPicPr>
          <p:cNvPr id="1026" name="Picture 2" descr="Is this water safe to drink? Israeli startup lets you know | The Times of  Israel">
            <a:extLst>
              <a:ext uri="{FF2B5EF4-FFF2-40B4-BE49-F238E27FC236}">
                <a16:creationId xmlns:a16="http://schemas.microsoft.com/office/drawing/2014/main" id="{2EAA0255-9390-4295-BD86-6C4234B33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953" y="2529060"/>
            <a:ext cx="4711148" cy="294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 dirty="0"/>
              <a:t>IS362 – Final Project</a:t>
            </a:r>
            <a:endParaRPr dirty="0"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1950721" y="2119257"/>
            <a:ext cx="8261873" cy="3689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360"/>
              <a:buFont typeface="Wingdings" panose="05000000000000000000" pitchFamily="2" charset="2"/>
              <a:buChar char="Ø"/>
            </a:pPr>
            <a:r>
              <a:rPr lang="en-US" sz="1600" dirty="0"/>
              <a:t>For my final project, I have selected my data source from NYC Open Data.  The Data Source I have selected is the NYC Water Consumption.</a:t>
            </a:r>
            <a:endParaRPr dirty="0"/>
          </a:p>
          <a:p>
            <a:pPr marL="285750" lvl="0" indent="-285750" algn="l" rtl="0">
              <a:spcBef>
                <a:spcPts val="320"/>
              </a:spcBef>
              <a:spcAft>
                <a:spcPts val="0"/>
              </a:spcAft>
              <a:buSzPts val="1360"/>
              <a:buFont typeface="Wingdings" panose="05000000000000000000" pitchFamily="2" charset="2"/>
              <a:buChar char="Ø"/>
            </a:pPr>
            <a:r>
              <a:rPr lang="en-US" sz="1600" dirty="0"/>
              <a:t>Data Source: </a:t>
            </a:r>
            <a:endParaRPr dirty="0"/>
          </a:p>
          <a:p>
            <a:pPr marL="651510" lvl="1" indent="-285750" algn="l" rtl="0">
              <a:spcBef>
                <a:spcPts val="320"/>
              </a:spcBef>
              <a:spcAft>
                <a:spcPts val="0"/>
              </a:spcAft>
              <a:buSzPts val="1360"/>
              <a:buFont typeface="Arial" panose="020B0604020202020204" pitchFamily="34" charset="0"/>
              <a:buChar char="•"/>
            </a:pPr>
            <a:r>
              <a:rPr lang="en-US" sz="1600" dirty="0"/>
              <a:t>Water Consumption In The New York City</a:t>
            </a:r>
            <a:endParaRPr lang="en-US" dirty="0"/>
          </a:p>
          <a:p>
            <a:pPr marL="651510" lvl="1" indent="-285750" algn="l" rtl="0">
              <a:spcBef>
                <a:spcPts val="320"/>
              </a:spcBef>
              <a:spcAft>
                <a:spcPts val="0"/>
              </a:spcAft>
              <a:buSzPts val="1360"/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chemeClr val="hlink"/>
                </a:solidFill>
                <a:hlinkClick r:id="rId3"/>
              </a:rPr>
              <a:t>https://data.cityofnewyork.us/Environment/Water-Consumption-In-The-New-York-City/ia2d-e54m</a:t>
            </a:r>
            <a:endParaRPr lang="en-US" sz="1600" u="sng" dirty="0">
              <a:solidFill>
                <a:schemeClr val="hlink"/>
              </a:solidFill>
            </a:endParaRPr>
          </a:p>
          <a:p>
            <a:pPr marL="651510" lvl="1" indent="-285750" algn="l" rtl="0">
              <a:spcBef>
                <a:spcPts val="320"/>
              </a:spcBef>
              <a:spcAft>
                <a:spcPts val="0"/>
              </a:spcAft>
              <a:buSzPts val="1360"/>
              <a:buFont typeface="Arial" panose="020B0604020202020204" pitchFamily="34" charset="0"/>
              <a:buChar char="•"/>
            </a:pPr>
            <a:r>
              <a:rPr lang="en-US" sz="1800" dirty="0"/>
              <a:t>Questions for the data set.</a:t>
            </a:r>
            <a:endParaRPr dirty="0"/>
          </a:p>
          <a:p>
            <a:pPr marL="651510" lvl="1" indent="-285750" algn="l" rtl="0">
              <a:spcBef>
                <a:spcPts val="320"/>
              </a:spcBef>
              <a:spcAft>
                <a:spcPts val="0"/>
              </a:spcAft>
              <a:buSzPts val="1360"/>
              <a:buFont typeface="Arial" panose="020B0604020202020204" pitchFamily="34" charset="0"/>
              <a:buChar char="•"/>
            </a:pPr>
            <a:r>
              <a:rPr lang="en-US" sz="1600" dirty="0"/>
              <a:t>Water Consumption in Gallons</a:t>
            </a:r>
            <a:endParaRPr dirty="0"/>
          </a:p>
          <a:p>
            <a:pPr marL="651510" lvl="1" indent="-285750" algn="l" rtl="0">
              <a:spcBef>
                <a:spcPts val="320"/>
              </a:spcBef>
              <a:spcAft>
                <a:spcPts val="0"/>
              </a:spcAft>
              <a:buSzPts val="1360"/>
              <a:buFont typeface="Arial" panose="020B0604020202020204" pitchFamily="34" charset="0"/>
              <a:buChar char="•"/>
            </a:pPr>
            <a:r>
              <a:rPr lang="en-US" sz="1600" dirty="0"/>
              <a:t>The overall population</a:t>
            </a:r>
            <a:endParaRPr lang="en-US" dirty="0"/>
          </a:p>
          <a:p>
            <a:pPr marL="651510" lvl="1" indent="-285750" algn="l" rtl="0">
              <a:spcBef>
                <a:spcPts val="320"/>
              </a:spcBef>
              <a:spcAft>
                <a:spcPts val="0"/>
              </a:spcAft>
              <a:buSzPts val="1360"/>
              <a:buFont typeface="Arial" panose="020B0604020202020204" pitchFamily="34" charset="0"/>
              <a:buChar char="•"/>
            </a:pPr>
            <a:r>
              <a:rPr lang="en-US" sz="1600" dirty="0"/>
              <a:t>Consumption per person grouped by population</a:t>
            </a:r>
            <a:endParaRPr lang="en-US" dirty="0"/>
          </a:p>
          <a:p>
            <a:pPr marL="651510" lvl="1" indent="-285750" algn="l" rtl="0">
              <a:spcBef>
                <a:spcPts val="320"/>
              </a:spcBef>
              <a:spcAft>
                <a:spcPts val="0"/>
              </a:spcAft>
              <a:buSzPts val="1360"/>
              <a:buFont typeface="Arial" panose="020B0604020202020204" pitchFamily="34" charset="0"/>
              <a:buChar char="•"/>
            </a:pPr>
            <a:r>
              <a:rPr lang="en-US" sz="1600" dirty="0"/>
              <a:t>Total consumption by GPP</a:t>
            </a:r>
            <a:endParaRPr dirty="0"/>
          </a:p>
          <a:p>
            <a:pPr marL="640080" lvl="1" indent="-187960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endParaRPr sz="1600" dirty="0"/>
          </a:p>
          <a:p>
            <a:pPr marL="365760" lvl="1" indent="0" algn="l" rtl="0">
              <a:spcBef>
                <a:spcPts val="240"/>
              </a:spcBef>
              <a:spcAft>
                <a:spcPts val="0"/>
              </a:spcAft>
              <a:buSzPts val="1020"/>
              <a:buNone/>
            </a:pPr>
            <a:endParaRPr sz="1200" dirty="0"/>
          </a:p>
          <a:p>
            <a:pPr marL="640080" lvl="1" indent="-209550" algn="l" rtl="0">
              <a:spcBef>
                <a:spcPts val="240"/>
              </a:spcBef>
              <a:spcAft>
                <a:spcPts val="0"/>
              </a:spcAft>
              <a:buSzPts val="1020"/>
              <a:buNone/>
            </a:pPr>
            <a:endParaRPr sz="1200" dirty="0"/>
          </a:p>
        </p:txBody>
      </p:sp>
      <p:sp>
        <p:nvSpPr>
          <p:cNvPr id="135" name="Google Shape;135;p14"/>
          <p:cNvSpPr txBox="1">
            <a:spLocks noGrp="1"/>
          </p:cNvSpPr>
          <p:nvPr>
            <p:ph type="ftr" idx="11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IS362 - Fall 2020 - Final Project</a:t>
            </a:r>
            <a:endParaRPr dirty="0"/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 dirty="0"/>
              <a:t>Data Source Analysis</a:t>
            </a:r>
            <a:endParaRPr dirty="0"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530"/>
              <a:buFont typeface="Wingdings" panose="05000000000000000000" pitchFamily="2" charset="2"/>
              <a:buChar char="Ø"/>
            </a:pPr>
            <a:r>
              <a:rPr lang="en-US" sz="1800" dirty="0"/>
              <a:t>Once the data source was downloaded and I did a visual inspection to determine whether or not the format was acceptable.</a:t>
            </a:r>
            <a:endParaRPr dirty="0"/>
          </a:p>
        </p:txBody>
      </p:sp>
      <p:sp>
        <p:nvSpPr>
          <p:cNvPr id="143" name="Google Shape;143;p15"/>
          <p:cNvSpPr txBox="1">
            <a:spLocks noGrp="1"/>
          </p:cNvSpPr>
          <p:nvPr>
            <p:ph type="sldNum" idx="12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5"/>
          <p:cNvSpPr txBox="1">
            <a:spLocks noGrp="1"/>
          </p:cNvSpPr>
          <p:nvPr>
            <p:ph type="ftr" idx="11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IS362 - Fall 2020 - Final Project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ABF95F-9DE9-475A-BDF5-CB689A4E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088" y="3721377"/>
            <a:ext cx="2809875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 dirty="0"/>
              <a:t>Data Source Validation</a:t>
            </a:r>
            <a:endParaRPr dirty="0"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1"/>
          </p:nvPr>
        </p:nvSpPr>
        <p:spPr>
          <a:xfrm>
            <a:off x="1765040" y="2112704"/>
            <a:ext cx="8796303" cy="3603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SzPts val="1530"/>
              <a:buFont typeface="Wingdings" panose="05000000000000000000" pitchFamily="2" charset="2"/>
              <a:buChar char="Ø"/>
            </a:pPr>
            <a:r>
              <a:rPr lang="en-US" sz="1800" dirty="0"/>
              <a:t>The data was ran into the Python Data Frame.</a:t>
            </a:r>
            <a:endParaRPr dirty="0"/>
          </a:p>
          <a:p>
            <a:pPr marL="285750" lvl="0" indent="-285750" rtl="0">
              <a:spcBef>
                <a:spcPts val="360"/>
              </a:spcBef>
              <a:spcAft>
                <a:spcPts val="0"/>
              </a:spcAft>
              <a:buSzPts val="1530"/>
              <a:buFont typeface="Wingdings" panose="05000000000000000000" pitchFamily="2" charset="2"/>
              <a:buChar char="Ø"/>
            </a:pPr>
            <a:r>
              <a:rPr lang="en-US" sz="1800" dirty="0"/>
              <a:t>With data validation, I must check the data frame to ensure the datatype is correct and all rows have data to maintain consistency.</a:t>
            </a:r>
            <a:endParaRPr dirty="0"/>
          </a:p>
          <a:p>
            <a:pPr marL="285750" lvl="0" indent="-285750" rtl="0">
              <a:spcBef>
                <a:spcPts val="360"/>
              </a:spcBef>
              <a:spcAft>
                <a:spcPts val="0"/>
              </a:spcAft>
              <a:buSzPts val="1530"/>
              <a:buFont typeface="Wingdings" panose="05000000000000000000" pitchFamily="2" charset="2"/>
              <a:buChar char="Ø"/>
            </a:pPr>
            <a:r>
              <a:rPr lang="en-US" sz="1800" dirty="0"/>
              <a:t>The head function was used to ensure data was read into data frame correctly.</a:t>
            </a:r>
            <a:endParaRPr dirty="0"/>
          </a:p>
        </p:txBody>
      </p:sp>
      <p:sp>
        <p:nvSpPr>
          <p:cNvPr id="153" name="Google Shape;153;p16"/>
          <p:cNvSpPr txBox="1">
            <a:spLocks noGrp="1"/>
          </p:cNvSpPr>
          <p:nvPr>
            <p:ph type="sldNum" idx="12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6"/>
          <p:cNvSpPr txBox="1">
            <a:spLocks noGrp="1"/>
          </p:cNvSpPr>
          <p:nvPr>
            <p:ph type="ftr" idx="11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IS362 – Fall 2020 - Final Project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52C3E-017E-446B-B5D5-3D5C0A031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324" y="3726760"/>
            <a:ext cx="2690998" cy="1202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3A5380-F12A-4554-81AD-2C986ADC1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322" y="3726760"/>
            <a:ext cx="1956765" cy="10175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7F3468-5BFC-4FFC-A74B-A62C4B2968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6450" y="3726760"/>
            <a:ext cx="2459670" cy="21133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onstantia"/>
              <a:buNone/>
            </a:pPr>
            <a:r>
              <a:rPr lang="en-US" sz="3959" dirty="0"/>
              <a:t>Total Consumption per person</a:t>
            </a:r>
            <a:endParaRPr dirty="0"/>
          </a:p>
        </p:txBody>
      </p:sp>
      <p:sp>
        <p:nvSpPr>
          <p:cNvPr id="173" name="Google Shape;173;p18"/>
          <p:cNvSpPr txBox="1">
            <a:spLocks noGrp="1"/>
          </p:cNvSpPr>
          <p:nvPr>
            <p:ph type="sldNum" idx="12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8"/>
          <p:cNvSpPr txBox="1">
            <a:spLocks noGrp="1"/>
          </p:cNvSpPr>
          <p:nvPr>
            <p:ph type="ftr" idx="11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IS362 – Fall 2020 - Final Project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5F1D30-3205-4EC2-BFED-5698E96AD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961" y="2258667"/>
            <a:ext cx="3430365" cy="2896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F53C73-B3A4-465E-9D62-291070152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359" y="2091980"/>
            <a:ext cx="5248275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onstantia"/>
              <a:buNone/>
            </a:pPr>
            <a:r>
              <a:rPr lang="en-US" sz="3959" dirty="0"/>
              <a:t>Number of students for each borough that participated in the SAT examination</a:t>
            </a:r>
            <a:endParaRPr dirty="0"/>
          </a:p>
        </p:txBody>
      </p:sp>
      <p:sp>
        <p:nvSpPr>
          <p:cNvPr id="182" name="Google Shape;182;p19"/>
          <p:cNvSpPr txBox="1">
            <a:spLocks noGrp="1"/>
          </p:cNvSpPr>
          <p:nvPr>
            <p:ph type="sldNum" idx="12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ftr" idx="11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IS362 – Fall 2020 - Final Project</a:t>
            </a:r>
            <a:endParaRPr dirty="0"/>
          </a:p>
        </p:txBody>
      </p:sp>
      <p:pic>
        <p:nvPicPr>
          <p:cNvPr id="184" name="Google Shape;18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1084" y="2744604"/>
            <a:ext cx="3568695" cy="211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75345" y="1999357"/>
            <a:ext cx="436245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onstantia"/>
              <a:buNone/>
            </a:pPr>
            <a:r>
              <a:rPr lang="en-US" sz="3959" dirty="0"/>
              <a:t>Highest number of test taker in a school for each Borough</a:t>
            </a:r>
            <a:endParaRPr dirty="0"/>
          </a:p>
        </p:txBody>
      </p:sp>
      <p:sp>
        <p:nvSpPr>
          <p:cNvPr id="191" name="Google Shape;191;p20"/>
          <p:cNvSpPr txBox="1">
            <a:spLocks noGrp="1"/>
          </p:cNvSpPr>
          <p:nvPr>
            <p:ph type="sldNum" idx="12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20"/>
          <p:cNvSpPr txBox="1">
            <a:spLocks noGrp="1"/>
          </p:cNvSpPr>
          <p:nvPr>
            <p:ph type="ftr" idx="11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IS362 – Fall 2020 - Final Project</a:t>
            </a:r>
            <a:endParaRPr dirty="0"/>
          </a:p>
        </p:txBody>
      </p:sp>
      <p:pic>
        <p:nvPicPr>
          <p:cNvPr id="193" name="Google Shape;19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550" y="2765512"/>
            <a:ext cx="3362797" cy="209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20371" y="2231722"/>
            <a:ext cx="3734036" cy="3162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onstantia"/>
              <a:buNone/>
            </a:pPr>
            <a:r>
              <a:rPr lang="en-US" sz="3959" dirty="0"/>
              <a:t>Water Consumption by GPP</a:t>
            </a:r>
            <a:endParaRPr dirty="0"/>
          </a:p>
        </p:txBody>
      </p:sp>
      <p:sp>
        <p:nvSpPr>
          <p:cNvPr id="200" name="Google Shape;200;p21"/>
          <p:cNvSpPr txBox="1">
            <a:spLocks noGrp="1"/>
          </p:cNvSpPr>
          <p:nvPr>
            <p:ph type="sldNum" idx="12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1"/>
          <p:cNvSpPr txBox="1">
            <a:spLocks noGrp="1"/>
          </p:cNvSpPr>
          <p:nvPr>
            <p:ph type="ftr" idx="11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IS362 – Fall 2020 - Final Project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2E2E92-A664-446F-AF08-E62BCEE9E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619" y="2104886"/>
            <a:ext cx="4210050" cy="2828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0F4B49-A885-49D7-8302-56AA1F58D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269" y="1914111"/>
            <a:ext cx="52197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227" name="Google Shape;227;p24"/>
          <p:cNvSpPr txBox="1">
            <a:spLocks noGrp="1"/>
          </p:cNvSpPr>
          <p:nvPr>
            <p:ph type="sldNum" idx="12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24"/>
          <p:cNvSpPr txBox="1">
            <a:spLocks noGrp="1"/>
          </p:cNvSpPr>
          <p:nvPr>
            <p:ph type="ftr" idx="11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IS362 - Fall 2020 - Final Project</a:t>
            </a:r>
            <a:endParaRPr dirty="0"/>
          </a:p>
        </p:txBody>
      </p:sp>
      <p:sp>
        <p:nvSpPr>
          <p:cNvPr id="229" name="Google Shape;229;p24"/>
          <p:cNvSpPr/>
          <p:nvPr/>
        </p:nvSpPr>
        <p:spPr>
          <a:xfrm>
            <a:off x="2140255" y="2391815"/>
            <a:ext cx="8385328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Based on my analysis of the Water Consumption for NYC it can be concluded that as the Years </a:t>
            </a: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went</a:t>
            </a:r>
            <a:r>
              <a:rPr lang="en-US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up the population increased and the consumption of water seemed to decrease. This may have been attributed through technology </a:t>
            </a: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of</a:t>
            </a:r>
            <a:r>
              <a:rPr lang="en-US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efficiently transporting water to the the customers. This may also have been attributed to people to being at home as much, more individuals are working, going to college and school.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342</Words>
  <Application>Microsoft Office PowerPoint</Application>
  <PresentationFormat>Widescreen</PresentationFormat>
  <Paragraphs>43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Constantia</vt:lpstr>
      <vt:lpstr>Libre Franklin</vt:lpstr>
      <vt:lpstr>Times New Roman</vt:lpstr>
      <vt:lpstr>Wingdings</vt:lpstr>
      <vt:lpstr>Office Theme</vt:lpstr>
      <vt:lpstr>IS362 – Fall 2020 – Final Project</vt:lpstr>
      <vt:lpstr>IS362 – Final Project</vt:lpstr>
      <vt:lpstr>Data Source Analysis</vt:lpstr>
      <vt:lpstr>Data Source Validation</vt:lpstr>
      <vt:lpstr>Total Consumption per person</vt:lpstr>
      <vt:lpstr>Number of students for each borough that participated in the SAT examination</vt:lpstr>
      <vt:lpstr>Highest number of test taker in a school for each Borough</vt:lpstr>
      <vt:lpstr>Water Consumption by GPP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Gelaney Matthew</dc:creator>
  <cp:lastModifiedBy>Gelaney Matthew</cp:lastModifiedBy>
  <cp:revision>5</cp:revision>
  <dcterms:created xsi:type="dcterms:W3CDTF">2020-12-15T20:36:56Z</dcterms:created>
  <dcterms:modified xsi:type="dcterms:W3CDTF">2020-12-15T23:28:37Z</dcterms:modified>
</cp:coreProperties>
</file>