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9" r:id="rId2"/>
    <p:sldId id="277" r:id="rId3"/>
    <p:sldId id="258" r:id="rId4"/>
    <p:sldId id="265" r:id="rId5"/>
    <p:sldId id="268" r:id="rId6"/>
    <p:sldId id="275" r:id="rId7"/>
    <p:sldId id="271" r:id="rId8"/>
    <p:sldId id="264" r:id="rId9"/>
    <p:sldId id="267" r:id="rId10"/>
    <p:sldId id="266" r:id="rId11"/>
    <p:sldId id="270" r:id="rId12"/>
    <p:sldId id="269" r:id="rId13"/>
    <p:sldId id="272" r:id="rId14"/>
    <p:sldId id="273" r:id="rId15"/>
    <p:sldId id="276" r:id="rId16"/>
    <p:sldId id="274" r:id="rId17"/>
  </p:sldIdLst>
  <p:sldSz cx="9906000" cy="6858000" type="A4"/>
  <p:notesSz cx="6858000" cy="9144000"/>
  <p:defaultTextStyle>
    <a:defPPr>
      <a:defRPr lang="ja-JP"/>
    </a:defPPr>
    <a:lvl1pPr marL="0" algn="l" defTabSz="1031626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8F8"/>
    <a:srgbClr val="176FF1"/>
    <a:srgbClr val="FFFFFF"/>
    <a:srgbClr val="317EF3"/>
    <a:srgbClr val="6AA3F6"/>
    <a:srgbClr val="FFFFE7"/>
    <a:srgbClr val="FFFFCC"/>
    <a:srgbClr val="81D8CF"/>
    <a:srgbClr val="FE5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1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176FF1"/>
              </a:solidFill>
            </c:spPr>
          </c:dPt>
          <c:dPt>
            <c:idx val="1"/>
            <c:bubble3D val="0"/>
            <c:spPr>
              <a:solidFill>
                <a:srgbClr val="8CB8F8"/>
              </a:solidFill>
            </c:spPr>
          </c:dPt>
          <c:dPt>
            <c:idx val="2"/>
            <c:bubble3D val="0"/>
            <c:spPr>
              <a:solidFill>
                <a:srgbClr val="6AA3F6"/>
              </a:solidFill>
            </c:spPr>
          </c:dPt>
          <c:cat>
            <c:strRef>
              <c:f>Sheet1!$A$2:$A$4</c:f>
              <c:strCache>
                <c:ptCount val="3"/>
                <c:pt idx="0">
                  <c:v>离岸外包</c:v>
                </c:pt>
                <c:pt idx="1">
                  <c:v>国内外包</c:v>
                </c:pt>
                <c:pt idx="2">
                  <c:v>自主研发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B8868-3300-4A5D-98E0-C404EE226137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1BA4A-F6CF-4100-A64C-2829687E5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93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62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A4A-F6CF-4100-A64C-2829687E5CD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2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35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86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8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6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4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9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34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39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23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5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2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51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103163" tIns="51581" rIns="103163" bIns="5158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80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031626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860" indent="-386860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196" indent="-322383" algn="l" defTabSz="103162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533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5346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1159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972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31626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4088904" y="3700062"/>
            <a:ext cx="5616622" cy="1122947"/>
            <a:chOff x="3919140" y="3731962"/>
            <a:chExt cx="1312996" cy="1218589"/>
          </a:xfrm>
        </p:grpSpPr>
        <p:sp>
          <p:nvSpPr>
            <p:cNvPr id="25" name="正方形/長方形 24"/>
            <p:cNvSpPr/>
            <p:nvPr/>
          </p:nvSpPr>
          <p:spPr>
            <a:xfrm>
              <a:off x="3969657" y="3800755"/>
              <a:ext cx="1262479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919140" y="373196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翻开崭新的一页</a:t>
              </a:r>
              <a:endParaRPr lang="ja-JP" altLang="en-US" sz="28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 flipH="1">
            <a:off x="488504" y="3719747"/>
            <a:ext cx="9394775" cy="0"/>
          </a:xfrm>
          <a:prstGeom prst="line">
            <a:avLst/>
          </a:prstGeom>
          <a:ln w="28575">
            <a:solidFill>
              <a:srgbClr val="176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216696" y="180882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smtClean="0">
                <a:solidFill>
                  <a:srgbClr val="176FF1"/>
                </a:solidFill>
                <a:latin typeface="Gill Sans Ultra Bold" panose="020B0A02020104020203" pitchFamily="34" charset="0"/>
              </a:rPr>
              <a:t>2017</a:t>
            </a:r>
            <a:endParaRPr kumimoji="1" lang="ja-JP" altLang="en-US" sz="7200" dirty="0">
              <a:solidFill>
                <a:srgbClr val="176FF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144688" y="1700808"/>
            <a:ext cx="3600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7200" dirty="0" smtClean="0">
                <a:solidFill>
                  <a:srgbClr val="8CB8F8"/>
                </a:solidFill>
                <a:latin typeface="Gill Sans Ultra Bold" panose="020B0A02020104020203" pitchFamily="34" charset="0"/>
              </a:rPr>
              <a:t>2017</a:t>
            </a:r>
            <a:endParaRPr kumimoji="1" lang="ja-JP" altLang="en-US" sz="7200" dirty="0">
              <a:solidFill>
                <a:srgbClr val="8CB8F8"/>
              </a:solidFill>
              <a:latin typeface="Gill Sans Ultra Bold" panose="020B0A02020104020203" pitchFamily="34" charset="0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62" name="直線コネクタ 61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グループ化 62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64" name="直線コネクタ 63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テキスト ボックス 68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7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资源整合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454282" y="3691872"/>
            <a:ext cx="790606" cy="570446"/>
            <a:chOff x="1890101" y="908720"/>
            <a:chExt cx="729790" cy="570446"/>
          </a:xfrm>
        </p:grpSpPr>
        <p:sp>
          <p:nvSpPr>
            <p:cNvPr id="54" name="テキスト ボックス 53"/>
            <p:cNvSpPr txBox="1"/>
            <p:nvPr/>
          </p:nvSpPr>
          <p:spPr>
            <a:xfrm>
              <a:off x="1890101" y="1202167"/>
              <a:ext cx="729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云计算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sp>
          <p:nvSpPr>
            <p:cNvPr id="42" name="雲 41"/>
            <p:cNvSpPr/>
            <p:nvPr/>
          </p:nvSpPr>
          <p:spPr>
            <a:xfrm>
              <a:off x="1979712" y="908720"/>
              <a:ext cx="504056" cy="288032"/>
            </a:xfrm>
            <a:prstGeom prst="cloud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7429088" y="4597386"/>
            <a:ext cx="790606" cy="529028"/>
            <a:chOff x="3126985" y="1556792"/>
            <a:chExt cx="729790" cy="529027"/>
          </a:xfrm>
        </p:grpSpPr>
        <p:sp>
          <p:nvSpPr>
            <p:cNvPr id="3" name="円柱 2"/>
            <p:cNvSpPr/>
            <p:nvPr/>
          </p:nvSpPr>
          <p:spPr>
            <a:xfrm>
              <a:off x="3275856" y="1556792"/>
              <a:ext cx="432048" cy="252028"/>
            </a:xfrm>
            <a:prstGeom prst="can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126985" y="1808820"/>
              <a:ext cx="729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大数据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7360220" y="1979025"/>
            <a:ext cx="978727" cy="555101"/>
            <a:chOff x="4287550" y="2204864"/>
            <a:chExt cx="903440" cy="555102"/>
          </a:xfrm>
        </p:grpSpPr>
        <p:sp>
          <p:nvSpPr>
            <p:cNvPr id="6" name="曲折矢印 5"/>
            <p:cNvSpPr/>
            <p:nvPr/>
          </p:nvSpPr>
          <p:spPr>
            <a:xfrm>
              <a:off x="4572000" y="2204864"/>
              <a:ext cx="288032" cy="288032"/>
            </a:xfrm>
            <a:prstGeom prst="bentArrow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287550" y="2482967"/>
              <a:ext cx="903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自动驾驶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7386877" y="1124744"/>
            <a:ext cx="875028" cy="553998"/>
            <a:chOff x="4600189" y="1178252"/>
            <a:chExt cx="807718" cy="553997"/>
          </a:xfrm>
        </p:grpSpPr>
        <p:sp>
          <p:nvSpPr>
            <p:cNvPr id="4" name="稲妻 3"/>
            <p:cNvSpPr/>
            <p:nvPr/>
          </p:nvSpPr>
          <p:spPr>
            <a:xfrm>
              <a:off x="4860032" y="1178252"/>
              <a:ext cx="288032" cy="276999"/>
            </a:xfrm>
            <a:prstGeom prst="lightningBolt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600189" y="1455250"/>
              <a:ext cx="807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新媒体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425161" y="3350220"/>
            <a:ext cx="1188604" cy="696074"/>
            <a:chOff x="1633560" y="3214132"/>
            <a:chExt cx="1097173" cy="696072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57" name="円/楕円 56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58" name="円/楕円 57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59" name="円/楕円 58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0" name="円弧 59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85" name="テキスト ボックス 84"/>
            <p:cNvSpPr txBox="1"/>
            <p:nvPr/>
          </p:nvSpPr>
          <p:spPr>
            <a:xfrm>
              <a:off x="1633560" y="3633206"/>
              <a:ext cx="109717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自由职业者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4193445" y="2546001"/>
            <a:ext cx="1298677" cy="1148666"/>
            <a:chOff x="3702299" y="3914004"/>
            <a:chExt cx="924427" cy="792088"/>
          </a:xfrm>
        </p:grpSpPr>
        <p:sp>
          <p:nvSpPr>
            <p:cNvPr id="86" name="六角形 85"/>
            <p:cNvSpPr/>
            <p:nvPr/>
          </p:nvSpPr>
          <p:spPr>
            <a:xfrm>
              <a:off x="3707904" y="3914004"/>
              <a:ext cx="918822" cy="792088"/>
            </a:xfrm>
            <a:prstGeom prst="hexagon">
              <a:avLst/>
            </a:prstGeom>
            <a:solidFill>
              <a:srgbClr val="176FF1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3702299" y="4160113"/>
              <a:ext cx="915582" cy="254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dirty="0" smtClean="0">
                  <a:solidFill>
                    <a:srgbClr val="FFFFFF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资源整合</a:t>
              </a:r>
              <a:endParaRPr kumimoji="1" lang="ja-JP" altLang="en-US" sz="1800" dirty="0">
                <a:solidFill>
                  <a:srgbClr val="FFFFFF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7471299" y="2924945"/>
            <a:ext cx="706184" cy="445756"/>
            <a:chOff x="1220486" y="5095099"/>
            <a:chExt cx="651862" cy="445755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1220486" y="5263856"/>
              <a:ext cx="651862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VR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331640" y="5095099"/>
              <a:ext cx="171266" cy="171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1569673" y="5095659"/>
              <a:ext cx="171266" cy="171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cxnSp>
          <p:nvCxnSpPr>
            <p:cNvPr id="30" name="直線コネクタ 29"/>
            <p:cNvCxnSpPr>
              <a:stCxn id="28" idx="6"/>
              <a:endCxn id="89" idx="2"/>
            </p:cNvCxnSpPr>
            <p:nvPr/>
          </p:nvCxnSpPr>
          <p:spPr>
            <a:xfrm>
              <a:off x="1502906" y="5180732"/>
              <a:ext cx="66767" cy="560"/>
            </a:xfrm>
            <a:prstGeom prst="line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グループ化 10"/>
          <p:cNvGrpSpPr/>
          <p:nvPr/>
        </p:nvGrpSpPr>
        <p:grpSpPr>
          <a:xfrm>
            <a:off x="1636289" y="1134253"/>
            <a:ext cx="766349" cy="705530"/>
            <a:chOff x="1124274" y="2636912"/>
            <a:chExt cx="707399" cy="705530"/>
          </a:xfrm>
        </p:grpSpPr>
        <p:sp>
          <p:nvSpPr>
            <p:cNvPr id="2" name="二等辺三角形 1"/>
            <p:cNvSpPr/>
            <p:nvPr/>
          </p:nvSpPr>
          <p:spPr>
            <a:xfrm>
              <a:off x="1259632" y="2636912"/>
              <a:ext cx="432048" cy="243866"/>
            </a:xfrm>
            <a:prstGeom prst="triangle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331640" y="2880778"/>
              <a:ext cx="288032" cy="19443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1124274" y="3065443"/>
              <a:ext cx="707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小企业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1636289" y="2246083"/>
            <a:ext cx="766349" cy="720091"/>
            <a:chOff x="1122412" y="2636912"/>
            <a:chExt cx="707399" cy="720091"/>
          </a:xfrm>
        </p:grpSpPr>
        <p:sp>
          <p:nvSpPr>
            <p:cNvPr id="49" name="二等辺三角形 48"/>
            <p:cNvSpPr/>
            <p:nvPr/>
          </p:nvSpPr>
          <p:spPr>
            <a:xfrm>
              <a:off x="1259632" y="2636912"/>
              <a:ext cx="432048" cy="243866"/>
            </a:xfrm>
            <a:prstGeom prst="triangle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331640" y="2880778"/>
              <a:ext cx="288032" cy="19443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122412" y="3080004"/>
              <a:ext cx="707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小企业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1459806" y="4393236"/>
            <a:ext cx="1119314" cy="661170"/>
            <a:chOff x="1665543" y="3214132"/>
            <a:chExt cx="1033213" cy="661168"/>
          </a:xfrm>
        </p:grpSpPr>
        <p:grpSp>
          <p:nvGrpSpPr>
            <p:cNvPr id="62" name="グループ化 61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64" name="円/楕円 63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5" name="円/楕円 64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6" name="円/楕円 65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7" name="円弧 66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63" name="テキスト ボックス 62"/>
            <p:cNvSpPr txBox="1"/>
            <p:nvPr/>
          </p:nvSpPr>
          <p:spPr>
            <a:xfrm>
              <a:off x="1665543" y="3598302"/>
              <a:ext cx="103321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自由职业者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sp>
        <p:nvSpPr>
          <p:cNvPr id="68" name="テキスト ボックス 67"/>
          <p:cNvSpPr txBox="1"/>
          <p:nvPr/>
        </p:nvSpPr>
        <p:spPr>
          <a:xfrm>
            <a:off x="1504308" y="5183076"/>
            <a:ext cx="1071593" cy="658167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。</a:t>
            </a:r>
            <a:endParaRPr lang="en-US" altLang="zh-CN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。</a:t>
            </a:r>
            <a:endParaRPr lang="en-US" altLang="zh-CN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。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>
            <a:off x="3335346" y="990234"/>
            <a:ext cx="0" cy="4959047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6299675" y="990234"/>
            <a:ext cx="0" cy="4959047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13792" y="5096434"/>
            <a:ext cx="1071593" cy="658167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。</a:t>
            </a:r>
            <a:endParaRPr lang="en-US" altLang="zh-CN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。</a:t>
            </a:r>
            <a:endParaRPr lang="en-US" altLang="zh-CN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。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72" name="グループ化 71"/>
          <p:cNvGrpSpPr/>
          <p:nvPr/>
        </p:nvGrpSpPr>
        <p:grpSpPr>
          <a:xfrm>
            <a:off x="5673196" y="774214"/>
            <a:ext cx="1326147" cy="264479"/>
            <a:chOff x="4067944" y="2351212"/>
            <a:chExt cx="1340720" cy="1331277"/>
          </a:xfrm>
        </p:grpSpPr>
        <p:sp>
          <p:nvSpPr>
            <p:cNvPr id="73" name="正方形/長方形 72"/>
            <p:cNvSpPr/>
            <p:nvPr/>
          </p:nvSpPr>
          <p:spPr>
            <a:xfrm>
              <a:off x="4112520" y="2532693"/>
              <a:ext cx="1296144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sc雅黑" panose="02010601040101010101" pitchFamily="2" charset="-128"/>
                  <a:ea typeface="sc雅黑" panose="02010601040101010101" pitchFamily="2" charset="-128"/>
                </a:rPr>
                <a:t>外部业务</a:t>
              </a:r>
              <a:endParaRPr lang="ja-JP" altLang="en-US" sz="12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2672274" y="789375"/>
            <a:ext cx="1326147" cy="264479"/>
            <a:chOff x="4067944" y="2351212"/>
            <a:chExt cx="1340720" cy="1331277"/>
          </a:xfrm>
        </p:grpSpPr>
        <p:sp>
          <p:nvSpPr>
            <p:cNvPr id="76" name="正方形/長方形 75"/>
            <p:cNvSpPr/>
            <p:nvPr/>
          </p:nvSpPr>
          <p:spPr>
            <a:xfrm>
              <a:off x="4112520" y="2532693"/>
              <a:ext cx="1296144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sc雅黑" panose="02010601040101010101" pitchFamily="2" charset="-128"/>
                  <a:ea typeface="sc雅黑" panose="02010601040101010101" pitchFamily="2" charset="-128"/>
                </a:rPr>
                <a:t>内部资源</a:t>
              </a:r>
              <a:endParaRPr lang="ja-JP" altLang="en-US" sz="12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4348289" y="3922194"/>
            <a:ext cx="976561" cy="288835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任务分发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241674" y="4311714"/>
            <a:ext cx="1189789" cy="288835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标准化包装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310207" y="4730704"/>
            <a:ext cx="1073025" cy="288835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提取资源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87229" y="5164619"/>
            <a:ext cx="1298677" cy="288835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人力资源协调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グループ化 83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88" name="直線コネクタ 87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テキスト ボックス 93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11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6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周边服务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676809" y="2145922"/>
            <a:ext cx="991881" cy="658196"/>
            <a:chOff x="1724359" y="3214132"/>
            <a:chExt cx="915582" cy="658195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57" name="円/楕円 56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58" name="円/楕円 57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59" name="円/楕円 58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0" name="円弧 59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85" name="テキスト ボックス 84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开发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4540898" y="692696"/>
            <a:ext cx="706184" cy="705531"/>
            <a:chOff x="1149725" y="2636912"/>
            <a:chExt cx="651862" cy="705531"/>
          </a:xfrm>
        </p:grpSpPr>
        <p:sp>
          <p:nvSpPr>
            <p:cNvPr id="45" name="二等辺三角形 44"/>
            <p:cNvSpPr/>
            <p:nvPr/>
          </p:nvSpPr>
          <p:spPr>
            <a:xfrm>
              <a:off x="1259632" y="2636912"/>
              <a:ext cx="432048" cy="243866"/>
            </a:xfrm>
            <a:prstGeom prst="triangle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331640" y="2880778"/>
              <a:ext cx="288032" cy="19443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1149725" y="3065444"/>
              <a:ext cx="651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IT</a:t>
              </a:r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企业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49" name="直線コネクタ 48"/>
          <p:cNvCxnSpPr/>
          <p:nvPr/>
        </p:nvCxnSpPr>
        <p:spPr>
          <a:xfrm flipH="1">
            <a:off x="2122633" y="1656187"/>
            <a:ext cx="5772640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2122629" y="1656185"/>
            <a:ext cx="0" cy="411048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2788945" y="2145922"/>
            <a:ext cx="991881" cy="658196"/>
            <a:chOff x="1724359" y="3214132"/>
            <a:chExt cx="915582" cy="658195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63" name="円/楕円 62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4" name="円/楕円 63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5" name="円/楕円 64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6" name="円弧 65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62" name="テキスト ボックス 61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测试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3901080" y="2145922"/>
            <a:ext cx="991881" cy="658196"/>
            <a:chOff x="1724359" y="3214132"/>
            <a:chExt cx="915582" cy="658195"/>
          </a:xfrm>
        </p:grpSpPr>
        <p:grpSp>
          <p:nvGrpSpPr>
            <p:cNvPr id="68" name="グループ化 67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70" name="円/楕円 69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1" name="円/楕円 70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2" name="円/楕円 71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3" name="円弧 72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69" name="テキスト ボックス 68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UI</a:t>
              </a:r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设计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5013215" y="2145922"/>
            <a:ext cx="991881" cy="658196"/>
            <a:chOff x="1724359" y="3214132"/>
            <a:chExt cx="915582" cy="658195"/>
          </a:xfrm>
        </p:grpSpPr>
        <p:grpSp>
          <p:nvGrpSpPr>
            <p:cNvPr id="75" name="グループ化 74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77" name="円/楕円 76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8" name="円/楕円 77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9" name="円/楕円 78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80" name="円弧 79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6" name="テキスト ボックス 75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财务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6125348" y="2145922"/>
            <a:ext cx="991881" cy="658196"/>
            <a:chOff x="1724359" y="3214132"/>
            <a:chExt cx="915582" cy="658195"/>
          </a:xfrm>
        </p:grpSpPr>
        <p:grpSp>
          <p:nvGrpSpPr>
            <p:cNvPr id="82" name="グループ化 81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84" name="円/楕円 83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90" name="円/楕円 89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91" name="円/楕円 90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92" name="円弧 91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业务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93" name="直線コネクタ 92"/>
          <p:cNvCxnSpPr/>
          <p:nvPr/>
        </p:nvCxnSpPr>
        <p:spPr>
          <a:xfrm flipV="1">
            <a:off x="3232334" y="1656185"/>
            <a:ext cx="0" cy="411048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 flipV="1">
            <a:off x="4332454" y="1656185"/>
            <a:ext cx="0" cy="411048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5438407" y="1656185"/>
            <a:ext cx="0" cy="411048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V="1">
            <a:off x="6592796" y="1656185"/>
            <a:ext cx="0" cy="411048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4930941" y="1395089"/>
            <a:ext cx="0" cy="261101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グループ化 97"/>
          <p:cNvGrpSpPr/>
          <p:nvPr/>
        </p:nvGrpSpPr>
        <p:grpSpPr>
          <a:xfrm>
            <a:off x="7237483" y="2145922"/>
            <a:ext cx="991881" cy="658196"/>
            <a:chOff x="1724359" y="3214132"/>
            <a:chExt cx="915582" cy="658195"/>
          </a:xfrm>
        </p:grpSpPr>
        <p:grpSp>
          <p:nvGrpSpPr>
            <p:cNvPr id="99" name="グループ化 98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101" name="円/楕円 100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02" name="円/楕円 101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03" name="円/楕円 102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04" name="円弧 103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100" name="テキスト ボックス 99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 …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105" name="直線コネクタ 104"/>
          <p:cNvCxnSpPr/>
          <p:nvPr/>
        </p:nvCxnSpPr>
        <p:spPr>
          <a:xfrm flipV="1">
            <a:off x="7733424" y="1656185"/>
            <a:ext cx="0" cy="411048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1885403" y="3356992"/>
            <a:ext cx="6135194" cy="0"/>
          </a:xfrm>
          <a:prstGeom prst="line">
            <a:avLst/>
          </a:prstGeom>
          <a:ln w="1905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1413015" y="3899109"/>
            <a:ext cx="2603881" cy="1696311"/>
            <a:chOff x="5076056" y="4365104"/>
            <a:chExt cx="2403582" cy="169631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5833729" y="4365104"/>
              <a:ext cx="847025" cy="725766"/>
              <a:chOff x="3702299" y="3914004"/>
              <a:chExt cx="924427" cy="792088"/>
            </a:xfrm>
          </p:grpSpPr>
          <p:sp>
            <p:nvSpPr>
              <p:cNvPr id="86" name="六角形 85"/>
              <p:cNvSpPr/>
              <p:nvPr/>
            </p:nvSpPr>
            <p:spPr>
              <a:xfrm>
                <a:off x="3707904" y="3914004"/>
                <a:ext cx="918822" cy="792088"/>
              </a:xfrm>
              <a:prstGeom prst="hexagon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rgbClr val="176FF1"/>
                  </a:solidFill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3702299" y="4160113"/>
                <a:ext cx="915582" cy="30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UI</a:t>
                </a:r>
                <a:r>
                  <a:rPr lang="zh-CN" altLang="en-US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设计</a:t>
                </a:r>
                <a:endParaRPr lang="ja-JP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6632613" y="4868394"/>
              <a:ext cx="847025" cy="725766"/>
              <a:chOff x="3702299" y="3914004"/>
              <a:chExt cx="924427" cy="792088"/>
            </a:xfrm>
          </p:grpSpPr>
          <p:sp>
            <p:nvSpPr>
              <p:cNvPr id="115" name="六角形 114"/>
              <p:cNvSpPr/>
              <p:nvPr/>
            </p:nvSpPr>
            <p:spPr>
              <a:xfrm>
                <a:off x="3707904" y="3914004"/>
                <a:ext cx="918822" cy="792088"/>
              </a:xfrm>
              <a:prstGeom prst="hexagon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>
                  <a:solidFill>
                    <a:srgbClr val="176FF1"/>
                  </a:solidFill>
                </a:endParaRPr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3702299" y="4160113"/>
                <a:ext cx="915582" cy="30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办公场地</a:t>
                </a:r>
                <a:endParaRPr lang="ja-JP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  <p:grpSp>
          <p:nvGrpSpPr>
            <p:cNvPr id="117" name="グループ化 116"/>
            <p:cNvGrpSpPr/>
            <p:nvPr/>
          </p:nvGrpSpPr>
          <p:grpSpPr>
            <a:xfrm>
              <a:off x="5076056" y="4868394"/>
              <a:ext cx="847025" cy="725766"/>
              <a:chOff x="3702299" y="3914004"/>
              <a:chExt cx="924427" cy="792088"/>
            </a:xfrm>
          </p:grpSpPr>
          <p:sp>
            <p:nvSpPr>
              <p:cNvPr id="118" name="六角形 117"/>
              <p:cNvSpPr/>
              <p:nvPr/>
            </p:nvSpPr>
            <p:spPr>
              <a:xfrm>
                <a:off x="3707904" y="3914004"/>
                <a:ext cx="918822" cy="792088"/>
              </a:xfrm>
              <a:prstGeom prst="hexagon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3702299" y="4160113"/>
                <a:ext cx="915582" cy="30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财务</a:t>
                </a:r>
                <a:endParaRPr lang="ja-JP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  <p:grpSp>
          <p:nvGrpSpPr>
            <p:cNvPr id="120" name="グループ化 119"/>
            <p:cNvGrpSpPr/>
            <p:nvPr/>
          </p:nvGrpSpPr>
          <p:grpSpPr>
            <a:xfrm>
              <a:off x="5833729" y="5335648"/>
              <a:ext cx="847025" cy="725766"/>
              <a:chOff x="3702299" y="3914004"/>
              <a:chExt cx="924427" cy="792088"/>
            </a:xfrm>
          </p:grpSpPr>
          <p:sp>
            <p:nvSpPr>
              <p:cNvPr id="121" name="六角形 120"/>
              <p:cNvSpPr/>
              <p:nvPr/>
            </p:nvSpPr>
            <p:spPr>
              <a:xfrm>
                <a:off x="3707904" y="3914004"/>
                <a:ext cx="918822" cy="792088"/>
              </a:xfrm>
              <a:prstGeom prst="hexagon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テキスト ボックス 121"/>
              <p:cNvSpPr txBox="1"/>
              <p:nvPr/>
            </p:nvSpPr>
            <p:spPr>
              <a:xfrm>
                <a:off x="3702299" y="4160113"/>
                <a:ext cx="915582" cy="50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小频度</a:t>
                </a:r>
                <a:endParaRPr lang="en-US" altLang="zh-CN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  <a:p>
                <a:pPr algn="ctr"/>
                <a:r>
                  <a:rPr lang="en-US" altLang="ja-JP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…</a:t>
                </a:r>
                <a:endParaRPr lang="ja-JP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6036472" y="3971116"/>
            <a:ext cx="2440500" cy="1690133"/>
            <a:chOff x="1611686" y="3750981"/>
            <a:chExt cx="2252770" cy="1690133"/>
          </a:xfrm>
        </p:grpSpPr>
        <p:sp>
          <p:nvSpPr>
            <p:cNvPr id="107" name="テキスト ボックス 106"/>
            <p:cNvSpPr txBox="1"/>
            <p:nvPr/>
          </p:nvSpPr>
          <p:spPr>
            <a:xfrm>
              <a:off x="2651974" y="5114777"/>
              <a:ext cx="1103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业务不稳定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2672093" y="4442158"/>
              <a:ext cx="1192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人员配置不全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565387" y="3761164"/>
              <a:ext cx="1103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资源浪费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grpSp>
          <p:nvGrpSpPr>
            <p:cNvPr id="110" name="グループ化 109"/>
            <p:cNvGrpSpPr/>
            <p:nvPr/>
          </p:nvGrpSpPr>
          <p:grpSpPr>
            <a:xfrm>
              <a:off x="1611686" y="4218957"/>
              <a:ext cx="709791" cy="715298"/>
              <a:chOff x="1120760" y="2636912"/>
              <a:chExt cx="709791" cy="715298"/>
            </a:xfrm>
          </p:grpSpPr>
          <p:sp>
            <p:nvSpPr>
              <p:cNvPr id="111" name="二等辺三角形 110"/>
              <p:cNvSpPr/>
              <p:nvPr/>
            </p:nvSpPr>
            <p:spPr>
              <a:xfrm>
                <a:off x="1259632" y="2636912"/>
                <a:ext cx="432048" cy="243866"/>
              </a:xfrm>
              <a:prstGeom prst="triangl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1331640" y="2880778"/>
                <a:ext cx="288032" cy="19443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1120760" y="3075211"/>
                <a:ext cx="709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小企业</a:t>
                </a:r>
                <a:endParaRPr lang="ja-JP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  <p:sp>
          <p:nvSpPr>
            <p:cNvPr id="38" name="七角形 37"/>
            <p:cNvSpPr/>
            <p:nvPr/>
          </p:nvSpPr>
          <p:spPr>
            <a:xfrm>
              <a:off x="2449968" y="3799500"/>
              <a:ext cx="215827" cy="231106"/>
            </a:xfrm>
            <a:prstGeom prst="heptagon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solidFill>
                    <a:srgbClr val="176FF1"/>
                  </a:solidFill>
                </a:rPr>
                <a:t>1</a:t>
              </a:r>
              <a:endParaRPr kumimoji="1" lang="ja-JP" altLang="en-US" sz="1200" dirty="0">
                <a:solidFill>
                  <a:srgbClr val="176FF1"/>
                </a:solidFill>
              </a:endParaRPr>
            </a:p>
          </p:txBody>
        </p:sp>
        <p:sp>
          <p:nvSpPr>
            <p:cNvPr id="123" name="七角形 122"/>
            <p:cNvSpPr/>
            <p:nvPr/>
          </p:nvSpPr>
          <p:spPr>
            <a:xfrm>
              <a:off x="2449968" y="4476306"/>
              <a:ext cx="215827" cy="231106"/>
            </a:xfrm>
            <a:prstGeom prst="heptagon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solidFill>
                    <a:srgbClr val="176FF1"/>
                  </a:solidFill>
                </a:rPr>
                <a:t>2</a:t>
              </a:r>
              <a:endParaRPr kumimoji="1" lang="ja-JP" altLang="en-US" sz="1200" dirty="0">
                <a:solidFill>
                  <a:srgbClr val="176FF1"/>
                </a:solidFill>
              </a:endParaRPr>
            </a:p>
          </p:txBody>
        </p:sp>
        <p:sp>
          <p:nvSpPr>
            <p:cNvPr id="124" name="七角形 123"/>
            <p:cNvSpPr/>
            <p:nvPr/>
          </p:nvSpPr>
          <p:spPr>
            <a:xfrm>
              <a:off x="2449968" y="5153113"/>
              <a:ext cx="215827" cy="231106"/>
            </a:xfrm>
            <a:prstGeom prst="heptagon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solidFill>
                    <a:srgbClr val="176FF1"/>
                  </a:solidFill>
                </a:rPr>
                <a:t>3</a:t>
              </a:r>
              <a:endParaRPr kumimoji="1" lang="ja-JP" altLang="en-US" sz="1200" dirty="0">
                <a:solidFill>
                  <a:srgbClr val="176FF1"/>
                </a:solidFill>
              </a:endParaRPr>
            </a:p>
          </p:txBody>
        </p:sp>
        <p:sp>
          <p:nvSpPr>
            <p:cNvPr id="39" name="左大かっこ 38"/>
            <p:cNvSpPr/>
            <p:nvPr/>
          </p:nvSpPr>
          <p:spPr>
            <a:xfrm>
              <a:off x="2292513" y="3750981"/>
              <a:ext cx="45719" cy="169013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27" name="山形 126"/>
          <p:cNvSpPr/>
          <p:nvPr/>
        </p:nvSpPr>
        <p:spPr>
          <a:xfrm>
            <a:off x="4172913" y="4619190"/>
            <a:ext cx="1882699" cy="270778"/>
          </a:xfrm>
          <a:prstGeom prst="chevron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163" tIns="51581" rIns="103163" bIns="51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提供服务</a:t>
            </a:r>
            <a:endParaRPr kumimoji="1" lang="ja-JP" altLang="en-US" sz="1600" dirty="0">
              <a:solidFill>
                <a:srgbClr val="FFFFFF"/>
              </a:solidFill>
            </a:endParaRPr>
          </a:p>
        </p:txBody>
      </p:sp>
      <p:grpSp>
        <p:nvGrpSpPr>
          <p:cNvPr id="125" name="グループ化 124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126" name="直線コネクタ 125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グループ化 127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129" name="直線コネクタ 128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テキスト ボックス 133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11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135" name="テキスト ボックス 134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1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对接营销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278396" y="2880778"/>
            <a:ext cx="1286251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前景行</a:t>
            </a:r>
            <a:endParaRPr kumimoji="1" lang="ja-JP" altLang="en-US" dirty="0">
              <a:solidFill>
                <a:srgbClr val="FFFFFF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2" name="横巻き 1"/>
          <p:cNvSpPr/>
          <p:nvPr/>
        </p:nvSpPr>
        <p:spPr>
          <a:xfrm>
            <a:off x="1207080" y="692697"/>
            <a:ext cx="8192414" cy="2736304"/>
          </a:xfrm>
          <a:prstGeom prst="horizontalScroll">
            <a:avLst/>
          </a:prstGeom>
          <a:noFill/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00672" y="1528113"/>
            <a:ext cx="7077314" cy="1396831"/>
          </a:xfrm>
          <a:prstGeom prst="rect">
            <a:avLst/>
          </a:prstGeom>
        </p:spPr>
        <p:txBody>
          <a:bodyPr wrap="square" lIns="103163" tIns="51581" rIns="103163" bIns="51581">
            <a:spAutoFit/>
          </a:bodyPr>
          <a:lstStyle/>
          <a:p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某商人要把农夫儿子带进城，农夫舍不得，不同意。商人说，如果我保证你儿子进城可以娶到</a:t>
            </a:r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石油大亨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的女儿呢</a:t>
            </a:r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？ 农夫没有理由拒绝了，放人了。</a:t>
            </a:r>
          </a:p>
          <a:p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   商人找到某著名大银行家，告诉他，他该让这个小伙子当行长。银行家不假思索地拒绝了。</a:t>
            </a:r>
          </a:p>
          <a:p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商人说，如果这小伙是石油大亨洛克菲勒的女婿呢？ 银行家惊愕，连忙安排小伙担任行长。</a:t>
            </a:r>
            <a:endParaRPr lang="en-US" altLang="zh-CN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r>
              <a:rPr lang="en-US" altLang="zh-CN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   </a:t>
            </a:r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商人又登门造访洛克菲勒提亲，他说，你女儿有门好亲事。洛克菲勒一脸不屑。商人说，如果那小伙是著名银行的行长呢？洛克菲勒马上满脸堆笑。于是农夫儿子不但进了城而且娶到了石油大亨洛克菲勒的女儿。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066679" y="1084673"/>
            <a:ext cx="887538" cy="381168"/>
          </a:xfrm>
          <a:prstGeom prst="rect">
            <a:avLst/>
          </a:prstGeom>
        </p:spPr>
        <p:txBody>
          <a:bodyPr wrap="square" lIns="103163" tIns="51581" rIns="103163" bIns="51581">
            <a:spAutoFit/>
          </a:bodyPr>
          <a:lstStyle/>
          <a:p>
            <a:r>
              <a:rPr lang="zh-CN" altLang="en-US" sz="18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故事</a:t>
            </a:r>
            <a:endParaRPr lang="ja-JP" altLang="en-US" sz="18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1" name="星 4 10"/>
          <p:cNvSpPr/>
          <p:nvPr/>
        </p:nvSpPr>
        <p:spPr>
          <a:xfrm>
            <a:off x="1910665" y="1214157"/>
            <a:ext cx="152914" cy="141151"/>
          </a:xfrm>
          <a:prstGeom prst="star4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163" tIns="51581" rIns="103163" bIns="51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/>
          <p:cNvGrpSpPr/>
          <p:nvPr/>
        </p:nvGrpSpPr>
        <p:grpSpPr>
          <a:xfrm>
            <a:off x="2165416" y="4005070"/>
            <a:ext cx="991881" cy="658196"/>
            <a:chOff x="1724359" y="3214132"/>
            <a:chExt cx="915582" cy="658195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61" name="円/楕円 60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2" name="円/楕円 61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3" name="円/楕円 62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4" name="円弧 63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石油大亨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2009674" y="5250997"/>
            <a:ext cx="1303368" cy="842301"/>
            <a:chOff x="1580595" y="3214132"/>
            <a:chExt cx="1203109" cy="842301"/>
          </a:xfrm>
        </p:grpSpPr>
        <p:grpSp>
          <p:nvGrpSpPr>
            <p:cNvPr id="66" name="グループ化 65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68" name="円/楕円 67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9" name="円/楕円 68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0" name="円/楕円 69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1" name="円弧 70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1580595" y="3594768"/>
              <a:ext cx="1203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石油大亨</a:t>
              </a:r>
              <a:endParaRPr lang="en-US" altLang="zh-CN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女儿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4718975" y="4653143"/>
            <a:ext cx="991881" cy="658196"/>
            <a:chOff x="1724359" y="3214132"/>
            <a:chExt cx="915582" cy="658195"/>
          </a:xfrm>
        </p:grpSpPr>
        <p:grpSp>
          <p:nvGrpSpPr>
            <p:cNvPr id="73" name="グループ化 72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75" name="円/楕円 74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176FF1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6" name="円/楕円 75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7" name="円/楕円 76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8" name="円弧 77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4" name="テキスト ボックス 73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商人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7287605" y="4005070"/>
            <a:ext cx="991881" cy="658196"/>
            <a:chOff x="1724359" y="3214132"/>
            <a:chExt cx="915582" cy="658195"/>
          </a:xfrm>
        </p:grpSpPr>
        <p:grpSp>
          <p:nvGrpSpPr>
            <p:cNvPr id="80" name="グループ化 79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82" name="円/楕円 81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83" name="円/楕円 82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84" name="円/楕円 83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90" name="円弧 89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81" name="テキスト ボックス 80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银行家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7315493" y="5178989"/>
            <a:ext cx="991881" cy="842861"/>
            <a:chOff x="1724359" y="3214132"/>
            <a:chExt cx="915582" cy="842861"/>
          </a:xfrm>
        </p:grpSpPr>
        <p:grpSp>
          <p:nvGrpSpPr>
            <p:cNvPr id="92" name="グループ化 91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94" name="円/楕円 93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95" name="円/楕円 94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96" name="円/楕円 95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97" name="円弧 96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93" name="テキスト ボックス 92"/>
            <p:cNvSpPr txBox="1"/>
            <p:nvPr/>
          </p:nvSpPr>
          <p:spPr>
            <a:xfrm>
              <a:off x="1724359" y="3595328"/>
              <a:ext cx="915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农民的</a:t>
              </a:r>
              <a:endParaRPr lang="en-US" altLang="zh-CN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儿子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98" name="直線コネクタ 97"/>
          <p:cNvCxnSpPr/>
          <p:nvPr/>
        </p:nvCxnSpPr>
        <p:spPr>
          <a:xfrm flipH="1">
            <a:off x="1364601" y="3645024"/>
            <a:ext cx="7956884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カーブ矢印 21"/>
          <p:cNvSpPr/>
          <p:nvPr/>
        </p:nvSpPr>
        <p:spPr>
          <a:xfrm>
            <a:off x="5710859" y="4386264"/>
            <a:ext cx="1576749" cy="1117621"/>
          </a:xfrm>
          <a:prstGeom prst="curvedRightArrow">
            <a:avLst/>
          </a:prstGeom>
          <a:noFill/>
          <a:ln w="1270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163" tIns="51581" rIns="103163" bIns="51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左カーブ矢印 24"/>
          <p:cNvSpPr/>
          <p:nvPr/>
        </p:nvSpPr>
        <p:spPr>
          <a:xfrm>
            <a:off x="3157297" y="4329962"/>
            <a:ext cx="1561677" cy="1229665"/>
          </a:xfrm>
          <a:prstGeom prst="curvedLeftArrow">
            <a:avLst/>
          </a:prstGeom>
          <a:noFill/>
          <a:ln w="1270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163" tIns="51581" rIns="103163" bIns="51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2" name="左右矢印 31"/>
          <p:cNvSpPr/>
          <p:nvPr/>
        </p:nvSpPr>
        <p:spPr>
          <a:xfrm>
            <a:off x="3157297" y="5661249"/>
            <a:ext cx="4158195" cy="215126"/>
          </a:xfrm>
          <a:prstGeom prst="leftRightArrow">
            <a:avLst/>
          </a:prstGeom>
          <a:solidFill>
            <a:srgbClr val="FFFFFF"/>
          </a:solidFill>
          <a:ln w="1270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163" tIns="51581" rIns="103163" bIns="51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58" name="グループ化 57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59" name="直線コネクタ 58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グループ化 59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85" name="直線コネクタ 84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テキスト ボックス 99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12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15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发展方向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>
            <a:off x="3152800" y="990234"/>
            <a:ext cx="0" cy="4959047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6177136" y="990234"/>
            <a:ext cx="0" cy="4959047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/>
          <p:cNvGrpSpPr/>
          <p:nvPr/>
        </p:nvGrpSpPr>
        <p:grpSpPr>
          <a:xfrm>
            <a:off x="4279936" y="677538"/>
            <a:ext cx="1326147" cy="264479"/>
            <a:chOff x="4067944" y="2351212"/>
            <a:chExt cx="1340720" cy="1331277"/>
          </a:xfrm>
        </p:grpSpPr>
        <p:sp>
          <p:nvSpPr>
            <p:cNvPr id="73" name="正方形/長方形 72"/>
            <p:cNvSpPr/>
            <p:nvPr/>
          </p:nvSpPr>
          <p:spPr>
            <a:xfrm>
              <a:off x="4112520" y="2532693"/>
              <a:ext cx="1296144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稳定期</a:t>
              </a:r>
              <a:endParaRPr lang="ja-JP" altLang="en-US" sz="12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1280592" y="677538"/>
            <a:ext cx="1326147" cy="264479"/>
            <a:chOff x="4067944" y="2351212"/>
            <a:chExt cx="1340720" cy="1331277"/>
          </a:xfrm>
        </p:grpSpPr>
        <p:sp>
          <p:nvSpPr>
            <p:cNvPr id="76" name="正方形/長方形 75"/>
            <p:cNvSpPr/>
            <p:nvPr/>
          </p:nvSpPr>
          <p:spPr>
            <a:xfrm>
              <a:off x="4112520" y="2532693"/>
              <a:ext cx="1296144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初创期</a:t>
              </a:r>
              <a:endParaRPr lang="ja-JP" altLang="en-US" sz="12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7279280" y="677538"/>
            <a:ext cx="1326147" cy="264479"/>
            <a:chOff x="4067944" y="2351212"/>
            <a:chExt cx="1340720" cy="1331277"/>
          </a:xfrm>
        </p:grpSpPr>
        <p:sp>
          <p:nvSpPr>
            <p:cNvPr id="83" name="正方形/長方形 82"/>
            <p:cNvSpPr/>
            <p:nvPr/>
          </p:nvSpPr>
          <p:spPr>
            <a:xfrm>
              <a:off x="4112520" y="2532693"/>
              <a:ext cx="1296144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发展期</a:t>
              </a:r>
              <a:endParaRPr lang="ja-JP" altLang="en-US" sz="12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1560240" y="1664806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业务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26" name="直線矢印コネクタ 25"/>
          <p:cNvCxnSpPr>
            <a:stCxn id="22" idx="2"/>
          </p:cNvCxnSpPr>
          <p:nvPr/>
        </p:nvCxnSpPr>
        <p:spPr>
          <a:xfrm>
            <a:off x="1920280" y="1952838"/>
            <a:ext cx="0" cy="4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ローチャート : 判断 28"/>
          <p:cNvSpPr/>
          <p:nvPr/>
        </p:nvSpPr>
        <p:spPr>
          <a:xfrm>
            <a:off x="1352335" y="2420888"/>
            <a:ext cx="1145321" cy="432048"/>
          </a:xfrm>
          <a:prstGeom prst="flowChartDecision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分包</a:t>
            </a:r>
            <a:endParaRPr kumimoji="1"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90" name="直線矢印コネクタ 89"/>
          <p:cNvCxnSpPr/>
          <p:nvPr/>
        </p:nvCxnSpPr>
        <p:spPr>
          <a:xfrm>
            <a:off x="1352335" y="2636912"/>
            <a:ext cx="0" cy="4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992560" y="3104962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自留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1564956" y="3731760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小企业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2497656" y="2655208"/>
            <a:ext cx="0" cy="4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1924995" y="2870937"/>
            <a:ext cx="1" cy="846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2137616" y="3104962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小企业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>
            <a:off x="1915566" y="4019792"/>
            <a:ext cx="7071" cy="622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91" idx="2"/>
          </p:cNvCxnSpPr>
          <p:nvPr/>
        </p:nvCxnSpPr>
        <p:spPr>
          <a:xfrm>
            <a:off x="1352600" y="3392994"/>
            <a:ext cx="0" cy="93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2497656" y="3389940"/>
            <a:ext cx="0" cy="93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352335" y="4331095"/>
            <a:ext cx="5726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H="1">
            <a:off x="1922637" y="4331095"/>
            <a:ext cx="5750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1564956" y="4642399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验收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>
            <a:off x="1922637" y="4930431"/>
            <a:ext cx="2359" cy="4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1559061" y="5381267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交付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3936504" y="1628800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业务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08" name="直線矢印コネクタ 107"/>
          <p:cNvCxnSpPr>
            <a:stCxn id="107" idx="2"/>
          </p:cNvCxnSpPr>
          <p:nvPr/>
        </p:nvCxnSpPr>
        <p:spPr>
          <a:xfrm>
            <a:off x="4296544" y="1916832"/>
            <a:ext cx="0" cy="4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フローチャート : 判断 108"/>
          <p:cNvSpPr/>
          <p:nvPr/>
        </p:nvSpPr>
        <p:spPr>
          <a:xfrm>
            <a:off x="3728599" y="2384882"/>
            <a:ext cx="1145321" cy="432048"/>
          </a:xfrm>
          <a:prstGeom prst="flowChartDecision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分包</a:t>
            </a:r>
            <a:endParaRPr kumimoji="1"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10" name="直線矢印コネクタ 109"/>
          <p:cNvCxnSpPr/>
          <p:nvPr/>
        </p:nvCxnSpPr>
        <p:spPr>
          <a:xfrm>
            <a:off x="3728599" y="2600906"/>
            <a:ext cx="0" cy="4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3368824" y="3068956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自留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3941220" y="3695754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自留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13" name="直線矢印コネクタ 112"/>
          <p:cNvCxnSpPr/>
          <p:nvPr/>
        </p:nvCxnSpPr>
        <p:spPr>
          <a:xfrm>
            <a:off x="4873920" y="2619202"/>
            <a:ext cx="0" cy="4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 flipH="1">
            <a:off x="4301259" y="2834931"/>
            <a:ext cx="1" cy="846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>
            <a:off x="5313040" y="2707976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8CB8F8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小企业</a:t>
            </a:r>
            <a:endParaRPr lang="ja-JP" altLang="en-US" sz="1200" dirty="0">
              <a:solidFill>
                <a:srgbClr val="8CB8F8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>
            <a:off x="4291830" y="3983786"/>
            <a:ext cx="7071" cy="622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111" idx="2"/>
          </p:cNvCxnSpPr>
          <p:nvPr/>
        </p:nvCxnSpPr>
        <p:spPr>
          <a:xfrm>
            <a:off x="3728864" y="3356988"/>
            <a:ext cx="0" cy="93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4873920" y="3353934"/>
            <a:ext cx="0" cy="93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3728599" y="4295089"/>
            <a:ext cx="5726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H="1">
            <a:off x="4298901" y="4295089"/>
            <a:ext cx="5750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3941220" y="4606393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验收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22" name="直線矢印コネクタ 121"/>
          <p:cNvCxnSpPr/>
          <p:nvPr/>
        </p:nvCxnSpPr>
        <p:spPr>
          <a:xfrm flipH="1">
            <a:off x="4298901" y="4894425"/>
            <a:ext cx="2359" cy="4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3928774" y="5381267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交付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5293472" y="3429000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8CB8F8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收购</a:t>
            </a:r>
            <a:endParaRPr lang="ja-JP" altLang="en-US" sz="1200" dirty="0">
              <a:solidFill>
                <a:srgbClr val="8CB8F8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4513986" y="3065902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小企业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27" name="直線矢印コネクタ 126"/>
          <p:cNvCxnSpPr/>
          <p:nvPr/>
        </p:nvCxnSpPr>
        <p:spPr>
          <a:xfrm>
            <a:off x="5653512" y="2975893"/>
            <a:ext cx="0" cy="468050"/>
          </a:xfrm>
          <a:prstGeom prst="straightConnector1">
            <a:avLst/>
          </a:prstGeom>
          <a:ln>
            <a:solidFill>
              <a:srgbClr val="8CB8F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125" idx="2"/>
          </p:cNvCxnSpPr>
          <p:nvPr/>
        </p:nvCxnSpPr>
        <p:spPr>
          <a:xfrm>
            <a:off x="5653512" y="3717032"/>
            <a:ext cx="0" cy="122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>
            <a:off x="4661300" y="3835299"/>
            <a:ext cx="992212" cy="0"/>
          </a:xfrm>
          <a:prstGeom prst="straightConnector1">
            <a:avLst/>
          </a:prstGeom>
          <a:ln>
            <a:solidFill>
              <a:srgbClr val="8CB8F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正方形/長方形 133"/>
          <p:cNvSpPr/>
          <p:nvPr/>
        </p:nvSpPr>
        <p:spPr>
          <a:xfrm>
            <a:off x="6823790" y="1628800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业务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35" name="直線矢印コネクタ 134"/>
          <p:cNvCxnSpPr>
            <a:stCxn id="134" idx="2"/>
          </p:cNvCxnSpPr>
          <p:nvPr/>
        </p:nvCxnSpPr>
        <p:spPr>
          <a:xfrm>
            <a:off x="7183830" y="1916832"/>
            <a:ext cx="0" cy="4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フローチャート : 判断 135"/>
          <p:cNvSpPr/>
          <p:nvPr/>
        </p:nvSpPr>
        <p:spPr>
          <a:xfrm>
            <a:off x="6615885" y="2384882"/>
            <a:ext cx="1145321" cy="432048"/>
          </a:xfrm>
          <a:prstGeom prst="flowChartDecision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分包</a:t>
            </a:r>
            <a:endParaRPr kumimoji="1"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37" name="直線矢印コネクタ 136"/>
          <p:cNvCxnSpPr/>
          <p:nvPr/>
        </p:nvCxnSpPr>
        <p:spPr>
          <a:xfrm>
            <a:off x="6615885" y="2600906"/>
            <a:ext cx="0" cy="4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/>
          <p:cNvSpPr/>
          <p:nvPr/>
        </p:nvSpPr>
        <p:spPr>
          <a:xfrm>
            <a:off x="6256110" y="3068956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自留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6828506" y="3695754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自留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40" name="直線矢印コネクタ 139"/>
          <p:cNvCxnSpPr/>
          <p:nvPr/>
        </p:nvCxnSpPr>
        <p:spPr>
          <a:xfrm>
            <a:off x="7761206" y="2619202"/>
            <a:ext cx="0" cy="46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 flipH="1">
            <a:off x="7188545" y="2834931"/>
            <a:ext cx="1" cy="846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7179116" y="3983786"/>
            <a:ext cx="7071" cy="622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8" idx="2"/>
          </p:cNvCxnSpPr>
          <p:nvPr/>
        </p:nvCxnSpPr>
        <p:spPr>
          <a:xfrm>
            <a:off x="6616150" y="3356988"/>
            <a:ext cx="0" cy="93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7761206" y="3353934"/>
            <a:ext cx="0" cy="93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6615885" y="4295089"/>
            <a:ext cx="5726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>
            <a:off x="7186187" y="4295089"/>
            <a:ext cx="5750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正方形/長方形 146"/>
          <p:cNvSpPr/>
          <p:nvPr/>
        </p:nvSpPr>
        <p:spPr>
          <a:xfrm>
            <a:off x="6828506" y="4606393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验收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48" name="直線矢印コネクタ 147"/>
          <p:cNvCxnSpPr/>
          <p:nvPr/>
        </p:nvCxnSpPr>
        <p:spPr>
          <a:xfrm flipH="1">
            <a:off x="7186187" y="4894425"/>
            <a:ext cx="2359" cy="4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/>
          <p:cNvSpPr/>
          <p:nvPr/>
        </p:nvSpPr>
        <p:spPr>
          <a:xfrm>
            <a:off x="6816060" y="5381267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交付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7401272" y="3065902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小企业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8553400" y="1628800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8CB8F8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产品</a:t>
            </a:r>
            <a:endParaRPr lang="ja-JP" altLang="en-US" sz="1200" dirty="0">
              <a:solidFill>
                <a:srgbClr val="8CB8F8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69" name="直線矢印コネクタ 168"/>
          <p:cNvCxnSpPr/>
          <p:nvPr/>
        </p:nvCxnSpPr>
        <p:spPr>
          <a:xfrm>
            <a:off x="8913440" y="1916832"/>
            <a:ext cx="0" cy="468050"/>
          </a:xfrm>
          <a:prstGeom prst="straightConnector1">
            <a:avLst/>
          </a:prstGeom>
          <a:ln>
            <a:solidFill>
              <a:srgbClr val="8CB8F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8553400" y="2420888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8CB8F8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推广</a:t>
            </a:r>
            <a:endParaRPr lang="ja-JP" altLang="en-US" sz="1200" dirty="0">
              <a:solidFill>
                <a:srgbClr val="8CB8F8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71" name="直線矢印コネクタ 170"/>
          <p:cNvCxnSpPr>
            <a:endCxn id="172" idx="0"/>
          </p:cNvCxnSpPr>
          <p:nvPr/>
        </p:nvCxnSpPr>
        <p:spPr>
          <a:xfrm>
            <a:off x="8409384" y="3461729"/>
            <a:ext cx="0" cy="1324686"/>
          </a:xfrm>
          <a:prstGeom prst="straightConnector1">
            <a:avLst/>
          </a:prstGeom>
          <a:ln>
            <a:solidFill>
              <a:srgbClr val="8CB8F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/>
          <p:cNvSpPr/>
          <p:nvPr/>
        </p:nvSpPr>
        <p:spPr>
          <a:xfrm>
            <a:off x="8049344" y="4786415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8CB8F8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客户</a:t>
            </a:r>
            <a:r>
              <a:rPr lang="en-US" altLang="zh-CN" sz="1200" dirty="0" smtClean="0">
                <a:solidFill>
                  <a:srgbClr val="8CB8F8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1</a:t>
            </a:r>
            <a:endParaRPr lang="ja-JP" altLang="en-US" sz="1200" dirty="0">
              <a:solidFill>
                <a:srgbClr val="8CB8F8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8985448" y="5409809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8CB8F8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客户</a:t>
            </a:r>
            <a:r>
              <a:rPr lang="en-US" altLang="zh-CN" sz="1200" dirty="0" smtClean="0">
                <a:solidFill>
                  <a:srgbClr val="8CB8F8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2</a:t>
            </a:r>
            <a:endParaRPr lang="ja-JP" altLang="en-US" sz="1200" dirty="0">
              <a:solidFill>
                <a:srgbClr val="8CB8F8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8985448" y="3733767"/>
            <a:ext cx="720080" cy="288032"/>
          </a:xfrm>
          <a:prstGeom prst="rect">
            <a:avLst/>
          </a:prstGeom>
          <a:solidFill>
            <a:srgbClr val="FFFFFF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8CB8F8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定制化</a:t>
            </a:r>
            <a:endParaRPr lang="ja-JP" altLang="en-US" sz="1200" dirty="0">
              <a:solidFill>
                <a:srgbClr val="8CB8F8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176" name="直線矢印コネクタ 175"/>
          <p:cNvCxnSpPr/>
          <p:nvPr/>
        </p:nvCxnSpPr>
        <p:spPr>
          <a:xfrm>
            <a:off x="9345488" y="4041666"/>
            <a:ext cx="0" cy="1324686"/>
          </a:xfrm>
          <a:prstGeom prst="straightConnector1">
            <a:avLst/>
          </a:prstGeom>
          <a:ln>
            <a:solidFill>
              <a:srgbClr val="8CB8F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stCxn id="170" idx="2"/>
          </p:cNvCxnSpPr>
          <p:nvPr/>
        </p:nvCxnSpPr>
        <p:spPr>
          <a:xfrm>
            <a:off x="8913440" y="2708920"/>
            <a:ext cx="0" cy="760837"/>
          </a:xfrm>
          <a:prstGeom prst="line">
            <a:avLst/>
          </a:prstGeom>
          <a:ln>
            <a:solidFill>
              <a:srgbClr val="8CB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8409384" y="3461729"/>
            <a:ext cx="936104" cy="0"/>
          </a:xfrm>
          <a:prstGeom prst="line">
            <a:avLst/>
          </a:prstGeom>
          <a:ln>
            <a:solidFill>
              <a:srgbClr val="8CB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/>
          <p:cNvCxnSpPr>
            <a:endCxn id="174" idx="0"/>
          </p:cNvCxnSpPr>
          <p:nvPr/>
        </p:nvCxnSpPr>
        <p:spPr>
          <a:xfrm>
            <a:off x="9345488" y="3469757"/>
            <a:ext cx="0" cy="264010"/>
          </a:xfrm>
          <a:prstGeom prst="straightConnector1">
            <a:avLst/>
          </a:prstGeom>
          <a:ln>
            <a:solidFill>
              <a:srgbClr val="8CB8F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グループ化 183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185" name="直線コネクタ 184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グループ化 185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187" name="直線コネクタ 186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テキスト ボックス 191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13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193" name="テキスト ボックス 192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51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5655078" y="2588461"/>
            <a:ext cx="1638182" cy="1371758"/>
            <a:chOff x="4067944" y="2351212"/>
            <a:chExt cx="1656184" cy="1365820"/>
          </a:xfrm>
        </p:grpSpPr>
        <p:sp>
          <p:nvSpPr>
            <p:cNvPr id="25" name="正方形/長方形 24"/>
            <p:cNvSpPr/>
            <p:nvPr/>
          </p:nvSpPr>
          <p:spPr>
            <a:xfrm>
              <a:off x="4427984" y="2567236"/>
              <a:ext cx="1296144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03</a:t>
              </a:r>
              <a:endParaRPr lang="ja-JP" altLang="en-US" sz="48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488504" y="3717032"/>
            <a:ext cx="5533899" cy="0"/>
          </a:xfrm>
          <a:prstGeom prst="line">
            <a:avLst/>
          </a:prstGeom>
          <a:ln w="28575">
            <a:solidFill>
              <a:srgbClr val="176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796982" y="4010057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股权计划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690748" y="4653140"/>
            <a:ext cx="3846427" cy="1089054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公司初期的困难点在于 </a:t>
            </a:r>
            <a:r>
              <a:rPr lang="zh-CN" altLang="en-US" sz="14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资金</a:t>
            </a:r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 与 </a:t>
            </a:r>
            <a:r>
              <a:rPr lang="zh-CN" altLang="en-US" sz="14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合伙人！</a:t>
            </a:r>
            <a:endParaRPr lang="en-US" altLang="zh-CN" sz="1400" dirty="0" smtClean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endParaRPr lang="en-US" altLang="zh-CN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公司发展需要 </a:t>
            </a:r>
            <a:r>
              <a:rPr lang="zh-CN" altLang="en-US" sz="14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资金  业务   技术 </a:t>
            </a:r>
            <a:endParaRPr lang="en-US" altLang="zh-CN" sz="1400" dirty="0" smtClean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所以以资金 业务 技术方式，根据贡献度进行股权分配。</a:t>
            </a:r>
            <a:endParaRPr lang="en-US" altLang="zh-CN" sz="1800" dirty="0" smtClean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 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股权计划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グループ化 25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27" name="直線コネクタ 26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テキスト ボックス 37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14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6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股权计划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61" name="グループ化 60"/>
          <p:cNvGrpSpPr/>
          <p:nvPr/>
        </p:nvGrpSpPr>
        <p:grpSpPr>
          <a:xfrm>
            <a:off x="2877055" y="2183803"/>
            <a:ext cx="991881" cy="658196"/>
            <a:chOff x="1724359" y="3214132"/>
            <a:chExt cx="915582" cy="658195"/>
          </a:xfrm>
        </p:grpSpPr>
        <p:grpSp>
          <p:nvGrpSpPr>
            <p:cNvPr id="62" name="グループ化 61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64" name="円/楕円 63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5" name="円/楕円 64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6" name="円/楕円 65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7" name="円弧 66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63" name="テキスト ボックス 62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合伙人</a:t>
              </a:r>
              <a:r>
                <a:rPr lang="en-US" altLang="zh-CN" sz="1200" dirty="0" smtClean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1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sp>
        <p:nvSpPr>
          <p:cNvPr id="2" name="円/楕円 1"/>
          <p:cNvSpPr/>
          <p:nvPr/>
        </p:nvSpPr>
        <p:spPr>
          <a:xfrm>
            <a:off x="2298778" y="3262566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资源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1928664" y="1556792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资源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3630620" y="979057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资源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6003188" y="2164344"/>
            <a:ext cx="991881" cy="658196"/>
            <a:chOff x="1724359" y="3214132"/>
            <a:chExt cx="915582" cy="658195"/>
          </a:xfrm>
        </p:grpSpPr>
        <p:grpSp>
          <p:nvGrpSpPr>
            <p:cNvPr id="71" name="グループ化 70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73" name="円/楕円 72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4" name="円/楕円 73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5" name="円/楕円 74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76" name="円弧 75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2" name="テキスト ボックス 71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合伙人</a:t>
              </a:r>
              <a:r>
                <a:rPr lang="en-US" altLang="zh-CN" sz="1200" dirty="0" smtClean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2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sp>
        <p:nvSpPr>
          <p:cNvPr id="77" name="円/楕円 76"/>
          <p:cNvSpPr/>
          <p:nvPr/>
        </p:nvSpPr>
        <p:spPr>
          <a:xfrm>
            <a:off x="5966685" y="1030458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资源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7438548" y="1728245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资源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6912109" y="3262566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资源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7" name="二等辺三角形 6"/>
          <p:cNvSpPr/>
          <p:nvPr/>
        </p:nvSpPr>
        <p:spPr>
          <a:xfrm>
            <a:off x="3481156" y="1606522"/>
            <a:ext cx="2839996" cy="2448272"/>
          </a:xfrm>
          <a:prstGeom prst="triangle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0" name="グループ化 79"/>
          <p:cNvGrpSpPr/>
          <p:nvPr/>
        </p:nvGrpSpPr>
        <p:grpSpPr>
          <a:xfrm>
            <a:off x="4391321" y="4467452"/>
            <a:ext cx="991881" cy="658196"/>
            <a:chOff x="1724359" y="3214132"/>
            <a:chExt cx="915582" cy="658195"/>
          </a:xfrm>
        </p:grpSpPr>
        <p:grpSp>
          <p:nvGrpSpPr>
            <p:cNvPr id="81" name="グループ化 80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83" name="円/楕円 82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84" name="円/楕円 83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91" name="円/楕円 90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92" name="円弧 91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82" name="テキスト ボックス 81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合伙人</a:t>
              </a:r>
              <a:r>
                <a:rPr lang="en-US" altLang="zh-CN" sz="1200" dirty="0" smtClean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3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sp>
        <p:nvSpPr>
          <p:cNvPr id="93" name="円/楕円 92"/>
          <p:cNvSpPr/>
          <p:nvPr/>
        </p:nvSpPr>
        <p:spPr>
          <a:xfrm>
            <a:off x="4635234" y="5666534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资源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94" name="円/楕円 93"/>
          <p:cNvSpPr/>
          <p:nvPr/>
        </p:nvSpPr>
        <p:spPr>
          <a:xfrm>
            <a:off x="3296816" y="4653136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资源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95" name="円/楕円 94"/>
          <p:cNvSpPr/>
          <p:nvPr/>
        </p:nvSpPr>
        <p:spPr>
          <a:xfrm>
            <a:off x="6033120" y="4653136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资源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2550806" y="1980273"/>
            <a:ext cx="457978" cy="23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2779795" y="2841999"/>
            <a:ext cx="228989" cy="42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3512841" y="1606522"/>
            <a:ext cx="252998" cy="45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249144" y="1606522"/>
            <a:ext cx="171405" cy="45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6912109" y="2097377"/>
            <a:ext cx="345147" cy="11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705307" y="2841999"/>
            <a:ext cx="206802" cy="42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5371156" y="4725144"/>
            <a:ext cx="504056" cy="7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H="1">
            <a:off x="3984495" y="4725144"/>
            <a:ext cx="450558" cy="7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887261" y="5229200"/>
            <a:ext cx="1" cy="35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3639340" y="2545541"/>
            <a:ext cx="693865" cy="451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>
            <a:off x="5385048" y="2514302"/>
            <a:ext cx="833665" cy="482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 flipV="1">
            <a:off x="4880992" y="3766622"/>
            <a:ext cx="0" cy="598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円/楕円 113"/>
          <p:cNvSpPr/>
          <p:nvPr/>
        </p:nvSpPr>
        <p:spPr>
          <a:xfrm>
            <a:off x="4684351" y="2374121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sc雅黑" panose="02010601040101010101" pitchFamily="2" charset="-128"/>
                <a:ea typeface="sc雅黑" panose="02010601040101010101" pitchFamily="2" charset="-128"/>
              </a:rPr>
              <a:t>资金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15" name="円/楕円 114"/>
          <p:cNvSpPr/>
          <p:nvPr/>
        </p:nvSpPr>
        <p:spPr>
          <a:xfrm>
            <a:off x="4019127" y="3343302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技术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16" name="円/楕円 115"/>
          <p:cNvSpPr/>
          <p:nvPr/>
        </p:nvSpPr>
        <p:spPr>
          <a:xfrm>
            <a:off x="5332456" y="3343302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sc雅黑" panose="02010601040101010101" pitchFamily="2" charset="-128"/>
                <a:ea typeface="sc雅黑" panose="02010601040101010101" pitchFamily="2" charset="-128"/>
              </a:rPr>
              <a:t>业务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17" name="円/楕円 116"/>
          <p:cNvSpPr/>
          <p:nvPr/>
        </p:nvSpPr>
        <p:spPr>
          <a:xfrm>
            <a:off x="4668135" y="3063136"/>
            <a:ext cx="504056" cy="504056"/>
          </a:xfrm>
          <a:prstGeom prst="ellipse">
            <a:avLst/>
          </a:prstGeom>
          <a:solidFill>
            <a:srgbClr val="176FF1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sc雅黑" panose="02010601040101010101" pitchFamily="2" charset="-128"/>
                <a:ea typeface="sc雅黑" panose="02010601040101010101" pitchFamily="2" charset="-128"/>
              </a:rPr>
              <a:t>…</a:t>
            </a:r>
            <a:endParaRPr kumimoji="1" lang="ja-JP" altLang="en-US" sz="1200" dirty="0"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609184" y="5642667"/>
            <a:ext cx="285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※</a:t>
            </a:r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创业公司平均合伙人数量不低于</a:t>
            </a:r>
            <a:r>
              <a:rPr lang="en-US" altLang="zh-CN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3</a:t>
            </a:r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人，</a:t>
            </a:r>
            <a:endParaRPr lang="en-US" altLang="zh-CN" sz="1200" dirty="0" smtClean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pPr algn="ctr"/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 有效利用合伙人资源促进公司发展！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129" name="グループ化 128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130" name="直線コネクタ 129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グループ化 130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132" name="直線コネクタ 131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テキスト ボックス 136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15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138" name="テキスト ボックス 137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2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-6130" y="22313"/>
            <a:ext cx="1046702" cy="6647047"/>
            <a:chOff x="-6130" y="22313"/>
            <a:chExt cx="1046702" cy="6647047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グループ化 1"/>
            <p:cNvGrpSpPr/>
            <p:nvPr/>
          </p:nvGrpSpPr>
          <p:grpSpPr>
            <a:xfrm>
              <a:off x="-6130" y="3717032"/>
              <a:ext cx="1046702" cy="2952328"/>
              <a:chOff x="-6130" y="3717032"/>
              <a:chExt cx="1046702" cy="2952328"/>
            </a:xfrm>
          </p:grpSpPr>
          <p:cxnSp>
            <p:nvCxnSpPr>
              <p:cNvPr id="12" name="直線コネクタ 11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488504" y="6380525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  <p:cxnSp>
        <p:nvCxnSpPr>
          <p:cNvPr id="30" name="直線コネクタ 29"/>
          <p:cNvCxnSpPr/>
          <p:nvPr/>
        </p:nvCxnSpPr>
        <p:spPr>
          <a:xfrm flipH="1">
            <a:off x="488504" y="4261535"/>
            <a:ext cx="9394775" cy="0"/>
          </a:xfrm>
          <a:prstGeom prst="line">
            <a:avLst/>
          </a:prstGeom>
          <a:ln w="28575">
            <a:solidFill>
              <a:srgbClr val="176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4545999" y="2420888"/>
            <a:ext cx="3431337" cy="2108199"/>
            <a:chOff x="4067944" y="2351212"/>
            <a:chExt cx="1409299" cy="1318063"/>
          </a:xfrm>
        </p:grpSpPr>
        <p:sp>
          <p:nvSpPr>
            <p:cNvPr id="27" name="正方形/長方形 26"/>
            <p:cNvSpPr/>
            <p:nvPr/>
          </p:nvSpPr>
          <p:spPr>
            <a:xfrm>
              <a:off x="4181099" y="2519479"/>
              <a:ext cx="1296144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dirty="0" smtClean="0">
                  <a:solidFill>
                    <a:srgbClr val="FFFFFF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谢谢</a:t>
              </a:r>
              <a:endParaRPr lang="ja-JP" altLang="en-US" sz="4800" dirty="0">
                <a:solidFill>
                  <a:srgbClr val="FFFFFF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5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5539128" y="1493169"/>
            <a:ext cx="2730303" cy="4184015"/>
          </a:xfrm>
          <a:prstGeom prst="rect">
            <a:avLst/>
          </a:prstGeom>
          <a:solidFill>
            <a:srgbClr val="8CB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5374028" y="1340771"/>
            <a:ext cx="2730303" cy="4184015"/>
          </a:xfrm>
          <a:prstGeom prst="rect">
            <a:avLst/>
          </a:prstGeom>
          <a:solidFill>
            <a:srgbClr val="176FF1"/>
          </a:solidFill>
          <a:ln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/>
        </p:nvGrpSpPr>
        <p:grpSpPr>
          <a:xfrm>
            <a:off x="1140752" y="2564908"/>
            <a:ext cx="1550000" cy="1371758"/>
            <a:chOff x="3797055" y="2351212"/>
            <a:chExt cx="1567033" cy="1365820"/>
          </a:xfrm>
        </p:grpSpPr>
        <p:sp>
          <p:nvSpPr>
            <p:cNvPr id="25" name="正方形/長方形 24"/>
            <p:cNvSpPr/>
            <p:nvPr/>
          </p:nvSpPr>
          <p:spPr>
            <a:xfrm>
              <a:off x="3797055" y="2567236"/>
              <a:ext cx="1296146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sc雅黑" panose="02010601040101010101" pitchFamily="2" charset="-128"/>
                  <a:ea typeface="sc雅黑" panose="02010601040101010101" pitchFamily="2" charset="-128"/>
                </a:rPr>
                <a:t>目</a:t>
              </a:r>
              <a:endParaRPr lang="en-US" altLang="zh-CN" sz="24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  <a:p>
              <a:pPr algn="ctr"/>
              <a:r>
                <a:rPr lang="zh-CN" altLang="en-US" sz="2400" dirty="0">
                  <a:latin typeface="sc雅黑" panose="02010601040101010101" pitchFamily="2" charset="-128"/>
                  <a:ea typeface="sc雅黑" panose="02010601040101010101" pitchFamily="2" charset="-128"/>
                </a:rPr>
                <a:t>录</a:t>
              </a:r>
              <a:endParaRPr lang="ja-JP" altLang="en-US" sz="24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目录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432572" y="1340771"/>
            <a:ext cx="936104" cy="4184015"/>
          </a:xfrm>
          <a:prstGeom prst="rect">
            <a:avLst/>
          </a:prstGeom>
          <a:noFill/>
          <a:ln w="1270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4520952" y="1988841"/>
            <a:ext cx="3304624" cy="432047"/>
            <a:chOff x="4534698" y="1988841"/>
            <a:chExt cx="3304624" cy="432047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5895369" y="1988841"/>
              <a:ext cx="1855250" cy="381168"/>
            </a:xfrm>
            <a:prstGeom prst="rect">
              <a:avLst/>
            </a:prstGeom>
            <a:noFill/>
          </p:spPr>
          <p:txBody>
            <a:bodyPr wrap="square" lIns="103163" tIns="51581" rIns="103163" bIns="51581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bg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前景分析</a:t>
              </a:r>
              <a:endParaRPr lang="zh-CN" altLang="en-US" sz="1800" dirty="0">
                <a:solidFill>
                  <a:schemeClr val="bg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534698" y="1988841"/>
              <a:ext cx="731856" cy="381168"/>
            </a:xfrm>
            <a:prstGeom prst="rect">
              <a:avLst/>
            </a:prstGeom>
            <a:noFill/>
          </p:spPr>
          <p:txBody>
            <a:bodyPr wrap="square" lIns="103163" tIns="51581" rIns="103163" bIns="51581" rtlCol="0">
              <a:spAutoFit/>
            </a:bodyPr>
            <a:lstStyle/>
            <a:p>
              <a:pPr algn="ctr"/>
              <a:r>
                <a:rPr kumimoji="1" lang="en-US" altLang="zh-CN" sz="1800" dirty="0" smtClean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01</a:t>
              </a:r>
              <a:endParaRPr kumimoji="1" lang="ja-JP" altLang="en-US" sz="18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4640967" y="2420888"/>
              <a:ext cx="3198355" cy="0"/>
              <a:chOff x="4283968" y="2420888"/>
              <a:chExt cx="2952328" cy="0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 flipH="1">
                <a:off x="4283968" y="2420888"/>
                <a:ext cx="671733" cy="0"/>
              </a:xfrm>
              <a:prstGeom prst="line">
                <a:avLst/>
              </a:prstGeom>
              <a:ln w="19050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 flipH="1">
                <a:off x="4960640" y="2420888"/>
                <a:ext cx="2275656" cy="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直線コネクタ 46"/>
          <p:cNvCxnSpPr/>
          <p:nvPr/>
        </p:nvCxnSpPr>
        <p:spPr>
          <a:xfrm flipH="1">
            <a:off x="488505" y="4005064"/>
            <a:ext cx="3944067" cy="0"/>
          </a:xfrm>
          <a:prstGeom prst="line">
            <a:avLst/>
          </a:prstGeom>
          <a:ln w="28575">
            <a:solidFill>
              <a:srgbClr val="176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4520952" y="3163283"/>
            <a:ext cx="3304624" cy="432047"/>
            <a:chOff x="4534698" y="1988841"/>
            <a:chExt cx="3304624" cy="432047"/>
          </a:xfrm>
        </p:grpSpPr>
        <p:sp>
          <p:nvSpPr>
            <p:cNvPr id="51" name="テキスト ボックス 50"/>
            <p:cNvSpPr txBox="1"/>
            <p:nvPr/>
          </p:nvSpPr>
          <p:spPr>
            <a:xfrm>
              <a:off x="5895369" y="1988841"/>
              <a:ext cx="1855250" cy="381168"/>
            </a:xfrm>
            <a:prstGeom prst="rect">
              <a:avLst/>
            </a:prstGeom>
            <a:noFill/>
          </p:spPr>
          <p:txBody>
            <a:bodyPr wrap="square" lIns="103163" tIns="51581" rIns="103163" bIns="51581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bg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股权计划</a:t>
              </a:r>
              <a:endParaRPr lang="zh-CN" altLang="en-US" sz="1800" dirty="0">
                <a:solidFill>
                  <a:schemeClr val="bg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534698" y="1988841"/>
              <a:ext cx="731856" cy="381168"/>
            </a:xfrm>
            <a:prstGeom prst="rect">
              <a:avLst/>
            </a:prstGeom>
            <a:noFill/>
          </p:spPr>
          <p:txBody>
            <a:bodyPr wrap="square" lIns="103163" tIns="51581" rIns="103163" bIns="51581" rtlCol="0">
              <a:spAutoFit/>
            </a:bodyPr>
            <a:lstStyle/>
            <a:p>
              <a:pPr algn="ctr"/>
              <a:r>
                <a:rPr kumimoji="1" lang="en-US" altLang="zh-CN" sz="1800" dirty="0" smtClean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03</a:t>
              </a: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4640967" y="2420888"/>
              <a:ext cx="3198355" cy="0"/>
              <a:chOff x="4283968" y="2420888"/>
              <a:chExt cx="2952328" cy="0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 flipH="1">
                <a:off x="4283968" y="2420888"/>
                <a:ext cx="671733" cy="0"/>
              </a:xfrm>
              <a:prstGeom prst="line">
                <a:avLst/>
              </a:prstGeom>
              <a:ln w="19050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 flipH="1">
                <a:off x="4960640" y="2420888"/>
                <a:ext cx="2275656" cy="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グループ化 55"/>
          <p:cNvGrpSpPr/>
          <p:nvPr/>
        </p:nvGrpSpPr>
        <p:grpSpPr>
          <a:xfrm>
            <a:off x="4520952" y="2565847"/>
            <a:ext cx="3304624" cy="432047"/>
            <a:chOff x="4534698" y="1988841"/>
            <a:chExt cx="3304624" cy="432047"/>
          </a:xfrm>
        </p:grpSpPr>
        <p:sp>
          <p:nvSpPr>
            <p:cNvPr id="57" name="テキスト ボックス 56"/>
            <p:cNvSpPr txBox="1"/>
            <p:nvPr/>
          </p:nvSpPr>
          <p:spPr>
            <a:xfrm>
              <a:off x="5895369" y="1988841"/>
              <a:ext cx="1855250" cy="381168"/>
            </a:xfrm>
            <a:prstGeom prst="rect">
              <a:avLst/>
            </a:prstGeom>
            <a:noFill/>
          </p:spPr>
          <p:txBody>
            <a:bodyPr wrap="square" lIns="103163" tIns="51581" rIns="103163" bIns="51581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公司介绍</a:t>
              </a: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4534698" y="1988841"/>
              <a:ext cx="731856" cy="381168"/>
            </a:xfrm>
            <a:prstGeom prst="rect">
              <a:avLst/>
            </a:prstGeom>
            <a:noFill/>
          </p:spPr>
          <p:txBody>
            <a:bodyPr wrap="square" lIns="103163" tIns="51581" rIns="103163" bIns="51581" rtlCol="0">
              <a:spAutoFit/>
            </a:bodyPr>
            <a:lstStyle/>
            <a:p>
              <a:pPr algn="ctr"/>
              <a:r>
                <a:rPr kumimoji="1" lang="en-US" altLang="zh-CN" sz="1800" dirty="0" smtClean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02</a:t>
              </a:r>
              <a:endParaRPr kumimoji="1" lang="ja-JP" altLang="en-US" sz="18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grpSp>
          <p:nvGrpSpPr>
            <p:cNvPr id="59" name="グループ化 58"/>
            <p:cNvGrpSpPr/>
            <p:nvPr/>
          </p:nvGrpSpPr>
          <p:grpSpPr>
            <a:xfrm>
              <a:off x="4640967" y="2420888"/>
              <a:ext cx="3198355" cy="0"/>
              <a:chOff x="4283968" y="2420888"/>
              <a:chExt cx="2952328" cy="0"/>
            </a:xfrm>
          </p:grpSpPr>
          <p:cxnSp>
            <p:nvCxnSpPr>
              <p:cNvPr id="60" name="直線コネクタ 59"/>
              <p:cNvCxnSpPr/>
              <p:nvPr/>
            </p:nvCxnSpPr>
            <p:spPr>
              <a:xfrm flipH="1">
                <a:off x="4283968" y="2420888"/>
                <a:ext cx="671733" cy="0"/>
              </a:xfrm>
              <a:prstGeom prst="line">
                <a:avLst/>
              </a:prstGeom>
              <a:ln w="19050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 flipH="1">
                <a:off x="4960640" y="2420888"/>
                <a:ext cx="2275656" cy="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グループ化 41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43" name="直線コネクタ 42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グループ化 43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45" name="直線コネクタ 44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テキスト ボックス 63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2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34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5655078" y="2588461"/>
            <a:ext cx="1638182" cy="1371758"/>
            <a:chOff x="4067944" y="2351212"/>
            <a:chExt cx="1656184" cy="1365820"/>
          </a:xfrm>
        </p:grpSpPr>
        <p:sp>
          <p:nvSpPr>
            <p:cNvPr id="25" name="正方形/長方形 24"/>
            <p:cNvSpPr/>
            <p:nvPr/>
          </p:nvSpPr>
          <p:spPr>
            <a:xfrm>
              <a:off x="4427984" y="2567236"/>
              <a:ext cx="1296144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01</a:t>
              </a:r>
              <a:endParaRPr lang="ja-JP" altLang="en-US" sz="48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488504" y="3717032"/>
            <a:ext cx="5533899" cy="0"/>
          </a:xfrm>
          <a:prstGeom prst="line">
            <a:avLst/>
          </a:prstGeom>
          <a:ln w="28575">
            <a:solidFill>
              <a:srgbClr val="176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796982" y="4010057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前景分析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690749" y="4653140"/>
            <a:ext cx="3744416" cy="1027499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大数据预测，未来有前景的行业多与软件相关，软件行业产值逐年激增已达到</a:t>
            </a:r>
            <a:r>
              <a:rPr lang="en-US" altLang="zh-CN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GDP13%</a:t>
            </a:r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。</a:t>
            </a:r>
            <a:endParaRPr lang="en-US" altLang="zh-CN" sz="1200" dirty="0" smtClean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endParaRPr lang="en-US" altLang="ja-JP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当下软件业务多集中在互联网行业，智能设备及汽车行业周边等。</a:t>
            </a:r>
            <a:endParaRPr lang="en-US" altLang="zh-CN" sz="1200" dirty="0" smtClean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前景分析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グループ化 25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27" name="直線コネクタ 26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テキスト ボックス 37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3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3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行业前景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995321" y="1808819"/>
            <a:ext cx="815027" cy="577648"/>
            <a:chOff x="1855573" y="908720"/>
            <a:chExt cx="752332" cy="577648"/>
          </a:xfrm>
        </p:grpSpPr>
        <p:sp>
          <p:nvSpPr>
            <p:cNvPr id="54" name="テキスト ボックス 53"/>
            <p:cNvSpPr txBox="1"/>
            <p:nvPr/>
          </p:nvSpPr>
          <p:spPr>
            <a:xfrm>
              <a:off x="1855573" y="1209369"/>
              <a:ext cx="752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云计算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sp>
          <p:nvSpPr>
            <p:cNvPr id="42" name="雲 41"/>
            <p:cNvSpPr/>
            <p:nvPr/>
          </p:nvSpPr>
          <p:spPr>
            <a:xfrm>
              <a:off x="1979712" y="908720"/>
              <a:ext cx="504056" cy="288032"/>
            </a:xfrm>
            <a:prstGeom prst="cloud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2243818" y="3773445"/>
            <a:ext cx="864095" cy="529028"/>
            <a:chOff x="3093068" y="1556792"/>
            <a:chExt cx="797626" cy="529027"/>
          </a:xfrm>
        </p:grpSpPr>
        <p:sp>
          <p:nvSpPr>
            <p:cNvPr id="3" name="円柱 2"/>
            <p:cNvSpPr/>
            <p:nvPr/>
          </p:nvSpPr>
          <p:spPr>
            <a:xfrm>
              <a:off x="3275856" y="1556792"/>
              <a:ext cx="432048" cy="252028"/>
            </a:xfrm>
            <a:prstGeom prst="can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093068" y="1808820"/>
              <a:ext cx="797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大数据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6986728" y="2899768"/>
            <a:ext cx="975388" cy="594031"/>
            <a:chOff x="4265837" y="2204864"/>
            <a:chExt cx="900358" cy="594032"/>
          </a:xfrm>
        </p:grpSpPr>
        <p:sp>
          <p:nvSpPr>
            <p:cNvPr id="6" name="曲折矢印 5"/>
            <p:cNvSpPr/>
            <p:nvPr/>
          </p:nvSpPr>
          <p:spPr>
            <a:xfrm>
              <a:off x="4572000" y="2204864"/>
              <a:ext cx="288032" cy="288032"/>
            </a:xfrm>
            <a:prstGeom prst="bentArrow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265837" y="2521897"/>
              <a:ext cx="900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自动驾驶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135626" y="1230643"/>
            <a:ext cx="875028" cy="553998"/>
            <a:chOff x="4600189" y="1178252"/>
            <a:chExt cx="807718" cy="553997"/>
          </a:xfrm>
        </p:grpSpPr>
        <p:sp>
          <p:nvSpPr>
            <p:cNvPr id="4" name="稲妻 3"/>
            <p:cNvSpPr/>
            <p:nvPr/>
          </p:nvSpPr>
          <p:spPr>
            <a:xfrm>
              <a:off x="4860032" y="1178252"/>
              <a:ext cx="288032" cy="276999"/>
            </a:xfrm>
            <a:prstGeom prst="lightningBolt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600189" y="1455250"/>
              <a:ext cx="807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新媒体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193441" y="4885736"/>
            <a:ext cx="991881" cy="658196"/>
            <a:chOff x="1724359" y="3214132"/>
            <a:chExt cx="915582" cy="658195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57" name="円/楕円 56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58" name="円/楕円 57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59" name="円/楕円 58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60" name="円弧 59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85" name="テキスト ボックス 84"/>
            <p:cNvSpPr txBox="1"/>
            <p:nvPr/>
          </p:nvSpPr>
          <p:spPr>
            <a:xfrm>
              <a:off x="1724359" y="3595328"/>
              <a:ext cx="915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人工智能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4286269" y="2561630"/>
            <a:ext cx="1297890" cy="1155404"/>
            <a:chOff x="3707904" y="3914004"/>
            <a:chExt cx="923867" cy="792088"/>
          </a:xfrm>
        </p:grpSpPr>
        <p:sp>
          <p:nvSpPr>
            <p:cNvPr id="86" name="六角形 85"/>
            <p:cNvSpPr/>
            <p:nvPr/>
          </p:nvSpPr>
          <p:spPr>
            <a:xfrm>
              <a:off x="3707904" y="3914004"/>
              <a:ext cx="918822" cy="792088"/>
            </a:xfrm>
            <a:prstGeom prst="hexagon">
              <a:avLst/>
            </a:prstGeom>
            <a:solidFill>
              <a:srgbClr val="176FF1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3716189" y="4194000"/>
              <a:ext cx="915582" cy="232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有前景行业</a:t>
              </a:r>
              <a:endParaRPr kumimoji="1" lang="ja-JP" altLang="en-US" sz="1600" dirty="0">
                <a:solidFill>
                  <a:srgbClr val="FFFFFF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4034483" y="914457"/>
            <a:ext cx="509109" cy="633386"/>
            <a:chOff x="1348694" y="5030602"/>
            <a:chExt cx="469947" cy="633384"/>
          </a:xfrm>
        </p:grpSpPr>
        <p:sp>
          <p:nvSpPr>
            <p:cNvPr id="26" name="直方体 25"/>
            <p:cNvSpPr/>
            <p:nvPr/>
          </p:nvSpPr>
          <p:spPr>
            <a:xfrm>
              <a:off x="1403648" y="5030602"/>
              <a:ext cx="360040" cy="357384"/>
            </a:xfrm>
            <a:prstGeom prst="cube">
              <a:avLst/>
            </a:prstGeom>
            <a:noFill/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1348694" y="5386988"/>
              <a:ext cx="46994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3D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6550488" y="4718604"/>
            <a:ext cx="706184" cy="445756"/>
            <a:chOff x="1220486" y="5095099"/>
            <a:chExt cx="651862" cy="445755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1220486" y="5263856"/>
              <a:ext cx="651862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VR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331640" y="5095099"/>
              <a:ext cx="171266" cy="171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1569673" y="5095659"/>
              <a:ext cx="171266" cy="171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cxnSp>
          <p:nvCxnSpPr>
            <p:cNvPr id="30" name="直線コネクタ 29"/>
            <p:cNvCxnSpPr>
              <a:stCxn id="28" idx="6"/>
              <a:endCxn id="89" idx="2"/>
            </p:cNvCxnSpPr>
            <p:nvPr/>
          </p:nvCxnSpPr>
          <p:spPr>
            <a:xfrm>
              <a:off x="1502906" y="5180732"/>
              <a:ext cx="66767" cy="560"/>
            </a:xfrm>
            <a:prstGeom prst="line">
              <a:avLst/>
            </a:prstGeom>
            <a:solidFill>
              <a:srgbClr val="FFFFFF"/>
            </a:solidFill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0" name="テキスト ボックス 89"/>
          <p:cNvSpPr txBox="1"/>
          <p:nvPr/>
        </p:nvSpPr>
        <p:spPr>
          <a:xfrm>
            <a:off x="7761312" y="5307181"/>
            <a:ext cx="706184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…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107913" y="2386467"/>
            <a:ext cx="548943" cy="175163"/>
          </a:xfrm>
          <a:prstGeom prst="line">
            <a:avLst/>
          </a:prstGeom>
          <a:ln>
            <a:solidFill>
              <a:srgbClr val="176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483204" y="1784641"/>
            <a:ext cx="92700" cy="32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5817096" y="2096851"/>
            <a:ext cx="318530" cy="28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135626" y="3139332"/>
            <a:ext cx="535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3440832" y="3493799"/>
            <a:ext cx="504056" cy="22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738499" y="4163973"/>
            <a:ext cx="0" cy="48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817096" y="4005066"/>
            <a:ext cx="432048" cy="29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62" name="直線コネクタ 61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グループ化 62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64" name="直線コネクタ 63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テキスト ボックス 68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4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31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669192" y="-24637"/>
            <a:ext cx="3415423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大连软件行业现状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>
            <a:defPPr>
              <a:defRPr lang="ja-JP"/>
            </a:defPPr>
            <a:lvl1pPr algn="r">
              <a:defRPr sz="100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defRPr>
            </a:lvl1pPr>
          </a:lstStyle>
          <a:p>
            <a:r>
              <a:rPr lang="en-US" altLang="ja-JP" dirty="0"/>
              <a:t>Dalian XXX Technology .com</a:t>
            </a:r>
          </a:p>
          <a:p>
            <a:r>
              <a:rPr lang="en-US" altLang="ja-JP" dirty="0"/>
              <a:t>copyright@2017</a:t>
            </a:r>
            <a:endParaRPr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020741" y="1124745"/>
            <a:ext cx="6492881" cy="4536503"/>
            <a:chOff x="2020741" y="1124745"/>
            <a:chExt cx="6492881" cy="4536503"/>
          </a:xfrm>
        </p:grpSpPr>
        <p:graphicFrame>
          <p:nvGraphicFramePr>
            <p:cNvPr id="44" name="グラフ 43"/>
            <p:cNvGraphicFramePr/>
            <p:nvPr>
              <p:extLst>
                <p:ext uri="{D42A27DB-BD31-4B8C-83A1-F6EECF244321}">
                  <p14:modId xmlns:p14="http://schemas.microsoft.com/office/powerpoint/2010/main" val="16047359"/>
                </p:ext>
              </p:extLst>
            </p:nvPr>
          </p:nvGraphicFramePr>
          <p:xfrm>
            <a:off x="2924776" y="1941805"/>
            <a:ext cx="4316113" cy="21611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5" name="グループ化 24"/>
            <p:cNvGrpSpPr/>
            <p:nvPr/>
          </p:nvGrpSpPr>
          <p:grpSpPr>
            <a:xfrm>
              <a:off x="6123130" y="2774442"/>
              <a:ext cx="2175160" cy="1008112"/>
              <a:chOff x="3059832" y="2852936"/>
              <a:chExt cx="2007840" cy="1008112"/>
            </a:xfrm>
          </p:grpSpPr>
          <p:cxnSp>
            <p:nvCxnSpPr>
              <p:cNvPr id="21" name="直線コネクタ 20"/>
              <p:cNvCxnSpPr/>
              <p:nvPr/>
            </p:nvCxnSpPr>
            <p:spPr>
              <a:xfrm>
                <a:off x="3059832" y="2852936"/>
                <a:ext cx="864096" cy="1008112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>
                <a:off x="3923928" y="3861048"/>
                <a:ext cx="1143744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テキスト ボックス 54"/>
            <p:cNvSpPr txBox="1"/>
            <p:nvPr/>
          </p:nvSpPr>
          <p:spPr>
            <a:xfrm>
              <a:off x="7031457" y="3354441"/>
              <a:ext cx="1482165" cy="381168"/>
            </a:xfrm>
            <a:prstGeom prst="rect">
              <a:avLst/>
            </a:prstGeom>
            <a:noFill/>
          </p:spPr>
          <p:txBody>
            <a:bodyPr wrap="square" lIns="103163" tIns="51581" rIns="103163" bIns="51581" rtlCol="0">
              <a:spAutoFit/>
            </a:bodyPr>
            <a:lstStyle/>
            <a:p>
              <a:pPr algn="ctr"/>
              <a:r>
                <a:rPr kumimoji="1" lang="zh-CN" altLang="en-US" sz="1800" dirty="0" smtClean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离岸外包</a:t>
              </a:r>
              <a:endParaRPr kumimoji="1" lang="ja-JP" altLang="en-US" sz="18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2020741" y="3478735"/>
              <a:ext cx="2103553" cy="782796"/>
              <a:chOff x="1865298" y="3478738"/>
              <a:chExt cx="1941741" cy="78279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 flipV="1">
                <a:off x="3230975" y="3478738"/>
                <a:ext cx="576064" cy="782796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2087231" y="4261534"/>
                <a:ext cx="1143744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テキスト ボックス 64"/>
              <p:cNvSpPr txBox="1"/>
              <p:nvPr/>
            </p:nvSpPr>
            <p:spPr>
              <a:xfrm>
                <a:off x="1865298" y="382039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800" dirty="0" smtClean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国内外包</a:t>
                </a:r>
                <a:endParaRPr kumimoji="1" lang="ja-JP" altLang="en-US" sz="18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  <p:grpSp>
          <p:nvGrpSpPr>
            <p:cNvPr id="35" name="グループ化 34"/>
            <p:cNvGrpSpPr/>
            <p:nvPr/>
          </p:nvGrpSpPr>
          <p:grpSpPr>
            <a:xfrm>
              <a:off x="2846769" y="1124745"/>
              <a:ext cx="1874872" cy="936104"/>
              <a:chOff x="2627784" y="1124744"/>
              <a:chExt cx="1730651" cy="936104"/>
            </a:xfrm>
          </p:grpSpPr>
          <p:cxnSp>
            <p:nvCxnSpPr>
              <p:cNvPr id="61" name="直線コネクタ 60"/>
              <p:cNvCxnSpPr/>
              <p:nvPr/>
            </p:nvCxnSpPr>
            <p:spPr>
              <a:xfrm>
                <a:off x="3926387" y="1556792"/>
                <a:ext cx="432048" cy="504056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2782643" y="1556792"/>
                <a:ext cx="1143744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/>
              <p:cNvSpPr txBox="1"/>
              <p:nvPr/>
            </p:nvSpPr>
            <p:spPr>
              <a:xfrm>
                <a:off x="2627784" y="1124744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800" dirty="0" smtClean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自主研发</a:t>
                </a:r>
                <a:endParaRPr kumimoji="1" lang="ja-JP" altLang="en-US" sz="18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  <p:grpSp>
          <p:nvGrpSpPr>
            <p:cNvPr id="68" name="グループ化 67"/>
            <p:cNvGrpSpPr/>
            <p:nvPr/>
          </p:nvGrpSpPr>
          <p:grpSpPr>
            <a:xfrm>
              <a:off x="2284634" y="5150329"/>
              <a:ext cx="5749835" cy="510919"/>
              <a:chOff x="4067944" y="2351212"/>
              <a:chExt cx="1313524" cy="1349403"/>
            </a:xfrm>
          </p:grpSpPr>
          <p:sp>
            <p:nvSpPr>
              <p:cNvPr id="69" name="正方形/長方形 68"/>
              <p:cNvSpPr/>
              <p:nvPr/>
            </p:nvSpPr>
            <p:spPr>
              <a:xfrm>
                <a:off x="4085324" y="2550818"/>
                <a:ext cx="1296144" cy="1149797"/>
              </a:xfrm>
              <a:prstGeom prst="rect">
                <a:avLst/>
              </a:prstGeom>
              <a:solidFill>
                <a:srgbClr val="8CB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4067944" y="2351212"/>
                <a:ext cx="1296144" cy="1149796"/>
              </a:xfrm>
              <a:prstGeom prst="rect">
                <a:avLst/>
              </a:prstGeom>
              <a:solidFill>
                <a:srgbClr val="176F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800" dirty="0" smtClean="0">
                    <a:latin typeface="sc雅黑" panose="02010601040101010101" pitchFamily="2" charset="-128"/>
                    <a:ea typeface="sc雅黑" panose="02010601040101010101" pitchFamily="2" charset="-128"/>
                  </a:rPr>
                  <a:t>业务性质决定其 </a:t>
                </a:r>
                <a:r>
                  <a:rPr lang="zh-CN" altLang="en-US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零散性</a:t>
                </a:r>
                <a:r>
                  <a:rPr kumimoji="1" lang="zh-CN" altLang="en-US" sz="1800" dirty="0" smtClean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zh-CN" altLang="en-US" dirty="0" smtClean="0">
                    <a:latin typeface="sc雅黑" panose="02010601040101010101" pitchFamily="2" charset="-128"/>
                    <a:ea typeface="sc雅黑" panose="02010601040101010101" pitchFamily="2" charset="-128"/>
                  </a:rPr>
                  <a:t>单一性 </a:t>
                </a:r>
                <a:r>
                  <a:rPr lang="zh-CN" altLang="en-US" sz="1800" dirty="0" smtClean="0">
                    <a:latin typeface="sc雅黑" panose="02010601040101010101" pitchFamily="2" charset="-128"/>
                    <a:ea typeface="sc雅黑" panose="02010601040101010101" pitchFamily="2" charset="-128"/>
                  </a:rPr>
                  <a:t>及 </a:t>
                </a:r>
                <a:r>
                  <a:rPr lang="zh-CN" altLang="en-US" dirty="0" smtClean="0">
                    <a:latin typeface="sc雅黑" panose="02010601040101010101" pitchFamily="2" charset="-128"/>
                    <a:ea typeface="sc雅黑" panose="02010601040101010101" pitchFamily="2" charset="-128"/>
                  </a:rPr>
                  <a:t>不稳定性</a:t>
                </a:r>
                <a:r>
                  <a:rPr lang="zh-CN" altLang="en-US" sz="1800" dirty="0" smtClean="0">
                    <a:latin typeface="sc雅黑" panose="02010601040101010101" pitchFamily="2" charset="-128"/>
                    <a:ea typeface="sc雅黑" panose="02010601040101010101" pitchFamily="2" charset="-128"/>
                  </a:rPr>
                  <a:t>！</a:t>
                </a:r>
                <a:endParaRPr lang="ja-JP" altLang="en-US" sz="1800" dirty="0"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  <p:grpSp>
        <p:nvGrpSpPr>
          <p:cNvPr id="31" name="グループ化 30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グループ化 35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38" name="直線コネクタ 37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5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20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669192" y="-24637"/>
            <a:ext cx="3415423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大连软件行业现状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>
            <a:defPPr>
              <a:defRPr lang="ja-JP"/>
            </a:defPPr>
            <a:lvl1pPr algn="r">
              <a:defRPr sz="100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defRPr>
            </a:lvl1pPr>
          </a:lstStyle>
          <a:p>
            <a:r>
              <a:rPr lang="en-US" altLang="ja-JP" dirty="0"/>
              <a:t>Dalian XXX Technology .com</a:t>
            </a:r>
          </a:p>
          <a:p>
            <a:r>
              <a:rPr lang="en-US" altLang="ja-JP" dirty="0"/>
              <a:t>copyright@2017</a:t>
            </a:r>
            <a:endParaRPr lang="ja-JP" altLang="en-US" dirty="0"/>
          </a:p>
        </p:txBody>
      </p:sp>
      <p:grpSp>
        <p:nvGrpSpPr>
          <p:cNvPr id="68" name="グループ化 67"/>
          <p:cNvGrpSpPr/>
          <p:nvPr/>
        </p:nvGrpSpPr>
        <p:grpSpPr>
          <a:xfrm>
            <a:off x="2284634" y="5150329"/>
            <a:ext cx="5749835" cy="510919"/>
            <a:chOff x="4067944" y="2351212"/>
            <a:chExt cx="1313524" cy="1349403"/>
          </a:xfrm>
        </p:grpSpPr>
        <p:sp>
          <p:nvSpPr>
            <p:cNvPr id="69" name="正方形/長方形 68"/>
            <p:cNvSpPr/>
            <p:nvPr/>
          </p:nvSpPr>
          <p:spPr>
            <a:xfrm>
              <a:off x="4085324" y="2550818"/>
              <a:ext cx="1296144" cy="1149797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8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业务特点决定 除</a:t>
              </a:r>
              <a:r>
                <a:rPr kumimoji="1" lang="en-US" altLang="zh-CN" sz="18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ERP</a:t>
              </a:r>
              <a:r>
                <a:rPr kumimoji="1" lang="zh-CN" altLang="en-US" sz="18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外均易于切入！</a:t>
              </a:r>
              <a:endParaRPr lang="ja-JP" altLang="en-US" sz="24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sp>
        <p:nvSpPr>
          <p:cNvPr id="3" name="爆発 1 2"/>
          <p:cNvSpPr/>
          <p:nvPr/>
        </p:nvSpPr>
        <p:spPr>
          <a:xfrm>
            <a:off x="1928664" y="1048750"/>
            <a:ext cx="1728192" cy="1224136"/>
          </a:xfrm>
          <a:prstGeom prst="irregularSeal1">
            <a:avLst/>
          </a:prstGeom>
          <a:solidFill>
            <a:srgbClr val="8CB8F8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ERP</a:t>
            </a:r>
            <a:endParaRPr kumimoji="1" lang="ja-JP" altLang="en-US" sz="18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" name="爆発 2 3"/>
          <p:cNvSpPr/>
          <p:nvPr/>
        </p:nvSpPr>
        <p:spPr>
          <a:xfrm>
            <a:off x="5187970" y="1268760"/>
            <a:ext cx="2357318" cy="1512168"/>
          </a:xfrm>
          <a:prstGeom prst="irregularSeal2">
            <a:avLst/>
          </a:prstGeom>
          <a:solidFill>
            <a:srgbClr val="8CB8F8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互联网</a:t>
            </a:r>
            <a:endParaRPr lang="ja-JP" altLang="en-US" sz="18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6" name="星 12 5"/>
          <p:cNvSpPr/>
          <p:nvPr/>
        </p:nvSpPr>
        <p:spPr>
          <a:xfrm>
            <a:off x="2408224" y="3140968"/>
            <a:ext cx="1752688" cy="1152128"/>
          </a:xfrm>
          <a:prstGeom prst="star12">
            <a:avLst/>
          </a:prstGeom>
          <a:solidFill>
            <a:srgbClr val="8CB8F8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车载</a:t>
            </a:r>
            <a:endParaRPr lang="ja-JP" altLang="en-US" sz="18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7" name="星 7 6"/>
          <p:cNvSpPr/>
          <p:nvPr/>
        </p:nvSpPr>
        <p:spPr>
          <a:xfrm>
            <a:off x="5457056" y="3645024"/>
            <a:ext cx="3024336" cy="864096"/>
          </a:xfrm>
          <a:prstGeom prst="star7">
            <a:avLst/>
          </a:prstGeom>
          <a:solidFill>
            <a:srgbClr val="8CB8F8"/>
          </a:solidFill>
          <a:ln w="19050">
            <a:solidFill>
              <a:srgbClr val="8CB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BPO</a:t>
            </a:r>
            <a:r>
              <a:rPr lang="ja-JP" altLang="en-US" sz="18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＆</a:t>
            </a:r>
            <a:r>
              <a:rPr lang="zh-CN" altLang="en-US" sz="18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测试</a:t>
            </a:r>
            <a:endParaRPr lang="ja-JP" altLang="en-US" sz="18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51677" y="2272886"/>
            <a:ext cx="148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几大企业垄断</a:t>
            </a:r>
            <a:endParaRPr kumimoji="1"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529064" y="278092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门槛低，价格低，业务多</a:t>
            </a:r>
            <a:endParaRPr kumimoji="1"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356643" y="4285924"/>
            <a:ext cx="1948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技术型，分包多，价格高</a:t>
            </a:r>
            <a:endParaRPr kumimoji="1"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57056" y="4511394"/>
            <a:ext cx="2908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人力型</a:t>
            </a:r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，用工量</a:t>
            </a:r>
            <a:r>
              <a:rPr kumimoji="1"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大，用工不稳定</a:t>
            </a:r>
            <a:endParaRPr kumimoji="1"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43" name="直線コネクタ 42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46" name="直線コネクタ 45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18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5655078" y="2588461"/>
            <a:ext cx="1638182" cy="1371758"/>
            <a:chOff x="4067944" y="2351212"/>
            <a:chExt cx="1656184" cy="1365820"/>
          </a:xfrm>
        </p:grpSpPr>
        <p:sp>
          <p:nvSpPr>
            <p:cNvPr id="25" name="正方形/長方形 24"/>
            <p:cNvSpPr/>
            <p:nvPr/>
          </p:nvSpPr>
          <p:spPr>
            <a:xfrm>
              <a:off x="4427984" y="2567236"/>
              <a:ext cx="1296144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02</a:t>
              </a:r>
              <a:endParaRPr lang="ja-JP" altLang="en-US" sz="48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488504" y="3717032"/>
            <a:ext cx="5533899" cy="0"/>
          </a:xfrm>
          <a:prstGeom prst="line">
            <a:avLst/>
          </a:prstGeom>
          <a:ln w="28575">
            <a:solidFill>
              <a:srgbClr val="176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796982" y="4010057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公司介绍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690749" y="4653140"/>
            <a:ext cx="3744416" cy="842833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公司定位为以业务为核心的服务型科技公司</a:t>
            </a:r>
            <a:r>
              <a:rPr lang="zh-CN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。</a:t>
            </a:r>
            <a:endParaRPr lang="en-US" altLang="zh-CN" sz="1200" dirty="0" smtClean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endParaRPr lang="en-US" altLang="zh-CN" sz="1200" dirty="0" smtClean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  <a:p>
            <a:r>
              <a:rPr lang="zh-CN" altLang="en-US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主要从事小企业资源整合，承接软硬件开发业务及分包，人员外包服务，以及提供周边服务等</a:t>
            </a:r>
            <a:r>
              <a:rPr lang="en-US" altLang="zh-CN" sz="12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...</a:t>
            </a:r>
            <a:endParaRPr lang="ja-JP" altLang="en-US" sz="12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公司介绍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グループ化 25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27" name="直線コネクタ 26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テキスト ボックス 37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7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64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核心业务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2705" y="1700808"/>
            <a:ext cx="2179155" cy="381168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做一个拼积木者</a:t>
            </a:r>
            <a:endParaRPr kumimoji="1" lang="ja-JP" altLang="en-US" sz="18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232705" y="3429000"/>
            <a:ext cx="2179155" cy="381168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别人挖矿我卖水</a:t>
            </a:r>
            <a:endParaRPr kumimoji="1" lang="ja-JP" altLang="en-US" sz="18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189006" y="5147901"/>
            <a:ext cx="4134459" cy="381168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让农夫儿子与石油大亨女儿联姻</a:t>
            </a:r>
            <a:endParaRPr kumimoji="1" lang="ja-JP" altLang="en-US" sz="18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grpSp>
        <p:nvGrpSpPr>
          <p:cNvPr id="61" name="グループ化 60"/>
          <p:cNvGrpSpPr/>
          <p:nvPr/>
        </p:nvGrpSpPr>
        <p:grpSpPr>
          <a:xfrm>
            <a:off x="2205629" y="1718405"/>
            <a:ext cx="462048" cy="414451"/>
            <a:chOff x="592209" y="2129248"/>
            <a:chExt cx="695331" cy="675677"/>
          </a:xfrm>
          <a:solidFill>
            <a:srgbClr val="FFFFFF"/>
          </a:solidFill>
        </p:grpSpPr>
        <p:sp>
          <p:nvSpPr>
            <p:cNvPr id="62" name="六角形 61"/>
            <p:cNvSpPr/>
            <p:nvPr/>
          </p:nvSpPr>
          <p:spPr>
            <a:xfrm>
              <a:off x="592209" y="2324883"/>
              <a:ext cx="361954" cy="312029"/>
            </a:xfrm>
            <a:prstGeom prst="hexagon">
              <a:avLst/>
            </a:prstGeom>
            <a:grpFill/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3" name="六角形 62"/>
            <p:cNvSpPr/>
            <p:nvPr/>
          </p:nvSpPr>
          <p:spPr>
            <a:xfrm>
              <a:off x="925586" y="2492896"/>
              <a:ext cx="361954" cy="312029"/>
            </a:xfrm>
            <a:prstGeom prst="hexagon">
              <a:avLst/>
            </a:prstGeom>
            <a:grpFill/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4" name="六角形 63"/>
            <p:cNvSpPr/>
            <p:nvPr/>
          </p:nvSpPr>
          <p:spPr>
            <a:xfrm>
              <a:off x="915024" y="2129248"/>
              <a:ext cx="361954" cy="312029"/>
            </a:xfrm>
            <a:prstGeom prst="hexagon">
              <a:avLst/>
            </a:prstGeom>
            <a:grpFill/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65" name="ハート 64"/>
          <p:cNvSpPr/>
          <p:nvPr/>
        </p:nvSpPr>
        <p:spPr>
          <a:xfrm>
            <a:off x="2220738" y="5154861"/>
            <a:ext cx="431830" cy="362375"/>
          </a:xfrm>
          <a:prstGeom prst="heart">
            <a:avLst/>
          </a:prstGeom>
          <a:solidFill>
            <a:srgbClr val="FFFFFF"/>
          </a:solidFill>
          <a:ln w="19050">
            <a:solidFill>
              <a:srgbClr val="176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2208372" y="3439602"/>
            <a:ext cx="456570" cy="421450"/>
            <a:chOff x="539552" y="5445224"/>
            <a:chExt cx="904695" cy="904695"/>
          </a:xfrm>
          <a:solidFill>
            <a:srgbClr val="FFFFFF"/>
          </a:solidFill>
        </p:grpSpPr>
        <p:sp>
          <p:nvSpPr>
            <p:cNvPr id="67" name="円/楕円 66"/>
            <p:cNvSpPr/>
            <p:nvPr/>
          </p:nvSpPr>
          <p:spPr>
            <a:xfrm>
              <a:off x="539552" y="5445224"/>
              <a:ext cx="904695" cy="904695"/>
            </a:xfrm>
            <a:prstGeom prst="ellipse">
              <a:avLst/>
            </a:prstGeom>
            <a:grpFill/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 rot="2700000">
              <a:off x="763194" y="5733256"/>
              <a:ext cx="112607" cy="112607"/>
            </a:xfrm>
            <a:prstGeom prst="ellipse">
              <a:avLst/>
            </a:prstGeom>
            <a:grpFill/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 rot="2700000">
              <a:off x="1119922" y="5733255"/>
              <a:ext cx="112607" cy="112607"/>
            </a:xfrm>
            <a:prstGeom prst="ellipse">
              <a:avLst/>
            </a:prstGeom>
            <a:grpFill/>
            <a:ln w="19050">
              <a:solidFill>
                <a:srgbClr val="176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0" name="円弧 69"/>
            <p:cNvSpPr/>
            <p:nvPr/>
          </p:nvSpPr>
          <p:spPr>
            <a:xfrm rot="8101396">
              <a:off x="765725" y="5671397"/>
              <a:ext cx="452347" cy="452347"/>
            </a:xfrm>
            <a:prstGeom prst="arc">
              <a:avLst/>
            </a:prstGeom>
            <a:grpFill/>
            <a:ln w="19050">
              <a:solidFill>
                <a:srgbClr val="176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2182559" y="1835946"/>
            <a:ext cx="6422962" cy="491863"/>
            <a:chOff x="2014670" y="1835946"/>
            <a:chExt cx="5928888" cy="491862"/>
          </a:xfrm>
        </p:grpSpPr>
        <p:cxnSp>
          <p:nvCxnSpPr>
            <p:cNvPr id="71" name="直線コネクタ 70"/>
            <p:cNvCxnSpPr/>
            <p:nvPr/>
          </p:nvCxnSpPr>
          <p:spPr>
            <a:xfrm flipH="1">
              <a:off x="2014670" y="2276872"/>
              <a:ext cx="4717570" cy="0"/>
            </a:xfrm>
            <a:prstGeom prst="line">
              <a:avLst/>
            </a:prstGeom>
            <a:ln w="19050">
              <a:solidFill>
                <a:srgbClr val="176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グループ化 71"/>
            <p:cNvGrpSpPr/>
            <p:nvPr/>
          </p:nvGrpSpPr>
          <p:grpSpPr>
            <a:xfrm>
              <a:off x="6719422" y="1835946"/>
              <a:ext cx="1224136" cy="491862"/>
              <a:chOff x="4067944" y="2351212"/>
              <a:chExt cx="1340720" cy="1275440"/>
            </a:xfrm>
          </p:grpSpPr>
          <p:sp>
            <p:nvSpPr>
              <p:cNvPr id="73" name="正方形/長方形 72"/>
              <p:cNvSpPr/>
              <p:nvPr/>
            </p:nvSpPr>
            <p:spPr>
              <a:xfrm>
                <a:off x="4112520" y="2476857"/>
                <a:ext cx="1296144" cy="1149795"/>
              </a:xfrm>
              <a:prstGeom prst="rect">
                <a:avLst/>
              </a:prstGeom>
              <a:solidFill>
                <a:srgbClr val="8CB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4067944" y="2351212"/>
                <a:ext cx="1296144" cy="1149796"/>
              </a:xfrm>
              <a:prstGeom prst="rect">
                <a:avLst/>
              </a:prstGeom>
              <a:solidFill>
                <a:srgbClr val="176F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dirty="0">
                    <a:solidFill>
                      <a:srgbClr val="FFFFFF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资源整合</a:t>
                </a:r>
                <a:endParaRPr lang="ja-JP" altLang="en-US" sz="1800" dirty="0">
                  <a:solidFill>
                    <a:srgbClr val="FFFFFF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  <p:grpSp>
        <p:nvGrpSpPr>
          <p:cNvPr id="75" name="グループ化 74"/>
          <p:cNvGrpSpPr/>
          <p:nvPr/>
        </p:nvGrpSpPr>
        <p:grpSpPr>
          <a:xfrm>
            <a:off x="2157818" y="5186443"/>
            <a:ext cx="6422962" cy="491863"/>
            <a:chOff x="2014670" y="1835946"/>
            <a:chExt cx="5928888" cy="491862"/>
          </a:xfrm>
        </p:grpSpPr>
        <p:cxnSp>
          <p:nvCxnSpPr>
            <p:cNvPr id="76" name="直線コネクタ 75"/>
            <p:cNvCxnSpPr/>
            <p:nvPr/>
          </p:nvCxnSpPr>
          <p:spPr>
            <a:xfrm flipH="1">
              <a:off x="2014670" y="2276872"/>
              <a:ext cx="4717570" cy="0"/>
            </a:xfrm>
            <a:prstGeom prst="line">
              <a:avLst/>
            </a:prstGeom>
            <a:ln w="19050">
              <a:solidFill>
                <a:srgbClr val="176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グループ化 76"/>
            <p:cNvGrpSpPr/>
            <p:nvPr/>
          </p:nvGrpSpPr>
          <p:grpSpPr>
            <a:xfrm>
              <a:off x="6719422" y="1835946"/>
              <a:ext cx="1224136" cy="491862"/>
              <a:chOff x="4067944" y="2351212"/>
              <a:chExt cx="1340720" cy="1275440"/>
            </a:xfrm>
          </p:grpSpPr>
          <p:sp>
            <p:nvSpPr>
              <p:cNvPr id="78" name="正方形/長方形 77"/>
              <p:cNvSpPr/>
              <p:nvPr/>
            </p:nvSpPr>
            <p:spPr>
              <a:xfrm>
                <a:off x="4112520" y="2476857"/>
                <a:ext cx="1296144" cy="1149795"/>
              </a:xfrm>
              <a:prstGeom prst="rect">
                <a:avLst/>
              </a:prstGeom>
              <a:solidFill>
                <a:srgbClr val="8CB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4067944" y="2351212"/>
                <a:ext cx="1296144" cy="1149796"/>
              </a:xfrm>
              <a:prstGeom prst="rect">
                <a:avLst/>
              </a:prstGeom>
              <a:solidFill>
                <a:srgbClr val="176F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dirty="0">
                    <a:solidFill>
                      <a:srgbClr val="FFFFFF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对接营销</a:t>
                </a:r>
              </a:p>
            </p:txBody>
          </p:sp>
        </p:grpSp>
      </p:grpSp>
      <p:grpSp>
        <p:nvGrpSpPr>
          <p:cNvPr id="80" name="グループ化 79"/>
          <p:cNvGrpSpPr/>
          <p:nvPr/>
        </p:nvGrpSpPr>
        <p:grpSpPr>
          <a:xfrm>
            <a:off x="2170601" y="3539058"/>
            <a:ext cx="6422962" cy="491863"/>
            <a:chOff x="2014670" y="1835946"/>
            <a:chExt cx="5928888" cy="491862"/>
          </a:xfrm>
        </p:grpSpPr>
        <p:cxnSp>
          <p:nvCxnSpPr>
            <p:cNvPr id="81" name="直線コネクタ 80"/>
            <p:cNvCxnSpPr/>
            <p:nvPr/>
          </p:nvCxnSpPr>
          <p:spPr>
            <a:xfrm flipH="1">
              <a:off x="2014670" y="2276872"/>
              <a:ext cx="4717570" cy="0"/>
            </a:xfrm>
            <a:prstGeom prst="line">
              <a:avLst/>
            </a:prstGeom>
            <a:ln w="19050">
              <a:solidFill>
                <a:srgbClr val="176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グループ化 81"/>
            <p:cNvGrpSpPr/>
            <p:nvPr/>
          </p:nvGrpSpPr>
          <p:grpSpPr>
            <a:xfrm>
              <a:off x="6719422" y="1835946"/>
              <a:ext cx="1224136" cy="491862"/>
              <a:chOff x="4067944" y="2351212"/>
              <a:chExt cx="1340720" cy="1275440"/>
            </a:xfrm>
          </p:grpSpPr>
          <p:sp>
            <p:nvSpPr>
              <p:cNvPr id="83" name="正方形/長方形 82"/>
              <p:cNvSpPr/>
              <p:nvPr/>
            </p:nvSpPr>
            <p:spPr>
              <a:xfrm>
                <a:off x="4112520" y="2476857"/>
                <a:ext cx="1296144" cy="1149795"/>
              </a:xfrm>
              <a:prstGeom prst="rect">
                <a:avLst/>
              </a:prstGeom>
              <a:solidFill>
                <a:srgbClr val="8CB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4067944" y="2351212"/>
                <a:ext cx="1296144" cy="1149796"/>
              </a:xfrm>
              <a:prstGeom prst="rect">
                <a:avLst/>
              </a:prstGeom>
              <a:solidFill>
                <a:srgbClr val="176F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dirty="0">
                    <a:solidFill>
                      <a:srgbClr val="FFFFFF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周边服务</a:t>
                </a:r>
              </a:p>
            </p:txBody>
          </p:sp>
        </p:grpSp>
      </p:grpSp>
      <p:grpSp>
        <p:nvGrpSpPr>
          <p:cNvPr id="42" name="グループ化 41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43" name="直線コネクタ 42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グループ化 43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45" name="直線コネクタ 44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8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1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/>
          <p:cNvCxnSpPr/>
          <p:nvPr/>
        </p:nvCxnSpPr>
        <p:spPr>
          <a:xfrm>
            <a:off x="6825208" y="404664"/>
            <a:ext cx="3080792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61312" y="-51268"/>
            <a:ext cx="1855250" cy="473501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资源整合</a:t>
            </a:r>
            <a:endParaRPr lang="ja-JP" altLang="en-US" sz="24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12296" y="6453336"/>
            <a:ext cx="1855250" cy="411946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Dalian XXX Technology .com</a:t>
            </a:r>
          </a:p>
          <a:p>
            <a:pPr algn="r"/>
            <a:r>
              <a:rPr lang="en-US" altLang="ja-JP" sz="10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rPr>
              <a:t>copyright@2017</a:t>
            </a:r>
            <a:endParaRPr lang="ja-JP" altLang="en-US" sz="1000" dirty="0">
              <a:solidFill>
                <a:srgbClr val="176FF1"/>
              </a:solidFill>
              <a:latin typeface="sc雅黑" panose="02010601040101010101" pitchFamily="2" charset="-128"/>
              <a:ea typeface="sc雅黑" panose="02010601040101010101" pitchFamily="2" charset="-128"/>
            </a:endParaRPr>
          </a:p>
        </p:txBody>
      </p:sp>
      <p:cxnSp>
        <p:nvCxnSpPr>
          <p:cNvPr id="70" name="直線コネクタ 69"/>
          <p:cNvCxnSpPr/>
          <p:nvPr/>
        </p:nvCxnSpPr>
        <p:spPr>
          <a:xfrm>
            <a:off x="1754645" y="3789040"/>
            <a:ext cx="4852610" cy="0"/>
          </a:xfrm>
          <a:prstGeom prst="line">
            <a:avLst/>
          </a:prstGeom>
          <a:ln w="12700">
            <a:solidFill>
              <a:srgbClr val="6AA3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/>
          <p:cNvGrpSpPr/>
          <p:nvPr/>
        </p:nvGrpSpPr>
        <p:grpSpPr>
          <a:xfrm>
            <a:off x="896547" y="620689"/>
            <a:ext cx="5769769" cy="504055"/>
            <a:chOff x="4067944" y="2351212"/>
            <a:chExt cx="1318078" cy="1331273"/>
          </a:xfrm>
        </p:grpSpPr>
        <p:sp>
          <p:nvSpPr>
            <p:cNvPr id="73" name="正方形/長方形 72"/>
            <p:cNvSpPr/>
            <p:nvPr/>
          </p:nvSpPr>
          <p:spPr>
            <a:xfrm>
              <a:off x="4089878" y="2532689"/>
              <a:ext cx="1296144" cy="1149796"/>
            </a:xfrm>
            <a:prstGeom prst="rect">
              <a:avLst/>
            </a:prstGeom>
            <a:solidFill>
              <a:srgbClr val="8CB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4067944" y="2351212"/>
              <a:ext cx="1296144" cy="1149796"/>
            </a:xfrm>
            <a:prstGeom prst="rect">
              <a:avLst/>
            </a:prstGeom>
            <a:solidFill>
              <a:srgbClr val="176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例如</a:t>
              </a:r>
              <a:r>
                <a:rPr kumimoji="1" lang="zh-CN" altLang="en-US" sz="1800" dirty="0" smtClean="0">
                  <a:latin typeface="sc雅黑" panose="02010601040101010101" pitchFamily="2" charset="-128"/>
                  <a:ea typeface="sc雅黑" panose="02010601040101010101" pitchFamily="2" charset="-128"/>
                </a:rPr>
                <a:t>： 用户想买一台电脑玩英雄联盟游戏</a:t>
              </a:r>
              <a:r>
                <a:rPr lang="zh-CN" altLang="en-US" sz="1800" dirty="0">
                  <a:latin typeface="sc雅黑" panose="02010601040101010101" pitchFamily="2" charset="-128"/>
                  <a:ea typeface="sc雅黑" panose="02010601040101010101" pitchFamily="2" charset="-128"/>
                </a:rPr>
                <a:t>！</a:t>
              </a:r>
              <a:endParaRPr lang="ja-JP" altLang="en-US" sz="1800" dirty="0"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2724400" y="1268765"/>
            <a:ext cx="780303" cy="666998"/>
            <a:chOff x="3589627" y="2822978"/>
            <a:chExt cx="720280" cy="66699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3589627" y="3212976"/>
              <a:ext cx="72028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买电脑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3740732" y="2822978"/>
              <a:ext cx="418070" cy="389998"/>
              <a:chOff x="1691680" y="3212976"/>
              <a:chExt cx="418070" cy="389998"/>
            </a:xfrm>
          </p:grpSpPr>
          <p:sp>
            <p:nvSpPr>
              <p:cNvPr id="26" name="正方形/長方形 25"/>
              <p:cNvSpPr/>
              <p:nvPr/>
            </p:nvSpPr>
            <p:spPr>
              <a:xfrm>
                <a:off x="1691680" y="3212976"/>
                <a:ext cx="418070" cy="28803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cxnSp>
            <p:nvCxnSpPr>
              <p:cNvPr id="29" name="直線コネクタ 28"/>
              <p:cNvCxnSpPr>
                <a:stCxn id="26" idx="2"/>
              </p:cNvCxnSpPr>
              <p:nvPr/>
            </p:nvCxnSpPr>
            <p:spPr>
              <a:xfrm>
                <a:off x="1900715" y="3501008"/>
                <a:ext cx="0" cy="94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 flipH="1">
                <a:off x="1763688" y="3602974"/>
                <a:ext cx="274296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グループ化 89"/>
          <p:cNvGrpSpPr/>
          <p:nvPr/>
        </p:nvGrpSpPr>
        <p:grpSpPr>
          <a:xfrm>
            <a:off x="2724400" y="2113010"/>
            <a:ext cx="780303" cy="666998"/>
            <a:chOff x="3589627" y="2822978"/>
            <a:chExt cx="720280" cy="666996"/>
          </a:xfrm>
        </p:grpSpPr>
        <p:sp>
          <p:nvSpPr>
            <p:cNvPr id="91" name="テキスト ボックス 90"/>
            <p:cNvSpPr txBox="1"/>
            <p:nvPr/>
          </p:nvSpPr>
          <p:spPr>
            <a:xfrm>
              <a:off x="3589627" y="3212976"/>
              <a:ext cx="72028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装系统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grpSp>
          <p:nvGrpSpPr>
            <p:cNvPr id="92" name="グループ化 91"/>
            <p:cNvGrpSpPr/>
            <p:nvPr/>
          </p:nvGrpSpPr>
          <p:grpSpPr>
            <a:xfrm>
              <a:off x="3740732" y="2822978"/>
              <a:ext cx="418070" cy="389998"/>
              <a:chOff x="1691680" y="3212976"/>
              <a:chExt cx="418070" cy="389998"/>
            </a:xfrm>
          </p:grpSpPr>
          <p:sp>
            <p:nvSpPr>
              <p:cNvPr id="93" name="正方形/長方形 92"/>
              <p:cNvSpPr/>
              <p:nvPr/>
            </p:nvSpPr>
            <p:spPr>
              <a:xfrm>
                <a:off x="1691680" y="3212976"/>
                <a:ext cx="418070" cy="28803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XP</a:t>
                </a:r>
                <a:endParaRPr lang="ja-JP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cxnSp>
            <p:nvCxnSpPr>
              <p:cNvPr id="94" name="直線コネクタ 93"/>
              <p:cNvCxnSpPr>
                <a:stCxn id="93" idx="2"/>
              </p:cNvCxnSpPr>
              <p:nvPr/>
            </p:nvCxnSpPr>
            <p:spPr>
              <a:xfrm>
                <a:off x="1900715" y="3501008"/>
                <a:ext cx="0" cy="94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/>
              <p:nvPr/>
            </p:nvCxnSpPr>
            <p:spPr>
              <a:xfrm flipH="1">
                <a:off x="1763688" y="3602974"/>
                <a:ext cx="274296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グループ化 95"/>
          <p:cNvGrpSpPr/>
          <p:nvPr/>
        </p:nvGrpSpPr>
        <p:grpSpPr>
          <a:xfrm>
            <a:off x="2724400" y="2953951"/>
            <a:ext cx="780303" cy="666998"/>
            <a:chOff x="3589627" y="2822978"/>
            <a:chExt cx="720280" cy="666996"/>
          </a:xfrm>
        </p:grpSpPr>
        <p:sp>
          <p:nvSpPr>
            <p:cNvPr id="97" name="テキスト ボックス 96"/>
            <p:cNvSpPr txBox="1"/>
            <p:nvPr/>
          </p:nvSpPr>
          <p:spPr>
            <a:xfrm>
              <a:off x="3589627" y="3212976"/>
              <a:ext cx="72028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装游戏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grpSp>
          <p:nvGrpSpPr>
            <p:cNvPr id="98" name="グループ化 97"/>
            <p:cNvGrpSpPr/>
            <p:nvPr/>
          </p:nvGrpSpPr>
          <p:grpSpPr>
            <a:xfrm>
              <a:off x="3740732" y="2822978"/>
              <a:ext cx="418070" cy="389998"/>
              <a:chOff x="1691680" y="3212976"/>
              <a:chExt cx="418070" cy="389998"/>
            </a:xfrm>
          </p:grpSpPr>
          <p:sp>
            <p:nvSpPr>
              <p:cNvPr id="99" name="正方形/長方形 98"/>
              <p:cNvSpPr/>
              <p:nvPr/>
            </p:nvSpPr>
            <p:spPr>
              <a:xfrm>
                <a:off x="1691680" y="3212976"/>
                <a:ext cx="418070" cy="28803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LOL</a:t>
                </a:r>
                <a:endParaRPr lang="ja-JP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cxnSp>
            <p:nvCxnSpPr>
              <p:cNvPr id="100" name="直線コネクタ 99"/>
              <p:cNvCxnSpPr>
                <a:stCxn id="99" idx="2"/>
              </p:cNvCxnSpPr>
              <p:nvPr/>
            </p:nvCxnSpPr>
            <p:spPr>
              <a:xfrm>
                <a:off x="1900715" y="3501008"/>
                <a:ext cx="0" cy="94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 flipH="1">
                <a:off x="1763688" y="3602974"/>
                <a:ext cx="274296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グループ化 101"/>
          <p:cNvGrpSpPr/>
          <p:nvPr/>
        </p:nvGrpSpPr>
        <p:grpSpPr>
          <a:xfrm>
            <a:off x="4733395" y="2165313"/>
            <a:ext cx="1071593" cy="660104"/>
            <a:chOff x="1687568" y="3214132"/>
            <a:chExt cx="989163" cy="660102"/>
          </a:xfrm>
        </p:grpSpPr>
        <p:grpSp>
          <p:nvGrpSpPr>
            <p:cNvPr id="103" name="グループ化 102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105" name="円/楕円 104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06" name="円/楕円 105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07" name="円/楕円 106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08" name="円弧 107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104" name="テキスト ボックス 103"/>
            <p:cNvSpPr txBox="1"/>
            <p:nvPr/>
          </p:nvSpPr>
          <p:spPr>
            <a:xfrm>
              <a:off x="1687568" y="3597236"/>
              <a:ext cx="98916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用户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>
            <a:off x="3504704" y="1556793"/>
            <a:ext cx="1140802" cy="504056"/>
          </a:xfrm>
          <a:prstGeom prst="straightConnector1">
            <a:avLst/>
          </a:prstGeom>
          <a:ln w="12700">
            <a:solidFill>
              <a:srgbClr val="317E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3504704" y="2355625"/>
            <a:ext cx="1140802" cy="0"/>
          </a:xfrm>
          <a:prstGeom prst="straightConnector1">
            <a:avLst/>
          </a:prstGeom>
          <a:ln w="12700">
            <a:solidFill>
              <a:srgbClr val="317E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 flipV="1">
            <a:off x="3510818" y="2686910"/>
            <a:ext cx="1134691" cy="471635"/>
          </a:xfrm>
          <a:prstGeom prst="straightConnector1">
            <a:avLst/>
          </a:prstGeom>
          <a:ln w="12700">
            <a:solidFill>
              <a:srgbClr val="317E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/>
          <p:cNvGrpSpPr/>
          <p:nvPr/>
        </p:nvGrpSpPr>
        <p:grpSpPr>
          <a:xfrm>
            <a:off x="2730513" y="4029149"/>
            <a:ext cx="780303" cy="666998"/>
            <a:chOff x="3589627" y="2822978"/>
            <a:chExt cx="720280" cy="666996"/>
          </a:xfrm>
        </p:grpSpPr>
        <p:sp>
          <p:nvSpPr>
            <p:cNvPr id="139" name="テキスト ボックス 138"/>
            <p:cNvSpPr txBox="1"/>
            <p:nvPr/>
          </p:nvSpPr>
          <p:spPr>
            <a:xfrm>
              <a:off x="3589627" y="3212976"/>
              <a:ext cx="72028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买电脑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grpSp>
          <p:nvGrpSpPr>
            <p:cNvPr id="140" name="グループ化 139"/>
            <p:cNvGrpSpPr/>
            <p:nvPr/>
          </p:nvGrpSpPr>
          <p:grpSpPr>
            <a:xfrm>
              <a:off x="3740732" y="2822978"/>
              <a:ext cx="418070" cy="389998"/>
              <a:chOff x="1691680" y="3212976"/>
              <a:chExt cx="418070" cy="389998"/>
            </a:xfrm>
          </p:grpSpPr>
          <p:sp>
            <p:nvSpPr>
              <p:cNvPr id="141" name="正方形/長方形 140"/>
              <p:cNvSpPr/>
              <p:nvPr/>
            </p:nvSpPr>
            <p:spPr>
              <a:xfrm>
                <a:off x="1691680" y="3212976"/>
                <a:ext cx="418070" cy="28803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cxnSp>
            <p:nvCxnSpPr>
              <p:cNvPr id="142" name="直線コネクタ 141"/>
              <p:cNvCxnSpPr>
                <a:stCxn id="141" idx="2"/>
              </p:cNvCxnSpPr>
              <p:nvPr/>
            </p:nvCxnSpPr>
            <p:spPr>
              <a:xfrm>
                <a:off x="1900715" y="3501008"/>
                <a:ext cx="0" cy="94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 flipH="1">
                <a:off x="1763688" y="3602974"/>
                <a:ext cx="274296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グループ化 143"/>
          <p:cNvGrpSpPr/>
          <p:nvPr/>
        </p:nvGrpSpPr>
        <p:grpSpPr>
          <a:xfrm>
            <a:off x="2730513" y="4873394"/>
            <a:ext cx="780303" cy="666998"/>
            <a:chOff x="3589627" y="2822978"/>
            <a:chExt cx="720280" cy="666996"/>
          </a:xfrm>
        </p:grpSpPr>
        <p:sp>
          <p:nvSpPr>
            <p:cNvPr id="145" name="テキスト ボックス 144"/>
            <p:cNvSpPr txBox="1"/>
            <p:nvPr/>
          </p:nvSpPr>
          <p:spPr>
            <a:xfrm>
              <a:off x="3589627" y="3212976"/>
              <a:ext cx="72028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装系统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grpSp>
          <p:nvGrpSpPr>
            <p:cNvPr id="146" name="グループ化 145"/>
            <p:cNvGrpSpPr/>
            <p:nvPr/>
          </p:nvGrpSpPr>
          <p:grpSpPr>
            <a:xfrm>
              <a:off x="3740732" y="2822978"/>
              <a:ext cx="418070" cy="389998"/>
              <a:chOff x="1691680" y="3212976"/>
              <a:chExt cx="418070" cy="389998"/>
            </a:xfrm>
          </p:grpSpPr>
          <p:sp>
            <p:nvSpPr>
              <p:cNvPr id="147" name="正方形/長方形 146"/>
              <p:cNvSpPr/>
              <p:nvPr/>
            </p:nvSpPr>
            <p:spPr>
              <a:xfrm>
                <a:off x="1691680" y="3212976"/>
                <a:ext cx="418070" cy="28803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XP</a:t>
                </a:r>
                <a:endParaRPr lang="ja-JP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cxnSp>
            <p:nvCxnSpPr>
              <p:cNvPr id="148" name="直線コネクタ 147"/>
              <p:cNvCxnSpPr>
                <a:stCxn id="147" idx="2"/>
              </p:cNvCxnSpPr>
              <p:nvPr/>
            </p:nvCxnSpPr>
            <p:spPr>
              <a:xfrm>
                <a:off x="1900715" y="3501008"/>
                <a:ext cx="0" cy="94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 flipH="1">
                <a:off x="1763688" y="3602974"/>
                <a:ext cx="274296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グループ化 149"/>
          <p:cNvGrpSpPr/>
          <p:nvPr/>
        </p:nvGrpSpPr>
        <p:grpSpPr>
          <a:xfrm>
            <a:off x="2730513" y="5714335"/>
            <a:ext cx="780303" cy="666998"/>
            <a:chOff x="3589627" y="2822978"/>
            <a:chExt cx="720280" cy="666996"/>
          </a:xfrm>
        </p:grpSpPr>
        <p:sp>
          <p:nvSpPr>
            <p:cNvPr id="151" name="テキスト ボックス 150"/>
            <p:cNvSpPr txBox="1"/>
            <p:nvPr/>
          </p:nvSpPr>
          <p:spPr>
            <a:xfrm>
              <a:off x="3589627" y="3212976"/>
              <a:ext cx="72028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装游戏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  <p:grpSp>
          <p:nvGrpSpPr>
            <p:cNvPr id="152" name="グループ化 151"/>
            <p:cNvGrpSpPr/>
            <p:nvPr/>
          </p:nvGrpSpPr>
          <p:grpSpPr>
            <a:xfrm>
              <a:off x="3740732" y="2822978"/>
              <a:ext cx="418070" cy="389998"/>
              <a:chOff x="1691680" y="3212976"/>
              <a:chExt cx="418070" cy="389998"/>
            </a:xfrm>
          </p:grpSpPr>
          <p:sp>
            <p:nvSpPr>
              <p:cNvPr id="153" name="正方形/長方形 152"/>
              <p:cNvSpPr/>
              <p:nvPr/>
            </p:nvSpPr>
            <p:spPr>
              <a:xfrm>
                <a:off x="1691680" y="3212976"/>
                <a:ext cx="418070" cy="28803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176FF1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LOL</a:t>
                </a:r>
                <a:endParaRPr lang="ja-JP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cxnSp>
            <p:nvCxnSpPr>
              <p:cNvPr id="154" name="直線コネクタ 153"/>
              <p:cNvCxnSpPr>
                <a:stCxn id="153" idx="2"/>
              </p:cNvCxnSpPr>
              <p:nvPr/>
            </p:nvCxnSpPr>
            <p:spPr>
              <a:xfrm>
                <a:off x="1900715" y="3501008"/>
                <a:ext cx="0" cy="94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 flipH="1">
                <a:off x="1763688" y="3602974"/>
                <a:ext cx="274296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グループ化 155"/>
          <p:cNvGrpSpPr/>
          <p:nvPr/>
        </p:nvGrpSpPr>
        <p:grpSpPr>
          <a:xfrm>
            <a:off x="4739506" y="4925697"/>
            <a:ext cx="1071593" cy="660104"/>
            <a:chOff x="1687568" y="3214132"/>
            <a:chExt cx="989163" cy="660102"/>
          </a:xfrm>
        </p:grpSpPr>
        <p:grpSp>
          <p:nvGrpSpPr>
            <p:cNvPr id="157" name="グループ化 156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159" name="円/楕円 158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60" name="円/楕円 159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61" name="円/楕円 160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62" name="円弧 161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158" name="テキスト ボックス 157"/>
            <p:cNvSpPr txBox="1"/>
            <p:nvPr/>
          </p:nvSpPr>
          <p:spPr>
            <a:xfrm>
              <a:off x="1687568" y="3597236"/>
              <a:ext cx="98916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我们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163" name="直線矢印コネクタ 162"/>
          <p:cNvCxnSpPr/>
          <p:nvPr/>
        </p:nvCxnSpPr>
        <p:spPr>
          <a:xfrm>
            <a:off x="3510815" y="4317177"/>
            <a:ext cx="1140802" cy="504056"/>
          </a:xfrm>
          <a:prstGeom prst="straightConnector1">
            <a:avLst/>
          </a:prstGeom>
          <a:ln w="12700">
            <a:solidFill>
              <a:srgbClr val="317E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 flipV="1">
            <a:off x="3510815" y="5116013"/>
            <a:ext cx="1140802" cy="725"/>
          </a:xfrm>
          <a:prstGeom prst="straightConnector1">
            <a:avLst/>
          </a:prstGeom>
          <a:ln w="12700">
            <a:solidFill>
              <a:srgbClr val="317E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/>
          <p:nvPr/>
        </p:nvCxnSpPr>
        <p:spPr>
          <a:xfrm flipV="1">
            <a:off x="3510815" y="5447294"/>
            <a:ext cx="1140802" cy="471635"/>
          </a:xfrm>
          <a:prstGeom prst="straightConnector1">
            <a:avLst/>
          </a:prstGeom>
          <a:ln w="12700">
            <a:solidFill>
              <a:srgbClr val="317E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グループ化 172"/>
          <p:cNvGrpSpPr/>
          <p:nvPr/>
        </p:nvGrpSpPr>
        <p:grpSpPr>
          <a:xfrm>
            <a:off x="7001757" y="4938363"/>
            <a:ext cx="1071593" cy="660104"/>
            <a:chOff x="1687568" y="3214132"/>
            <a:chExt cx="989163" cy="660102"/>
          </a:xfrm>
        </p:grpSpPr>
        <p:grpSp>
          <p:nvGrpSpPr>
            <p:cNvPr id="174" name="グループ化 173"/>
            <p:cNvGrpSpPr/>
            <p:nvPr/>
          </p:nvGrpSpPr>
          <p:grpSpPr>
            <a:xfrm>
              <a:off x="1991832" y="3214132"/>
              <a:ext cx="380636" cy="380636"/>
              <a:chOff x="539552" y="5445224"/>
              <a:chExt cx="904695" cy="904695"/>
            </a:xfrm>
          </p:grpSpPr>
          <p:sp>
            <p:nvSpPr>
              <p:cNvPr id="176" name="円/楕円 175"/>
              <p:cNvSpPr/>
              <p:nvPr/>
            </p:nvSpPr>
            <p:spPr>
              <a:xfrm>
                <a:off x="539552" y="5445224"/>
                <a:ext cx="904695" cy="90469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77" name="円/楕円 176"/>
              <p:cNvSpPr/>
              <p:nvPr/>
            </p:nvSpPr>
            <p:spPr>
              <a:xfrm rot="2700000">
                <a:off x="763194" y="5733256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78" name="円/楕円 177"/>
              <p:cNvSpPr/>
              <p:nvPr/>
            </p:nvSpPr>
            <p:spPr>
              <a:xfrm rot="2700000">
                <a:off x="1119922" y="5733255"/>
                <a:ext cx="112607" cy="11260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176F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sp>
            <p:nvSpPr>
              <p:cNvPr id="179" name="円弧 178"/>
              <p:cNvSpPr/>
              <p:nvPr/>
            </p:nvSpPr>
            <p:spPr>
              <a:xfrm rot="8101396">
                <a:off x="765725" y="5671397"/>
                <a:ext cx="452347" cy="452347"/>
              </a:xfrm>
              <a:prstGeom prst="arc">
                <a:avLst/>
              </a:prstGeom>
              <a:ln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175" name="テキスト ボックス 174"/>
            <p:cNvSpPr txBox="1"/>
            <p:nvPr/>
          </p:nvSpPr>
          <p:spPr>
            <a:xfrm>
              <a:off x="1687568" y="3597236"/>
              <a:ext cx="98916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76FF1"/>
                  </a:solidFill>
                  <a:latin typeface="sc雅黑" panose="02010601040101010101" pitchFamily="2" charset="-128"/>
                  <a:ea typeface="sc雅黑" panose="02010601040101010101" pitchFamily="2" charset="-128"/>
                </a:rPr>
                <a:t>用户</a:t>
              </a:r>
              <a:endParaRPr lang="ja-JP" altLang="en-US" sz="1200" dirty="0">
                <a:solidFill>
                  <a:srgbClr val="176FF1"/>
                </a:solidFill>
                <a:latin typeface="sc雅黑" panose="02010601040101010101" pitchFamily="2" charset="-128"/>
                <a:ea typeface="sc雅黑" panose="02010601040101010101" pitchFamily="2" charset="-128"/>
              </a:endParaRPr>
            </a:p>
          </p:txBody>
        </p:sp>
      </p:grpSp>
      <p:cxnSp>
        <p:nvCxnSpPr>
          <p:cNvPr id="180" name="直線矢印コネクタ 179"/>
          <p:cNvCxnSpPr/>
          <p:nvPr/>
        </p:nvCxnSpPr>
        <p:spPr>
          <a:xfrm>
            <a:off x="5835885" y="5128676"/>
            <a:ext cx="1223353" cy="0"/>
          </a:xfrm>
          <a:prstGeom prst="straightConnector1">
            <a:avLst/>
          </a:prstGeom>
          <a:ln w="12700">
            <a:solidFill>
              <a:srgbClr val="317EF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グループ化 81"/>
          <p:cNvGrpSpPr/>
          <p:nvPr/>
        </p:nvGrpSpPr>
        <p:grpSpPr>
          <a:xfrm>
            <a:off x="-6130" y="22313"/>
            <a:ext cx="1046702" cy="6647850"/>
            <a:chOff x="-6130" y="22313"/>
            <a:chExt cx="1046702" cy="6647850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503594" y="22313"/>
              <a:ext cx="0" cy="3573016"/>
            </a:xfrm>
            <a:prstGeom prst="line">
              <a:avLst/>
            </a:prstGeom>
            <a:ln w="12700">
              <a:solidFill>
                <a:srgbClr val="6AA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グループ化 84"/>
            <p:cNvGrpSpPr/>
            <p:nvPr/>
          </p:nvGrpSpPr>
          <p:grpSpPr>
            <a:xfrm>
              <a:off x="-6130" y="3717032"/>
              <a:ext cx="1046702" cy="2953131"/>
              <a:chOff x="-6130" y="3717032"/>
              <a:chExt cx="1046702" cy="2953131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503594" y="4437112"/>
                <a:ext cx="0" cy="1930488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 flipH="1">
                <a:off x="503594" y="6367600"/>
                <a:ext cx="536978" cy="0"/>
              </a:xfrm>
              <a:prstGeom prst="line">
                <a:avLst/>
              </a:prstGeom>
              <a:ln w="12700">
                <a:solidFill>
                  <a:srgbClr val="6A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 flipH="1">
                <a:off x="-6130" y="3717032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 flipH="1">
                <a:off x="-6130" y="4005064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 flipH="1">
                <a:off x="-6130" y="4261535"/>
                <a:ext cx="521721" cy="0"/>
              </a:xfrm>
              <a:prstGeom prst="line">
                <a:avLst/>
              </a:prstGeom>
              <a:ln w="28575">
                <a:solidFill>
                  <a:srgbClr val="176FF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503595" y="6104333"/>
                <a:ext cx="455189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9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488504" y="6381328"/>
                <a:ext cx="455190" cy="288835"/>
              </a:xfrm>
              <a:prstGeom prst="rect">
                <a:avLst/>
              </a:prstGeom>
              <a:noFill/>
            </p:spPr>
            <p:txBody>
              <a:bodyPr wrap="square" lIns="103163" tIns="51581" rIns="103163" bIns="51581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c雅黑" panose="02010601040101010101" pitchFamily="2" charset="-128"/>
                    <a:ea typeface="sc雅黑" panose="02010601040101010101" pitchFamily="2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317EF3"/>
                    </a:solidFill>
                    <a:latin typeface="sc雅黑" panose="02010601040101010101" pitchFamily="2" charset="-128"/>
                    <a:ea typeface="sc雅黑" panose="02010601040101010101" pitchFamily="2" charset="-128"/>
                  </a:rPr>
                  <a:t>16</a:t>
                </a:r>
                <a:endParaRPr lang="ja-JP" altLang="en-US" sz="1200" dirty="0">
                  <a:solidFill>
                    <a:srgbClr val="317EF3"/>
                  </a:solidFill>
                  <a:latin typeface="sc雅黑" panose="02010601040101010101" pitchFamily="2" charset="-128"/>
                  <a:ea typeface="sc雅黑" panose="02010601040101010101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6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C8D2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>
          <a:solidFill>
            <a:srgbClr val="176FF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C8D2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Words>564</Words>
  <Application>Microsoft Office PowerPoint</Application>
  <PresentationFormat>A4 210 x 297 mm</PresentationFormat>
  <Paragraphs>270</Paragraphs>
  <Slides>16</Slides>
  <Notes>16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謝徳陽さん</dc:creator>
  <cp:lastModifiedBy>謝徳陽</cp:lastModifiedBy>
  <cp:revision>104</cp:revision>
  <dcterms:created xsi:type="dcterms:W3CDTF">2017-01-09T06:00:22Z</dcterms:created>
  <dcterms:modified xsi:type="dcterms:W3CDTF">2017-01-12T09:28:00Z</dcterms:modified>
</cp:coreProperties>
</file>