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35" r:id="rId3"/>
    <p:sldId id="307" r:id="rId4"/>
    <p:sldId id="320" r:id="rId5"/>
    <p:sldId id="322" r:id="rId6"/>
    <p:sldId id="308" r:id="rId7"/>
    <p:sldId id="309" r:id="rId8"/>
    <p:sldId id="310" r:id="rId9"/>
    <p:sldId id="342" r:id="rId10"/>
    <p:sldId id="323" r:id="rId11"/>
    <p:sldId id="319" r:id="rId12"/>
    <p:sldId id="339" r:id="rId13"/>
    <p:sldId id="338" r:id="rId14"/>
    <p:sldId id="336" r:id="rId15"/>
    <p:sldId id="337" r:id="rId1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D3"/>
    <a:srgbClr val="AAAFC2"/>
    <a:srgbClr val="BDC1CC"/>
    <a:srgbClr val="C0C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94075" autoAdjust="0"/>
  </p:normalViewPr>
  <p:slideViewPr>
    <p:cSldViewPr snapToGrid="0">
      <p:cViewPr varScale="1">
        <p:scale>
          <a:sx n="84" d="100"/>
          <a:sy n="8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43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96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004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71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2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420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84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4136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626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713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57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E902-93FA-41FD-B142-09B2BE6B1BF7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ACC0D-96E3-460A-A72C-0AE82F2D2AB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669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343" y="555988"/>
            <a:ext cx="4850046" cy="767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6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La perspectiva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12343" y="1318517"/>
            <a:ext cx="495122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</a:rPr>
              <a:t>La perspectiva es el arte de </a:t>
            </a:r>
            <a:r>
              <a:rPr lang="es-EC" sz="2800" b="1" dirty="0" smtClean="0">
                <a:solidFill>
                  <a:schemeClr val="bg2">
                    <a:lumMod val="10000"/>
                  </a:schemeClr>
                </a:solidFill>
              </a:rPr>
              <a:t>representar en una superficie los objetos en la forma y disposición con que aparecen a la vista</a:t>
            </a: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s-EC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</a:rPr>
              <a:t>La perspectiva es un sistema para </a:t>
            </a:r>
            <a:r>
              <a:rPr lang="es-EC" sz="2800" b="1" dirty="0" smtClean="0">
                <a:solidFill>
                  <a:schemeClr val="bg2">
                    <a:lumMod val="10000"/>
                  </a:schemeClr>
                </a:solidFill>
              </a:rPr>
              <a:t>crear la ilusión de espacio y distancia </a:t>
            </a: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</a:rPr>
              <a:t>sobre una superficie plana.</a:t>
            </a:r>
            <a:endParaRPr lang="es-EC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</a:rPr>
              <a:t>Depende de 3 factores elementales.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70" y="2096709"/>
            <a:ext cx="6570810" cy="3471578"/>
          </a:xfrm>
          <a:prstGeom prst="rect">
            <a:avLst/>
          </a:prstGeom>
        </p:spPr>
      </p:pic>
      <p:cxnSp>
        <p:nvCxnSpPr>
          <p:cNvPr id="5" name="Conector recto 4"/>
          <p:cNvCxnSpPr>
            <a:endCxn id="6" idx="3"/>
          </p:cNvCxnSpPr>
          <p:nvPr/>
        </p:nvCxnSpPr>
        <p:spPr>
          <a:xfrm>
            <a:off x="5704764" y="3780430"/>
            <a:ext cx="6229616" cy="520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7010663" y="3316790"/>
            <a:ext cx="927279" cy="92727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800" dirty="0" smtClean="0">
                <a:latin typeface="Harabara" panose="020B0803050302020204" pitchFamily="34" charset="0"/>
              </a:rPr>
              <a:t>1</a:t>
            </a:r>
            <a:endParaRPr lang="es-EC" sz="4800" dirty="0">
              <a:latin typeface="Harabara" panose="020B0803050302020204" pitchFamily="34" charset="0"/>
            </a:endParaRPr>
          </a:p>
        </p:txBody>
      </p:sp>
      <p:sp>
        <p:nvSpPr>
          <p:cNvPr id="8" name="Llamada rectangular 7"/>
          <p:cNvSpPr/>
          <p:nvPr/>
        </p:nvSpPr>
        <p:spPr>
          <a:xfrm>
            <a:off x="6474079" y="376720"/>
            <a:ext cx="4147430" cy="578282"/>
          </a:xfrm>
          <a:prstGeom prst="wedgeRectCallout">
            <a:avLst>
              <a:gd name="adj1" fmla="val -28035"/>
              <a:gd name="adj2" fmla="val 493533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/>
          <p:cNvSpPr/>
          <p:nvPr/>
        </p:nvSpPr>
        <p:spPr>
          <a:xfrm>
            <a:off x="6733772" y="298888"/>
            <a:ext cx="3640740" cy="679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3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Línea horizonte(LH)</a:t>
            </a:r>
          </a:p>
        </p:txBody>
      </p:sp>
      <p:sp>
        <p:nvSpPr>
          <p:cNvPr id="11" name="Elipse 10"/>
          <p:cNvSpPr/>
          <p:nvPr/>
        </p:nvSpPr>
        <p:spPr>
          <a:xfrm>
            <a:off x="5363570" y="3914910"/>
            <a:ext cx="685427" cy="68542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>
                <a:latin typeface="Harabara" panose="020B0803050302020204" pitchFamily="34" charset="0"/>
              </a:rPr>
              <a:t>2</a:t>
            </a:r>
            <a:endParaRPr lang="es-EC" sz="2800" dirty="0">
              <a:latin typeface="Harabara" panose="020B08030503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921619" y="2115719"/>
            <a:ext cx="685427" cy="68542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>
                <a:latin typeface="Harabara" panose="020B0803050302020204" pitchFamily="34" charset="0"/>
              </a:rPr>
              <a:t>3</a:t>
            </a:r>
            <a:endParaRPr lang="es-EC" sz="2800" dirty="0">
              <a:latin typeface="Harabara" panose="020B0803050302020204" pitchFamily="34" charset="0"/>
            </a:endParaRPr>
          </a:p>
        </p:txBody>
      </p:sp>
      <p:sp>
        <p:nvSpPr>
          <p:cNvPr id="13" name="Llamada rectangular 12"/>
          <p:cNvSpPr/>
          <p:nvPr/>
        </p:nvSpPr>
        <p:spPr>
          <a:xfrm>
            <a:off x="6575260" y="5417547"/>
            <a:ext cx="4147430" cy="740690"/>
          </a:xfrm>
          <a:prstGeom prst="wedgeRectCallout">
            <a:avLst>
              <a:gd name="adj1" fmla="val -68510"/>
              <a:gd name="adj2" fmla="val -27384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Llamada rectangular 13"/>
          <p:cNvSpPr/>
          <p:nvPr/>
        </p:nvSpPr>
        <p:spPr>
          <a:xfrm>
            <a:off x="6575260" y="5417547"/>
            <a:ext cx="4147430" cy="697966"/>
          </a:xfrm>
          <a:prstGeom prst="wedgeRectCallout">
            <a:avLst>
              <a:gd name="adj1" fmla="val 70355"/>
              <a:gd name="adj2" fmla="val -273277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/>
          <p:cNvSpPr/>
          <p:nvPr/>
        </p:nvSpPr>
        <p:spPr>
          <a:xfrm>
            <a:off x="6809008" y="5446065"/>
            <a:ext cx="3545907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3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Puntos de fuga(PF)</a:t>
            </a:r>
          </a:p>
        </p:txBody>
      </p:sp>
      <p:sp>
        <p:nvSpPr>
          <p:cNvPr id="17" name="Llamada rectangular 16"/>
          <p:cNvSpPr/>
          <p:nvPr/>
        </p:nvSpPr>
        <p:spPr>
          <a:xfrm>
            <a:off x="8344222" y="1072649"/>
            <a:ext cx="3590158" cy="641659"/>
          </a:xfrm>
          <a:prstGeom prst="wedgeRectCallout">
            <a:avLst>
              <a:gd name="adj1" fmla="val -49478"/>
              <a:gd name="adj2" fmla="val 231858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/>
          <p:cNvSpPr/>
          <p:nvPr/>
        </p:nvSpPr>
        <p:spPr>
          <a:xfrm>
            <a:off x="8427422" y="996258"/>
            <a:ext cx="3423758" cy="655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Líneas de punto de </a:t>
            </a: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fuga</a:t>
            </a:r>
            <a:endParaRPr lang="es-EC" sz="2800" dirty="0" smtClean="0">
              <a:solidFill>
                <a:schemeClr val="bg2">
                  <a:lumMod val="1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5769864" y="3685032"/>
            <a:ext cx="147466" cy="147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11500104" y="3758765"/>
            <a:ext cx="147466" cy="147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15"/>
          <p:cNvCxnSpPr/>
          <p:nvPr/>
        </p:nvCxnSpPr>
        <p:spPr>
          <a:xfrm flipH="1">
            <a:off x="8705088" y="2738381"/>
            <a:ext cx="4894" cy="2144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8092230" y="4847844"/>
            <a:ext cx="2630460" cy="70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8674561" y="3437715"/>
            <a:ext cx="685427" cy="68542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>
                <a:latin typeface="Harabara" panose="020B0803050302020204" pitchFamily="34" charset="0"/>
              </a:rPr>
              <a:t>4</a:t>
            </a:r>
            <a:endParaRPr lang="es-EC" sz="2800" dirty="0">
              <a:latin typeface="Harabara" panose="020B0803050302020204" pitchFamily="34" charset="0"/>
            </a:endParaRPr>
          </a:p>
        </p:txBody>
      </p:sp>
      <p:sp>
        <p:nvSpPr>
          <p:cNvPr id="24" name="Llamada rectangular 23"/>
          <p:cNvSpPr/>
          <p:nvPr/>
        </p:nvSpPr>
        <p:spPr>
          <a:xfrm>
            <a:off x="9359988" y="2030583"/>
            <a:ext cx="2696894" cy="641659"/>
          </a:xfrm>
          <a:prstGeom prst="wedgeRectCallout">
            <a:avLst>
              <a:gd name="adj1" fmla="val -49478"/>
              <a:gd name="adj2" fmla="val 231858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/>
          <p:cNvSpPr/>
          <p:nvPr/>
        </p:nvSpPr>
        <p:spPr>
          <a:xfrm>
            <a:off x="9443188" y="1954192"/>
            <a:ext cx="2480423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Líneas verticales</a:t>
            </a:r>
            <a:endParaRPr lang="es-EC" sz="2800" dirty="0" smtClean="0">
              <a:solidFill>
                <a:schemeClr val="bg2">
                  <a:lumMod val="1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9443188" y="4532498"/>
            <a:ext cx="685427" cy="68542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>
                <a:latin typeface="Harabara" panose="020B0803050302020204" pitchFamily="34" charset="0"/>
              </a:rPr>
              <a:t>5</a:t>
            </a:r>
            <a:endParaRPr lang="es-EC" sz="2800" dirty="0">
              <a:latin typeface="Harabara" panose="020B0803050302020204" pitchFamily="34" charset="0"/>
            </a:endParaRPr>
          </a:p>
        </p:txBody>
      </p:sp>
      <p:sp>
        <p:nvSpPr>
          <p:cNvPr id="27" name="Llamada rectangular 26"/>
          <p:cNvSpPr/>
          <p:nvPr/>
        </p:nvSpPr>
        <p:spPr>
          <a:xfrm>
            <a:off x="3952891" y="4804406"/>
            <a:ext cx="2370717" cy="641659"/>
          </a:xfrm>
          <a:prstGeom prst="wedgeRectCallout">
            <a:avLst>
              <a:gd name="adj1" fmla="val 187387"/>
              <a:gd name="adj2" fmla="val -38462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Rectángulo 27"/>
          <p:cNvSpPr/>
          <p:nvPr/>
        </p:nvSpPr>
        <p:spPr>
          <a:xfrm>
            <a:off x="3941818" y="4735800"/>
            <a:ext cx="2479653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24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Líneas Horizontales</a:t>
            </a:r>
            <a:endParaRPr lang="es-EC" sz="2400" dirty="0" smtClean="0">
              <a:solidFill>
                <a:schemeClr val="bg2">
                  <a:lumMod val="10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89763" y="893736"/>
            <a:ext cx="6548015" cy="205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s-EC" sz="6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Líneas ortogonales</a:t>
            </a:r>
          </a:p>
          <a:p>
            <a:pPr>
              <a:lnSpc>
                <a:spcPts val="5000"/>
              </a:lnSpc>
            </a:pPr>
            <a:r>
              <a:rPr lang="es-EC" sz="6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O líneas de proyección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97983" y="2943977"/>
            <a:ext cx="514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dirty="0" smtClean="0">
                <a:latin typeface="Franklin Gothic Demi Cond" panose="020B0706030402020204" pitchFamily="34" charset="0"/>
              </a:rPr>
              <a:t>Son las líneas que convergen hacia el punto de fuga</a:t>
            </a:r>
            <a:r>
              <a:rPr lang="es-EC" sz="2800" dirty="0" smtClean="0"/>
              <a:t>, también llamadas paralelas o líneas de proyección las cuales </a:t>
            </a:r>
            <a:r>
              <a:rPr lang="es-EC" sz="2800" dirty="0" smtClean="0">
                <a:latin typeface="Franklin Gothic Demi Cond" panose="020B0706030402020204" pitchFamily="34" charset="0"/>
              </a:rPr>
              <a:t>ayudan a conectar puntos en el dibujo y a situar elementos definiendo sus límites.</a:t>
            </a:r>
            <a:endParaRPr lang="es-EC" sz="2800" dirty="0">
              <a:latin typeface="Franklin Gothic Demi Cond" panose="020B07060304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58" y="1717152"/>
            <a:ext cx="4671392" cy="43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"/>
          <a:stretch/>
        </p:blipFill>
        <p:spPr>
          <a:xfrm>
            <a:off x="6054215" y="1848337"/>
            <a:ext cx="6021499" cy="476306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63943" y="484632"/>
            <a:ext cx="5087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smtClean="0">
                <a:solidFill>
                  <a:schemeClr val="bg2">
                    <a:lumMod val="10000"/>
                  </a:schemeClr>
                </a:solidFill>
              </a:rPr>
              <a:t>Donde la línea recta representa el horizonte y las líneas proyectadas(ortogonales) desde uno o varios puntos de fuga crean la sensación de profundidad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r="53072"/>
          <a:stretch/>
        </p:blipFill>
        <p:spPr>
          <a:xfrm>
            <a:off x="1258106" y="313811"/>
            <a:ext cx="3771094" cy="62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5" y="0"/>
            <a:ext cx="2802196" cy="68741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452" y="221932"/>
            <a:ext cx="5372100" cy="42195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088" y="389068"/>
            <a:ext cx="3857625" cy="304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r="9791"/>
          <a:stretch/>
        </p:blipFill>
        <p:spPr>
          <a:xfrm>
            <a:off x="2831166" y="3241917"/>
            <a:ext cx="3892364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128016"/>
            <a:ext cx="3592425" cy="66213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68" y="284036"/>
            <a:ext cx="5564572" cy="37878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t="55914" b="-1514"/>
          <a:stretch/>
        </p:blipFill>
        <p:spPr>
          <a:xfrm>
            <a:off x="8018145" y="4328603"/>
            <a:ext cx="3990975" cy="20848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b="43753"/>
          <a:stretch/>
        </p:blipFill>
        <p:spPr>
          <a:xfrm>
            <a:off x="4492685" y="4176270"/>
            <a:ext cx="3708340" cy="23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94" y="0"/>
            <a:ext cx="5299364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10" y="27432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0"/>
            <a:ext cx="5299364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35903" y="567832"/>
            <a:ext cx="6263894" cy="767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6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Perspectiva cónica</a:t>
            </a:r>
            <a:endParaRPr lang="es-EC" sz="6600" dirty="0">
              <a:solidFill>
                <a:schemeClr val="bg2">
                  <a:lumMod val="1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10162" y="1719109"/>
            <a:ext cx="2349361" cy="620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1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Perspectiva 1 punto de fuga</a:t>
            </a:r>
            <a:endParaRPr lang="es-EC" sz="1600" dirty="0">
              <a:solidFill>
                <a:schemeClr val="bg2">
                  <a:lumMod val="1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851492" y="1972768"/>
            <a:ext cx="2432717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1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Perspectiva 2 puntos de fuga</a:t>
            </a:r>
            <a:endParaRPr lang="es-EC" sz="1600" dirty="0">
              <a:solidFill>
                <a:schemeClr val="bg2">
                  <a:lumMod val="1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050511" y="1916186"/>
            <a:ext cx="2432717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1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Perspectiva 3 puntos de fuga</a:t>
            </a:r>
            <a:endParaRPr lang="es-EC" sz="1600" dirty="0">
              <a:solidFill>
                <a:schemeClr val="bg2">
                  <a:lumMod val="10000"/>
                </a:schemeClr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26" name="Picture 2" descr="http://www.dibujarfacil.com/images/perspectiva%203%20puntos%20de%20fuga_02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53" y="2658892"/>
            <a:ext cx="3600251" cy="267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ibujando.net/files/fs/p/i/2011/160/perspectiva_202_20puntos_20de_20fuga_02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348" y="3108638"/>
            <a:ext cx="4191868" cy="248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Qjy-rYHY9csVGFaj969IEqQHo3CSceBgG9xlFUIoIqO-DYkJn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" y="3357443"/>
            <a:ext cx="3231394" cy="24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/>
          <p:cNvSpPr/>
          <p:nvPr/>
        </p:nvSpPr>
        <p:spPr>
          <a:xfrm>
            <a:off x="67874" y="2593194"/>
            <a:ext cx="3749040" cy="3749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/>
          <p:cNvSpPr/>
          <p:nvPr/>
        </p:nvSpPr>
        <p:spPr>
          <a:xfrm>
            <a:off x="2935903" y="5242710"/>
            <a:ext cx="927279" cy="92727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800" dirty="0" smtClean="0">
                <a:latin typeface="Harabara" panose="020B0803050302020204" pitchFamily="34" charset="0"/>
              </a:rPr>
              <a:t>1</a:t>
            </a:r>
            <a:endParaRPr lang="es-EC" sz="4800" dirty="0">
              <a:latin typeface="Harabara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89764" y="1055650"/>
            <a:ext cx="4868640" cy="1409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6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Que es la línea</a:t>
            </a:r>
          </a:p>
          <a:p>
            <a:pPr>
              <a:lnSpc>
                <a:spcPts val="5000"/>
              </a:lnSpc>
            </a:pPr>
            <a:r>
              <a:rPr lang="es-EC" sz="6600" dirty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d</a:t>
            </a:r>
            <a:r>
              <a:rPr lang="es-EC" sz="6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e horizonte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9764" y="2033416"/>
            <a:ext cx="578527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s-EC" sz="2800" dirty="0" smtClean="0">
                <a:latin typeface="Franklin Gothic Demi Cond" panose="020B0706030402020204" pitchFamily="34" charset="0"/>
              </a:rPr>
              <a:t>Es la línea </a:t>
            </a:r>
            <a:r>
              <a:rPr lang="es-EC" sz="2800" dirty="0">
                <a:latin typeface="Franklin Gothic Demi Cond" panose="020B0706030402020204" pitchFamily="34" charset="0"/>
              </a:rPr>
              <a:t>que corta lo que es cielo y </a:t>
            </a:r>
            <a:r>
              <a:rPr lang="es-EC" sz="2800" dirty="0" smtClean="0">
                <a:latin typeface="Franklin Gothic Demi Cond" panose="020B0706030402020204" pitchFamily="34" charset="0"/>
              </a:rPr>
              <a:t>tierra. </a:t>
            </a: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</a:rPr>
              <a:t>Se sitúa al nivel de la vista del espectador.</a:t>
            </a:r>
            <a:endParaRPr lang="es-EC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</a:rPr>
              <a:t>La línea del horizonte con respecto al objeto observado </a:t>
            </a: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determina si este se ve desde arriba, desde abajo o desde su mismo nivel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41" y="1560617"/>
            <a:ext cx="5476384" cy="39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67" y="1924405"/>
            <a:ext cx="9577015" cy="3957779"/>
          </a:xfrm>
          <a:prstGeom prst="rect">
            <a:avLst/>
          </a:prstGeom>
        </p:spPr>
      </p:pic>
      <p:sp>
        <p:nvSpPr>
          <p:cNvPr id="3" name="Llamada rectangular 2"/>
          <p:cNvSpPr/>
          <p:nvPr/>
        </p:nvSpPr>
        <p:spPr>
          <a:xfrm>
            <a:off x="2543923" y="690511"/>
            <a:ext cx="2997068" cy="641659"/>
          </a:xfrm>
          <a:prstGeom prst="wedgeRectCallout">
            <a:avLst>
              <a:gd name="adj1" fmla="val -49478"/>
              <a:gd name="adj2" fmla="val 231858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Rectángulo 3"/>
          <p:cNvSpPr/>
          <p:nvPr/>
        </p:nvSpPr>
        <p:spPr>
          <a:xfrm>
            <a:off x="2627123" y="614120"/>
            <a:ext cx="2771913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Vista de la persona</a:t>
            </a:r>
          </a:p>
        </p:txBody>
      </p:sp>
      <p:sp>
        <p:nvSpPr>
          <p:cNvPr id="5" name="Llamada rectangular 4"/>
          <p:cNvSpPr/>
          <p:nvPr/>
        </p:nvSpPr>
        <p:spPr>
          <a:xfrm>
            <a:off x="7860841" y="1026824"/>
            <a:ext cx="2997068" cy="641659"/>
          </a:xfrm>
          <a:prstGeom prst="wedgeRectCallout">
            <a:avLst>
              <a:gd name="adj1" fmla="val -46290"/>
              <a:gd name="adj2" fmla="val 429664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Rectángulo 5"/>
          <p:cNvSpPr/>
          <p:nvPr/>
        </p:nvSpPr>
        <p:spPr>
          <a:xfrm>
            <a:off x="7944041" y="950433"/>
            <a:ext cx="2771913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Vista de la persona</a:t>
            </a:r>
          </a:p>
        </p:txBody>
      </p:sp>
    </p:spTree>
    <p:extLst>
      <p:ext uri="{BB962C8B-B14F-4D97-AF65-F5344CB8AC3E}">
        <p14:creationId xmlns:p14="http://schemas.microsoft.com/office/powerpoint/2010/main" val="5364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7" y="2001990"/>
            <a:ext cx="5724144" cy="30723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51" y="2001990"/>
            <a:ext cx="5727162" cy="3072384"/>
          </a:xfrm>
          <a:prstGeom prst="rect">
            <a:avLst/>
          </a:prstGeom>
        </p:spPr>
      </p:pic>
      <p:sp>
        <p:nvSpPr>
          <p:cNvPr id="4" name="Llamada rectangular 3"/>
          <p:cNvSpPr/>
          <p:nvPr/>
        </p:nvSpPr>
        <p:spPr>
          <a:xfrm>
            <a:off x="6242465" y="567680"/>
            <a:ext cx="2997068" cy="641659"/>
          </a:xfrm>
          <a:prstGeom prst="wedgeRectCallout">
            <a:avLst>
              <a:gd name="adj1" fmla="val -64050"/>
              <a:gd name="adj2" fmla="val 248874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/>
          <p:cNvSpPr/>
          <p:nvPr/>
        </p:nvSpPr>
        <p:spPr>
          <a:xfrm>
            <a:off x="6325665" y="491289"/>
            <a:ext cx="2771913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Vista de la persona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6213087" y="5140020"/>
            <a:ext cx="2997068" cy="641659"/>
          </a:xfrm>
          <a:prstGeom prst="wedgeRectCallout">
            <a:avLst>
              <a:gd name="adj1" fmla="val 58444"/>
              <a:gd name="adj2" fmla="val -225436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/>
          <p:cNvSpPr/>
          <p:nvPr/>
        </p:nvSpPr>
        <p:spPr>
          <a:xfrm>
            <a:off x="6325665" y="5148975"/>
            <a:ext cx="2771913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s-EC" sz="28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Vista de la persona</a:t>
            </a:r>
          </a:p>
        </p:txBody>
      </p:sp>
    </p:spTree>
    <p:extLst>
      <p:ext uri="{BB962C8B-B14F-4D97-AF65-F5344CB8AC3E}">
        <p14:creationId xmlns:p14="http://schemas.microsoft.com/office/powerpoint/2010/main" val="12255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/>
          <a:stretch/>
        </p:blipFill>
        <p:spPr>
          <a:xfrm>
            <a:off x="6774288" y="960606"/>
            <a:ext cx="4754663" cy="264039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89764" y="1986929"/>
            <a:ext cx="57852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dirty="0" smtClean="0"/>
              <a:t>El punto de fuga o los puntos de fuga se localizan en </a:t>
            </a:r>
            <a:r>
              <a:rPr lang="es-EC" sz="2800" dirty="0"/>
              <a:t>el horizonte </a:t>
            </a:r>
            <a:r>
              <a:rPr lang="es-EC" sz="2800" dirty="0" smtClean="0"/>
              <a:t>se </a:t>
            </a:r>
            <a:r>
              <a:rPr lang="es-EC" sz="2800" dirty="0"/>
              <a:t>pueden poner varios y según cuantos pongamos </a:t>
            </a:r>
            <a:r>
              <a:rPr lang="es-EC" sz="2800" dirty="0" smtClean="0"/>
              <a:t>la perspectiva será </a:t>
            </a:r>
            <a:r>
              <a:rPr lang="es-EC" sz="2800" dirty="0"/>
              <a:t>de un número de puntos u otro , </a:t>
            </a:r>
            <a:r>
              <a:rPr lang="es-EC" sz="2800" b="1" dirty="0" smtClean="0"/>
              <a:t>donde todas las líneas paralelas (líneas de proyección ) nacen y se proyectan. </a:t>
            </a:r>
            <a:r>
              <a:rPr lang="es-EC" sz="2800" dirty="0"/>
              <a:t>P</a:t>
            </a:r>
            <a:r>
              <a:rPr lang="es-EC" sz="2800" dirty="0" smtClean="0"/>
              <a:t>ero empezaremos usando un punto de fuga.</a:t>
            </a:r>
            <a:endParaRPr lang="es-EC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9"/>
          <a:stretch/>
        </p:blipFill>
        <p:spPr>
          <a:xfrm>
            <a:off x="6774288" y="3586881"/>
            <a:ext cx="4615626" cy="20025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25755" y="1253395"/>
            <a:ext cx="55458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s-EC" sz="6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El punto </a:t>
            </a:r>
            <a:r>
              <a:rPr lang="es-EC" sz="6600" dirty="0" smtClean="0">
                <a:solidFill>
                  <a:schemeClr val="bg2">
                    <a:lumMod val="10000"/>
                  </a:schemeClr>
                </a:solidFill>
                <a:latin typeface="Franklin Gothic Demi Cond" panose="020B0706030402020204" pitchFamily="34" charset="0"/>
              </a:rPr>
              <a:t>de Fuga</a:t>
            </a:r>
            <a:endParaRPr lang="es-EC" sz="6600" dirty="0" smtClean="0">
              <a:solidFill>
                <a:schemeClr val="bg2">
                  <a:lumMod val="10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97983" y="2043225"/>
            <a:ext cx="51429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dirty="0"/>
              <a:t>Del punto de fuga sacaremos las </a:t>
            </a:r>
            <a:r>
              <a:rPr lang="es-EC" sz="2800" dirty="0" smtClean="0"/>
              <a:t>líneas </a:t>
            </a:r>
            <a:r>
              <a:rPr lang="es-EC" sz="2800" dirty="0"/>
              <a:t>que necesitamos para que </a:t>
            </a:r>
            <a:r>
              <a:rPr lang="es-EC" sz="2800" dirty="0" smtClean="0"/>
              <a:t>nuestro </a:t>
            </a:r>
            <a:r>
              <a:rPr lang="es-EC" sz="2800" dirty="0"/>
              <a:t>dibujo tenga perspectiva , </a:t>
            </a:r>
            <a:r>
              <a:rPr lang="es-EC" sz="2800" b="1" dirty="0"/>
              <a:t>la </a:t>
            </a:r>
            <a:r>
              <a:rPr lang="es-EC" sz="2800" b="1" dirty="0" smtClean="0"/>
              <a:t>línea </a:t>
            </a:r>
            <a:r>
              <a:rPr lang="es-EC" sz="2800" b="1" dirty="0"/>
              <a:t>más baja indicara donde se encuentra el suelo , y las más alta indicara la altura de el objeto </a:t>
            </a:r>
            <a:r>
              <a:rPr lang="es-EC" sz="2800" dirty="0"/>
              <a:t>que pongamos en perspectiva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82" y="1506828"/>
            <a:ext cx="5946032" cy="42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217" y="1214365"/>
            <a:ext cx="49712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dirty="0">
                <a:latin typeface="Franklin Gothic Book" panose="020B0503020102020204" pitchFamily="34" charset="0"/>
              </a:rPr>
              <a:t>Pongamos esto en acción , aquí tenemos un dibujo de un edificio de frente, las líneas horizontales son el ancho del edificio y para darle profundidad le dado el ancho de las paredes usando las líneas desde los puntos de fuga (por ejemplo en la ventana) y uniéndolas </a:t>
            </a:r>
            <a:r>
              <a:rPr lang="es-EC" sz="2800" dirty="0" smtClean="0">
                <a:latin typeface="Franklin Gothic Book" panose="020B0503020102020204" pitchFamily="34" charset="0"/>
              </a:rPr>
              <a:t>mediante </a:t>
            </a:r>
            <a:r>
              <a:rPr lang="es-EC" sz="2800" dirty="0">
                <a:latin typeface="Franklin Gothic Book" panose="020B0503020102020204" pitchFamily="34" charset="0"/>
              </a:rPr>
              <a:t>una línea paralela</a:t>
            </a:r>
            <a:r>
              <a:rPr lang="es-EC" sz="2800" dirty="0" smtClean="0"/>
              <a:t>.</a:t>
            </a:r>
            <a:endParaRPr lang="es-EC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90" y="1345756"/>
            <a:ext cx="6397033" cy="45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91" y="86166"/>
            <a:ext cx="3411888" cy="66464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216" y="2775516"/>
            <a:ext cx="6042428" cy="31955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988" y="423997"/>
            <a:ext cx="5751928" cy="27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379</Words>
  <Application>Microsoft Office PowerPoint</Application>
  <PresentationFormat>Panorámica</PresentationFormat>
  <Paragraphs>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 Cond</vt:lpstr>
      <vt:lpstr>Harabara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Jiménez</dc:creator>
  <cp:lastModifiedBy>Raúl Jiménez</cp:lastModifiedBy>
  <cp:revision>127</cp:revision>
  <dcterms:created xsi:type="dcterms:W3CDTF">2014-04-09T02:41:09Z</dcterms:created>
  <dcterms:modified xsi:type="dcterms:W3CDTF">2015-11-13T20:14:16Z</dcterms:modified>
</cp:coreProperties>
</file>