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2"/>
  </p:notesMasterIdLst>
  <p:handoutMasterIdLst>
    <p:handoutMasterId r:id="rId23"/>
  </p:handoutMasterIdLst>
  <p:sldIdLst>
    <p:sldId id="257" r:id="rId5"/>
    <p:sldId id="286" r:id="rId6"/>
    <p:sldId id="284" r:id="rId7"/>
    <p:sldId id="305" r:id="rId8"/>
    <p:sldId id="306" r:id="rId9"/>
    <p:sldId id="307" r:id="rId10"/>
    <p:sldId id="295" r:id="rId11"/>
    <p:sldId id="296" r:id="rId12"/>
    <p:sldId id="300" r:id="rId13"/>
    <p:sldId id="265" r:id="rId14"/>
    <p:sldId id="301" r:id="rId15"/>
    <p:sldId id="302" r:id="rId16"/>
    <p:sldId id="303" r:id="rId17"/>
    <p:sldId id="304" r:id="rId18"/>
    <p:sldId id="297" r:id="rId19"/>
    <p:sldId id="308"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817" autoAdjust="0"/>
  </p:normalViewPr>
  <p:slideViewPr>
    <p:cSldViewPr snapToGrid="0">
      <p:cViewPr>
        <p:scale>
          <a:sx n="40" d="100"/>
          <a:sy n="40" d="100"/>
        </p:scale>
        <p:origin x="956" y="6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Non-Fraud</c:v>
                </c:pt>
                <c:pt idx="1">
                  <c:v>Fraud</c:v>
                </c:pt>
              </c:strCache>
            </c:strRef>
          </c:cat>
          <c:val>
            <c:numRef>
              <c:f>Sheet1!$B$2:$B$3</c:f>
              <c:numCache>
                <c:formatCode>General</c:formatCode>
                <c:ptCount val="2"/>
                <c:pt idx="0">
                  <c:v>99.7</c:v>
                </c:pt>
                <c:pt idx="1">
                  <c:v>0.03</c:v>
                </c:pt>
              </c:numCache>
            </c:numRef>
          </c:val>
          <c:extLst>
            <c:ext xmlns:c16="http://schemas.microsoft.com/office/drawing/2014/chart" uri="{C3380CC4-5D6E-409C-BE32-E72D297353CC}">
              <c16:uniqueId val="{00000000-12B0-4C9D-BCC2-CD238EAA8FA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Average charges submitted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Non-Fraud</c:v>
                </c:pt>
                <c:pt idx="1">
                  <c:v>Fraud</c:v>
                </c:pt>
              </c:strCache>
            </c:strRef>
          </c:cat>
          <c:val>
            <c:numRef>
              <c:f>Sheet1!$B$2:$B$3</c:f>
              <c:numCache>
                <c:formatCode>General</c:formatCode>
                <c:ptCount val="2"/>
                <c:pt idx="0">
                  <c:v>268</c:v>
                </c:pt>
                <c:pt idx="1">
                  <c:v>142</c:v>
                </c:pt>
              </c:numCache>
            </c:numRef>
          </c:val>
          <c:extLst>
            <c:ext xmlns:c16="http://schemas.microsoft.com/office/drawing/2014/chart" uri="{C3380CC4-5D6E-409C-BE32-E72D297353CC}">
              <c16:uniqueId val="{00000000-AF29-4638-9A30-D2E9D9F8C7BF}"/>
            </c:ext>
          </c:extLst>
        </c:ser>
        <c:dLbls>
          <c:showLegendKey val="0"/>
          <c:showVal val="0"/>
          <c:showCatName val="0"/>
          <c:showSerName val="0"/>
          <c:showPercent val="0"/>
          <c:showBubbleSize val="0"/>
        </c:dLbls>
        <c:gapWidth val="219"/>
        <c:overlap val="-27"/>
        <c:axId val="653032440"/>
        <c:axId val="653035064"/>
      </c:barChart>
      <c:catAx>
        <c:axId val="653032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bg1"/>
                </a:solidFill>
                <a:latin typeface="+mn-lt"/>
                <a:ea typeface="+mn-ea"/>
                <a:cs typeface="+mn-cs"/>
              </a:defRPr>
            </a:pPr>
            <a:endParaRPr lang="en-US"/>
          </a:p>
        </c:txPr>
        <c:crossAx val="653035064"/>
        <c:crosses val="autoZero"/>
        <c:auto val="1"/>
        <c:lblAlgn val="ctr"/>
        <c:lblOffset val="100"/>
        <c:noMultiLvlLbl val="0"/>
      </c:catAx>
      <c:valAx>
        <c:axId val="653035064"/>
        <c:scaling>
          <c:orientation val="minMax"/>
        </c:scaling>
        <c:delete val="1"/>
        <c:axPos val="l"/>
        <c:numFmt formatCode="General" sourceLinked="1"/>
        <c:majorTickMark val="none"/>
        <c:minorTickMark val="none"/>
        <c:tickLblPos val="nextTo"/>
        <c:crossAx val="653032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400" b="0" i="0" u="none" strike="noStrike" kern="1200" spc="0" baseline="0">
                <a:solidFill>
                  <a:schemeClr val="bg1"/>
                </a:solidFill>
                <a:latin typeface="+mn-lt"/>
                <a:ea typeface="+mn-ea"/>
                <a:cs typeface="+mn-cs"/>
              </a:defRPr>
            </a:pPr>
            <a:r>
              <a:rPr lang="en-US" sz="2400" dirty="0">
                <a:solidFill>
                  <a:schemeClr val="bg1"/>
                </a:solidFill>
              </a:rPr>
              <a:t>Total charges submitted per provider</a:t>
            </a:r>
          </a:p>
        </c:rich>
      </c:tx>
      <c:layout>
        <c:manualLayout>
          <c:xMode val="edge"/>
          <c:yMode val="edge"/>
          <c:x val="0.19939855930664599"/>
          <c:y val="3.2582881902020744E-2"/>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5.7363950325529127E-3"/>
          <c:y val="0.18511584950762019"/>
          <c:w val="0.86949701300942128"/>
          <c:h val="0.81488415049237983"/>
        </c:manualLayout>
      </c:layout>
      <c:barChart>
        <c:barDir val="bar"/>
        <c:grouping val="clustered"/>
        <c:varyColors val="0"/>
        <c:ser>
          <c:idx val="0"/>
          <c:order val="0"/>
          <c:tx>
            <c:strRef>
              <c:f>Sheet1!$B$1</c:f>
              <c:strCache>
                <c:ptCount val="1"/>
                <c:pt idx="0">
                  <c:v>Average charges submitted</c:v>
                </c:pt>
              </c:strCache>
            </c:strRef>
          </c:tx>
          <c:spPr>
            <a:solidFill>
              <a:schemeClr val="accent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Non-Fraud</c:v>
                </c:pt>
                <c:pt idx="1">
                  <c:v>Fraud</c:v>
                </c:pt>
              </c:strCache>
            </c:strRef>
          </c:cat>
          <c:val>
            <c:numRef>
              <c:f>Sheet1!$B$2:$B$3</c:f>
              <c:numCache>
                <c:formatCode>General</c:formatCode>
                <c:ptCount val="2"/>
                <c:pt idx="0">
                  <c:v>25087</c:v>
                </c:pt>
                <c:pt idx="1">
                  <c:v>35033</c:v>
                </c:pt>
              </c:numCache>
            </c:numRef>
          </c:val>
          <c:extLst>
            <c:ext xmlns:c16="http://schemas.microsoft.com/office/drawing/2014/chart" uri="{C3380CC4-5D6E-409C-BE32-E72D297353CC}">
              <c16:uniqueId val="{00000000-AF29-4638-9A30-D2E9D9F8C7BF}"/>
            </c:ext>
          </c:extLst>
        </c:ser>
        <c:dLbls>
          <c:showLegendKey val="0"/>
          <c:showVal val="0"/>
          <c:showCatName val="0"/>
          <c:showSerName val="0"/>
          <c:showPercent val="0"/>
          <c:showBubbleSize val="0"/>
        </c:dLbls>
        <c:gapWidth val="219"/>
        <c:axId val="653032440"/>
        <c:axId val="653035064"/>
      </c:barChart>
      <c:catAx>
        <c:axId val="65303244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bg1"/>
                </a:solidFill>
                <a:latin typeface="+mn-lt"/>
                <a:ea typeface="+mn-ea"/>
                <a:cs typeface="+mn-cs"/>
              </a:defRPr>
            </a:pPr>
            <a:endParaRPr lang="en-US"/>
          </a:p>
        </c:txPr>
        <c:crossAx val="653035064"/>
        <c:crosses val="autoZero"/>
        <c:auto val="1"/>
        <c:lblAlgn val="ctr"/>
        <c:lblOffset val="100"/>
        <c:noMultiLvlLbl val="0"/>
      </c:catAx>
      <c:valAx>
        <c:axId val="653035064"/>
        <c:scaling>
          <c:orientation val="minMax"/>
        </c:scaling>
        <c:delete val="1"/>
        <c:axPos val="t"/>
        <c:numFmt formatCode="General" sourceLinked="1"/>
        <c:majorTickMark val="none"/>
        <c:minorTickMark val="none"/>
        <c:tickLblPos val="nextTo"/>
        <c:crossAx val="653032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9/2/2019</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9/2/2019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856706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10</a:t>
            </a:fld>
            <a:endParaRPr lang="en-US" noProof="0" dirty="0"/>
          </a:p>
        </p:txBody>
      </p:sp>
    </p:spTree>
    <p:extLst>
      <p:ext uri="{BB962C8B-B14F-4D97-AF65-F5344CB8AC3E}">
        <p14:creationId xmlns:p14="http://schemas.microsoft.com/office/powerpoint/2010/main" val="3349418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If we use the original dataset for our predictive models and analysis, we most likely will get a lot of errors and overfit since most transactions are not fraud. </a:t>
            </a:r>
            <a:endParaRPr lang="en-SG" sz="1200"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11</a:t>
            </a:fld>
            <a:endParaRPr lang="en-US" noProof="0" dirty="0"/>
          </a:p>
        </p:txBody>
      </p:sp>
    </p:spTree>
    <p:extLst>
      <p:ext uri="{BB962C8B-B14F-4D97-AF65-F5344CB8AC3E}">
        <p14:creationId xmlns:p14="http://schemas.microsoft.com/office/powerpoint/2010/main" val="2978906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12</a:t>
            </a:fld>
            <a:endParaRPr lang="en-US" noProof="0" dirty="0"/>
          </a:p>
        </p:txBody>
      </p:sp>
    </p:spTree>
    <p:extLst>
      <p:ext uri="{BB962C8B-B14F-4D97-AF65-F5344CB8AC3E}">
        <p14:creationId xmlns:p14="http://schemas.microsoft.com/office/powerpoint/2010/main" val="2235388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13</a:t>
            </a:fld>
            <a:endParaRPr lang="en-US" noProof="0" dirty="0"/>
          </a:p>
        </p:txBody>
      </p:sp>
    </p:spTree>
    <p:extLst>
      <p:ext uri="{BB962C8B-B14F-4D97-AF65-F5344CB8AC3E}">
        <p14:creationId xmlns:p14="http://schemas.microsoft.com/office/powerpoint/2010/main" val="1051811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14</a:t>
            </a:fld>
            <a:endParaRPr lang="en-US" noProof="0" dirty="0"/>
          </a:p>
        </p:txBody>
      </p:sp>
    </p:spTree>
    <p:extLst>
      <p:ext uri="{BB962C8B-B14F-4D97-AF65-F5344CB8AC3E}">
        <p14:creationId xmlns:p14="http://schemas.microsoft.com/office/powerpoint/2010/main" val="3350269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15</a:t>
            </a:fld>
            <a:endParaRPr lang="en-US" noProof="0" dirty="0"/>
          </a:p>
        </p:txBody>
      </p:sp>
    </p:spTree>
    <p:extLst>
      <p:ext uri="{BB962C8B-B14F-4D97-AF65-F5344CB8AC3E}">
        <p14:creationId xmlns:p14="http://schemas.microsoft.com/office/powerpoint/2010/main" val="4050465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16</a:t>
            </a:fld>
            <a:endParaRPr lang="en-US" noProof="0" dirty="0"/>
          </a:p>
        </p:txBody>
      </p:sp>
    </p:spTree>
    <p:extLst>
      <p:ext uri="{BB962C8B-B14F-4D97-AF65-F5344CB8AC3E}">
        <p14:creationId xmlns:p14="http://schemas.microsoft.com/office/powerpoint/2010/main" val="74937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17</a:t>
            </a:fld>
            <a:endParaRPr lang="en-US"/>
          </a:p>
        </p:txBody>
      </p:sp>
    </p:spTree>
    <p:extLst>
      <p:ext uri="{BB962C8B-B14F-4D97-AF65-F5344CB8AC3E}">
        <p14:creationId xmlns:p14="http://schemas.microsoft.com/office/powerpoint/2010/main" val="206762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1653310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2050962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3873573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dirty="0"/>
          </a:p>
        </p:txBody>
      </p:sp>
    </p:spTree>
    <p:extLst>
      <p:ext uri="{BB962C8B-B14F-4D97-AF65-F5344CB8AC3E}">
        <p14:creationId xmlns:p14="http://schemas.microsoft.com/office/powerpoint/2010/main" val="201535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6</a:t>
            </a:fld>
            <a:endParaRPr lang="en-US" noProof="0" dirty="0"/>
          </a:p>
        </p:txBody>
      </p:sp>
    </p:spTree>
    <p:extLst>
      <p:ext uri="{BB962C8B-B14F-4D97-AF65-F5344CB8AC3E}">
        <p14:creationId xmlns:p14="http://schemas.microsoft.com/office/powerpoint/2010/main" val="572531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7</a:t>
            </a:fld>
            <a:endParaRPr lang="en-US" noProof="0" dirty="0"/>
          </a:p>
        </p:txBody>
      </p:sp>
    </p:spTree>
    <p:extLst>
      <p:ext uri="{BB962C8B-B14F-4D97-AF65-F5344CB8AC3E}">
        <p14:creationId xmlns:p14="http://schemas.microsoft.com/office/powerpoint/2010/main" val="31199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8</a:t>
            </a:fld>
            <a:endParaRPr lang="en-US" noProof="0" dirty="0"/>
          </a:p>
        </p:txBody>
      </p:sp>
    </p:spTree>
    <p:extLst>
      <p:ext uri="{BB962C8B-B14F-4D97-AF65-F5344CB8AC3E}">
        <p14:creationId xmlns:p14="http://schemas.microsoft.com/office/powerpoint/2010/main" val="4077635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9</a:t>
            </a:fld>
            <a:endParaRPr lang="en-US" noProof="0" dirty="0"/>
          </a:p>
        </p:txBody>
      </p:sp>
    </p:spTree>
    <p:extLst>
      <p:ext uri="{BB962C8B-B14F-4D97-AF65-F5344CB8AC3E}">
        <p14:creationId xmlns:p14="http://schemas.microsoft.com/office/powerpoint/2010/main" val="263865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24" name="Rectangle 23">
            <a:extLst>
              <a:ext uri="{FF2B5EF4-FFF2-40B4-BE49-F238E27FC236}">
                <a16:creationId xmlns:a16="http://schemas.microsoft.com/office/drawing/2014/main"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4" name="Text Placeholder 4">
            <a:extLst>
              <a:ext uri="{FF2B5EF4-FFF2-40B4-BE49-F238E27FC236}">
                <a16:creationId xmlns:a16="http://schemas.microsoft.com/office/drawing/2014/main" id="{C0299E33-978D-4B8A-9AC7-FC3F151DAC3D}"/>
              </a:ext>
            </a:extLst>
          </p:cNvPr>
          <p:cNvSpPr>
            <a:spLocks noGrp="1"/>
          </p:cNvSpPr>
          <p:nvPr>
            <p:ph type="body" sz="quarter" idx="17"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15" name="Slide Number Placeholder 6">
            <a:extLst>
              <a:ext uri="{FF2B5EF4-FFF2-40B4-BE49-F238E27FC236}">
                <a16:creationId xmlns:a16="http://schemas.microsoft.com/office/drawing/2014/main" id="{03A8A6E9-DFE7-C84C-8C6D-E32D8A663AA6}"/>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7237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solidFill>
            <a:schemeClr val="accent1">
              <a:alpha val="10000"/>
            </a:schemeClr>
          </a:solidFill>
          <a:ln>
            <a:solidFill>
              <a:schemeClr val="accent1"/>
            </a:solidFill>
          </a:ln>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205688"/>
            <a:ext cx="2811618" cy="1440000"/>
          </a:xfrm>
          <a:prstGeom prst="rect">
            <a:avLst/>
          </a:prstGeom>
          <a:noFill/>
        </p:spPr>
        <p:txBody>
          <a:bodyPr anchor="b"/>
          <a:lstStyle>
            <a:lvl1pPr marL="0" indent="0" algn="ctr">
              <a:spcBef>
                <a:spcPts val="0"/>
              </a:spcBef>
              <a:spcAft>
                <a:spcPts val="0"/>
              </a:spcAft>
              <a:buNone/>
              <a:defRPr sz="6600" b="1">
                <a:solidFill>
                  <a:schemeClr val="tx1">
                    <a:lumMod val="75000"/>
                    <a:lumOff val="25000"/>
                  </a:schemeClr>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solidFill>
            <a:schemeClr val="accent3">
              <a:alpha val="10000"/>
            </a:schemeClr>
          </a:solidFill>
          <a:ln>
            <a:solidFill>
              <a:schemeClr val="accent3"/>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40258D63-D809-EE49-BCDD-8D6306004AEE}"/>
              </a:ext>
            </a:extLst>
          </p:cNvPr>
          <p:cNvSpPr>
            <a:spLocks noGrp="1"/>
          </p:cNvSpPr>
          <p:nvPr>
            <p:ph type="sldNum" sz="quarter" idx="3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5503617"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0" y="3652910"/>
            <a:ext cx="10143235"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4513617"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4513617"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8595235"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AA059022-81BB-3141-9DC1-6E855A13A2D0}"/>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2000" y="1728000"/>
            <a:ext cx="291963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2000"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3570526"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043801" y="1728000"/>
            <a:ext cx="291963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043801"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182327"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7655602" y="1728000"/>
            <a:ext cx="291963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7655602"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B1CB22CF-1587-E74F-B211-A50F83802581}"/>
              </a:ext>
            </a:extLst>
          </p:cNvPr>
          <p:cNvSpPr>
            <a:spLocks noGrp="1"/>
          </p:cNvSpPr>
          <p:nvPr>
            <p:ph type="sldNum" sz="quarter" idx="19"/>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70484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029017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27918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4560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4606680"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4658409"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38" name="Slide Number Placeholder 6">
            <a:extLst>
              <a:ext uri="{FF2B5EF4-FFF2-40B4-BE49-F238E27FC236}">
                <a16:creationId xmlns:a16="http://schemas.microsoft.com/office/drawing/2014/main" id="{C4B93A79-C848-FB4C-BF10-00BE7B66F061}"/>
              </a:ext>
            </a:extLst>
          </p:cNvPr>
          <p:cNvSpPr>
            <a:spLocks noGrp="1"/>
          </p:cNvSpPr>
          <p:nvPr>
            <p:ph type="sldNum" sz="quarter" idx="61"/>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09005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431800" y="1952049"/>
            <a:ext cx="1476951" cy="1476951"/>
          </a:xfrm>
          <a:solidFill>
            <a:schemeClr val="bg1">
              <a:lumMod val="95000"/>
              <a:alpha val="70000"/>
            </a:schemeClr>
          </a:solidFill>
          <a:ln w="12700" cap="flat">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088297" y="1952049"/>
            <a:ext cx="1476951" cy="1476951"/>
          </a:xfrm>
          <a:solidFill>
            <a:schemeClr val="bg1">
              <a:lumMod val="95000"/>
              <a:alpha val="70000"/>
            </a:schemeClr>
          </a:solidFill>
          <a:ln w="12700" cap="flat">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solidFill>
            <a:schemeClr val="bg1">
              <a:lumMod val="95000"/>
              <a:alpha val="70000"/>
            </a:schemeClr>
          </a:solidFill>
          <a:ln w="12700" cap="flat">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8" name="Slide Number Placeholder 6">
            <a:extLst>
              <a:ext uri="{FF2B5EF4-FFF2-40B4-BE49-F238E27FC236}">
                <a16:creationId xmlns:a16="http://schemas.microsoft.com/office/drawing/2014/main" id="{AE8F62FC-AFDE-3E45-856E-4C504FC42FEC}"/>
              </a:ext>
            </a:extLst>
          </p:cNvPr>
          <p:cNvSpPr>
            <a:spLocks noGrp="1"/>
          </p:cNvSpPr>
          <p:nvPr>
            <p:ph type="sldNum" sz="quarter" idx="4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64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p:nvPr>
        </p:nvSpPr>
        <p:spPr>
          <a:xfrm>
            <a:off x="492656" y="2256300"/>
            <a:ext cx="1217130" cy="1217130"/>
          </a:xfrm>
          <a:noFill/>
          <a:ln w="12700"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p:nvPr>
        </p:nvSpPr>
        <p:spPr>
          <a:xfrm>
            <a:off x="4060200" y="2256300"/>
            <a:ext cx="1217130" cy="1217130"/>
          </a:xfrm>
          <a:noFill/>
          <a:ln w="12700" cap="sq">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543495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5442861"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p:nvPr>
        </p:nvSpPr>
        <p:spPr>
          <a:xfrm>
            <a:off x="7627744" y="2256300"/>
            <a:ext cx="1217130" cy="1217130"/>
          </a:xfrm>
          <a:noFill/>
          <a:ln w="12700" cap="sq">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900249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900249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p:nvPr>
        </p:nvSpPr>
        <p:spPr>
          <a:xfrm>
            <a:off x="492656" y="4023015"/>
            <a:ext cx="1217130" cy="1217130"/>
          </a:xfrm>
          <a:noFill/>
          <a:ln w="12700" cap="sq">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p:nvPr>
        </p:nvSpPr>
        <p:spPr>
          <a:xfrm>
            <a:off x="4060200" y="4023015"/>
            <a:ext cx="1217130" cy="1217130"/>
          </a:xfrm>
          <a:noFill/>
          <a:ln w="12700" cap="sq">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543495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5442861"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p:nvPr>
        </p:nvSpPr>
        <p:spPr>
          <a:xfrm>
            <a:off x="7627744" y="4023015"/>
            <a:ext cx="1217130" cy="1217130"/>
          </a:xfrm>
          <a:noFill/>
          <a:ln w="12700" cap="sq">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900249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900249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4" name="Slide Number Placeholder 6">
            <a:extLst>
              <a:ext uri="{FF2B5EF4-FFF2-40B4-BE49-F238E27FC236}">
                <a16:creationId xmlns:a16="http://schemas.microsoft.com/office/drawing/2014/main" id="{694CD2E2-CA8B-354D-8563-5AC361B78B27}"/>
              </a:ext>
            </a:extLst>
          </p:cNvPr>
          <p:cNvSpPr>
            <a:spLocks noGrp="1"/>
          </p:cNvSpPr>
          <p:nvPr>
            <p:ph type="sldNum" sz="quarter" idx="6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Title 4">
            <a:extLst>
              <a:ext uri="{FF2B5EF4-FFF2-40B4-BE49-F238E27FC236}">
                <a16:creationId xmlns:a16="http://schemas.microsoft.com/office/drawing/2014/main" id="{05CD2AAA-246C-4A45-BE24-C1A9DB1D3C6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7" name="Slide Number Placeholder 6">
            <a:extLst>
              <a:ext uri="{FF2B5EF4-FFF2-40B4-BE49-F238E27FC236}">
                <a16:creationId xmlns:a16="http://schemas.microsoft.com/office/drawing/2014/main" id="{005A0092-7256-3C4E-857B-D93B1A8D2CC7}"/>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8" name="Content Placeholder 2">
            <a:extLst>
              <a:ext uri="{FF2B5EF4-FFF2-40B4-BE49-F238E27FC236}">
                <a16:creationId xmlns:a16="http://schemas.microsoft.com/office/drawing/2014/main" id="{109829B2-67B8-42AF-A8F6-0483C504E33A}"/>
              </a:ext>
            </a:extLst>
          </p:cNvPr>
          <p:cNvSpPr>
            <a:spLocks noGrp="1"/>
          </p:cNvSpPr>
          <p:nvPr>
            <p:ph sz="half" idx="1" hasCustomPrompt="1"/>
          </p:nvPr>
        </p:nvSpPr>
        <p:spPr>
          <a:xfrm>
            <a:off x="432000"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Placeholder 3">
            <a:extLst>
              <a:ext uri="{FF2B5EF4-FFF2-40B4-BE49-F238E27FC236}">
                <a16:creationId xmlns:a16="http://schemas.microsoft.com/office/drawing/2014/main" id="{D0953015-A379-403E-8191-D885E217C757}"/>
              </a:ext>
            </a:extLst>
          </p:cNvPr>
          <p:cNvSpPr>
            <a:spLocks noGrp="1"/>
          </p:cNvSpPr>
          <p:nvPr>
            <p:ph sz="half" idx="2" hasCustomPrompt="1"/>
          </p:nvPr>
        </p:nvSpPr>
        <p:spPr>
          <a:xfrm>
            <a:off x="5709372"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324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883617"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7335235"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BC3A1E70-888C-457D-AFFC-B6844C5A7A9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DB8ADDC7-03DF-504A-BCB2-CD59459CCF54}"/>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2">
    <p:bg>
      <p:bgPr>
        <a:solidFill>
          <a:schemeClr val="accent4"/>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8183FF27-EC9A-4B3B-8FC8-8C0B22BAF41E}"/>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6BEA673-E77B-454E-A2E7-937820AAEFF4}"/>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451970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1908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490809"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549618"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608427" y="1148060"/>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667235"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Title 5">
            <a:extLst>
              <a:ext uri="{FF2B5EF4-FFF2-40B4-BE49-F238E27FC236}">
                <a16:creationId xmlns:a16="http://schemas.microsoft.com/office/drawing/2014/main" id="{0219BBF2-DEB7-4E8E-8C83-D3D10FA6E37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0" name="Slide Number Placeholder 6">
            <a:extLst>
              <a:ext uri="{FF2B5EF4-FFF2-40B4-BE49-F238E27FC236}">
                <a16:creationId xmlns:a16="http://schemas.microsoft.com/office/drawing/2014/main" id="{08BEF633-490C-6441-95CA-B2301D2D96DC}"/>
              </a:ext>
            </a:extLst>
          </p:cNvPr>
          <p:cNvSpPr>
            <a:spLocks noGrp="1"/>
          </p:cNvSpPr>
          <p:nvPr>
            <p:ph type="sldNum" sz="quarter" idx="17"/>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4860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4860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EFE5FCFC-5862-8346-B282-9ACAE5AA2B95}"/>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10" name="Content Placeholder 5">
            <a:extLst>
              <a:ext uri="{FF2B5EF4-FFF2-40B4-BE49-F238E27FC236}">
                <a16:creationId xmlns:a16="http://schemas.microsoft.com/office/drawing/2014/main" id="{484CD98A-64EE-42B1-9A8B-F495FEF2E9FE}"/>
              </a:ext>
            </a:extLst>
          </p:cNvPr>
          <p:cNvSpPr>
            <a:spLocks noGrp="1"/>
          </p:cNvSpPr>
          <p:nvPr>
            <p:ph sz="quarter" idx="4" hasCustomPrompt="1"/>
          </p:nvPr>
        </p:nvSpPr>
        <p:spPr>
          <a:xfrm>
            <a:off x="5715235" y="1581663"/>
            <a:ext cx="4786225" cy="460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99F7B39C-4DE9-4650-869E-0410A8E29AAA}"/>
              </a:ext>
            </a:extLst>
          </p:cNvPr>
          <p:cNvSpPr>
            <a:spLocks noGrp="1"/>
          </p:cNvSpPr>
          <p:nvPr>
            <p:ph type="body" sz="quarter" idx="3" hasCustomPrompt="1"/>
          </p:nvPr>
        </p:nvSpPr>
        <p:spPr>
          <a:xfrm>
            <a:off x="5715235" y="1151999"/>
            <a:ext cx="4860000" cy="359999"/>
          </a:xfrm>
        </p:spPr>
        <p:txBody>
          <a:bodyPr vert="horz" lIns="0" tIns="0" rIns="0" bIns="0" rtlCol="0" anchor="t">
            <a:noAutofit/>
          </a:bodyPr>
          <a:lstStyle>
            <a:lvl1pPr marL="0" indent="0">
              <a:buNone/>
              <a:defRPr lang="en-US" sz="2400" b="1"/>
            </a:lvl1pPr>
          </a:lstStyle>
          <a:p>
            <a:pPr marL="266700" lvl="0" indent="-266700"/>
            <a:r>
              <a:rPr lang="en-US" noProof="0"/>
              <a:t>Edit Master text styles</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7" name="Content Placeholder 2">
            <a:extLst>
              <a:ext uri="{FF2B5EF4-FFF2-40B4-BE49-F238E27FC236}">
                <a16:creationId xmlns:a16="http://schemas.microsoft.com/office/drawing/2014/main" id="{6F8D5478-FA4F-48AE-8588-59081070B7D7}"/>
              </a:ext>
            </a:extLst>
          </p:cNvPr>
          <p:cNvSpPr>
            <a:spLocks noGrp="1"/>
          </p:cNvSpPr>
          <p:nvPr>
            <p:ph idx="1" hasCustomPrompt="1"/>
          </p:nvPr>
        </p:nvSpPr>
        <p:spPr>
          <a:xfrm>
            <a:off x="5183188" y="457201"/>
            <a:ext cx="508260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1780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050FC2D7-C428-4985-A707-D3D2DA6165E1}"/>
              </a:ext>
            </a:extLst>
          </p:cNvPr>
          <p:cNvSpPr>
            <a:spLocks noGrp="1"/>
          </p:cNvSpPr>
          <p:nvPr>
            <p:ph type="pic" idx="1"/>
          </p:nvPr>
        </p:nvSpPr>
        <p:spPr>
          <a:xfrm>
            <a:off x="5183188" y="457201"/>
            <a:ext cx="506374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5039245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6" name="Slide Number Placeholder 6">
            <a:extLst>
              <a:ext uri="{FF2B5EF4-FFF2-40B4-BE49-F238E27FC236}">
                <a16:creationId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9" name="Text Placeholder 4">
            <a:extLst>
              <a:ext uri="{FF2B5EF4-FFF2-40B4-BE49-F238E27FC236}">
                <a16:creationId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20" name="Text Placeholder 10">
            <a:extLst>
              <a:ext uri="{FF2B5EF4-FFF2-40B4-BE49-F238E27FC236}">
                <a16:creationId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noProof="0"/>
              <a:t>Email</a:t>
            </a:r>
          </a:p>
        </p:txBody>
      </p:sp>
      <p:sp>
        <p:nvSpPr>
          <p:cNvPr id="21" name="Text Placeholder 15">
            <a:extLst>
              <a:ext uri="{FF2B5EF4-FFF2-40B4-BE49-F238E27FC236}">
                <a16:creationId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val="2930386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8D655-4406-4239-85EC-50C2308745AA}"/>
              </a:ext>
            </a:extLst>
          </p:cNvPr>
          <p:cNvSpPr/>
          <p:nvPr userDrawn="1"/>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757190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0147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86063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rge Intro Copy">
    <p:bg>
      <p:bgPr>
        <a:solidFill>
          <a:schemeClr val="bg1">
            <a:lumMod val="95000"/>
          </a:schemeClr>
        </a:solidFill>
        <a:effectLst/>
      </p:bgPr>
    </p:bg>
    <p:spTree>
      <p:nvGrpSpPr>
        <p:cNvPr id="1" name=""/>
        <p:cNvGrpSpPr/>
        <p:nvPr/>
      </p:nvGrpSpPr>
      <p:grpSpPr>
        <a:xfrm>
          <a:off x="0" y="0"/>
          <a:ext cx="0" cy="0"/>
          <a:chOff x="0" y="0"/>
          <a:chExt cx="0" cy="0"/>
        </a:xfrm>
      </p:grpSpPr>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8" name="Group 7">
            <a:extLst>
              <a:ext uri="{FF2B5EF4-FFF2-40B4-BE49-F238E27FC236}">
                <a16:creationId xmlns:a16="http://schemas.microsoft.com/office/drawing/2014/main"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a16="http://schemas.microsoft.com/office/drawing/2014/main"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Rectangle 3">
            <a:extLst>
              <a:ext uri="{FF2B5EF4-FFF2-40B4-BE49-F238E27FC236}">
                <a16:creationId xmlns:a16="http://schemas.microsoft.com/office/drawing/2014/main" id="{9CA47B37-80B0-5A4F-BDC3-DE42D5B2D34F}"/>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Rectangle 22">
            <a:extLst>
              <a:ext uri="{FF2B5EF4-FFF2-40B4-BE49-F238E27FC236}">
                <a16:creationId xmlns:a16="http://schemas.microsoft.com/office/drawing/2014/main" id="{1A6AC2DF-47CD-A743-A120-FBE75B801CF3}"/>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4" name="Rectangle 23">
            <a:extLst>
              <a:ext uri="{FF2B5EF4-FFF2-40B4-BE49-F238E27FC236}">
                <a16:creationId xmlns:a16="http://schemas.microsoft.com/office/drawing/2014/main" id="{17E0F6BC-FBF2-3048-B833-61609739028C}"/>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Rectangle 24">
            <a:extLst>
              <a:ext uri="{FF2B5EF4-FFF2-40B4-BE49-F238E27FC236}">
                <a16:creationId xmlns:a16="http://schemas.microsoft.com/office/drawing/2014/main" id="{D0B0310F-833E-864C-9FB7-B2B2A6714808}"/>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6" name="Rectangle 25">
            <a:extLst>
              <a:ext uri="{FF2B5EF4-FFF2-40B4-BE49-F238E27FC236}">
                <a16:creationId xmlns:a16="http://schemas.microsoft.com/office/drawing/2014/main" id="{F906D597-BA39-4C4D-833F-CC0EE989B51C}"/>
              </a:ext>
            </a:extLst>
          </p:cNvPr>
          <p:cNvSpPr/>
          <p:nvPr userDrawn="1"/>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2" name="Slide Number Placeholder 6">
            <a:extLst>
              <a:ext uri="{FF2B5EF4-FFF2-40B4-BE49-F238E27FC236}">
                <a16:creationId xmlns:a16="http://schemas.microsoft.com/office/drawing/2014/main" id="{40C2B055-E680-DE47-949A-41B3A5A9204A}"/>
              </a:ext>
            </a:extLst>
          </p:cNvPr>
          <p:cNvSpPr>
            <a:spLocks noGrp="1"/>
          </p:cNvSpPr>
          <p:nvPr>
            <p:ph type="sldNum" sz="quarter" idx="46"/>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Bullets 3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3" name="Rectangle 32">
            <a:extLst>
              <a:ext uri="{FF2B5EF4-FFF2-40B4-BE49-F238E27FC236}">
                <a16:creationId xmlns:a16="http://schemas.microsoft.com/office/drawing/2014/main"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5" name="Group 24">
            <a:extLst>
              <a:ext uri="{FF2B5EF4-FFF2-40B4-BE49-F238E27FC236}">
                <a16:creationId xmlns:a16="http://schemas.microsoft.com/office/drawing/2014/main"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a16="http://schemas.microsoft.com/office/drawing/2014/main"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8" name="Rectangle 27">
            <a:extLst>
              <a:ext uri="{FF2B5EF4-FFF2-40B4-BE49-F238E27FC236}">
                <a16:creationId xmlns:a16="http://schemas.microsoft.com/office/drawing/2014/main"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2349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Bullets 4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5735D3-1D9F-7543-95B4-59FA78EE1633}"/>
              </a:ext>
            </a:extLst>
          </p:cNvPr>
          <p:cNvSpPr/>
          <p:nvPr userDrawn="1"/>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4AD89EB4-58FE-9C45-AF3E-821DBB1186EC}"/>
              </a:ext>
            </a:extLst>
          </p:cNvPr>
          <p:cNvSpPr/>
          <p:nvPr userDrawn="1"/>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Rectangle 34">
            <a:extLst>
              <a:ext uri="{FF2B5EF4-FFF2-40B4-BE49-F238E27FC236}">
                <a16:creationId xmlns:a16="http://schemas.microsoft.com/office/drawing/2014/main" id="{832E783B-B6C5-C74B-8CB2-1421AF723973}"/>
              </a:ext>
            </a:extLst>
          </p:cNvPr>
          <p:cNvSpPr/>
          <p:nvPr userDrawn="1"/>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Rectangle 35">
            <a:extLst>
              <a:ext uri="{FF2B5EF4-FFF2-40B4-BE49-F238E27FC236}">
                <a16:creationId xmlns:a16="http://schemas.microsoft.com/office/drawing/2014/main" id="{4E4FB0C7-5FAE-064C-B022-6C6F1429F789}"/>
              </a:ext>
            </a:extLst>
          </p:cNvPr>
          <p:cNvSpPr/>
          <p:nvPr userDrawn="1"/>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0" name="Group 19">
            <a:extLst>
              <a:ext uri="{FF2B5EF4-FFF2-40B4-BE49-F238E27FC236}">
                <a16:creationId xmlns:a16="http://schemas.microsoft.com/office/drawing/2014/main" id="{58BDD832-2CD9-45D2-AC4D-DD00EFA5A223}"/>
              </a:ext>
            </a:extLst>
          </p:cNvPr>
          <p:cNvGrpSpPr/>
          <p:nvPr userDrawn="1"/>
        </p:nvGrpSpPr>
        <p:grpSpPr>
          <a:xfrm>
            <a:off x="6641050" y="0"/>
            <a:ext cx="4313009" cy="6858000"/>
            <a:chOff x="0" y="0"/>
            <a:chExt cx="12192000" cy="6858000"/>
          </a:xfrm>
          <a:solidFill>
            <a:schemeClr val="accent1"/>
          </a:solidFill>
        </p:grpSpPr>
        <p:sp>
          <p:nvSpPr>
            <p:cNvPr id="21" name="Rectangle 20">
              <a:extLst>
                <a:ext uri="{FF2B5EF4-FFF2-40B4-BE49-F238E27FC236}">
                  <a16:creationId xmlns:a16="http://schemas.microsoft.com/office/drawing/2014/main" id="{AB47021E-0309-4638-9D02-AE2A45E2C5D1}"/>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2B8E8D6F-D64D-4B85-AA51-BDA9EF959E3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62382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bg1">
            <a:lumMod val="95000"/>
          </a:schemeClr>
        </a:solidFill>
        <a:effectLst/>
      </p:bgPr>
    </p:bg>
    <p:spTree>
      <p:nvGrpSpPr>
        <p:cNvPr id="1" name=""/>
        <p:cNvGrpSpPr/>
        <p:nvPr/>
      </p:nvGrpSpPr>
      <p:grpSpPr>
        <a:xfrm>
          <a:off x="0" y="0"/>
          <a:ext cx="0" cy="0"/>
          <a:chOff x="0" y="0"/>
          <a:chExt cx="0" cy="0"/>
        </a:xfrm>
      </p:grpSpPr>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4FA88889-2E09-4B26-90FB-497460180E61}"/>
              </a:ext>
            </a:extLst>
          </p:cNvPr>
          <p:cNvGrpSpPr/>
          <p:nvPr userDrawn="1"/>
        </p:nvGrpSpPr>
        <p:grpSpPr>
          <a:xfrm>
            <a:off x="6641050" y="0"/>
            <a:ext cx="4313009" cy="6858000"/>
            <a:chOff x="0" y="0"/>
            <a:chExt cx="12192000" cy="6858000"/>
          </a:xfrm>
          <a:solidFill>
            <a:schemeClr val="accent1"/>
          </a:solidFill>
        </p:grpSpPr>
        <p:sp>
          <p:nvSpPr>
            <p:cNvPr id="13" name="Rectangle 12">
              <a:extLst>
                <a:ext uri="{FF2B5EF4-FFF2-40B4-BE49-F238E27FC236}">
                  <a16:creationId xmlns:a16="http://schemas.microsoft.com/office/drawing/2014/main" id="{EB70E5C8-5074-4D5F-9EBD-E5E49462D138}"/>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57144162-C52D-4D13-B080-38B1B0F6CBC6}"/>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1767593"/>
            <a:ext cx="3863221" cy="2595353"/>
          </a:xfrm>
        </p:spPr>
        <p:txBody>
          <a:bodyPr anchor="b"/>
          <a:lstStyle>
            <a:lvl1pPr algn="l">
              <a:defRPr sz="4500">
                <a:solidFill>
                  <a:schemeClr val="bg1"/>
                </a:solidFill>
              </a:defRPr>
            </a:lvl1pPr>
          </a:lstStyle>
          <a:p>
            <a:r>
              <a:rPr lang="en-US" noProof="0"/>
              <a:t>Emphasized Text</a:t>
            </a:r>
          </a:p>
        </p:txBody>
      </p:sp>
      <p:sp>
        <p:nvSpPr>
          <p:cNvPr id="24" name="Content Placeholder 2">
            <a:extLst>
              <a:ext uri="{FF2B5EF4-FFF2-40B4-BE49-F238E27FC236}">
                <a16:creationId xmlns:a16="http://schemas.microsoft.com/office/drawing/2014/main" id="{5C5C3D10-5CD7-421D-B7BB-581518EF00DD}"/>
              </a:ext>
            </a:extLst>
          </p:cNvPr>
          <p:cNvSpPr>
            <a:spLocks noGrp="1"/>
          </p:cNvSpPr>
          <p:nvPr>
            <p:ph idx="1" hasCustomPrompt="1"/>
          </p:nvPr>
        </p:nvSpPr>
        <p:spPr>
          <a:xfrm>
            <a:off x="6866470" y="4608000"/>
            <a:ext cx="3863221"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7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Rectangle 16">
            <a:extLst>
              <a:ext uri="{FF2B5EF4-FFF2-40B4-BE49-F238E27FC236}">
                <a16:creationId xmlns:a16="http://schemas.microsoft.com/office/drawing/2014/main" id="{4790D010-2852-DE49-BD36-340D6725D1D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5654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5654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8" name="Rectangle 17">
            <a:extLst>
              <a:ext uri="{FF2B5EF4-FFF2-40B4-BE49-F238E27FC236}">
                <a16:creationId xmlns:a16="http://schemas.microsoft.com/office/drawing/2014/main" id="{C5D02C68-EB7D-E044-99A9-658364A3B2F0}"/>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46962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46962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9" name="Rectangle 18">
            <a:extLst>
              <a:ext uri="{FF2B5EF4-FFF2-40B4-BE49-F238E27FC236}">
                <a16:creationId xmlns:a16="http://schemas.microsoft.com/office/drawing/2014/main" id="{45962E1D-1D13-2B48-9F3B-CE31039DD236}"/>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68271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68271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10C57817-9ECE-F147-BBDB-760FAF41C8E8}"/>
              </a:ext>
            </a:extLst>
          </p:cNvPr>
          <p:cNvSpPr>
            <a:spLocks noGrp="1"/>
          </p:cNvSpPr>
          <p:nvPr>
            <p:ph type="sldNum" sz="quarter" idx="4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31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BF466B-33BA-42AC-AFB2-51FC72C2FA45}"/>
              </a:ext>
            </a:extLst>
          </p:cNvPr>
          <p:cNvSpPr/>
          <p:nvPr userDrawn="1"/>
        </p:nvSpPr>
        <p:spPr>
          <a:xfrm>
            <a:off x="0" y="0"/>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C4A5CDF3-277F-457A-90F6-C20C9F0EF716}"/>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1509F7B-15BA-44E2-85A9-A5A242FAF0E0}"/>
              </a:ext>
            </a:extLst>
          </p:cNvPr>
          <p:cNvSpPr/>
          <p:nvPr userDrawn="1"/>
        </p:nvSpPr>
        <p:spPr>
          <a:xfrm rot="5400000">
            <a:off x="8144030" y="2810031"/>
            <a:ext cx="6858000" cy="1237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21475"/>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0143235"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0143235"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260974"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091633" y="6456363"/>
            <a:ext cx="962795" cy="264330"/>
          </a:xfrm>
          <a:prstGeom prst="rect">
            <a:avLst/>
          </a:prstGeom>
          <a:ln w="3175">
            <a:solidFill>
              <a:schemeClr val="bg1">
                <a:lumMod val="95000"/>
              </a:schemeClr>
            </a:solidFill>
          </a:ln>
        </p:spPr>
        <p:txBody>
          <a:bodyPr vert="horz" lIns="0" tIns="0" rIns="0" bIns="0" rtlCol="0" anchor="ctr"/>
          <a:lstStyle>
            <a:lvl1pPr algn="ctr">
              <a:defRPr sz="1400">
                <a:solidFill>
                  <a:schemeClr val="tx1">
                    <a:lumMod val="75000"/>
                    <a:lumOff val="25000"/>
                  </a:schemeClr>
                </a:solidFill>
              </a:defRPr>
            </a:lvl1p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50" r:id="rId17"/>
    <p:sldLayoutId id="2147483652" r:id="rId18"/>
    <p:sldLayoutId id="2147483656" r:id="rId19"/>
    <p:sldLayoutId id="2147483657" r:id="rId20"/>
    <p:sldLayoutId id="2147483653" r:id="rId21"/>
    <p:sldLayoutId id="2147483677" r:id="rId22"/>
    <p:sldLayoutId id="2147483678" r:id="rId23"/>
    <p:sldLayoutId id="2147483654" r:id="rId24"/>
    <p:sldLayoutId id="2147483655" r:id="rId25"/>
    <p:sldLayoutId id="2147483660" r:id="rId26"/>
    <p:sldLayoutId id="2147483675" r:id="rId27"/>
    <p:sldLayoutId id="2147483676" r:id="rId28"/>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2.wd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hbr.org/2018/04/a-simple-tool-to-start-making-decisions-with-the-help-of-ai"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rial image of table with medical instruments, medicine, a clipboard, and other medical equipment">
            <a:extLst>
              <a:ext uri="{FF2B5EF4-FFF2-40B4-BE49-F238E27FC236}">
                <a16:creationId xmlns:a16="http://schemas.microsoft.com/office/drawing/2014/main" id="{0A756A3F-0F08-4577-8E72-1E643EFB097C}"/>
              </a:ext>
            </a:extLst>
          </p:cNvPr>
          <p:cNvPicPr>
            <a:picLocks noGrp="1" noChangeAspect="1"/>
          </p:cNvPicPr>
          <p:nvPr>
            <p:ph type="pic" sz="quarter" idx="4294967295"/>
          </p:nvPr>
        </p:nvPicPr>
        <p:blipFill>
          <a:blip r:embed="rId3" cstate="screen">
            <a:extLst>
              <a:ext uri="{28A0092B-C50C-407E-A947-70E740481C1C}">
                <a14:useLocalDpi xmlns:a14="http://schemas.microsoft.com/office/drawing/2010/main"/>
              </a:ext>
            </a:extLst>
          </a:blip>
          <a:srcRect/>
          <a:stretch>
            <a:fillRect/>
          </a:stretch>
        </p:blipFill>
        <p:spPr/>
      </p:pic>
      <p:sp>
        <p:nvSpPr>
          <p:cNvPr id="18" name="Rectangle 17">
            <a:extLst>
              <a:ext uri="{FF2B5EF4-FFF2-40B4-BE49-F238E27FC236}">
                <a16:creationId xmlns:a16="http://schemas.microsoft.com/office/drawing/2014/main" id="{75F2B1C5-78F6-4A28-8883-7C500ADCB7D4}"/>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5ED38B-2505-420A-A14A-D41E71EDBA33}"/>
              </a:ext>
            </a:extLst>
          </p:cNvPr>
          <p:cNvSpPr>
            <a:spLocks noGrp="1"/>
          </p:cNvSpPr>
          <p:nvPr>
            <p:ph type="ctrTitle"/>
          </p:nvPr>
        </p:nvSpPr>
        <p:spPr bwMode="black">
          <a:xfrm>
            <a:off x="5573044" y="3445772"/>
            <a:ext cx="5085650" cy="1870007"/>
          </a:xfrm>
        </p:spPr>
        <p:txBody>
          <a:bodyPr/>
          <a:lstStyle/>
          <a:p>
            <a:r>
              <a:rPr lang="en-US" dirty="0"/>
              <a:t>HEALTHCARE </a:t>
            </a:r>
            <a:br>
              <a:rPr lang="en-US" dirty="0"/>
            </a:br>
            <a:r>
              <a:rPr lang="en-US" dirty="0"/>
              <a:t>FRAUD DETECTION</a:t>
            </a:r>
          </a:p>
        </p:txBody>
      </p:sp>
      <p:sp>
        <p:nvSpPr>
          <p:cNvPr id="23" name="Slide Number Placeholder 22">
            <a:extLst>
              <a:ext uri="{FF2B5EF4-FFF2-40B4-BE49-F238E27FC236}">
                <a16:creationId xmlns:a16="http://schemas.microsoft.com/office/drawing/2014/main" id="{4D5E33D6-D847-4F4C-BA8B-75CB853FAB76}"/>
              </a:ext>
            </a:extLst>
          </p:cNvPr>
          <p:cNvSpPr>
            <a:spLocks noGrp="1"/>
          </p:cNvSpPr>
          <p:nvPr>
            <p:ph type="sldNum" sz="quarter" idx="12"/>
          </p:nvPr>
        </p:nvSpPr>
        <p:spPr/>
        <p:txBody>
          <a:bodyPr/>
          <a:lstStyle/>
          <a:p>
            <a:r>
              <a:rPr lang="en-US" dirty="0"/>
              <a:t>page </a:t>
            </a:r>
            <a:fld id="{19B51A1E-902D-48AF-9020-955120F399B6}" type="slidenum">
              <a:rPr lang="en-US" smtClean="0"/>
              <a:pPr/>
              <a:t>1</a:t>
            </a:fld>
            <a:endParaRPr lang="en-US" dirty="0"/>
          </a:p>
        </p:txBody>
      </p:sp>
      <p:sp>
        <p:nvSpPr>
          <p:cNvPr id="5" name="Subtitle 4">
            <a:extLst>
              <a:ext uri="{FF2B5EF4-FFF2-40B4-BE49-F238E27FC236}">
                <a16:creationId xmlns:a16="http://schemas.microsoft.com/office/drawing/2014/main" id="{2E157733-F407-475E-8982-32E7EB4E682C}"/>
              </a:ext>
            </a:extLst>
          </p:cNvPr>
          <p:cNvSpPr>
            <a:spLocks noGrp="1"/>
          </p:cNvSpPr>
          <p:nvPr>
            <p:ph type="subTitle" idx="1"/>
          </p:nvPr>
        </p:nvSpPr>
        <p:spPr>
          <a:xfrm>
            <a:off x="6220744" y="5386698"/>
            <a:ext cx="4542506" cy="691666"/>
          </a:xfrm>
        </p:spPr>
        <p:txBody>
          <a:bodyPr/>
          <a:lstStyle/>
          <a:p>
            <a:r>
              <a:rPr lang="en-SG" dirty="0"/>
              <a:t>A SUPERVISED </a:t>
            </a:r>
          </a:p>
          <a:p>
            <a:r>
              <a:rPr lang="en-SG" dirty="0"/>
              <a:t>LEARNING APPROACH</a:t>
            </a:r>
          </a:p>
          <a:p>
            <a:r>
              <a:rPr lang="en-SG" dirty="0"/>
              <a:t>Prepared by: Serene, CHUA</a:t>
            </a:r>
          </a:p>
        </p:txBody>
      </p:sp>
    </p:spTree>
    <p:extLst>
      <p:ext uri="{BB962C8B-B14F-4D97-AF65-F5344CB8AC3E}">
        <p14:creationId xmlns:p14="http://schemas.microsoft.com/office/powerpoint/2010/main" val="909226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2" name="Rectangle 11">
            <a:extLst>
              <a:ext uri="{FF2B5EF4-FFF2-40B4-BE49-F238E27FC236}">
                <a16:creationId xmlns:a16="http://schemas.microsoft.com/office/drawing/2014/main" id="{1D3F6556-8AF2-4DC2-86FE-E38011E946E6}"/>
              </a:ext>
              <a:ext uri="{C183D7F6-B498-43B3-948B-1728B52AA6E4}">
                <adec:decorative xmlns:adec="http://schemas.microsoft.com/office/drawing/2017/decorative" val="1"/>
              </a:ext>
            </a:extLst>
          </p:cNvPr>
          <p:cNvSpPr/>
          <p:nvPr/>
        </p:nvSpPr>
        <p:spPr bwMode="invGray">
          <a:xfrm rot="5400000">
            <a:off x="2721966" y="-1510619"/>
            <a:ext cx="6584950" cy="9879238"/>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p:txBody>
          <a:bodyPr/>
          <a:lstStyle/>
          <a:p>
            <a:r>
              <a:rPr lang="en-US" dirty="0"/>
              <a:t>page </a:t>
            </a:r>
            <a:fld id="{19B51A1E-902D-48AF-9020-955120F399B6}" type="slidenum">
              <a:rPr lang="en-US" b="1" i="1" smtClean="0"/>
              <a:pPr/>
              <a:t>10</a:t>
            </a:fld>
            <a:endParaRPr lang="en-US" b="1" i="1" dirty="0"/>
          </a:p>
        </p:txBody>
      </p:sp>
      <p:sp>
        <p:nvSpPr>
          <p:cNvPr id="7" name="Title 2">
            <a:extLst>
              <a:ext uri="{FF2B5EF4-FFF2-40B4-BE49-F238E27FC236}">
                <a16:creationId xmlns:a16="http://schemas.microsoft.com/office/drawing/2014/main" id="{B8782877-AF23-457A-9661-11E4F3AADBA6}"/>
              </a:ext>
            </a:extLst>
          </p:cNvPr>
          <p:cNvSpPr txBox="1">
            <a:spLocks/>
          </p:cNvSpPr>
          <p:nvPr/>
        </p:nvSpPr>
        <p:spPr bwMode="black">
          <a:xfrm>
            <a:off x="1237940" y="-1056630"/>
            <a:ext cx="9491226" cy="2595353"/>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sz="4500" kern="1200" spc="-150">
                <a:solidFill>
                  <a:schemeClr val="bg1"/>
                </a:solidFill>
                <a:latin typeface="+mj-lt"/>
                <a:ea typeface="+mj-ea"/>
                <a:cs typeface="+mj-cs"/>
              </a:defRPr>
            </a:lvl1pPr>
          </a:lstStyle>
          <a:p>
            <a:pPr algn="l"/>
            <a:r>
              <a:rPr lang="en-US" dirty="0"/>
              <a:t>About the dataset</a:t>
            </a:r>
          </a:p>
        </p:txBody>
      </p:sp>
      <p:sp>
        <p:nvSpPr>
          <p:cNvPr id="16" name="Content Placeholder 4">
            <a:extLst>
              <a:ext uri="{FF2B5EF4-FFF2-40B4-BE49-F238E27FC236}">
                <a16:creationId xmlns:a16="http://schemas.microsoft.com/office/drawing/2014/main" id="{C0BA245F-7F2B-4383-8A9F-17E5515D0B47}"/>
              </a:ext>
            </a:extLst>
          </p:cNvPr>
          <p:cNvSpPr txBox="1">
            <a:spLocks/>
          </p:cNvSpPr>
          <p:nvPr/>
        </p:nvSpPr>
        <p:spPr bwMode="black">
          <a:xfrm>
            <a:off x="1540042" y="1668379"/>
            <a:ext cx="9189650" cy="4739621"/>
          </a:xfrm>
          <a:prstGeom prst="rect">
            <a:avLst/>
          </a:prstGeom>
        </p:spPr>
        <p:txBody>
          <a:bodyPr vert="horz" lIns="0" tIns="0" rIns="0" bIns="0" rtlCol="0">
            <a:noAutofit/>
          </a:bodyPr>
          <a:lstStyle>
            <a:lvl1pPr marL="0" indent="0" algn="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t>Information available in dataset: </a:t>
            </a:r>
          </a:p>
          <a:p>
            <a:pPr marL="342900" indent="-342900" algn="l">
              <a:buFontTx/>
              <a:buChar char="-"/>
            </a:pPr>
            <a:r>
              <a:rPr lang="en-US" dirty="0"/>
              <a:t>Average payment and charges</a:t>
            </a:r>
          </a:p>
          <a:p>
            <a:pPr marL="342900" indent="-342900" algn="l">
              <a:buFontTx/>
              <a:buChar char="-"/>
            </a:pPr>
            <a:r>
              <a:rPr lang="en-US" dirty="0"/>
              <a:t>Number of procedures performed </a:t>
            </a:r>
          </a:p>
          <a:p>
            <a:pPr marL="342900" indent="-342900" algn="l">
              <a:buFontTx/>
              <a:buChar char="-"/>
            </a:pPr>
            <a:r>
              <a:rPr lang="en-US" dirty="0"/>
              <a:t>Procedures performed (using Common Procedure Coding System)</a:t>
            </a:r>
          </a:p>
          <a:p>
            <a:pPr marL="342900" indent="-342900" algn="l">
              <a:buFontTx/>
              <a:buChar char="-"/>
            </a:pPr>
            <a:r>
              <a:rPr lang="en-US" dirty="0"/>
              <a:t>Medical specialty (also known as provider type)</a:t>
            </a:r>
          </a:p>
          <a:p>
            <a:pPr marL="342900" indent="-342900" algn="l">
              <a:buFontTx/>
              <a:buChar char="-"/>
            </a:pPr>
            <a:r>
              <a:rPr lang="en-US" dirty="0"/>
              <a:t>Gender of provider type</a:t>
            </a:r>
          </a:p>
          <a:p>
            <a:endParaRPr lang="en-US" dirty="0"/>
          </a:p>
        </p:txBody>
      </p:sp>
      <p:graphicFrame>
        <p:nvGraphicFramePr>
          <p:cNvPr id="18" name="Table 5">
            <a:extLst>
              <a:ext uri="{FF2B5EF4-FFF2-40B4-BE49-F238E27FC236}">
                <a16:creationId xmlns:a16="http://schemas.microsoft.com/office/drawing/2014/main" id="{4EEB6E7C-30B9-42F3-958A-005598A5D2E4}"/>
              </a:ext>
            </a:extLst>
          </p:cNvPr>
          <p:cNvGraphicFramePr>
            <a:graphicFrameLocks noGrp="1"/>
          </p:cNvGraphicFramePr>
          <p:nvPr>
            <p:extLst>
              <p:ext uri="{D42A27DB-BD31-4B8C-83A1-F6EECF244321}">
                <p14:modId xmlns:p14="http://schemas.microsoft.com/office/powerpoint/2010/main" val="3481349114"/>
              </p:ext>
            </p:extLst>
          </p:nvPr>
        </p:nvGraphicFramePr>
        <p:xfrm>
          <a:off x="1462834" y="450000"/>
          <a:ext cx="1522730" cy="365760"/>
        </p:xfrm>
        <a:graphic>
          <a:graphicData uri="http://schemas.openxmlformats.org/drawingml/2006/table">
            <a:tbl>
              <a:tblPr firstRow="1" bandRow="1">
                <a:tableStyleId>{72833802-FEF1-4C79-8D5D-14CF1EAF98D9}</a:tableStyleId>
              </a:tblPr>
              <a:tblGrid>
                <a:gridCol w="1522730">
                  <a:extLst>
                    <a:ext uri="{9D8B030D-6E8A-4147-A177-3AD203B41FA5}">
                      <a16:colId xmlns:a16="http://schemas.microsoft.com/office/drawing/2014/main" val="143032623"/>
                    </a:ext>
                  </a:extLst>
                </a:gridCol>
              </a:tblGrid>
              <a:tr h="250391">
                <a:tc>
                  <a:txBody>
                    <a:bodyPr/>
                    <a:lstStyle/>
                    <a:p>
                      <a:pPr algn="ctr"/>
                      <a:r>
                        <a:rPr lang="en-SG" dirty="0"/>
                        <a:t>INPUT</a:t>
                      </a:r>
                    </a:p>
                  </a:txBody>
                  <a:tcPr/>
                </a:tc>
                <a:extLst>
                  <a:ext uri="{0D108BD9-81ED-4DB2-BD59-A6C34878D82A}">
                    <a16:rowId xmlns:a16="http://schemas.microsoft.com/office/drawing/2014/main" val="3192933633"/>
                  </a:ext>
                </a:extLst>
              </a:tr>
            </a:tbl>
          </a:graphicData>
        </a:graphic>
      </p:graphicFrame>
    </p:spTree>
    <p:extLst>
      <p:ext uri="{BB962C8B-B14F-4D97-AF65-F5344CB8AC3E}">
        <p14:creationId xmlns:p14="http://schemas.microsoft.com/office/powerpoint/2010/main" val="833142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2" name="Rectangle 11">
            <a:extLst>
              <a:ext uri="{FF2B5EF4-FFF2-40B4-BE49-F238E27FC236}">
                <a16:creationId xmlns:a16="http://schemas.microsoft.com/office/drawing/2014/main" id="{1D3F6556-8AF2-4DC2-86FE-E38011E946E6}"/>
              </a:ext>
              <a:ext uri="{C183D7F6-B498-43B3-948B-1728B52AA6E4}">
                <adec:decorative xmlns:adec="http://schemas.microsoft.com/office/drawing/2017/decorative" val="1"/>
              </a:ext>
            </a:extLst>
          </p:cNvPr>
          <p:cNvSpPr/>
          <p:nvPr/>
        </p:nvSpPr>
        <p:spPr bwMode="invGray">
          <a:xfrm rot="5400000">
            <a:off x="2721966" y="-1511401"/>
            <a:ext cx="6584950" cy="9879238"/>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p:txBody>
          <a:bodyPr/>
          <a:lstStyle/>
          <a:p>
            <a:r>
              <a:rPr lang="en-US" dirty="0"/>
              <a:t>page </a:t>
            </a:r>
            <a:fld id="{19B51A1E-902D-48AF-9020-955120F399B6}" type="slidenum">
              <a:rPr lang="en-US" b="1" i="1" smtClean="0"/>
              <a:pPr/>
              <a:t>11</a:t>
            </a:fld>
            <a:endParaRPr lang="en-US" b="1" i="1" dirty="0"/>
          </a:p>
        </p:txBody>
      </p:sp>
      <p:sp>
        <p:nvSpPr>
          <p:cNvPr id="7" name="Title 2">
            <a:extLst>
              <a:ext uri="{FF2B5EF4-FFF2-40B4-BE49-F238E27FC236}">
                <a16:creationId xmlns:a16="http://schemas.microsoft.com/office/drawing/2014/main" id="{B8782877-AF23-457A-9661-11E4F3AADBA6}"/>
              </a:ext>
            </a:extLst>
          </p:cNvPr>
          <p:cNvSpPr txBox="1">
            <a:spLocks/>
          </p:cNvSpPr>
          <p:nvPr/>
        </p:nvSpPr>
        <p:spPr bwMode="black">
          <a:xfrm>
            <a:off x="1237940" y="-1056630"/>
            <a:ext cx="9491226" cy="2595353"/>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sz="4500" kern="1200" spc="-150">
                <a:solidFill>
                  <a:schemeClr val="bg1"/>
                </a:solidFill>
                <a:latin typeface="+mj-lt"/>
                <a:ea typeface="+mj-ea"/>
                <a:cs typeface="+mj-cs"/>
              </a:defRPr>
            </a:lvl1pPr>
          </a:lstStyle>
          <a:p>
            <a:pPr algn="l"/>
            <a:r>
              <a:rPr lang="en-US" sz="4000" dirty="0"/>
              <a:t>It is an extremely imbalanced dataset! </a:t>
            </a:r>
          </a:p>
        </p:txBody>
      </p:sp>
      <p:graphicFrame>
        <p:nvGraphicFramePr>
          <p:cNvPr id="18" name="Table 5">
            <a:extLst>
              <a:ext uri="{FF2B5EF4-FFF2-40B4-BE49-F238E27FC236}">
                <a16:creationId xmlns:a16="http://schemas.microsoft.com/office/drawing/2014/main" id="{4EEB6E7C-30B9-42F3-958A-005598A5D2E4}"/>
              </a:ext>
            </a:extLst>
          </p:cNvPr>
          <p:cNvGraphicFramePr>
            <a:graphicFrameLocks noGrp="1"/>
          </p:cNvGraphicFramePr>
          <p:nvPr/>
        </p:nvGraphicFramePr>
        <p:xfrm>
          <a:off x="1462834" y="450000"/>
          <a:ext cx="1522730" cy="365760"/>
        </p:xfrm>
        <a:graphic>
          <a:graphicData uri="http://schemas.openxmlformats.org/drawingml/2006/table">
            <a:tbl>
              <a:tblPr firstRow="1" bandRow="1">
                <a:tableStyleId>{72833802-FEF1-4C79-8D5D-14CF1EAF98D9}</a:tableStyleId>
              </a:tblPr>
              <a:tblGrid>
                <a:gridCol w="1522730">
                  <a:extLst>
                    <a:ext uri="{9D8B030D-6E8A-4147-A177-3AD203B41FA5}">
                      <a16:colId xmlns:a16="http://schemas.microsoft.com/office/drawing/2014/main" val="143032623"/>
                    </a:ext>
                  </a:extLst>
                </a:gridCol>
              </a:tblGrid>
              <a:tr h="250391">
                <a:tc>
                  <a:txBody>
                    <a:bodyPr/>
                    <a:lstStyle/>
                    <a:p>
                      <a:pPr algn="ctr"/>
                      <a:r>
                        <a:rPr lang="en-SG" dirty="0"/>
                        <a:t>INPUT</a:t>
                      </a:r>
                    </a:p>
                  </a:txBody>
                  <a:tcPr/>
                </a:tc>
                <a:extLst>
                  <a:ext uri="{0D108BD9-81ED-4DB2-BD59-A6C34878D82A}">
                    <a16:rowId xmlns:a16="http://schemas.microsoft.com/office/drawing/2014/main" val="3192933633"/>
                  </a:ext>
                </a:extLst>
              </a:tr>
            </a:tbl>
          </a:graphicData>
        </a:graphic>
      </p:graphicFrame>
      <p:graphicFrame>
        <p:nvGraphicFramePr>
          <p:cNvPr id="6" name="Chart 5">
            <a:extLst>
              <a:ext uri="{FF2B5EF4-FFF2-40B4-BE49-F238E27FC236}">
                <a16:creationId xmlns:a16="http://schemas.microsoft.com/office/drawing/2014/main" id="{9E51C6F2-7538-4599-A05A-736904DCD70B}"/>
              </a:ext>
            </a:extLst>
          </p:cNvPr>
          <p:cNvGraphicFramePr/>
          <p:nvPr>
            <p:extLst>
              <p:ext uri="{D42A27DB-BD31-4B8C-83A1-F6EECF244321}">
                <p14:modId xmlns:p14="http://schemas.microsoft.com/office/powerpoint/2010/main" val="2660261088"/>
              </p:ext>
            </p:extLst>
          </p:nvPr>
        </p:nvGraphicFramePr>
        <p:xfrm>
          <a:off x="2167992" y="1852198"/>
          <a:ext cx="7494772" cy="4286135"/>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a:extLst>
              <a:ext uri="{FF2B5EF4-FFF2-40B4-BE49-F238E27FC236}">
                <a16:creationId xmlns:a16="http://schemas.microsoft.com/office/drawing/2014/main" id="{65E8EC4E-84C5-4C64-A44E-E0807D32EF48}"/>
              </a:ext>
            </a:extLst>
          </p:cNvPr>
          <p:cNvSpPr txBox="1"/>
          <p:nvPr/>
        </p:nvSpPr>
        <p:spPr>
          <a:xfrm>
            <a:off x="4192902" y="6007890"/>
            <a:ext cx="2977117" cy="400110"/>
          </a:xfrm>
          <a:prstGeom prst="rect">
            <a:avLst/>
          </a:prstGeom>
          <a:noFill/>
        </p:spPr>
        <p:txBody>
          <a:bodyPr wrap="square" rtlCol="0">
            <a:spAutoFit/>
          </a:bodyPr>
          <a:lstStyle/>
          <a:p>
            <a:r>
              <a:rPr lang="en-SG" sz="2000" dirty="0">
                <a:solidFill>
                  <a:schemeClr val="bg1"/>
                </a:solidFill>
              </a:rPr>
              <a:t>Total sample – n=60,395</a:t>
            </a:r>
          </a:p>
        </p:txBody>
      </p:sp>
      <p:sp>
        <p:nvSpPr>
          <p:cNvPr id="15" name="TextBox 14">
            <a:extLst>
              <a:ext uri="{FF2B5EF4-FFF2-40B4-BE49-F238E27FC236}">
                <a16:creationId xmlns:a16="http://schemas.microsoft.com/office/drawing/2014/main" id="{FEA877A3-3F2D-42CE-BC14-BC0A43DB05CC}"/>
              </a:ext>
            </a:extLst>
          </p:cNvPr>
          <p:cNvSpPr txBox="1"/>
          <p:nvPr/>
        </p:nvSpPr>
        <p:spPr>
          <a:xfrm>
            <a:off x="3631874" y="2008133"/>
            <a:ext cx="3760249" cy="400110"/>
          </a:xfrm>
          <a:prstGeom prst="rect">
            <a:avLst/>
          </a:prstGeom>
          <a:noFill/>
        </p:spPr>
        <p:txBody>
          <a:bodyPr wrap="square" rtlCol="0">
            <a:spAutoFit/>
          </a:bodyPr>
          <a:lstStyle/>
          <a:p>
            <a:r>
              <a:rPr lang="en-SG" sz="2000" dirty="0">
                <a:solidFill>
                  <a:schemeClr val="bg1"/>
                </a:solidFill>
              </a:rPr>
              <a:t>% of claims</a:t>
            </a:r>
          </a:p>
        </p:txBody>
      </p:sp>
      <p:graphicFrame>
        <p:nvGraphicFramePr>
          <p:cNvPr id="17" name="Table 5">
            <a:extLst>
              <a:ext uri="{FF2B5EF4-FFF2-40B4-BE49-F238E27FC236}">
                <a16:creationId xmlns:a16="http://schemas.microsoft.com/office/drawing/2014/main" id="{6BCA5DFB-520F-49E3-A336-F2354AD3EF91}"/>
              </a:ext>
            </a:extLst>
          </p:cNvPr>
          <p:cNvGraphicFramePr>
            <a:graphicFrameLocks noGrp="1"/>
          </p:cNvGraphicFramePr>
          <p:nvPr>
            <p:extLst>
              <p:ext uri="{D42A27DB-BD31-4B8C-83A1-F6EECF244321}">
                <p14:modId xmlns:p14="http://schemas.microsoft.com/office/powerpoint/2010/main" val="1778569759"/>
              </p:ext>
            </p:extLst>
          </p:nvPr>
        </p:nvGraphicFramePr>
        <p:xfrm>
          <a:off x="3162496" y="450000"/>
          <a:ext cx="1522730" cy="365760"/>
        </p:xfrm>
        <a:graphic>
          <a:graphicData uri="http://schemas.openxmlformats.org/drawingml/2006/table">
            <a:tbl>
              <a:tblPr firstRow="1" bandRow="1">
                <a:tableStyleId>{72833802-FEF1-4C79-8D5D-14CF1EAF98D9}</a:tableStyleId>
              </a:tblPr>
              <a:tblGrid>
                <a:gridCol w="1522730">
                  <a:extLst>
                    <a:ext uri="{9D8B030D-6E8A-4147-A177-3AD203B41FA5}">
                      <a16:colId xmlns:a16="http://schemas.microsoft.com/office/drawing/2014/main" val="143032623"/>
                    </a:ext>
                  </a:extLst>
                </a:gridCol>
              </a:tblGrid>
              <a:tr h="250391">
                <a:tc>
                  <a:txBody>
                    <a:bodyPr/>
                    <a:lstStyle/>
                    <a:p>
                      <a:pPr algn="ctr"/>
                      <a:r>
                        <a:rPr lang="en-SG" dirty="0"/>
                        <a:t>TRAINING</a:t>
                      </a:r>
                    </a:p>
                  </a:txBody>
                  <a:tcPr/>
                </a:tc>
                <a:extLst>
                  <a:ext uri="{0D108BD9-81ED-4DB2-BD59-A6C34878D82A}">
                    <a16:rowId xmlns:a16="http://schemas.microsoft.com/office/drawing/2014/main" val="3192933633"/>
                  </a:ext>
                </a:extLst>
              </a:tr>
            </a:tbl>
          </a:graphicData>
        </a:graphic>
      </p:graphicFrame>
    </p:spTree>
    <p:extLst>
      <p:ext uri="{BB962C8B-B14F-4D97-AF65-F5344CB8AC3E}">
        <p14:creationId xmlns:p14="http://schemas.microsoft.com/office/powerpoint/2010/main" val="749870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2" name="Rectangle 11">
            <a:extLst>
              <a:ext uri="{FF2B5EF4-FFF2-40B4-BE49-F238E27FC236}">
                <a16:creationId xmlns:a16="http://schemas.microsoft.com/office/drawing/2014/main" id="{1D3F6556-8AF2-4DC2-86FE-E38011E946E6}"/>
              </a:ext>
              <a:ext uri="{C183D7F6-B498-43B3-948B-1728B52AA6E4}">
                <adec:decorative xmlns:adec="http://schemas.microsoft.com/office/drawing/2017/decorative" val="1"/>
              </a:ext>
            </a:extLst>
          </p:cNvPr>
          <p:cNvSpPr/>
          <p:nvPr/>
        </p:nvSpPr>
        <p:spPr bwMode="invGray">
          <a:xfrm rot="5400000">
            <a:off x="2721966" y="-1511401"/>
            <a:ext cx="6584950" cy="9879238"/>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p:txBody>
          <a:bodyPr/>
          <a:lstStyle/>
          <a:p>
            <a:r>
              <a:rPr lang="en-US" dirty="0"/>
              <a:t>page </a:t>
            </a:r>
            <a:fld id="{19B51A1E-902D-48AF-9020-955120F399B6}" type="slidenum">
              <a:rPr lang="en-US" b="1" i="1" smtClean="0"/>
              <a:pPr/>
              <a:t>12</a:t>
            </a:fld>
            <a:endParaRPr lang="en-US" b="1" i="1" dirty="0"/>
          </a:p>
        </p:txBody>
      </p:sp>
      <p:sp>
        <p:nvSpPr>
          <p:cNvPr id="7" name="Title 2">
            <a:extLst>
              <a:ext uri="{FF2B5EF4-FFF2-40B4-BE49-F238E27FC236}">
                <a16:creationId xmlns:a16="http://schemas.microsoft.com/office/drawing/2014/main" id="{B8782877-AF23-457A-9661-11E4F3AADBA6}"/>
              </a:ext>
            </a:extLst>
          </p:cNvPr>
          <p:cNvSpPr txBox="1">
            <a:spLocks/>
          </p:cNvSpPr>
          <p:nvPr/>
        </p:nvSpPr>
        <p:spPr bwMode="black">
          <a:xfrm>
            <a:off x="1350387" y="-536561"/>
            <a:ext cx="9491226" cy="2595353"/>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sz="4500" kern="1200" spc="-150">
                <a:solidFill>
                  <a:schemeClr val="bg1"/>
                </a:solidFill>
                <a:latin typeface="+mj-lt"/>
                <a:ea typeface="+mj-ea"/>
                <a:cs typeface="+mj-cs"/>
              </a:defRPr>
            </a:lvl1pPr>
          </a:lstStyle>
          <a:p>
            <a:pPr algn="l"/>
            <a:r>
              <a:rPr lang="en-US" sz="4000" dirty="0"/>
              <a:t>Interestingly average charges submitted is considerably lower for fraud than non fraud cases</a:t>
            </a:r>
          </a:p>
        </p:txBody>
      </p:sp>
      <p:graphicFrame>
        <p:nvGraphicFramePr>
          <p:cNvPr id="18" name="Table 5">
            <a:extLst>
              <a:ext uri="{FF2B5EF4-FFF2-40B4-BE49-F238E27FC236}">
                <a16:creationId xmlns:a16="http://schemas.microsoft.com/office/drawing/2014/main" id="{4EEB6E7C-30B9-42F3-958A-005598A5D2E4}"/>
              </a:ext>
            </a:extLst>
          </p:cNvPr>
          <p:cNvGraphicFramePr>
            <a:graphicFrameLocks noGrp="1"/>
          </p:cNvGraphicFramePr>
          <p:nvPr/>
        </p:nvGraphicFramePr>
        <p:xfrm>
          <a:off x="1462834" y="450000"/>
          <a:ext cx="1522730" cy="365760"/>
        </p:xfrm>
        <a:graphic>
          <a:graphicData uri="http://schemas.openxmlformats.org/drawingml/2006/table">
            <a:tbl>
              <a:tblPr firstRow="1" bandRow="1">
                <a:tableStyleId>{72833802-FEF1-4C79-8D5D-14CF1EAF98D9}</a:tableStyleId>
              </a:tblPr>
              <a:tblGrid>
                <a:gridCol w="1522730">
                  <a:extLst>
                    <a:ext uri="{9D8B030D-6E8A-4147-A177-3AD203B41FA5}">
                      <a16:colId xmlns:a16="http://schemas.microsoft.com/office/drawing/2014/main" val="143032623"/>
                    </a:ext>
                  </a:extLst>
                </a:gridCol>
              </a:tblGrid>
              <a:tr h="250391">
                <a:tc>
                  <a:txBody>
                    <a:bodyPr/>
                    <a:lstStyle/>
                    <a:p>
                      <a:pPr algn="ctr"/>
                      <a:r>
                        <a:rPr lang="en-SG" dirty="0"/>
                        <a:t>INPUT</a:t>
                      </a:r>
                    </a:p>
                  </a:txBody>
                  <a:tcPr/>
                </a:tc>
                <a:extLst>
                  <a:ext uri="{0D108BD9-81ED-4DB2-BD59-A6C34878D82A}">
                    <a16:rowId xmlns:a16="http://schemas.microsoft.com/office/drawing/2014/main" val="3192933633"/>
                  </a:ext>
                </a:extLst>
              </a:tr>
            </a:tbl>
          </a:graphicData>
        </a:graphic>
      </p:graphicFrame>
      <p:graphicFrame>
        <p:nvGraphicFramePr>
          <p:cNvPr id="4" name="Chart 3">
            <a:extLst>
              <a:ext uri="{FF2B5EF4-FFF2-40B4-BE49-F238E27FC236}">
                <a16:creationId xmlns:a16="http://schemas.microsoft.com/office/drawing/2014/main" id="{3C75EE1C-749E-4233-A9ED-AB0BDDC7C948}"/>
              </a:ext>
            </a:extLst>
          </p:cNvPr>
          <p:cNvGraphicFramePr/>
          <p:nvPr>
            <p:extLst>
              <p:ext uri="{D42A27DB-BD31-4B8C-83A1-F6EECF244321}">
                <p14:modId xmlns:p14="http://schemas.microsoft.com/office/powerpoint/2010/main" val="2838794685"/>
              </p:ext>
            </p:extLst>
          </p:nvPr>
        </p:nvGraphicFramePr>
        <p:xfrm>
          <a:off x="1415315" y="2509283"/>
          <a:ext cx="8855736" cy="3629049"/>
        </p:xfrm>
        <a:graphic>
          <a:graphicData uri="http://schemas.openxmlformats.org/drawingml/2006/chart">
            <c:chart xmlns:c="http://schemas.openxmlformats.org/drawingml/2006/chart" xmlns:r="http://schemas.openxmlformats.org/officeDocument/2006/relationships" r:id="rId4"/>
          </a:graphicData>
        </a:graphic>
      </p:graphicFrame>
      <p:cxnSp>
        <p:nvCxnSpPr>
          <p:cNvPr id="17" name="Straight Arrow Connector 16">
            <a:extLst>
              <a:ext uri="{FF2B5EF4-FFF2-40B4-BE49-F238E27FC236}">
                <a16:creationId xmlns:a16="http://schemas.microsoft.com/office/drawing/2014/main" id="{4E3933F3-04A2-4910-8159-42E195684636}"/>
              </a:ext>
            </a:extLst>
          </p:cNvPr>
          <p:cNvCxnSpPr>
            <a:cxnSpLocks/>
          </p:cNvCxnSpPr>
          <p:nvPr/>
        </p:nvCxnSpPr>
        <p:spPr>
          <a:xfrm>
            <a:off x="4514113" y="3449224"/>
            <a:ext cx="2658139" cy="680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B29EDF3-33EA-40A4-8E5B-FFC7B451B201}"/>
              </a:ext>
            </a:extLst>
          </p:cNvPr>
          <p:cNvSpPr txBox="1"/>
          <p:nvPr/>
        </p:nvSpPr>
        <p:spPr>
          <a:xfrm>
            <a:off x="5053418" y="3959221"/>
            <a:ext cx="2445489" cy="461665"/>
          </a:xfrm>
          <a:prstGeom prst="rect">
            <a:avLst/>
          </a:prstGeom>
          <a:noFill/>
        </p:spPr>
        <p:txBody>
          <a:bodyPr wrap="square" rtlCol="0">
            <a:spAutoFit/>
          </a:bodyPr>
          <a:lstStyle/>
          <a:p>
            <a:r>
              <a:rPr lang="en-SG" sz="2400" b="1" dirty="0">
                <a:solidFill>
                  <a:schemeClr val="bg1"/>
                </a:solidFill>
              </a:rPr>
              <a:t>42% lower</a:t>
            </a:r>
          </a:p>
        </p:txBody>
      </p:sp>
      <p:graphicFrame>
        <p:nvGraphicFramePr>
          <p:cNvPr id="20" name="Table 5">
            <a:extLst>
              <a:ext uri="{FF2B5EF4-FFF2-40B4-BE49-F238E27FC236}">
                <a16:creationId xmlns:a16="http://schemas.microsoft.com/office/drawing/2014/main" id="{A8E22E21-F58A-4D62-8C94-87F508C562EA}"/>
              </a:ext>
            </a:extLst>
          </p:cNvPr>
          <p:cNvGraphicFramePr>
            <a:graphicFrameLocks noGrp="1"/>
          </p:cNvGraphicFramePr>
          <p:nvPr>
            <p:extLst>
              <p:ext uri="{D42A27DB-BD31-4B8C-83A1-F6EECF244321}">
                <p14:modId xmlns:p14="http://schemas.microsoft.com/office/powerpoint/2010/main" val="2809513102"/>
              </p:ext>
            </p:extLst>
          </p:nvPr>
        </p:nvGraphicFramePr>
        <p:xfrm>
          <a:off x="3162496" y="450000"/>
          <a:ext cx="1522730" cy="365760"/>
        </p:xfrm>
        <a:graphic>
          <a:graphicData uri="http://schemas.openxmlformats.org/drawingml/2006/table">
            <a:tbl>
              <a:tblPr firstRow="1" bandRow="1">
                <a:tableStyleId>{72833802-FEF1-4C79-8D5D-14CF1EAF98D9}</a:tableStyleId>
              </a:tblPr>
              <a:tblGrid>
                <a:gridCol w="1522730">
                  <a:extLst>
                    <a:ext uri="{9D8B030D-6E8A-4147-A177-3AD203B41FA5}">
                      <a16:colId xmlns:a16="http://schemas.microsoft.com/office/drawing/2014/main" val="143032623"/>
                    </a:ext>
                  </a:extLst>
                </a:gridCol>
              </a:tblGrid>
              <a:tr h="250391">
                <a:tc>
                  <a:txBody>
                    <a:bodyPr/>
                    <a:lstStyle/>
                    <a:p>
                      <a:pPr algn="ctr"/>
                      <a:r>
                        <a:rPr lang="en-SG" dirty="0"/>
                        <a:t>TRAINING</a:t>
                      </a:r>
                    </a:p>
                  </a:txBody>
                  <a:tcPr/>
                </a:tc>
                <a:extLst>
                  <a:ext uri="{0D108BD9-81ED-4DB2-BD59-A6C34878D82A}">
                    <a16:rowId xmlns:a16="http://schemas.microsoft.com/office/drawing/2014/main" val="3192933633"/>
                  </a:ext>
                </a:extLst>
              </a:tr>
            </a:tbl>
          </a:graphicData>
        </a:graphic>
      </p:graphicFrame>
    </p:spTree>
    <p:extLst>
      <p:ext uri="{BB962C8B-B14F-4D97-AF65-F5344CB8AC3E}">
        <p14:creationId xmlns:p14="http://schemas.microsoft.com/office/powerpoint/2010/main" val="39818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2" name="Rectangle 11">
            <a:extLst>
              <a:ext uri="{FF2B5EF4-FFF2-40B4-BE49-F238E27FC236}">
                <a16:creationId xmlns:a16="http://schemas.microsoft.com/office/drawing/2014/main" id="{1D3F6556-8AF2-4DC2-86FE-E38011E946E6}"/>
              </a:ext>
              <a:ext uri="{C183D7F6-B498-43B3-948B-1728B52AA6E4}">
                <adec:decorative xmlns:adec="http://schemas.microsoft.com/office/drawing/2017/decorative" val="1"/>
              </a:ext>
            </a:extLst>
          </p:cNvPr>
          <p:cNvSpPr/>
          <p:nvPr/>
        </p:nvSpPr>
        <p:spPr bwMode="invGray">
          <a:xfrm rot="5400000">
            <a:off x="2721966" y="-1511401"/>
            <a:ext cx="6584950" cy="9879238"/>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p:txBody>
          <a:bodyPr/>
          <a:lstStyle/>
          <a:p>
            <a:r>
              <a:rPr lang="en-US" dirty="0"/>
              <a:t>page </a:t>
            </a:r>
            <a:fld id="{19B51A1E-902D-48AF-9020-955120F399B6}" type="slidenum">
              <a:rPr lang="en-US" b="1" i="1" smtClean="0"/>
              <a:pPr/>
              <a:t>13</a:t>
            </a:fld>
            <a:endParaRPr lang="en-US" b="1" i="1" dirty="0"/>
          </a:p>
        </p:txBody>
      </p:sp>
      <p:graphicFrame>
        <p:nvGraphicFramePr>
          <p:cNvPr id="18" name="Table 5">
            <a:extLst>
              <a:ext uri="{FF2B5EF4-FFF2-40B4-BE49-F238E27FC236}">
                <a16:creationId xmlns:a16="http://schemas.microsoft.com/office/drawing/2014/main" id="{4EEB6E7C-30B9-42F3-958A-005598A5D2E4}"/>
              </a:ext>
            </a:extLst>
          </p:cNvPr>
          <p:cNvGraphicFramePr>
            <a:graphicFrameLocks noGrp="1"/>
          </p:cNvGraphicFramePr>
          <p:nvPr/>
        </p:nvGraphicFramePr>
        <p:xfrm>
          <a:off x="1462834" y="450000"/>
          <a:ext cx="1522730" cy="365760"/>
        </p:xfrm>
        <a:graphic>
          <a:graphicData uri="http://schemas.openxmlformats.org/drawingml/2006/table">
            <a:tbl>
              <a:tblPr firstRow="1" bandRow="1">
                <a:tableStyleId>{72833802-FEF1-4C79-8D5D-14CF1EAF98D9}</a:tableStyleId>
              </a:tblPr>
              <a:tblGrid>
                <a:gridCol w="1522730">
                  <a:extLst>
                    <a:ext uri="{9D8B030D-6E8A-4147-A177-3AD203B41FA5}">
                      <a16:colId xmlns:a16="http://schemas.microsoft.com/office/drawing/2014/main" val="143032623"/>
                    </a:ext>
                  </a:extLst>
                </a:gridCol>
              </a:tblGrid>
              <a:tr h="250391">
                <a:tc>
                  <a:txBody>
                    <a:bodyPr/>
                    <a:lstStyle/>
                    <a:p>
                      <a:pPr algn="ctr"/>
                      <a:r>
                        <a:rPr lang="en-SG" dirty="0"/>
                        <a:t>INPUT</a:t>
                      </a:r>
                    </a:p>
                  </a:txBody>
                  <a:tcPr/>
                </a:tc>
                <a:extLst>
                  <a:ext uri="{0D108BD9-81ED-4DB2-BD59-A6C34878D82A}">
                    <a16:rowId xmlns:a16="http://schemas.microsoft.com/office/drawing/2014/main" val="3192933633"/>
                  </a:ext>
                </a:extLst>
              </a:tr>
            </a:tbl>
          </a:graphicData>
        </a:graphic>
      </p:graphicFrame>
      <p:graphicFrame>
        <p:nvGraphicFramePr>
          <p:cNvPr id="4" name="Chart 3">
            <a:extLst>
              <a:ext uri="{FF2B5EF4-FFF2-40B4-BE49-F238E27FC236}">
                <a16:creationId xmlns:a16="http://schemas.microsoft.com/office/drawing/2014/main" id="{3C75EE1C-749E-4233-A9ED-AB0BDDC7C948}"/>
              </a:ext>
            </a:extLst>
          </p:cNvPr>
          <p:cNvGraphicFramePr/>
          <p:nvPr>
            <p:extLst>
              <p:ext uri="{D42A27DB-BD31-4B8C-83A1-F6EECF244321}">
                <p14:modId xmlns:p14="http://schemas.microsoft.com/office/powerpoint/2010/main" val="958203620"/>
              </p:ext>
            </p:extLst>
          </p:nvPr>
        </p:nvGraphicFramePr>
        <p:xfrm>
          <a:off x="1415315" y="2530549"/>
          <a:ext cx="8855736" cy="3607784"/>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606A4A9D-6F83-4C7C-9153-F3A261573DA1}"/>
              </a:ext>
            </a:extLst>
          </p:cNvPr>
          <p:cNvSpPr txBox="1"/>
          <p:nvPr/>
        </p:nvSpPr>
        <p:spPr>
          <a:xfrm>
            <a:off x="6570921" y="4517857"/>
            <a:ext cx="3700129" cy="923330"/>
          </a:xfrm>
          <a:prstGeom prst="rect">
            <a:avLst/>
          </a:prstGeom>
          <a:noFill/>
        </p:spPr>
        <p:txBody>
          <a:bodyPr wrap="square" rtlCol="0">
            <a:spAutoFit/>
          </a:bodyPr>
          <a:lstStyle/>
          <a:p>
            <a:r>
              <a:rPr lang="en-SG" dirty="0">
                <a:solidFill>
                  <a:schemeClr val="bg1"/>
                </a:solidFill>
              </a:rPr>
              <a:t>Average # of services: </a:t>
            </a:r>
            <a:r>
              <a:rPr lang="en-SG" b="1" dirty="0">
                <a:solidFill>
                  <a:schemeClr val="accent1">
                    <a:lumMod val="40000"/>
                    <a:lumOff val="60000"/>
                  </a:schemeClr>
                </a:solidFill>
              </a:rPr>
              <a:t>342</a:t>
            </a:r>
          </a:p>
          <a:p>
            <a:r>
              <a:rPr lang="en-SG" dirty="0">
                <a:solidFill>
                  <a:schemeClr val="bg1"/>
                </a:solidFill>
              </a:rPr>
              <a:t>Average # of unique patients: </a:t>
            </a:r>
            <a:r>
              <a:rPr lang="en-SG" b="1" dirty="0">
                <a:solidFill>
                  <a:schemeClr val="accent1">
                    <a:lumMod val="40000"/>
                    <a:lumOff val="60000"/>
                  </a:schemeClr>
                </a:solidFill>
              </a:rPr>
              <a:t>118</a:t>
            </a:r>
          </a:p>
          <a:p>
            <a:r>
              <a:rPr lang="en-SG" dirty="0">
                <a:solidFill>
                  <a:schemeClr val="bg1"/>
                </a:solidFill>
              </a:rPr>
              <a:t> </a:t>
            </a:r>
          </a:p>
        </p:txBody>
      </p:sp>
      <p:sp>
        <p:nvSpPr>
          <p:cNvPr id="13" name="TextBox 12">
            <a:extLst>
              <a:ext uri="{FF2B5EF4-FFF2-40B4-BE49-F238E27FC236}">
                <a16:creationId xmlns:a16="http://schemas.microsoft.com/office/drawing/2014/main" id="{33560309-27D9-4AE2-B172-7048F7B3E50A}"/>
              </a:ext>
            </a:extLst>
          </p:cNvPr>
          <p:cNvSpPr txBox="1"/>
          <p:nvPr/>
        </p:nvSpPr>
        <p:spPr>
          <a:xfrm>
            <a:off x="6741042" y="2994453"/>
            <a:ext cx="3530009" cy="954107"/>
          </a:xfrm>
          <a:prstGeom prst="rect">
            <a:avLst/>
          </a:prstGeom>
          <a:noFill/>
        </p:spPr>
        <p:txBody>
          <a:bodyPr wrap="square" rtlCol="0">
            <a:spAutoFit/>
          </a:bodyPr>
          <a:lstStyle/>
          <a:p>
            <a:r>
              <a:rPr lang="en-SG" dirty="0">
                <a:solidFill>
                  <a:schemeClr val="bg1"/>
                </a:solidFill>
              </a:rPr>
              <a:t>Average # of services: </a:t>
            </a:r>
            <a:r>
              <a:rPr lang="en-SG" sz="2000" b="1" dirty="0">
                <a:solidFill>
                  <a:schemeClr val="accent1">
                    <a:lumMod val="40000"/>
                    <a:lumOff val="60000"/>
                  </a:schemeClr>
                </a:solidFill>
              </a:rPr>
              <a:t>201</a:t>
            </a:r>
            <a:endParaRPr lang="en-SG" b="1" dirty="0">
              <a:solidFill>
                <a:schemeClr val="accent1">
                  <a:lumMod val="40000"/>
                  <a:lumOff val="60000"/>
                </a:schemeClr>
              </a:solidFill>
            </a:endParaRPr>
          </a:p>
          <a:p>
            <a:r>
              <a:rPr lang="en-SG" dirty="0">
                <a:solidFill>
                  <a:schemeClr val="bg1"/>
                </a:solidFill>
              </a:rPr>
              <a:t>Average # of unique patients: </a:t>
            </a:r>
            <a:r>
              <a:rPr lang="en-SG" b="1" dirty="0">
                <a:solidFill>
                  <a:schemeClr val="accent1">
                    <a:lumMod val="40000"/>
                    <a:lumOff val="60000"/>
                  </a:schemeClr>
                </a:solidFill>
              </a:rPr>
              <a:t>109</a:t>
            </a:r>
          </a:p>
          <a:p>
            <a:r>
              <a:rPr lang="en-SG" dirty="0">
                <a:solidFill>
                  <a:schemeClr val="bg1"/>
                </a:solidFill>
              </a:rPr>
              <a:t> </a:t>
            </a:r>
          </a:p>
        </p:txBody>
      </p:sp>
      <p:sp>
        <p:nvSpPr>
          <p:cNvPr id="15" name="Title 2">
            <a:extLst>
              <a:ext uri="{FF2B5EF4-FFF2-40B4-BE49-F238E27FC236}">
                <a16:creationId xmlns:a16="http://schemas.microsoft.com/office/drawing/2014/main" id="{2A136C5D-92CB-4515-A025-A73AE634B7A8}"/>
              </a:ext>
            </a:extLst>
          </p:cNvPr>
          <p:cNvSpPr txBox="1">
            <a:spLocks/>
          </p:cNvSpPr>
          <p:nvPr/>
        </p:nvSpPr>
        <p:spPr bwMode="black">
          <a:xfrm>
            <a:off x="1350387" y="-47465"/>
            <a:ext cx="9491226" cy="2595353"/>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sz="4500" kern="1200" spc="-150">
                <a:solidFill>
                  <a:schemeClr val="bg1"/>
                </a:solidFill>
                <a:latin typeface="+mj-lt"/>
                <a:ea typeface="+mj-ea"/>
                <a:cs typeface="+mj-cs"/>
              </a:defRPr>
            </a:lvl1pPr>
          </a:lstStyle>
          <a:p>
            <a:pPr algn="l"/>
            <a:r>
              <a:rPr lang="en-US" sz="4000" dirty="0"/>
              <a:t>Fraud providers are likely to cover their crimes by submitting lower claim value but with higher no. of services.</a:t>
            </a:r>
          </a:p>
        </p:txBody>
      </p:sp>
      <p:graphicFrame>
        <p:nvGraphicFramePr>
          <p:cNvPr id="17" name="Table 5">
            <a:extLst>
              <a:ext uri="{FF2B5EF4-FFF2-40B4-BE49-F238E27FC236}">
                <a16:creationId xmlns:a16="http://schemas.microsoft.com/office/drawing/2014/main" id="{ADDB4447-DD72-464A-91A6-021C83B124C9}"/>
              </a:ext>
            </a:extLst>
          </p:cNvPr>
          <p:cNvGraphicFramePr>
            <a:graphicFrameLocks noGrp="1"/>
          </p:cNvGraphicFramePr>
          <p:nvPr>
            <p:extLst>
              <p:ext uri="{D42A27DB-BD31-4B8C-83A1-F6EECF244321}">
                <p14:modId xmlns:p14="http://schemas.microsoft.com/office/powerpoint/2010/main" val="2809513102"/>
              </p:ext>
            </p:extLst>
          </p:nvPr>
        </p:nvGraphicFramePr>
        <p:xfrm>
          <a:off x="3162496" y="450000"/>
          <a:ext cx="1522730" cy="365760"/>
        </p:xfrm>
        <a:graphic>
          <a:graphicData uri="http://schemas.openxmlformats.org/drawingml/2006/table">
            <a:tbl>
              <a:tblPr firstRow="1" bandRow="1">
                <a:tableStyleId>{72833802-FEF1-4C79-8D5D-14CF1EAF98D9}</a:tableStyleId>
              </a:tblPr>
              <a:tblGrid>
                <a:gridCol w="1522730">
                  <a:extLst>
                    <a:ext uri="{9D8B030D-6E8A-4147-A177-3AD203B41FA5}">
                      <a16:colId xmlns:a16="http://schemas.microsoft.com/office/drawing/2014/main" val="143032623"/>
                    </a:ext>
                  </a:extLst>
                </a:gridCol>
              </a:tblGrid>
              <a:tr h="250391">
                <a:tc>
                  <a:txBody>
                    <a:bodyPr/>
                    <a:lstStyle/>
                    <a:p>
                      <a:pPr algn="ctr"/>
                      <a:r>
                        <a:rPr lang="en-SG" dirty="0"/>
                        <a:t>TRAINING</a:t>
                      </a:r>
                    </a:p>
                  </a:txBody>
                  <a:tcPr/>
                </a:tc>
                <a:extLst>
                  <a:ext uri="{0D108BD9-81ED-4DB2-BD59-A6C34878D82A}">
                    <a16:rowId xmlns:a16="http://schemas.microsoft.com/office/drawing/2014/main" val="3192933633"/>
                  </a:ext>
                </a:extLst>
              </a:tr>
            </a:tbl>
          </a:graphicData>
        </a:graphic>
      </p:graphicFrame>
    </p:spTree>
    <p:extLst>
      <p:ext uri="{BB962C8B-B14F-4D97-AF65-F5344CB8AC3E}">
        <p14:creationId xmlns:p14="http://schemas.microsoft.com/office/powerpoint/2010/main" val="495145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2" name="Rectangle 11">
            <a:extLst>
              <a:ext uri="{FF2B5EF4-FFF2-40B4-BE49-F238E27FC236}">
                <a16:creationId xmlns:a16="http://schemas.microsoft.com/office/drawing/2014/main" id="{1D3F6556-8AF2-4DC2-86FE-E38011E946E6}"/>
              </a:ext>
              <a:ext uri="{C183D7F6-B498-43B3-948B-1728B52AA6E4}">
                <adec:decorative xmlns:adec="http://schemas.microsoft.com/office/drawing/2017/decorative" val="1"/>
              </a:ext>
            </a:extLst>
          </p:cNvPr>
          <p:cNvSpPr/>
          <p:nvPr/>
        </p:nvSpPr>
        <p:spPr bwMode="invGray">
          <a:xfrm rot="5400000">
            <a:off x="2721966" y="-1511401"/>
            <a:ext cx="6584950" cy="9879238"/>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p:txBody>
          <a:bodyPr/>
          <a:lstStyle/>
          <a:p>
            <a:r>
              <a:rPr lang="en-US" dirty="0"/>
              <a:t>page </a:t>
            </a:r>
            <a:fld id="{19B51A1E-902D-48AF-9020-955120F399B6}" type="slidenum">
              <a:rPr lang="en-US" b="1" i="1" smtClean="0"/>
              <a:pPr/>
              <a:t>14</a:t>
            </a:fld>
            <a:endParaRPr lang="en-US" b="1" i="1" dirty="0"/>
          </a:p>
        </p:txBody>
      </p:sp>
      <p:graphicFrame>
        <p:nvGraphicFramePr>
          <p:cNvPr id="18" name="Table 5">
            <a:extLst>
              <a:ext uri="{FF2B5EF4-FFF2-40B4-BE49-F238E27FC236}">
                <a16:creationId xmlns:a16="http://schemas.microsoft.com/office/drawing/2014/main" id="{4EEB6E7C-30B9-42F3-958A-005598A5D2E4}"/>
              </a:ext>
            </a:extLst>
          </p:cNvPr>
          <p:cNvGraphicFramePr>
            <a:graphicFrameLocks noGrp="1"/>
          </p:cNvGraphicFramePr>
          <p:nvPr>
            <p:extLst>
              <p:ext uri="{D42A27DB-BD31-4B8C-83A1-F6EECF244321}">
                <p14:modId xmlns:p14="http://schemas.microsoft.com/office/powerpoint/2010/main" val="1830356188"/>
              </p:ext>
            </p:extLst>
          </p:nvPr>
        </p:nvGraphicFramePr>
        <p:xfrm>
          <a:off x="1462834" y="450000"/>
          <a:ext cx="1522730" cy="365760"/>
        </p:xfrm>
        <a:graphic>
          <a:graphicData uri="http://schemas.openxmlformats.org/drawingml/2006/table">
            <a:tbl>
              <a:tblPr firstRow="1" bandRow="1">
                <a:tableStyleId>{72833802-FEF1-4C79-8D5D-14CF1EAF98D9}</a:tableStyleId>
              </a:tblPr>
              <a:tblGrid>
                <a:gridCol w="1522730">
                  <a:extLst>
                    <a:ext uri="{9D8B030D-6E8A-4147-A177-3AD203B41FA5}">
                      <a16:colId xmlns:a16="http://schemas.microsoft.com/office/drawing/2014/main" val="143032623"/>
                    </a:ext>
                  </a:extLst>
                </a:gridCol>
              </a:tblGrid>
              <a:tr h="269667">
                <a:tc>
                  <a:txBody>
                    <a:bodyPr/>
                    <a:lstStyle/>
                    <a:p>
                      <a:pPr algn="ctr"/>
                      <a:r>
                        <a:rPr lang="en-SG" dirty="0"/>
                        <a:t>MODEL</a:t>
                      </a:r>
                    </a:p>
                  </a:txBody>
                  <a:tcPr/>
                </a:tc>
                <a:extLst>
                  <a:ext uri="{0D108BD9-81ED-4DB2-BD59-A6C34878D82A}">
                    <a16:rowId xmlns:a16="http://schemas.microsoft.com/office/drawing/2014/main" val="3192933633"/>
                  </a:ext>
                </a:extLst>
              </a:tr>
            </a:tbl>
          </a:graphicData>
        </a:graphic>
      </p:graphicFrame>
      <p:graphicFrame>
        <p:nvGraphicFramePr>
          <p:cNvPr id="2" name="Table 2">
            <a:extLst>
              <a:ext uri="{FF2B5EF4-FFF2-40B4-BE49-F238E27FC236}">
                <a16:creationId xmlns:a16="http://schemas.microsoft.com/office/drawing/2014/main" id="{19F8192D-C176-4921-A2A4-2A78AB10C34B}"/>
              </a:ext>
            </a:extLst>
          </p:cNvPr>
          <p:cNvGraphicFramePr>
            <a:graphicFrameLocks noGrp="1"/>
          </p:cNvGraphicFramePr>
          <p:nvPr>
            <p:extLst>
              <p:ext uri="{D42A27DB-BD31-4B8C-83A1-F6EECF244321}">
                <p14:modId xmlns:p14="http://schemas.microsoft.com/office/powerpoint/2010/main" val="4028894698"/>
              </p:ext>
            </p:extLst>
          </p:nvPr>
        </p:nvGraphicFramePr>
        <p:xfrm>
          <a:off x="2521460" y="2419058"/>
          <a:ext cx="3416686" cy="4119338"/>
        </p:xfrm>
        <a:graphic>
          <a:graphicData uri="http://schemas.openxmlformats.org/drawingml/2006/table">
            <a:tbl>
              <a:tblPr firstRow="1" bandRow="1">
                <a:tableStyleId>{69012ECD-51FC-41F1-AA8D-1B2483CD663E}</a:tableStyleId>
              </a:tblPr>
              <a:tblGrid>
                <a:gridCol w="1708343">
                  <a:extLst>
                    <a:ext uri="{9D8B030D-6E8A-4147-A177-3AD203B41FA5}">
                      <a16:colId xmlns:a16="http://schemas.microsoft.com/office/drawing/2014/main" val="3549222874"/>
                    </a:ext>
                  </a:extLst>
                </a:gridCol>
                <a:gridCol w="1708343">
                  <a:extLst>
                    <a:ext uri="{9D8B030D-6E8A-4147-A177-3AD203B41FA5}">
                      <a16:colId xmlns:a16="http://schemas.microsoft.com/office/drawing/2014/main" val="1211433138"/>
                    </a:ext>
                  </a:extLst>
                </a:gridCol>
              </a:tblGrid>
              <a:tr h="700353">
                <a:tc gridSpan="2">
                  <a:txBody>
                    <a:bodyPr/>
                    <a:lstStyle/>
                    <a:p>
                      <a:r>
                        <a:rPr lang="en-SG" dirty="0"/>
                        <a:t>LOGISTIC REGRESSION WITH OVERSAMPLED DATASET USING SMOTE</a:t>
                      </a:r>
                    </a:p>
                  </a:txBody>
                  <a:tcPr/>
                </a:tc>
                <a:tc hMerge="1">
                  <a:txBody>
                    <a:bodyPr/>
                    <a:lstStyle/>
                    <a:p>
                      <a:endParaRPr lang="en-SG" dirty="0"/>
                    </a:p>
                  </a:txBody>
                  <a:tcPr/>
                </a:tc>
                <a:extLst>
                  <a:ext uri="{0D108BD9-81ED-4DB2-BD59-A6C34878D82A}">
                    <a16:rowId xmlns:a16="http://schemas.microsoft.com/office/drawing/2014/main" val="1495914292"/>
                  </a:ext>
                </a:extLst>
              </a:tr>
              <a:tr h="949418">
                <a:tc>
                  <a:txBody>
                    <a:bodyPr/>
                    <a:lstStyle/>
                    <a:p>
                      <a:pPr algn="ctr"/>
                      <a:r>
                        <a:rPr lang="en-SG" dirty="0">
                          <a:solidFill>
                            <a:schemeClr val="bg1"/>
                          </a:solidFill>
                        </a:rPr>
                        <a:t>True Positive</a:t>
                      </a:r>
                    </a:p>
                    <a:p>
                      <a:pPr algn="ctr"/>
                      <a:endParaRPr lang="en-SG" dirty="0">
                        <a:solidFill>
                          <a:schemeClr val="bg1"/>
                        </a:solidFill>
                      </a:endParaRPr>
                    </a:p>
                    <a:p>
                      <a:pPr algn="ctr"/>
                      <a:r>
                        <a:rPr lang="en-SG" sz="3200" dirty="0">
                          <a:solidFill>
                            <a:schemeClr val="bg1"/>
                          </a:solidFill>
                        </a:rPr>
                        <a:t>5</a:t>
                      </a:r>
                    </a:p>
                  </a:txBody>
                  <a:tcPr/>
                </a:tc>
                <a:tc>
                  <a:txBody>
                    <a:bodyPr/>
                    <a:lstStyle/>
                    <a:p>
                      <a:pPr algn="ctr"/>
                      <a:r>
                        <a:rPr lang="en-SG" dirty="0">
                          <a:solidFill>
                            <a:schemeClr val="bg1"/>
                          </a:solidFill>
                        </a:rPr>
                        <a:t>False Positive</a:t>
                      </a:r>
                    </a:p>
                    <a:p>
                      <a:pPr algn="ctr"/>
                      <a:endParaRPr lang="en-SG" dirty="0">
                        <a:solidFill>
                          <a:schemeClr val="bg1"/>
                        </a:solidFill>
                      </a:endParaRPr>
                    </a:p>
                    <a:p>
                      <a:pPr algn="ctr"/>
                      <a:r>
                        <a:rPr lang="en-SG" sz="3200" dirty="0">
                          <a:solidFill>
                            <a:schemeClr val="bg1"/>
                          </a:solidFill>
                        </a:rPr>
                        <a:t>6565</a:t>
                      </a:r>
                    </a:p>
                  </a:txBody>
                  <a:tcPr/>
                </a:tc>
                <a:extLst>
                  <a:ext uri="{0D108BD9-81ED-4DB2-BD59-A6C34878D82A}">
                    <a16:rowId xmlns:a16="http://schemas.microsoft.com/office/drawing/2014/main" val="2780612905"/>
                  </a:ext>
                </a:extLst>
              </a:tr>
              <a:tr h="949418">
                <a:tc>
                  <a:txBody>
                    <a:bodyPr/>
                    <a:lstStyle/>
                    <a:p>
                      <a:pPr algn="ctr"/>
                      <a:r>
                        <a:rPr lang="en-SG" dirty="0">
                          <a:solidFill>
                            <a:schemeClr val="bg1"/>
                          </a:solidFill>
                        </a:rPr>
                        <a:t>False Negative</a:t>
                      </a:r>
                    </a:p>
                    <a:p>
                      <a:pPr algn="ctr"/>
                      <a:endParaRPr lang="en-SG" dirty="0">
                        <a:solidFill>
                          <a:schemeClr val="bg1"/>
                        </a:solidFill>
                      </a:endParaRPr>
                    </a:p>
                    <a:p>
                      <a:pPr algn="ctr"/>
                      <a:r>
                        <a:rPr lang="en-SG" sz="3200" dirty="0">
                          <a:solidFill>
                            <a:schemeClr val="bg1"/>
                          </a:solidFill>
                        </a:rPr>
                        <a:t>1</a:t>
                      </a:r>
                    </a:p>
                  </a:txBody>
                  <a:tcPr/>
                </a:tc>
                <a:tc>
                  <a:txBody>
                    <a:bodyPr/>
                    <a:lstStyle/>
                    <a:p>
                      <a:pPr algn="ctr"/>
                      <a:r>
                        <a:rPr lang="en-SG" dirty="0">
                          <a:solidFill>
                            <a:schemeClr val="bg1"/>
                          </a:solidFill>
                        </a:rPr>
                        <a:t>True Negative</a:t>
                      </a:r>
                    </a:p>
                    <a:p>
                      <a:pPr algn="ctr"/>
                      <a:endParaRPr lang="en-SG" dirty="0">
                        <a:solidFill>
                          <a:schemeClr val="bg1"/>
                        </a:solidFill>
                      </a:endParaRPr>
                    </a:p>
                    <a:p>
                      <a:pPr algn="ctr"/>
                      <a:r>
                        <a:rPr lang="en-SG" sz="3200" dirty="0">
                          <a:solidFill>
                            <a:schemeClr val="bg1"/>
                          </a:solidFill>
                        </a:rPr>
                        <a:t>11548</a:t>
                      </a:r>
                    </a:p>
                  </a:txBody>
                  <a:tcPr/>
                </a:tc>
                <a:extLst>
                  <a:ext uri="{0D108BD9-81ED-4DB2-BD59-A6C34878D82A}">
                    <a16:rowId xmlns:a16="http://schemas.microsoft.com/office/drawing/2014/main" val="3436660286"/>
                  </a:ext>
                </a:extLst>
              </a:tr>
              <a:tr h="949418">
                <a:tc gridSpan="2">
                  <a:txBody>
                    <a:bodyPr/>
                    <a:lstStyle/>
                    <a:p>
                      <a:pPr algn="ctr"/>
                      <a:r>
                        <a:rPr lang="en-SG" sz="3200" dirty="0">
                          <a:solidFill>
                            <a:schemeClr val="bg1"/>
                          </a:solidFill>
                        </a:rPr>
                        <a:t>F1 score: 15%</a:t>
                      </a:r>
                    </a:p>
                  </a:txBody>
                  <a:tcPr/>
                </a:tc>
                <a:tc hMerge="1">
                  <a:txBody>
                    <a:bodyPr/>
                    <a:lstStyle/>
                    <a:p>
                      <a:pPr algn="ctr"/>
                      <a:endParaRPr lang="en-SG" sz="3200" dirty="0">
                        <a:solidFill>
                          <a:schemeClr val="bg1"/>
                        </a:solidFill>
                      </a:endParaRPr>
                    </a:p>
                  </a:txBody>
                  <a:tcPr/>
                </a:tc>
                <a:extLst>
                  <a:ext uri="{0D108BD9-81ED-4DB2-BD59-A6C34878D82A}">
                    <a16:rowId xmlns:a16="http://schemas.microsoft.com/office/drawing/2014/main" val="112398460"/>
                  </a:ext>
                </a:extLst>
              </a:tr>
            </a:tbl>
          </a:graphicData>
        </a:graphic>
      </p:graphicFrame>
      <p:sp>
        <p:nvSpPr>
          <p:cNvPr id="16" name="Title 2">
            <a:extLst>
              <a:ext uri="{FF2B5EF4-FFF2-40B4-BE49-F238E27FC236}">
                <a16:creationId xmlns:a16="http://schemas.microsoft.com/office/drawing/2014/main" id="{CC55C694-CE5B-4AE0-A594-BE7027F79D5E}"/>
              </a:ext>
            </a:extLst>
          </p:cNvPr>
          <p:cNvSpPr txBox="1">
            <a:spLocks/>
          </p:cNvSpPr>
          <p:nvPr/>
        </p:nvSpPr>
        <p:spPr bwMode="black">
          <a:xfrm>
            <a:off x="1350387" y="-233392"/>
            <a:ext cx="9491226" cy="2595353"/>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sz="4500" kern="1200" spc="-150">
                <a:solidFill>
                  <a:schemeClr val="bg1"/>
                </a:solidFill>
                <a:latin typeface="+mj-lt"/>
                <a:ea typeface="+mj-ea"/>
                <a:cs typeface="+mj-cs"/>
              </a:defRPr>
            </a:lvl1pPr>
          </a:lstStyle>
          <a:p>
            <a:pPr algn="l"/>
            <a:r>
              <a:rPr lang="en-US" sz="3200" dirty="0"/>
              <a:t>Models that are trained with oversampled data have relatively better performance than those that are trained with </a:t>
            </a:r>
            <a:r>
              <a:rPr lang="en-US" sz="3200" dirty="0" err="1"/>
              <a:t>undersampled</a:t>
            </a:r>
            <a:r>
              <a:rPr lang="en-US" sz="3200" dirty="0"/>
              <a:t> data. </a:t>
            </a:r>
          </a:p>
        </p:txBody>
      </p:sp>
      <p:graphicFrame>
        <p:nvGraphicFramePr>
          <p:cNvPr id="17" name="Table 2">
            <a:extLst>
              <a:ext uri="{FF2B5EF4-FFF2-40B4-BE49-F238E27FC236}">
                <a16:creationId xmlns:a16="http://schemas.microsoft.com/office/drawing/2014/main" id="{985EDF20-4367-4656-80E4-F349DFD38A45}"/>
              </a:ext>
            </a:extLst>
          </p:cNvPr>
          <p:cNvGraphicFramePr>
            <a:graphicFrameLocks noGrp="1"/>
          </p:cNvGraphicFramePr>
          <p:nvPr>
            <p:extLst>
              <p:ext uri="{D42A27DB-BD31-4B8C-83A1-F6EECF244321}">
                <p14:modId xmlns:p14="http://schemas.microsoft.com/office/powerpoint/2010/main" val="3161006118"/>
              </p:ext>
            </p:extLst>
          </p:nvPr>
        </p:nvGraphicFramePr>
        <p:xfrm>
          <a:off x="6213711" y="2441597"/>
          <a:ext cx="3416686" cy="4119338"/>
        </p:xfrm>
        <a:graphic>
          <a:graphicData uri="http://schemas.openxmlformats.org/drawingml/2006/table">
            <a:tbl>
              <a:tblPr firstRow="1" bandRow="1">
                <a:tableStyleId>{69012ECD-51FC-41F1-AA8D-1B2483CD663E}</a:tableStyleId>
              </a:tblPr>
              <a:tblGrid>
                <a:gridCol w="1708343">
                  <a:extLst>
                    <a:ext uri="{9D8B030D-6E8A-4147-A177-3AD203B41FA5}">
                      <a16:colId xmlns:a16="http://schemas.microsoft.com/office/drawing/2014/main" val="3549222874"/>
                    </a:ext>
                  </a:extLst>
                </a:gridCol>
                <a:gridCol w="1708343">
                  <a:extLst>
                    <a:ext uri="{9D8B030D-6E8A-4147-A177-3AD203B41FA5}">
                      <a16:colId xmlns:a16="http://schemas.microsoft.com/office/drawing/2014/main" val="1211433138"/>
                    </a:ext>
                  </a:extLst>
                </a:gridCol>
              </a:tblGrid>
              <a:tr h="700353">
                <a:tc gridSpan="2">
                  <a:txBody>
                    <a:bodyPr/>
                    <a:lstStyle/>
                    <a:p>
                      <a:r>
                        <a:rPr lang="en-SG" dirty="0"/>
                        <a:t>VOTING CLASSIFER – LOG REG, RF and ADA WITH OVERSAMPLED DATASET </a:t>
                      </a:r>
                    </a:p>
                  </a:txBody>
                  <a:tcPr/>
                </a:tc>
                <a:tc hMerge="1">
                  <a:txBody>
                    <a:bodyPr/>
                    <a:lstStyle/>
                    <a:p>
                      <a:endParaRPr lang="en-SG" dirty="0"/>
                    </a:p>
                  </a:txBody>
                  <a:tcPr/>
                </a:tc>
                <a:extLst>
                  <a:ext uri="{0D108BD9-81ED-4DB2-BD59-A6C34878D82A}">
                    <a16:rowId xmlns:a16="http://schemas.microsoft.com/office/drawing/2014/main" val="1495914292"/>
                  </a:ext>
                </a:extLst>
              </a:tr>
              <a:tr h="949418">
                <a:tc>
                  <a:txBody>
                    <a:bodyPr/>
                    <a:lstStyle/>
                    <a:p>
                      <a:pPr algn="ctr"/>
                      <a:r>
                        <a:rPr lang="en-SG" dirty="0">
                          <a:solidFill>
                            <a:schemeClr val="bg1"/>
                          </a:solidFill>
                        </a:rPr>
                        <a:t>True Positive</a:t>
                      </a:r>
                    </a:p>
                    <a:p>
                      <a:pPr algn="ctr"/>
                      <a:endParaRPr lang="en-SG" dirty="0">
                        <a:solidFill>
                          <a:schemeClr val="bg1"/>
                        </a:solidFill>
                      </a:endParaRPr>
                    </a:p>
                    <a:p>
                      <a:pPr algn="ctr"/>
                      <a:r>
                        <a:rPr lang="en-SG" sz="3200" dirty="0">
                          <a:solidFill>
                            <a:schemeClr val="bg1"/>
                          </a:solidFill>
                        </a:rPr>
                        <a:t>1</a:t>
                      </a:r>
                    </a:p>
                  </a:txBody>
                  <a:tcPr/>
                </a:tc>
                <a:tc>
                  <a:txBody>
                    <a:bodyPr/>
                    <a:lstStyle/>
                    <a:p>
                      <a:pPr algn="ctr"/>
                      <a:r>
                        <a:rPr lang="en-SG" dirty="0">
                          <a:solidFill>
                            <a:schemeClr val="bg1"/>
                          </a:solidFill>
                        </a:rPr>
                        <a:t>False Positive</a:t>
                      </a:r>
                    </a:p>
                    <a:p>
                      <a:pPr algn="ctr"/>
                      <a:endParaRPr lang="en-SG" dirty="0">
                        <a:solidFill>
                          <a:schemeClr val="bg1"/>
                        </a:solidFill>
                      </a:endParaRPr>
                    </a:p>
                    <a:p>
                      <a:pPr algn="ctr"/>
                      <a:r>
                        <a:rPr lang="en-SG" sz="3200" dirty="0">
                          <a:solidFill>
                            <a:schemeClr val="bg1"/>
                          </a:solidFill>
                        </a:rPr>
                        <a:t>801</a:t>
                      </a:r>
                    </a:p>
                  </a:txBody>
                  <a:tcPr/>
                </a:tc>
                <a:extLst>
                  <a:ext uri="{0D108BD9-81ED-4DB2-BD59-A6C34878D82A}">
                    <a16:rowId xmlns:a16="http://schemas.microsoft.com/office/drawing/2014/main" val="2780612905"/>
                  </a:ext>
                </a:extLst>
              </a:tr>
              <a:tr h="949418">
                <a:tc>
                  <a:txBody>
                    <a:bodyPr/>
                    <a:lstStyle/>
                    <a:p>
                      <a:pPr algn="ctr"/>
                      <a:r>
                        <a:rPr lang="en-SG" dirty="0">
                          <a:solidFill>
                            <a:schemeClr val="bg1"/>
                          </a:solidFill>
                        </a:rPr>
                        <a:t>False Negative</a:t>
                      </a:r>
                    </a:p>
                    <a:p>
                      <a:pPr algn="ctr"/>
                      <a:endParaRPr lang="en-SG" dirty="0">
                        <a:solidFill>
                          <a:schemeClr val="bg1"/>
                        </a:solidFill>
                      </a:endParaRPr>
                    </a:p>
                    <a:p>
                      <a:pPr algn="ctr"/>
                      <a:r>
                        <a:rPr lang="en-SG" sz="3200" dirty="0">
                          <a:solidFill>
                            <a:schemeClr val="bg1"/>
                          </a:solidFill>
                        </a:rPr>
                        <a:t>5</a:t>
                      </a:r>
                    </a:p>
                  </a:txBody>
                  <a:tcPr/>
                </a:tc>
                <a:tc>
                  <a:txBody>
                    <a:bodyPr/>
                    <a:lstStyle/>
                    <a:p>
                      <a:pPr algn="ctr"/>
                      <a:r>
                        <a:rPr lang="en-SG" dirty="0">
                          <a:solidFill>
                            <a:schemeClr val="bg1"/>
                          </a:solidFill>
                        </a:rPr>
                        <a:t>True Negative</a:t>
                      </a:r>
                    </a:p>
                    <a:p>
                      <a:pPr algn="ctr"/>
                      <a:endParaRPr lang="en-SG" dirty="0">
                        <a:solidFill>
                          <a:schemeClr val="bg1"/>
                        </a:solidFill>
                      </a:endParaRPr>
                    </a:p>
                    <a:p>
                      <a:pPr algn="ctr"/>
                      <a:r>
                        <a:rPr lang="en-SG" sz="3200" dirty="0">
                          <a:solidFill>
                            <a:schemeClr val="bg1"/>
                          </a:solidFill>
                        </a:rPr>
                        <a:t>17312</a:t>
                      </a:r>
                    </a:p>
                  </a:txBody>
                  <a:tcPr/>
                </a:tc>
                <a:extLst>
                  <a:ext uri="{0D108BD9-81ED-4DB2-BD59-A6C34878D82A}">
                    <a16:rowId xmlns:a16="http://schemas.microsoft.com/office/drawing/2014/main" val="3436660286"/>
                  </a:ext>
                </a:extLst>
              </a:tr>
              <a:tr h="949418">
                <a:tc gridSpan="2">
                  <a:txBody>
                    <a:bodyPr/>
                    <a:lstStyle/>
                    <a:p>
                      <a:pPr algn="ctr"/>
                      <a:r>
                        <a:rPr lang="en-SG" sz="3200" dirty="0">
                          <a:solidFill>
                            <a:schemeClr val="bg1"/>
                          </a:solidFill>
                        </a:rPr>
                        <a:t>F1 score: 25%</a:t>
                      </a:r>
                    </a:p>
                  </a:txBody>
                  <a:tcPr/>
                </a:tc>
                <a:tc hMerge="1">
                  <a:txBody>
                    <a:bodyPr/>
                    <a:lstStyle/>
                    <a:p>
                      <a:pPr algn="ctr"/>
                      <a:endParaRPr lang="en-SG" sz="3200" dirty="0">
                        <a:solidFill>
                          <a:schemeClr val="bg1"/>
                        </a:solidFill>
                      </a:endParaRPr>
                    </a:p>
                  </a:txBody>
                  <a:tcPr/>
                </a:tc>
                <a:extLst>
                  <a:ext uri="{0D108BD9-81ED-4DB2-BD59-A6C34878D82A}">
                    <a16:rowId xmlns:a16="http://schemas.microsoft.com/office/drawing/2014/main" val="112398460"/>
                  </a:ext>
                </a:extLst>
              </a:tr>
            </a:tbl>
          </a:graphicData>
        </a:graphic>
      </p:graphicFrame>
    </p:spTree>
    <p:extLst>
      <p:ext uri="{BB962C8B-B14F-4D97-AF65-F5344CB8AC3E}">
        <p14:creationId xmlns:p14="http://schemas.microsoft.com/office/powerpoint/2010/main" val="3841575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2" name="Rectangle 11">
            <a:extLst>
              <a:ext uri="{FF2B5EF4-FFF2-40B4-BE49-F238E27FC236}">
                <a16:creationId xmlns:a16="http://schemas.microsoft.com/office/drawing/2014/main" id="{1D3F6556-8AF2-4DC2-86FE-E38011E946E6}"/>
              </a:ext>
              <a:ext uri="{C183D7F6-B498-43B3-948B-1728B52AA6E4}">
                <adec:decorative xmlns:adec="http://schemas.microsoft.com/office/drawing/2017/decorative" val="1"/>
              </a:ext>
            </a:extLst>
          </p:cNvPr>
          <p:cNvSpPr/>
          <p:nvPr/>
        </p:nvSpPr>
        <p:spPr bwMode="invGray">
          <a:xfrm rot="5400000">
            <a:off x="2721966" y="-1510619"/>
            <a:ext cx="6584950" cy="9879238"/>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p:txBody>
          <a:bodyPr/>
          <a:lstStyle/>
          <a:p>
            <a:r>
              <a:rPr lang="en-US" dirty="0"/>
              <a:t>page </a:t>
            </a:r>
            <a:fld id="{19B51A1E-902D-48AF-9020-955120F399B6}" type="slidenum">
              <a:rPr lang="en-US" b="1" i="1" smtClean="0"/>
              <a:pPr/>
              <a:t>15</a:t>
            </a:fld>
            <a:endParaRPr lang="en-US" b="1" i="1" dirty="0"/>
          </a:p>
        </p:txBody>
      </p:sp>
      <p:sp>
        <p:nvSpPr>
          <p:cNvPr id="7" name="Title 2">
            <a:extLst>
              <a:ext uri="{FF2B5EF4-FFF2-40B4-BE49-F238E27FC236}">
                <a16:creationId xmlns:a16="http://schemas.microsoft.com/office/drawing/2014/main" id="{B8782877-AF23-457A-9661-11E4F3AADBA6}"/>
              </a:ext>
            </a:extLst>
          </p:cNvPr>
          <p:cNvSpPr txBox="1">
            <a:spLocks/>
          </p:cNvSpPr>
          <p:nvPr/>
        </p:nvSpPr>
        <p:spPr bwMode="black">
          <a:xfrm>
            <a:off x="1237940" y="-1056630"/>
            <a:ext cx="9491226" cy="2595353"/>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sz="4500" kern="1200" spc="-150">
                <a:solidFill>
                  <a:schemeClr val="bg1"/>
                </a:solidFill>
                <a:latin typeface="+mj-lt"/>
                <a:ea typeface="+mj-ea"/>
                <a:cs typeface="+mj-cs"/>
              </a:defRPr>
            </a:lvl1pPr>
          </a:lstStyle>
          <a:p>
            <a:pPr algn="l"/>
            <a:endParaRPr lang="en-US" dirty="0"/>
          </a:p>
        </p:txBody>
      </p:sp>
      <p:graphicFrame>
        <p:nvGraphicFramePr>
          <p:cNvPr id="18" name="Table 5">
            <a:extLst>
              <a:ext uri="{FF2B5EF4-FFF2-40B4-BE49-F238E27FC236}">
                <a16:creationId xmlns:a16="http://schemas.microsoft.com/office/drawing/2014/main" id="{4EEB6E7C-30B9-42F3-958A-005598A5D2E4}"/>
              </a:ext>
            </a:extLst>
          </p:cNvPr>
          <p:cNvGraphicFramePr>
            <a:graphicFrameLocks noGrp="1"/>
          </p:cNvGraphicFramePr>
          <p:nvPr>
            <p:extLst>
              <p:ext uri="{D42A27DB-BD31-4B8C-83A1-F6EECF244321}">
                <p14:modId xmlns:p14="http://schemas.microsoft.com/office/powerpoint/2010/main" val="3336446112"/>
              </p:ext>
            </p:extLst>
          </p:nvPr>
        </p:nvGraphicFramePr>
        <p:xfrm>
          <a:off x="1462834" y="450000"/>
          <a:ext cx="1611106" cy="365760"/>
        </p:xfrm>
        <a:graphic>
          <a:graphicData uri="http://schemas.openxmlformats.org/drawingml/2006/table">
            <a:tbl>
              <a:tblPr firstRow="1" bandRow="1">
                <a:tableStyleId>{72833802-FEF1-4C79-8D5D-14CF1EAF98D9}</a:tableStyleId>
              </a:tblPr>
              <a:tblGrid>
                <a:gridCol w="1611106">
                  <a:extLst>
                    <a:ext uri="{9D8B030D-6E8A-4147-A177-3AD203B41FA5}">
                      <a16:colId xmlns:a16="http://schemas.microsoft.com/office/drawing/2014/main" val="143032623"/>
                    </a:ext>
                  </a:extLst>
                </a:gridCol>
              </a:tblGrid>
              <a:tr h="262912">
                <a:tc>
                  <a:txBody>
                    <a:bodyPr/>
                    <a:lstStyle/>
                    <a:p>
                      <a:r>
                        <a:rPr lang="en-SG" dirty="0"/>
                        <a:t>JUDGEMENT</a:t>
                      </a:r>
                    </a:p>
                  </a:txBody>
                  <a:tcPr/>
                </a:tc>
                <a:extLst>
                  <a:ext uri="{0D108BD9-81ED-4DB2-BD59-A6C34878D82A}">
                    <a16:rowId xmlns:a16="http://schemas.microsoft.com/office/drawing/2014/main" val="3192933633"/>
                  </a:ext>
                </a:extLst>
              </a:tr>
            </a:tbl>
          </a:graphicData>
        </a:graphic>
      </p:graphicFrame>
      <p:graphicFrame>
        <p:nvGraphicFramePr>
          <p:cNvPr id="10" name="Table 2">
            <a:extLst>
              <a:ext uri="{FF2B5EF4-FFF2-40B4-BE49-F238E27FC236}">
                <a16:creationId xmlns:a16="http://schemas.microsoft.com/office/drawing/2014/main" id="{F8914F97-16B6-4700-8334-ED70BFB2EF3B}"/>
              </a:ext>
            </a:extLst>
          </p:cNvPr>
          <p:cNvGraphicFramePr>
            <a:graphicFrameLocks noGrp="1"/>
          </p:cNvGraphicFramePr>
          <p:nvPr>
            <p:extLst>
              <p:ext uri="{D42A27DB-BD31-4B8C-83A1-F6EECF244321}">
                <p14:modId xmlns:p14="http://schemas.microsoft.com/office/powerpoint/2010/main" val="3526222050"/>
              </p:ext>
            </p:extLst>
          </p:nvPr>
        </p:nvGraphicFramePr>
        <p:xfrm>
          <a:off x="1462834" y="1538723"/>
          <a:ext cx="3416686" cy="4119338"/>
        </p:xfrm>
        <a:graphic>
          <a:graphicData uri="http://schemas.openxmlformats.org/drawingml/2006/table">
            <a:tbl>
              <a:tblPr firstRow="1" bandRow="1">
                <a:tableStyleId>{69012ECD-51FC-41F1-AA8D-1B2483CD663E}</a:tableStyleId>
              </a:tblPr>
              <a:tblGrid>
                <a:gridCol w="1708343">
                  <a:extLst>
                    <a:ext uri="{9D8B030D-6E8A-4147-A177-3AD203B41FA5}">
                      <a16:colId xmlns:a16="http://schemas.microsoft.com/office/drawing/2014/main" val="3549222874"/>
                    </a:ext>
                  </a:extLst>
                </a:gridCol>
                <a:gridCol w="1708343">
                  <a:extLst>
                    <a:ext uri="{9D8B030D-6E8A-4147-A177-3AD203B41FA5}">
                      <a16:colId xmlns:a16="http://schemas.microsoft.com/office/drawing/2014/main" val="1211433138"/>
                    </a:ext>
                  </a:extLst>
                </a:gridCol>
              </a:tblGrid>
              <a:tr h="700353">
                <a:tc gridSpan="2">
                  <a:txBody>
                    <a:bodyPr/>
                    <a:lstStyle/>
                    <a:p>
                      <a:r>
                        <a:rPr lang="en-SG" dirty="0"/>
                        <a:t>LOGISTIC REGRESSION WITH OVERSAMPLED DATASET USING SMOTE</a:t>
                      </a:r>
                    </a:p>
                  </a:txBody>
                  <a:tcPr/>
                </a:tc>
                <a:tc hMerge="1">
                  <a:txBody>
                    <a:bodyPr/>
                    <a:lstStyle/>
                    <a:p>
                      <a:endParaRPr lang="en-SG" dirty="0"/>
                    </a:p>
                  </a:txBody>
                  <a:tcPr/>
                </a:tc>
                <a:extLst>
                  <a:ext uri="{0D108BD9-81ED-4DB2-BD59-A6C34878D82A}">
                    <a16:rowId xmlns:a16="http://schemas.microsoft.com/office/drawing/2014/main" val="1495914292"/>
                  </a:ext>
                </a:extLst>
              </a:tr>
              <a:tr h="949418">
                <a:tc>
                  <a:txBody>
                    <a:bodyPr/>
                    <a:lstStyle/>
                    <a:p>
                      <a:pPr algn="ctr"/>
                      <a:r>
                        <a:rPr lang="en-SG" dirty="0">
                          <a:solidFill>
                            <a:schemeClr val="bg1"/>
                          </a:solidFill>
                        </a:rPr>
                        <a:t>True Positive</a:t>
                      </a:r>
                    </a:p>
                    <a:p>
                      <a:pPr algn="ctr"/>
                      <a:endParaRPr lang="en-SG" dirty="0">
                        <a:solidFill>
                          <a:schemeClr val="bg1"/>
                        </a:solidFill>
                      </a:endParaRPr>
                    </a:p>
                    <a:p>
                      <a:pPr algn="ctr"/>
                      <a:r>
                        <a:rPr lang="en-SG" sz="3200" dirty="0">
                          <a:solidFill>
                            <a:schemeClr val="bg1"/>
                          </a:solidFill>
                        </a:rPr>
                        <a:t>5</a:t>
                      </a:r>
                    </a:p>
                  </a:txBody>
                  <a:tcPr/>
                </a:tc>
                <a:tc>
                  <a:txBody>
                    <a:bodyPr/>
                    <a:lstStyle/>
                    <a:p>
                      <a:pPr algn="ctr"/>
                      <a:r>
                        <a:rPr lang="en-SG" dirty="0">
                          <a:solidFill>
                            <a:schemeClr val="bg1"/>
                          </a:solidFill>
                        </a:rPr>
                        <a:t>False Positive</a:t>
                      </a:r>
                    </a:p>
                    <a:p>
                      <a:pPr algn="ctr"/>
                      <a:endParaRPr lang="en-SG" dirty="0">
                        <a:solidFill>
                          <a:schemeClr val="bg1"/>
                        </a:solidFill>
                      </a:endParaRPr>
                    </a:p>
                    <a:p>
                      <a:pPr algn="ctr"/>
                      <a:r>
                        <a:rPr lang="en-SG" sz="3200" dirty="0">
                          <a:solidFill>
                            <a:schemeClr val="bg1"/>
                          </a:solidFill>
                        </a:rPr>
                        <a:t>6565</a:t>
                      </a:r>
                    </a:p>
                  </a:txBody>
                  <a:tcPr/>
                </a:tc>
                <a:extLst>
                  <a:ext uri="{0D108BD9-81ED-4DB2-BD59-A6C34878D82A}">
                    <a16:rowId xmlns:a16="http://schemas.microsoft.com/office/drawing/2014/main" val="2780612905"/>
                  </a:ext>
                </a:extLst>
              </a:tr>
              <a:tr h="949418">
                <a:tc>
                  <a:txBody>
                    <a:bodyPr/>
                    <a:lstStyle/>
                    <a:p>
                      <a:pPr algn="ctr"/>
                      <a:r>
                        <a:rPr lang="en-SG" dirty="0">
                          <a:solidFill>
                            <a:schemeClr val="bg1"/>
                          </a:solidFill>
                        </a:rPr>
                        <a:t>False Negative</a:t>
                      </a:r>
                    </a:p>
                    <a:p>
                      <a:pPr algn="ctr"/>
                      <a:endParaRPr lang="en-SG" dirty="0">
                        <a:solidFill>
                          <a:schemeClr val="bg1"/>
                        </a:solidFill>
                      </a:endParaRPr>
                    </a:p>
                    <a:p>
                      <a:pPr algn="ctr"/>
                      <a:r>
                        <a:rPr lang="en-SG" sz="3200" dirty="0">
                          <a:solidFill>
                            <a:schemeClr val="bg1"/>
                          </a:solidFill>
                        </a:rPr>
                        <a:t>1</a:t>
                      </a:r>
                    </a:p>
                  </a:txBody>
                  <a:tcPr/>
                </a:tc>
                <a:tc>
                  <a:txBody>
                    <a:bodyPr/>
                    <a:lstStyle/>
                    <a:p>
                      <a:pPr algn="ctr"/>
                      <a:r>
                        <a:rPr lang="en-SG" dirty="0">
                          <a:solidFill>
                            <a:schemeClr val="bg1"/>
                          </a:solidFill>
                        </a:rPr>
                        <a:t>True Negative</a:t>
                      </a:r>
                    </a:p>
                    <a:p>
                      <a:pPr algn="ctr"/>
                      <a:endParaRPr lang="en-SG" dirty="0">
                        <a:solidFill>
                          <a:schemeClr val="bg1"/>
                        </a:solidFill>
                      </a:endParaRPr>
                    </a:p>
                    <a:p>
                      <a:pPr algn="ctr"/>
                      <a:r>
                        <a:rPr lang="en-SG" sz="3200" dirty="0">
                          <a:solidFill>
                            <a:schemeClr val="bg1"/>
                          </a:solidFill>
                        </a:rPr>
                        <a:t>11548</a:t>
                      </a:r>
                    </a:p>
                  </a:txBody>
                  <a:tcPr/>
                </a:tc>
                <a:extLst>
                  <a:ext uri="{0D108BD9-81ED-4DB2-BD59-A6C34878D82A}">
                    <a16:rowId xmlns:a16="http://schemas.microsoft.com/office/drawing/2014/main" val="3436660286"/>
                  </a:ext>
                </a:extLst>
              </a:tr>
              <a:tr h="949418">
                <a:tc gridSpan="2">
                  <a:txBody>
                    <a:bodyPr/>
                    <a:lstStyle/>
                    <a:p>
                      <a:pPr algn="ctr"/>
                      <a:r>
                        <a:rPr lang="en-SG" sz="3200" dirty="0">
                          <a:solidFill>
                            <a:schemeClr val="bg1"/>
                          </a:solidFill>
                        </a:rPr>
                        <a:t>F1 score: 15%</a:t>
                      </a:r>
                    </a:p>
                  </a:txBody>
                  <a:tcPr/>
                </a:tc>
                <a:tc hMerge="1">
                  <a:txBody>
                    <a:bodyPr/>
                    <a:lstStyle/>
                    <a:p>
                      <a:pPr algn="ctr"/>
                      <a:endParaRPr lang="en-SG" sz="3200" dirty="0">
                        <a:solidFill>
                          <a:schemeClr val="bg1"/>
                        </a:solidFill>
                      </a:endParaRPr>
                    </a:p>
                  </a:txBody>
                  <a:tcPr/>
                </a:tc>
                <a:extLst>
                  <a:ext uri="{0D108BD9-81ED-4DB2-BD59-A6C34878D82A}">
                    <a16:rowId xmlns:a16="http://schemas.microsoft.com/office/drawing/2014/main" val="112398460"/>
                  </a:ext>
                </a:extLst>
              </a:tr>
            </a:tbl>
          </a:graphicData>
        </a:graphic>
      </p:graphicFrame>
      <p:sp>
        <p:nvSpPr>
          <p:cNvPr id="11" name="Title 2">
            <a:extLst>
              <a:ext uri="{FF2B5EF4-FFF2-40B4-BE49-F238E27FC236}">
                <a16:creationId xmlns:a16="http://schemas.microsoft.com/office/drawing/2014/main" id="{8F9AEA67-6D1D-4D80-8FCD-8851D28557BC}"/>
              </a:ext>
            </a:extLst>
          </p:cNvPr>
          <p:cNvSpPr txBox="1">
            <a:spLocks/>
          </p:cNvSpPr>
          <p:nvPr/>
        </p:nvSpPr>
        <p:spPr bwMode="black">
          <a:xfrm>
            <a:off x="5104414" y="2012503"/>
            <a:ext cx="5737199" cy="2595353"/>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sz="4500" kern="1200" spc="-150">
                <a:solidFill>
                  <a:schemeClr val="bg1"/>
                </a:solidFill>
                <a:latin typeface="+mj-lt"/>
                <a:ea typeface="+mj-ea"/>
                <a:cs typeface="+mj-cs"/>
              </a:defRPr>
            </a:lvl1pPr>
          </a:lstStyle>
          <a:p>
            <a:pPr algn="l"/>
            <a:r>
              <a:rPr lang="en-US" sz="3200" dirty="0"/>
              <a:t>We choose to deploy this model as it identify higher no. of true positive cases despite a lower F1 score. Any potential fraud cases identified can be further verified. </a:t>
            </a:r>
          </a:p>
        </p:txBody>
      </p:sp>
    </p:spTree>
    <p:extLst>
      <p:ext uri="{BB962C8B-B14F-4D97-AF65-F5344CB8AC3E}">
        <p14:creationId xmlns:p14="http://schemas.microsoft.com/office/powerpoint/2010/main" val="4241516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2" name="Rectangle 11">
            <a:extLst>
              <a:ext uri="{FF2B5EF4-FFF2-40B4-BE49-F238E27FC236}">
                <a16:creationId xmlns:a16="http://schemas.microsoft.com/office/drawing/2014/main" id="{1D3F6556-8AF2-4DC2-86FE-E38011E946E6}"/>
              </a:ext>
              <a:ext uri="{C183D7F6-B498-43B3-948B-1728B52AA6E4}">
                <adec:decorative xmlns:adec="http://schemas.microsoft.com/office/drawing/2017/decorative" val="1"/>
              </a:ext>
            </a:extLst>
          </p:cNvPr>
          <p:cNvSpPr/>
          <p:nvPr/>
        </p:nvSpPr>
        <p:spPr bwMode="invGray">
          <a:xfrm rot="5400000">
            <a:off x="2721966" y="-1510619"/>
            <a:ext cx="6584950" cy="9879238"/>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p:txBody>
          <a:bodyPr/>
          <a:lstStyle/>
          <a:p>
            <a:r>
              <a:rPr lang="en-US" dirty="0"/>
              <a:t>page </a:t>
            </a:r>
            <a:fld id="{19B51A1E-902D-48AF-9020-955120F399B6}" type="slidenum">
              <a:rPr lang="en-US" b="1" i="1" smtClean="0"/>
              <a:pPr/>
              <a:t>16</a:t>
            </a:fld>
            <a:endParaRPr lang="en-US" b="1" i="1" dirty="0"/>
          </a:p>
        </p:txBody>
      </p:sp>
      <p:sp>
        <p:nvSpPr>
          <p:cNvPr id="7" name="Title 2">
            <a:extLst>
              <a:ext uri="{FF2B5EF4-FFF2-40B4-BE49-F238E27FC236}">
                <a16:creationId xmlns:a16="http://schemas.microsoft.com/office/drawing/2014/main" id="{B8782877-AF23-457A-9661-11E4F3AADBA6}"/>
              </a:ext>
            </a:extLst>
          </p:cNvPr>
          <p:cNvSpPr txBox="1">
            <a:spLocks/>
          </p:cNvSpPr>
          <p:nvPr/>
        </p:nvSpPr>
        <p:spPr bwMode="black">
          <a:xfrm>
            <a:off x="1237940" y="-1056630"/>
            <a:ext cx="9491226" cy="2595353"/>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sz="4500" kern="1200" spc="-150">
                <a:solidFill>
                  <a:schemeClr val="bg1"/>
                </a:solidFill>
                <a:latin typeface="+mj-lt"/>
                <a:ea typeface="+mj-ea"/>
                <a:cs typeface="+mj-cs"/>
              </a:defRPr>
            </a:lvl1pPr>
          </a:lstStyle>
          <a:p>
            <a:pPr algn="l"/>
            <a:endParaRPr lang="en-US" dirty="0"/>
          </a:p>
        </p:txBody>
      </p:sp>
      <p:graphicFrame>
        <p:nvGraphicFramePr>
          <p:cNvPr id="18" name="Table 5">
            <a:extLst>
              <a:ext uri="{FF2B5EF4-FFF2-40B4-BE49-F238E27FC236}">
                <a16:creationId xmlns:a16="http://schemas.microsoft.com/office/drawing/2014/main" id="{4EEB6E7C-30B9-42F3-958A-005598A5D2E4}"/>
              </a:ext>
            </a:extLst>
          </p:cNvPr>
          <p:cNvGraphicFramePr>
            <a:graphicFrameLocks noGrp="1"/>
          </p:cNvGraphicFramePr>
          <p:nvPr>
            <p:extLst>
              <p:ext uri="{D42A27DB-BD31-4B8C-83A1-F6EECF244321}">
                <p14:modId xmlns:p14="http://schemas.microsoft.com/office/powerpoint/2010/main" val="2761569490"/>
              </p:ext>
            </p:extLst>
          </p:nvPr>
        </p:nvGraphicFramePr>
        <p:xfrm>
          <a:off x="1462834" y="450000"/>
          <a:ext cx="1611106" cy="365760"/>
        </p:xfrm>
        <a:graphic>
          <a:graphicData uri="http://schemas.openxmlformats.org/drawingml/2006/table">
            <a:tbl>
              <a:tblPr firstRow="1" bandRow="1">
                <a:tableStyleId>{72833802-FEF1-4C79-8D5D-14CF1EAF98D9}</a:tableStyleId>
              </a:tblPr>
              <a:tblGrid>
                <a:gridCol w="1611106">
                  <a:extLst>
                    <a:ext uri="{9D8B030D-6E8A-4147-A177-3AD203B41FA5}">
                      <a16:colId xmlns:a16="http://schemas.microsoft.com/office/drawing/2014/main" val="143032623"/>
                    </a:ext>
                  </a:extLst>
                </a:gridCol>
              </a:tblGrid>
              <a:tr h="262912">
                <a:tc>
                  <a:txBody>
                    <a:bodyPr/>
                    <a:lstStyle/>
                    <a:p>
                      <a:r>
                        <a:rPr lang="en-SG" dirty="0"/>
                        <a:t>FEEDBACK</a:t>
                      </a:r>
                    </a:p>
                  </a:txBody>
                  <a:tcPr/>
                </a:tc>
                <a:extLst>
                  <a:ext uri="{0D108BD9-81ED-4DB2-BD59-A6C34878D82A}">
                    <a16:rowId xmlns:a16="http://schemas.microsoft.com/office/drawing/2014/main" val="3192933633"/>
                  </a:ext>
                </a:extLst>
              </a:tr>
            </a:tbl>
          </a:graphicData>
        </a:graphic>
      </p:graphicFrame>
      <p:sp>
        <p:nvSpPr>
          <p:cNvPr id="2" name="Rectangle 1">
            <a:extLst>
              <a:ext uri="{FF2B5EF4-FFF2-40B4-BE49-F238E27FC236}">
                <a16:creationId xmlns:a16="http://schemas.microsoft.com/office/drawing/2014/main" id="{C5B4C909-D5AD-4ACF-A1B6-4ED8A669D9FA}"/>
              </a:ext>
            </a:extLst>
          </p:cNvPr>
          <p:cNvSpPr/>
          <p:nvPr/>
        </p:nvSpPr>
        <p:spPr>
          <a:xfrm>
            <a:off x="1237940" y="1298092"/>
            <a:ext cx="9491226" cy="4708981"/>
          </a:xfrm>
          <a:prstGeom prst="rect">
            <a:avLst/>
          </a:prstGeom>
        </p:spPr>
        <p:txBody>
          <a:bodyPr wrap="square">
            <a:spAutoFit/>
          </a:bodyPr>
          <a:lstStyle/>
          <a:p>
            <a:r>
              <a:rPr lang="en-US" sz="2800" dirty="0">
                <a:solidFill>
                  <a:schemeClr val="bg1"/>
                </a:solidFill>
                <a:latin typeface="Helvetica Neue"/>
              </a:rPr>
              <a:t>Next steps to explore:</a:t>
            </a:r>
          </a:p>
          <a:p>
            <a:endParaRPr lang="en-US" sz="2800" dirty="0">
              <a:solidFill>
                <a:schemeClr val="bg1"/>
              </a:solidFill>
              <a:latin typeface="Helvetica Neue"/>
            </a:endParaRPr>
          </a:p>
          <a:p>
            <a:r>
              <a:rPr lang="en-US" sz="2800" dirty="0">
                <a:solidFill>
                  <a:schemeClr val="bg1"/>
                </a:solidFill>
                <a:latin typeface="Helvetica Neue"/>
              </a:rPr>
              <a:t>E</a:t>
            </a:r>
            <a:r>
              <a:rPr lang="en-US" sz="2000" dirty="0">
                <a:solidFill>
                  <a:schemeClr val="bg1"/>
                </a:solidFill>
                <a:latin typeface="Helvetica Neue"/>
              </a:rPr>
              <a:t>mploy Spark for processing the dataset and running the models. The current dataset is not the full dataset, hence there are number of missing information that could have cause the misclassification.</a:t>
            </a:r>
          </a:p>
          <a:p>
            <a:endParaRPr lang="en-US" sz="2000" dirty="0">
              <a:solidFill>
                <a:schemeClr val="bg1"/>
              </a:solidFill>
              <a:latin typeface="Helvetica Neue"/>
            </a:endParaRPr>
          </a:p>
          <a:p>
            <a:r>
              <a:rPr lang="en-US" sz="2800" dirty="0">
                <a:solidFill>
                  <a:schemeClr val="bg1"/>
                </a:solidFill>
                <a:latin typeface="Helvetica Neue"/>
              </a:rPr>
              <a:t>C</a:t>
            </a:r>
            <a:r>
              <a:rPr lang="en-US" sz="2000" dirty="0">
                <a:solidFill>
                  <a:schemeClr val="bg1"/>
                </a:solidFill>
                <a:latin typeface="Helvetica Neue"/>
              </a:rPr>
              <a:t>ompare the cost of investigating false positive results to the cost of not identifying fraud providers - to ascertain on the threshold that is permissible. </a:t>
            </a:r>
          </a:p>
          <a:p>
            <a:endParaRPr lang="en-US" sz="2000" dirty="0">
              <a:solidFill>
                <a:schemeClr val="bg1"/>
              </a:solidFill>
              <a:latin typeface="Helvetica Neue"/>
            </a:endParaRPr>
          </a:p>
          <a:p>
            <a:r>
              <a:rPr lang="en-US" sz="2800" dirty="0">
                <a:solidFill>
                  <a:schemeClr val="bg1"/>
                </a:solidFill>
                <a:latin typeface="Helvetica Neue"/>
              </a:rPr>
              <a:t>o</a:t>
            </a:r>
            <a:r>
              <a:rPr lang="en-US" sz="2000" dirty="0">
                <a:solidFill>
                  <a:schemeClr val="bg1"/>
                </a:solidFill>
                <a:latin typeface="Helvetica Neue"/>
              </a:rPr>
              <a:t>bserve whether the action taken in response to the identified fraud case is correct. Outcomes data (this will capture any changes in fraud behaviors) can be used to update the model to continuously improving the model, and detect fraud more accurately</a:t>
            </a:r>
            <a:endParaRPr lang="en-US" sz="2000" b="0" i="0" dirty="0">
              <a:solidFill>
                <a:schemeClr val="bg1"/>
              </a:solidFill>
              <a:effectLst/>
              <a:latin typeface="Helvetica Neue"/>
            </a:endParaRPr>
          </a:p>
        </p:txBody>
      </p:sp>
    </p:spTree>
    <p:extLst>
      <p:ext uri="{BB962C8B-B14F-4D97-AF65-F5344CB8AC3E}">
        <p14:creationId xmlns:p14="http://schemas.microsoft.com/office/powerpoint/2010/main" val="887533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16" descr="Image containing medical tweezers of various sizes, some pills, and a hand holding a pen writing on a piece of paper attached to a clipboard">
            <a:extLst>
              <a:ext uri="{FF2B5EF4-FFF2-40B4-BE49-F238E27FC236}">
                <a16:creationId xmlns:a16="http://schemas.microsoft.com/office/drawing/2014/main" id="{D29AD2ED-F2E1-42BA-A4F8-29194C96347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2" r="62"/>
          <a:stretch>
            <a:fillRect/>
          </a:stretch>
        </p:blipFill>
        <p:spPr/>
      </p:pic>
      <p:sp>
        <p:nvSpPr>
          <p:cNvPr id="11" name="Rectangle 10">
            <a:extLst>
              <a:ext uri="{FF2B5EF4-FFF2-40B4-BE49-F238E27FC236}">
                <a16:creationId xmlns:a16="http://schemas.microsoft.com/office/drawing/2014/main" id="{5396BE43-2D46-4002-A946-60FC5900EC15}"/>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p:txBody>
          <a:bodyPr/>
          <a:lstStyle/>
          <a:p>
            <a:r>
              <a:rPr lang="en-US" dirty="0"/>
              <a:t>Thank You</a:t>
            </a:r>
          </a:p>
        </p:txBody>
      </p:sp>
      <p:sp>
        <p:nvSpPr>
          <p:cNvPr id="5" name="Slide Number Placeholder 4">
            <a:extLst>
              <a:ext uri="{FF2B5EF4-FFF2-40B4-BE49-F238E27FC236}">
                <a16:creationId xmlns:a16="http://schemas.microsoft.com/office/drawing/2014/main" id="{46DC15D2-04EB-42D6-9037-26AFBEACA027}"/>
              </a:ext>
            </a:extLst>
          </p:cNvPr>
          <p:cNvSpPr>
            <a:spLocks noGrp="1"/>
          </p:cNvSpPr>
          <p:nvPr>
            <p:ph type="sldNum" sz="quarter" idx="12"/>
          </p:nvPr>
        </p:nvSpPr>
        <p:spPr/>
        <p:txBody>
          <a:bodyPr/>
          <a:lstStyle/>
          <a:p>
            <a:r>
              <a:rPr lang="en-US" dirty="0"/>
              <a:t>page </a:t>
            </a:r>
            <a:fld id="{19B51A1E-902D-48AF-9020-955120F399B6}" type="slidenum">
              <a:rPr lang="en-US" smtClean="0"/>
              <a:pPr/>
              <a:t>17</a:t>
            </a:fld>
            <a:endParaRPr lang="en-US" dirty="0"/>
          </a:p>
        </p:txBody>
      </p:sp>
      <p:sp>
        <p:nvSpPr>
          <p:cNvPr id="9" name="Subtitle 8">
            <a:extLst>
              <a:ext uri="{FF2B5EF4-FFF2-40B4-BE49-F238E27FC236}">
                <a16:creationId xmlns:a16="http://schemas.microsoft.com/office/drawing/2014/main" id="{BA3BADB4-F673-4BBF-A34F-9C61B3B4B576}"/>
              </a:ext>
            </a:extLst>
          </p:cNvPr>
          <p:cNvSpPr>
            <a:spLocks noGrp="1"/>
          </p:cNvSpPr>
          <p:nvPr>
            <p:ph type="subTitle" idx="1"/>
          </p:nvPr>
        </p:nvSpPr>
        <p:spPr/>
        <p:txBody>
          <a:bodyPr/>
          <a:lstStyle/>
          <a:p>
            <a:endParaRPr lang="en-SG"/>
          </a:p>
        </p:txBody>
      </p:sp>
      <p:sp>
        <p:nvSpPr>
          <p:cNvPr id="16" name="Text Placeholder 15">
            <a:extLst>
              <a:ext uri="{FF2B5EF4-FFF2-40B4-BE49-F238E27FC236}">
                <a16:creationId xmlns:a16="http://schemas.microsoft.com/office/drawing/2014/main" id="{345FB9AB-470C-4BDC-9353-11CFA85FDA78}"/>
              </a:ext>
            </a:extLst>
          </p:cNvPr>
          <p:cNvSpPr>
            <a:spLocks noGrp="1"/>
          </p:cNvSpPr>
          <p:nvPr>
            <p:ph type="body" sz="quarter" idx="15"/>
          </p:nvPr>
        </p:nvSpPr>
        <p:spPr/>
        <p:txBody>
          <a:bodyPr/>
          <a:lstStyle/>
          <a:p>
            <a:endParaRPr lang="en-SG"/>
          </a:p>
        </p:txBody>
      </p:sp>
      <p:sp>
        <p:nvSpPr>
          <p:cNvPr id="18" name="Text Placeholder 17">
            <a:extLst>
              <a:ext uri="{FF2B5EF4-FFF2-40B4-BE49-F238E27FC236}">
                <a16:creationId xmlns:a16="http://schemas.microsoft.com/office/drawing/2014/main" id="{724187C0-FF47-4BF5-9246-A8FB3D463005}"/>
              </a:ext>
            </a:extLst>
          </p:cNvPr>
          <p:cNvSpPr>
            <a:spLocks noGrp="1"/>
          </p:cNvSpPr>
          <p:nvPr>
            <p:ph type="body" sz="quarter" idx="16"/>
          </p:nvPr>
        </p:nvSpPr>
        <p:spPr/>
        <p:txBody>
          <a:bodyPr/>
          <a:lstStyle/>
          <a:p>
            <a:endParaRPr lang="en-SG"/>
          </a:p>
        </p:txBody>
      </p:sp>
      <p:sp>
        <p:nvSpPr>
          <p:cNvPr id="20" name="Text Placeholder 19">
            <a:extLst>
              <a:ext uri="{FF2B5EF4-FFF2-40B4-BE49-F238E27FC236}">
                <a16:creationId xmlns:a16="http://schemas.microsoft.com/office/drawing/2014/main" id="{8810ED64-0CD2-410D-868E-32D3DD05D09E}"/>
              </a:ext>
            </a:extLst>
          </p:cNvPr>
          <p:cNvSpPr>
            <a:spLocks noGrp="1"/>
          </p:cNvSpPr>
          <p:nvPr>
            <p:ph type="body" sz="quarter" idx="17"/>
          </p:nvPr>
        </p:nvSpPr>
        <p:spPr/>
        <p:txBody>
          <a:bodyPr/>
          <a:lstStyle/>
          <a:p>
            <a:endParaRPr lang="en-SG"/>
          </a:p>
        </p:txBody>
      </p:sp>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ED38B-2505-420A-A14A-D41E71EDBA33}"/>
              </a:ext>
            </a:extLst>
          </p:cNvPr>
          <p:cNvSpPr>
            <a:spLocks noGrp="1"/>
          </p:cNvSpPr>
          <p:nvPr>
            <p:ph type="ctrTitle"/>
          </p:nvPr>
        </p:nvSpPr>
        <p:spPr bwMode="black">
          <a:xfrm>
            <a:off x="138895" y="1235008"/>
            <a:ext cx="10787605" cy="1870007"/>
          </a:xfrm>
        </p:spPr>
        <p:txBody>
          <a:bodyPr/>
          <a:lstStyle/>
          <a:p>
            <a:pPr algn="ctr"/>
            <a:r>
              <a:rPr lang="en-US" dirty="0"/>
              <a:t>What is healthcare fraud?</a:t>
            </a:r>
          </a:p>
        </p:txBody>
      </p:sp>
      <p:sp>
        <p:nvSpPr>
          <p:cNvPr id="23" name="Slide Number Placeholder 22">
            <a:extLst>
              <a:ext uri="{FF2B5EF4-FFF2-40B4-BE49-F238E27FC236}">
                <a16:creationId xmlns:a16="http://schemas.microsoft.com/office/drawing/2014/main" id="{4D5E33D6-D847-4F4C-BA8B-75CB853FAB76}"/>
              </a:ext>
            </a:extLst>
          </p:cNvPr>
          <p:cNvSpPr>
            <a:spLocks noGrp="1"/>
          </p:cNvSpPr>
          <p:nvPr>
            <p:ph type="sldNum" sz="quarter" idx="12"/>
          </p:nvPr>
        </p:nvSpPr>
        <p:spPr/>
        <p:txBody>
          <a:bodyPr/>
          <a:lstStyle/>
          <a:p>
            <a:r>
              <a:rPr lang="en-US" dirty="0"/>
              <a:t>page </a:t>
            </a:r>
            <a:fld id="{19B51A1E-902D-48AF-9020-955120F399B6}" type="slidenum">
              <a:rPr lang="en-US" smtClean="0"/>
              <a:pPr/>
              <a:t>2</a:t>
            </a:fld>
            <a:endParaRPr lang="en-US" dirty="0"/>
          </a:p>
        </p:txBody>
      </p:sp>
      <p:sp>
        <p:nvSpPr>
          <p:cNvPr id="6" name="Rectangle 5">
            <a:extLst>
              <a:ext uri="{FF2B5EF4-FFF2-40B4-BE49-F238E27FC236}">
                <a16:creationId xmlns:a16="http://schemas.microsoft.com/office/drawing/2014/main" id="{6B70B713-AF99-4A32-87BC-F9623B0A0518}"/>
              </a:ext>
            </a:extLst>
          </p:cNvPr>
          <p:cNvSpPr/>
          <p:nvPr/>
        </p:nvSpPr>
        <p:spPr>
          <a:xfrm>
            <a:off x="2395960" y="3151461"/>
            <a:ext cx="6204030" cy="1200329"/>
          </a:xfrm>
          <a:prstGeom prst="rect">
            <a:avLst/>
          </a:prstGeom>
        </p:spPr>
        <p:txBody>
          <a:bodyPr wrap="square">
            <a:spAutoFit/>
          </a:bodyPr>
          <a:lstStyle/>
          <a:p>
            <a:pPr algn="ctr"/>
            <a:r>
              <a:rPr lang="en-US" dirty="0">
                <a:solidFill>
                  <a:schemeClr val="bg1"/>
                </a:solidFill>
                <a:latin typeface="Verdana" panose="020B0604030504040204" pitchFamily="34" charset="0"/>
              </a:rPr>
              <a:t>Healthcare fraud involves the filing of dishonest healthcare claims or resources usage for personal gains. Fraudulent healthcare schemes can come in many forms. </a:t>
            </a:r>
            <a:endParaRPr lang="en-SG" dirty="0">
              <a:solidFill>
                <a:schemeClr val="bg1"/>
              </a:solidFill>
            </a:endParaRPr>
          </a:p>
        </p:txBody>
      </p:sp>
    </p:spTree>
    <p:extLst>
      <p:ext uri="{BB962C8B-B14F-4D97-AF65-F5344CB8AC3E}">
        <p14:creationId xmlns:p14="http://schemas.microsoft.com/office/powerpoint/2010/main" val="17524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rial image of computer laptop keyboard and clipboard with form on it.  Also contains hands folded.">
            <a:extLst>
              <a:ext uri="{FF2B5EF4-FFF2-40B4-BE49-F238E27FC236}">
                <a16:creationId xmlns:a16="http://schemas.microsoft.com/office/drawing/2014/main" id="{3E7237D6-2D71-4A63-9CB5-8ADCB63FC726}"/>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5277678" y="136525"/>
            <a:ext cx="5676382" cy="6584950"/>
          </a:xfrm>
        </p:spPr>
      </p:pic>
      <p:sp>
        <p:nvSpPr>
          <p:cNvPr id="9" name="Rectangle 8">
            <a:extLst>
              <a:ext uri="{FF2B5EF4-FFF2-40B4-BE49-F238E27FC236}">
                <a16:creationId xmlns:a16="http://schemas.microsoft.com/office/drawing/2014/main" id="{670550D9-B72F-46D0-B3A1-179DADF002AC}"/>
              </a:ext>
              <a:ext uri="{C183D7F6-B498-43B3-948B-1728B52AA6E4}">
                <adec:decorative xmlns:adec="http://schemas.microsoft.com/office/drawing/2017/decorative" val="1"/>
              </a:ext>
            </a:extLst>
          </p:cNvPr>
          <p:cNvSpPr/>
          <p:nvPr/>
        </p:nvSpPr>
        <p:spPr bwMode="invGray">
          <a:xfrm rot="5400000">
            <a:off x="2253341" y="-1979244"/>
            <a:ext cx="6584950" cy="10816488"/>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3</a:t>
            </a:fld>
            <a:endParaRPr lang="en-US" dirty="0"/>
          </a:p>
        </p:txBody>
      </p:sp>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a:xfrm>
            <a:off x="353161" y="626337"/>
            <a:ext cx="4602298" cy="5165828"/>
          </a:xfrm>
        </p:spPr>
        <p:txBody>
          <a:bodyPr/>
          <a:lstStyle/>
          <a:p>
            <a:pPr marL="0" indent="0">
              <a:buNone/>
            </a:pPr>
            <a:endParaRPr lang="en-US" dirty="0">
              <a:solidFill>
                <a:schemeClr val="bg1"/>
              </a:solidFill>
            </a:endParaRPr>
          </a:p>
          <a:p>
            <a:pPr marL="0" indent="0">
              <a:buNone/>
            </a:pPr>
            <a:endParaRPr lang="en-US" dirty="0">
              <a:solidFill>
                <a:schemeClr val="bg1"/>
              </a:solidFill>
            </a:endParaRPr>
          </a:p>
          <a:p>
            <a:pPr marL="0" indent="0">
              <a:buNone/>
            </a:pPr>
            <a:r>
              <a:rPr lang="en-US" dirty="0">
                <a:solidFill>
                  <a:schemeClr val="bg1"/>
                </a:solidFill>
              </a:rPr>
              <a:t>Among the complaints received by the MOH, the most common acts of fraud are:</a:t>
            </a:r>
          </a:p>
          <a:p>
            <a:pPr marL="0" indent="0">
              <a:buNone/>
            </a:pPr>
            <a:endParaRPr lang="en-US" dirty="0">
              <a:solidFill>
                <a:schemeClr val="bg1"/>
              </a:solidFill>
            </a:endParaRPr>
          </a:p>
        </p:txBody>
      </p:sp>
      <p:sp>
        <p:nvSpPr>
          <p:cNvPr id="17" name="Rectangle 16">
            <a:extLst>
              <a:ext uri="{FF2B5EF4-FFF2-40B4-BE49-F238E27FC236}">
                <a16:creationId xmlns:a16="http://schemas.microsoft.com/office/drawing/2014/main" id="{6B87EAF6-A2D7-4CA5-8255-09529237F728}"/>
              </a:ext>
            </a:extLst>
          </p:cNvPr>
          <p:cNvSpPr/>
          <p:nvPr/>
        </p:nvSpPr>
        <p:spPr>
          <a:xfrm>
            <a:off x="283539" y="1931887"/>
            <a:ext cx="5060989" cy="4124206"/>
          </a:xfrm>
          <a:prstGeom prst="rect">
            <a:avLst/>
          </a:prstGeom>
        </p:spPr>
        <p:txBody>
          <a:bodyPr wrap="square">
            <a:spAutoFit/>
          </a:bodyPr>
          <a:lstStyle/>
          <a:p>
            <a:r>
              <a:rPr lang="en-US" sz="1600" b="1" dirty="0">
                <a:solidFill>
                  <a:schemeClr val="accent3">
                    <a:lumMod val="20000"/>
                    <a:lumOff val="80000"/>
                  </a:schemeClr>
                </a:solidFill>
              </a:rPr>
              <a:t>Unnecessary referrals</a:t>
            </a:r>
          </a:p>
          <a:p>
            <a:r>
              <a:rPr lang="en-US" sz="1600" dirty="0">
                <a:solidFill>
                  <a:schemeClr val="bg1">
                    <a:lumMod val="85000"/>
                  </a:schemeClr>
                </a:solidFill>
              </a:rPr>
              <a:t>“Some medical concierge firms would approach patients with comprehensive integrated healthcare insurance plans to sign them on as clients. The firms’ agents would then approach doctors and private physiotherapy clinics, offering to send patients to them. The money claimed from insurers would then be split among the parties.”</a:t>
            </a:r>
          </a:p>
          <a:p>
            <a:endParaRPr lang="en-US" sz="1600" dirty="0">
              <a:solidFill>
                <a:schemeClr val="bg1">
                  <a:lumMod val="85000"/>
                </a:schemeClr>
              </a:solidFill>
            </a:endParaRPr>
          </a:p>
          <a:p>
            <a:r>
              <a:rPr lang="en-US" sz="1600" b="1" dirty="0">
                <a:solidFill>
                  <a:schemeClr val="accent3">
                    <a:lumMod val="20000"/>
                    <a:lumOff val="80000"/>
                  </a:schemeClr>
                </a:solidFill>
              </a:rPr>
              <a:t>Upselling packages</a:t>
            </a:r>
            <a:r>
              <a:rPr lang="en-US" sz="1600" dirty="0">
                <a:solidFill>
                  <a:schemeClr val="accent3">
                    <a:lumMod val="20000"/>
                    <a:lumOff val="80000"/>
                  </a:schemeClr>
                </a:solidFill>
              </a:rPr>
              <a:t>:</a:t>
            </a:r>
          </a:p>
          <a:p>
            <a:r>
              <a:rPr lang="en-US" sz="1600" dirty="0">
                <a:solidFill>
                  <a:schemeClr val="bg1">
                    <a:lumMod val="85000"/>
                  </a:schemeClr>
                </a:solidFill>
              </a:rPr>
              <a:t>“For example, they will charge 10 sessions at S$200 each, which adds up to S$2,000. The patient only needs three sessions, so the remaining money (S$1,400) will go to the company (medical concierge) and clinic… the patient doesn’t know about it because the claims go to the insurers.”</a:t>
            </a:r>
          </a:p>
          <a:p>
            <a:r>
              <a:rPr lang="en-US" sz="1100" dirty="0">
                <a:solidFill>
                  <a:schemeClr val="bg1">
                    <a:lumMod val="85000"/>
                  </a:schemeClr>
                </a:solidFill>
              </a:rPr>
              <a:t>Source: https://www.todayonline.com/singapore/moh-probe-alleged-insurance-fraud-involving-physios-doctors-and-others</a:t>
            </a:r>
            <a:endParaRPr lang="en-SG" sz="1100" dirty="0">
              <a:solidFill>
                <a:schemeClr val="bg1">
                  <a:lumMod val="85000"/>
                </a:schemeClr>
              </a:solidFill>
            </a:endParaRPr>
          </a:p>
        </p:txBody>
      </p:sp>
      <p:pic>
        <p:nvPicPr>
          <p:cNvPr id="20" name="Picture 19">
            <a:extLst>
              <a:ext uri="{FF2B5EF4-FFF2-40B4-BE49-F238E27FC236}">
                <a16:creationId xmlns:a16="http://schemas.microsoft.com/office/drawing/2014/main" id="{42026A78-1618-4907-A775-91D6B8676792}"/>
              </a:ext>
            </a:extLst>
          </p:cNvPr>
          <p:cNvPicPr>
            <a:picLocks noChangeAspect="1"/>
          </p:cNvPicPr>
          <p:nvPr/>
        </p:nvPicPr>
        <p:blipFill>
          <a:blip r:embed="rId4"/>
          <a:stretch>
            <a:fillRect/>
          </a:stretch>
        </p:blipFill>
        <p:spPr>
          <a:xfrm>
            <a:off x="8469776" y="1250166"/>
            <a:ext cx="2351940" cy="2676069"/>
          </a:xfrm>
          <a:prstGeom prst="rect">
            <a:avLst/>
          </a:prstGeom>
        </p:spPr>
      </p:pic>
      <p:pic>
        <p:nvPicPr>
          <p:cNvPr id="21" name="Picture 20">
            <a:extLst>
              <a:ext uri="{FF2B5EF4-FFF2-40B4-BE49-F238E27FC236}">
                <a16:creationId xmlns:a16="http://schemas.microsoft.com/office/drawing/2014/main" id="{30518BC8-786E-4DFB-9760-450A3D5F988C}"/>
              </a:ext>
            </a:extLst>
          </p:cNvPr>
          <p:cNvPicPr>
            <a:picLocks noChangeAspect="1"/>
          </p:cNvPicPr>
          <p:nvPr/>
        </p:nvPicPr>
        <p:blipFill rotWithShape="1">
          <a:blip r:embed="rId5"/>
          <a:srcRect b="8962"/>
          <a:stretch/>
        </p:blipFill>
        <p:spPr>
          <a:xfrm>
            <a:off x="5863969" y="3993990"/>
            <a:ext cx="4231596" cy="2308160"/>
          </a:xfrm>
          <a:prstGeom prst="rect">
            <a:avLst/>
          </a:prstGeom>
        </p:spPr>
      </p:pic>
      <p:pic>
        <p:nvPicPr>
          <p:cNvPr id="22" name="Picture 21">
            <a:extLst>
              <a:ext uri="{FF2B5EF4-FFF2-40B4-BE49-F238E27FC236}">
                <a16:creationId xmlns:a16="http://schemas.microsoft.com/office/drawing/2014/main" id="{B0340AE7-40C3-477F-918D-953409D7C2E0}"/>
              </a:ext>
            </a:extLst>
          </p:cNvPr>
          <p:cNvPicPr>
            <a:picLocks noChangeAspect="1"/>
          </p:cNvPicPr>
          <p:nvPr/>
        </p:nvPicPr>
        <p:blipFill>
          <a:blip r:embed="rId6"/>
          <a:stretch>
            <a:fillRect/>
          </a:stretch>
        </p:blipFill>
        <p:spPr>
          <a:xfrm>
            <a:off x="5453629" y="1730739"/>
            <a:ext cx="2878574" cy="2138997"/>
          </a:xfrm>
          <a:prstGeom prst="rect">
            <a:avLst/>
          </a:prstGeom>
        </p:spPr>
      </p:pic>
      <p:sp>
        <p:nvSpPr>
          <p:cNvPr id="27" name="Title 2">
            <a:extLst>
              <a:ext uri="{FF2B5EF4-FFF2-40B4-BE49-F238E27FC236}">
                <a16:creationId xmlns:a16="http://schemas.microsoft.com/office/drawing/2014/main" id="{A8F450EC-265F-4FD1-9180-6A696ACD2333}"/>
              </a:ext>
            </a:extLst>
          </p:cNvPr>
          <p:cNvSpPr>
            <a:spLocks noGrp="1"/>
          </p:cNvSpPr>
          <p:nvPr>
            <p:ph type="ctrTitle"/>
          </p:nvPr>
        </p:nvSpPr>
        <p:spPr bwMode="black">
          <a:xfrm>
            <a:off x="353160" y="297999"/>
            <a:ext cx="10600899" cy="720000"/>
          </a:xfrm>
        </p:spPr>
        <p:txBody>
          <a:bodyPr/>
          <a:lstStyle/>
          <a:p>
            <a:pPr algn="l"/>
            <a:r>
              <a:rPr lang="en-US" dirty="0"/>
              <a:t>Common acts of medical fraud in Singapore</a:t>
            </a:r>
          </a:p>
        </p:txBody>
      </p:sp>
    </p:spTree>
    <p:extLst>
      <p:ext uri="{BB962C8B-B14F-4D97-AF65-F5344CB8AC3E}">
        <p14:creationId xmlns:p14="http://schemas.microsoft.com/office/powerpoint/2010/main" val="247842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ED38B-2505-420A-A14A-D41E71EDBA33}"/>
              </a:ext>
            </a:extLst>
          </p:cNvPr>
          <p:cNvSpPr>
            <a:spLocks noGrp="1"/>
          </p:cNvSpPr>
          <p:nvPr>
            <p:ph type="ctrTitle"/>
          </p:nvPr>
        </p:nvSpPr>
        <p:spPr bwMode="black">
          <a:xfrm>
            <a:off x="138895" y="1235008"/>
            <a:ext cx="10787605" cy="1870007"/>
          </a:xfrm>
        </p:spPr>
        <p:txBody>
          <a:bodyPr/>
          <a:lstStyle/>
          <a:p>
            <a:pPr algn="ctr"/>
            <a:r>
              <a:rPr lang="en-US" dirty="0"/>
              <a:t>What are the implications?</a:t>
            </a:r>
          </a:p>
        </p:txBody>
      </p:sp>
      <p:sp>
        <p:nvSpPr>
          <p:cNvPr id="23" name="Slide Number Placeholder 22">
            <a:extLst>
              <a:ext uri="{FF2B5EF4-FFF2-40B4-BE49-F238E27FC236}">
                <a16:creationId xmlns:a16="http://schemas.microsoft.com/office/drawing/2014/main" id="{4D5E33D6-D847-4F4C-BA8B-75CB853FAB76}"/>
              </a:ext>
            </a:extLst>
          </p:cNvPr>
          <p:cNvSpPr>
            <a:spLocks noGrp="1"/>
          </p:cNvSpPr>
          <p:nvPr>
            <p:ph type="sldNum" sz="quarter" idx="12"/>
          </p:nvPr>
        </p:nvSpPr>
        <p:spPr/>
        <p:txBody>
          <a:bodyPr/>
          <a:lstStyle/>
          <a:p>
            <a:r>
              <a:rPr lang="en-US" dirty="0"/>
              <a:t>page </a:t>
            </a:r>
            <a:fld id="{19B51A1E-902D-48AF-9020-955120F399B6}" type="slidenum">
              <a:rPr lang="en-US" smtClean="0"/>
              <a:pPr/>
              <a:t>4</a:t>
            </a:fld>
            <a:endParaRPr lang="en-US" dirty="0"/>
          </a:p>
        </p:txBody>
      </p:sp>
      <p:pic>
        <p:nvPicPr>
          <p:cNvPr id="7" name="Picture 4" descr="Image result for insurance premium icon">
            <a:extLst>
              <a:ext uri="{FF2B5EF4-FFF2-40B4-BE49-F238E27FC236}">
                <a16:creationId xmlns:a16="http://schemas.microsoft.com/office/drawing/2014/main" id="{A4151EFA-90A1-4696-904B-0CD99DCC1A9F}"/>
              </a:ext>
            </a:extLst>
          </p:cNvPr>
          <p:cNvPicPr>
            <a:picLocks noChangeAspect="1" noChangeArrowheads="1"/>
          </p:cNvPicPr>
          <p:nvPr/>
        </p:nvPicPr>
        <p:blipFill>
          <a:blip r:embed="rId3">
            <a:clrChange>
              <a:clrFrom>
                <a:srgbClr val="000000">
                  <a:alpha val="5098"/>
                </a:srgbClr>
              </a:clrFrom>
              <a:clrTo>
                <a:srgbClr val="000000">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58505" y="3303040"/>
            <a:ext cx="1186847" cy="108067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AF90C69-26E1-43EE-82FE-6DC73E97FA26}"/>
              </a:ext>
            </a:extLst>
          </p:cNvPr>
          <p:cNvSpPr txBox="1"/>
          <p:nvPr/>
        </p:nvSpPr>
        <p:spPr>
          <a:xfrm>
            <a:off x="4982842" y="3716965"/>
            <a:ext cx="2454055" cy="646331"/>
          </a:xfrm>
          <a:prstGeom prst="rect">
            <a:avLst/>
          </a:prstGeom>
          <a:noFill/>
        </p:spPr>
        <p:txBody>
          <a:bodyPr wrap="square" rtlCol="0">
            <a:spAutoFit/>
          </a:bodyPr>
          <a:lstStyle/>
          <a:p>
            <a:r>
              <a:rPr lang="en-SG" dirty="0">
                <a:solidFill>
                  <a:schemeClr val="bg1"/>
                </a:solidFill>
              </a:rPr>
              <a:t>Increase in insurance premiums, medical bills</a:t>
            </a:r>
          </a:p>
        </p:txBody>
      </p:sp>
      <p:sp>
        <p:nvSpPr>
          <p:cNvPr id="9" name="TextBox 8">
            <a:extLst>
              <a:ext uri="{FF2B5EF4-FFF2-40B4-BE49-F238E27FC236}">
                <a16:creationId xmlns:a16="http://schemas.microsoft.com/office/drawing/2014/main" id="{5682F8D8-FDF3-454D-8701-7CC8BD252A1E}"/>
              </a:ext>
            </a:extLst>
          </p:cNvPr>
          <p:cNvSpPr txBox="1"/>
          <p:nvPr/>
        </p:nvSpPr>
        <p:spPr>
          <a:xfrm>
            <a:off x="8637578" y="3993964"/>
            <a:ext cx="2454055" cy="369332"/>
          </a:xfrm>
          <a:prstGeom prst="rect">
            <a:avLst/>
          </a:prstGeom>
          <a:noFill/>
        </p:spPr>
        <p:txBody>
          <a:bodyPr wrap="square" rtlCol="0">
            <a:spAutoFit/>
          </a:bodyPr>
          <a:lstStyle/>
          <a:p>
            <a:r>
              <a:rPr lang="en-SG" dirty="0">
                <a:solidFill>
                  <a:schemeClr val="bg1"/>
                </a:solidFill>
              </a:rPr>
              <a:t>Increase in taxes</a:t>
            </a:r>
          </a:p>
        </p:txBody>
      </p:sp>
      <p:pic>
        <p:nvPicPr>
          <p:cNvPr id="10" name="Picture 2" descr="Image result for tax icon">
            <a:extLst>
              <a:ext uri="{FF2B5EF4-FFF2-40B4-BE49-F238E27FC236}">
                <a16:creationId xmlns:a16="http://schemas.microsoft.com/office/drawing/2014/main" id="{FBFC33CD-E6C1-4F50-8800-B62640D0C4C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backgroundRemoval t="4889" b="94222" l="9778" r="89778">
                        <a14:foregroundMark x1="41778" y1="13778" x2="41778" y2="13778"/>
                        <a14:foregroundMark x1="52889" y1="28889" x2="52889" y2="28889"/>
                        <a14:foregroundMark x1="45778" y1="4889" x2="45778" y2="4889"/>
                        <a14:foregroundMark x1="67556" y1="73333" x2="67556" y2="73333"/>
                        <a14:foregroundMark x1="77778" y1="73333" x2="77778" y2="73333"/>
                        <a14:foregroundMark x1="83556" y1="90222" x2="83556" y2="90222"/>
                        <a14:foregroundMark x1="62667" y1="94222" x2="62667" y2="94222"/>
                      </a14:backgroundRemoval>
                    </a14:imgEffect>
                  </a14:imgLayer>
                </a14:imgProps>
              </a:ext>
              <a:ext uri="{28A0092B-C50C-407E-A947-70E740481C1C}">
                <a14:useLocalDpi xmlns:a14="http://schemas.microsoft.com/office/drawing/2010/main" val="0"/>
              </a:ext>
            </a:extLst>
          </a:blip>
          <a:srcRect/>
          <a:stretch>
            <a:fillRect/>
          </a:stretch>
        </p:blipFill>
        <p:spPr bwMode="auto">
          <a:xfrm>
            <a:off x="7703827" y="3312155"/>
            <a:ext cx="1071562" cy="107156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0E7892C9-C282-46CB-8C4C-6C692E310455}"/>
              </a:ext>
            </a:extLst>
          </p:cNvPr>
          <p:cNvPicPr>
            <a:picLocks noChangeAspect="1"/>
          </p:cNvPicPr>
          <p:nvPr/>
        </p:nvPicPr>
        <p:blipFill>
          <a:blip r:embed="rId6">
            <a:duotone>
              <a:schemeClr val="bg2">
                <a:shade val="45000"/>
                <a:satMod val="135000"/>
              </a:schemeClr>
              <a:prstClr val="white"/>
            </a:duotone>
            <a:extLst>
              <a:ext uri="{BEBA8EAE-BF5A-486C-A8C5-ECC9F3942E4B}">
                <a14:imgProps xmlns:a14="http://schemas.microsoft.com/office/drawing/2010/main">
                  <a14:imgLayer r:embed="rId7">
                    <a14:imgEffect>
                      <a14:backgroundRemoval t="8730" b="89683" l="9929" r="89362">
                        <a14:foregroundMark x1="43972" y1="8730" x2="43972" y2="8730"/>
                        <a14:foregroundMark x1="70922" y1="40476" x2="70922" y2="40476"/>
                        <a14:foregroundMark x1="46099" y1="46032" x2="46099" y2="46032"/>
                      </a14:backgroundRemoval>
                    </a14:imgEffect>
                  </a14:imgLayer>
                </a14:imgProps>
              </a:ext>
            </a:extLst>
          </a:blip>
          <a:stretch>
            <a:fillRect/>
          </a:stretch>
        </p:blipFill>
        <p:spPr>
          <a:xfrm>
            <a:off x="1158859" y="3215466"/>
            <a:ext cx="1317641" cy="1200150"/>
          </a:xfrm>
          <a:prstGeom prst="rect">
            <a:avLst/>
          </a:prstGeom>
        </p:spPr>
      </p:pic>
      <p:sp>
        <p:nvSpPr>
          <p:cNvPr id="12" name="TextBox 11">
            <a:extLst>
              <a:ext uri="{FF2B5EF4-FFF2-40B4-BE49-F238E27FC236}">
                <a16:creationId xmlns:a16="http://schemas.microsoft.com/office/drawing/2014/main" id="{2D7E6978-D38C-4821-8629-B53D82C065D2}"/>
              </a:ext>
            </a:extLst>
          </p:cNvPr>
          <p:cNvSpPr txBox="1"/>
          <p:nvPr/>
        </p:nvSpPr>
        <p:spPr>
          <a:xfrm>
            <a:off x="1917160" y="3716965"/>
            <a:ext cx="2454055" cy="646331"/>
          </a:xfrm>
          <a:prstGeom prst="rect">
            <a:avLst/>
          </a:prstGeom>
          <a:noFill/>
        </p:spPr>
        <p:txBody>
          <a:bodyPr wrap="square" rtlCol="0">
            <a:spAutoFit/>
          </a:bodyPr>
          <a:lstStyle/>
          <a:p>
            <a:r>
              <a:rPr lang="en-SG" dirty="0">
                <a:solidFill>
                  <a:schemeClr val="bg1"/>
                </a:solidFill>
              </a:rPr>
              <a:t>Overburdening the healthcare system</a:t>
            </a:r>
          </a:p>
        </p:txBody>
      </p:sp>
    </p:spTree>
    <p:extLst>
      <p:ext uri="{BB962C8B-B14F-4D97-AF65-F5344CB8AC3E}">
        <p14:creationId xmlns:p14="http://schemas.microsoft.com/office/powerpoint/2010/main" val="3121230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4D5E33D6-D847-4F4C-BA8B-75CB853FAB76}"/>
              </a:ext>
            </a:extLst>
          </p:cNvPr>
          <p:cNvSpPr>
            <a:spLocks noGrp="1"/>
          </p:cNvSpPr>
          <p:nvPr>
            <p:ph type="sldNum" sz="quarter" idx="12"/>
          </p:nvPr>
        </p:nvSpPr>
        <p:spPr/>
        <p:txBody>
          <a:bodyPr/>
          <a:lstStyle/>
          <a:p>
            <a:r>
              <a:rPr lang="en-US" dirty="0"/>
              <a:t>page </a:t>
            </a:r>
            <a:fld id="{19B51A1E-902D-48AF-9020-955120F399B6}" type="slidenum">
              <a:rPr lang="en-US" smtClean="0"/>
              <a:pPr/>
              <a:t>5</a:t>
            </a:fld>
            <a:endParaRPr lang="en-US" dirty="0"/>
          </a:p>
        </p:txBody>
      </p:sp>
      <p:sp>
        <p:nvSpPr>
          <p:cNvPr id="8" name="Title 1">
            <a:extLst>
              <a:ext uri="{FF2B5EF4-FFF2-40B4-BE49-F238E27FC236}">
                <a16:creationId xmlns:a16="http://schemas.microsoft.com/office/drawing/2014/main" id="{0B2A77A3-9B1F-4C66-A2A6-81D61817A047}"/>
              </a:ext>
            </a:extLst>
          </p:cNvPr>
          <p:cNvSpPr>
            <a:spLocks noGrp="1"/>
          </p:cNvSpPr>
          <p:nvPr>
            <p:ph type="ctrTitle"/>
          </p:nvPr>
        </p:nvSpPr>
        <p:spPr bwMode="black">
          <a:xfrm>
            <a:off x="138895" y="1235008"/>
            <a:ext cx="10787605" cy="1870007"/>
          </a:xfrm>
        </p:spPr>
        <p:txBody>
          <a:bodyPr/>
          <a:lstStyle/>
          <a:p>
            <a:pPr algn="ctr"/>
            <a:r>
              <a:rPr lang="en-US" dirty="0"/>
              <a:t>How can we combat fraud?</a:t>
            </a:r>
          </a:p>
        </p:txBody>
      </p:sp>
      <p:sp>
        <p:nvSpPr>
          <p:cNvPr id="10" name="Rectangle 9">
            <a:extLst>
              <a:ext uri="{FF2B5EF4-FFF2-40B4-BE49-F238E27FC236}">
                <a16:creationId xmlns:a16="http://schemas.microsoft.com/office/drawing/2014/main" id="{F2082C70-73E1-4531-BECF-9E6DBCC18372}"/>
              </a:ext>
            </a:extLst>
          </p:cNvPr>
          <p:cNvSpPr/>
          <p:nvPr/>
        </p:nvSpPr>
        <p:spPr>
          <a:xfrm>
            <a:off x="2395960" y="3151461"/>
            <a:ext cx="6204030" cy="923330"/>
          </a:xfrm>
          <a:prstGeom prst="rect">
            <a:avLst/>
          </a:prstGeom>
        </p:spPr>
        <p:txBody>
          <a:bodyPr wrap="square">
            <a:spAutoFit/>
          </a:bodyPr>
          <a:lstStyle/>
          <a:p>
            <a:pPr algn="ctr"/>
            <a:r>
              <a:rPr lang="en-US" dirty="0">
                <a:solidFill>
                  <a:schemeClr val="bg1"/>
                </a:solidFill>
              </a:rPr>
              <a:t>Interventions to combat healthcare fraud and abuse can be classified into the 3 categories of interventions aimed at preventing, detecting, and responding to fraud and abuse</a:t>
            </a:r>
            <a:r>
              <a:rPr lang="en-US" dirty="0">
                <a:solidFill>
                  <a:schemeClr val="bg1"/>
                </a:solidFill>
                <a:latin typeface="Verdana" panose="020B0604030504040204" pitchFamily="34" charset="0"/>
              </a:rPr>
              <a:t>.</a:t>
            </a:r>
            <a:endParaRPr lang="en-SG" dirty="0">
              <a:solidFill>
                <a:schemeClr val="bg1"/>
              </a:solidFill>
            </a:endParaRPr>
          </a:p>
        </p:txBody>
      </p:sp>
    </p:spTree>
    <p:extLst>
      <p:ext uri="{BB962C8B-B14F-4D97-AF65-F5344CB8AC3E}">
        <p14:creationId xmlns:p14="http://schemas.microsoft.com/office/powerpoint/2010/main" val="641557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4D5E33D6-D847-4F4C-BA8B-75CB853FAB76}"/>
              </a:ext>
            </a:extLst>
          </p:cNvPr>
          <p:cNvSpPr>
            <a:spLocks noGrp="1"/>
          </p:cNvSpPr>
          <p:nvPr>
            <p:ph type="sldNum" sz="quarter" idx="12"/>
          </p:nvPr>
        </p:nvSpPr>
        <p:spPr/>
        <p:txBody>
          <a:bodyPr/>
          <a:lstStyle/>
          <a:p>
            <a:r>
              <a:rPr lang="en-US" dirty="0"/>
              <a:t>page </a:t>
            </a:r>
            <a:fld id="{19B51A1E-902D-48AF-9020-955120F399B6}" type="slidenum">
              <a:rPr lang="en-US" smtClean="0"/>
              <a:pPr/>
              <a:t>6</a:t>
            </a:fld>
            <a:endParaRPr lang="en-US" dirty="0"/>
          </a:p>
        </p:txBody>
      </p:sp>
      <p:sp>
        <p:nvSpPr>
          <p:cNvPr id="8" name="Title 1">
            <a:extLst>
              <a:ext uri="{FF2B5EF4-FFF2-40B4-BE49-F238E27FC236}">
                <a16:creationId xmlns:a16="http://schemas.microsoft.com/office/drawing/2014/main" id="{0B2A77A3-9B1F-4C66-A2A6-81D61817A047}"/>
              </a:ext>
            </a:extLst>
          </p:cNvPr>
          <p:cNvSpPr>
            <a:spLocks noGrp="1"/>
          </p:cNvSpPr>
          <p:nvPr>
            <p:ph type="ctrTitle"/>
          </p:nvPr>
        </p:nvSpPr>
        <p:spPr bwMode="black">
          <a:xfrm>
            <a:off x="138895" y="1235008"/>
            <a:ext cx="10787605" cy="1870007"/>
          </a:xfrm>
        </p:spPr>
        <p:txBody>
          <a:bodyPr/>
          <a:lstStyle/>
          <a:p>
            <a:pPr algn="ctr"/>
            <a:r>
              <a:rPr lang="en-US" dirty="0"/>
              <a:t>Today, we will focus on </a:t>
            </a:r>
          </a:p>
        </p:txBody>
      </p:sp>
      <p:sp>
        <p:nvSpPr>
          <p:cNvPr id="10" name="Rectangle 9">
            <a:extLst>
              <a:ext uri="{FF2B5EF4-FFF2-40B4-BE49-F238E27FC236}">
                <a16:creationId xmlns:a16="http://schemas.microsoft.com/office/drawing/2014/main" id="{F2082C70-73E1-4531-BECF-9E6DBCC18372}"/>
              </a:ext>
            </a:extLst>
          </p:cNvPr>
          <p:cNvSpPr/>
          <p:nvPr/>
        </p:nvSpPr>
        <p:spPr>
          <a:xfrm>
            <a:off x="2395960" y="3151461"/>
            <a:ext cx="6204030" cy="1938992"/>
          </a:xfrm>
          <a:prstGeom prst="rect">
            <a:avLst/>
          </a:prstGeom>
        </p:spPr>
        <p:txBody>
          <a:bodyPr wrap="square">
            <a:spAutoFit/>
          </a:bodyPr>
          <a:lstStyle/>
          <a:p>
            <a:pPr algn="ctr"/>
            <a:r>
              <a:rPr lang="en-US" sz="6000" b="1" dirty="0">
                <a:solidFill>
                  <a:schemeClr val="bg1"/>
                </a:solidFill>
                <a:latin typeface="Verdana" panose="020B0604030504040204" pitchFamily="34" charset="0"/>
              </a:rPr>
              <a:t>DETECTION</a:t>
            </a:r>
            <a:br>
              <a:rPr lang="en-US" sz="6000" b="1" dirty="0">
                <a:solidFill>
                  <a:schemeClr val="bg1"/>
                </a:solidFill>
                <a:latin typeface="Verdana" panose="020B0604030504040204" pitchFamily="34" charset="0"/>
              </a:rPr>
            </a:br>
            <a:endParaRPr lang="en-SG" sz="6000" b="1" dirty="0">
              <a:solidFill>
                <a:schemeClr val="bg1"/>
              </a:solidFill>
              <a:latin typeface="Verdana" panose="020B0604030504040204" pitchFamily="34" charset="0"/>
            </a:endParaRPr>
          </a:p>
        </p:txBody>
      </p:sp>
    </p:spTree>
    <p:extLst>
      <p:ext uri="{BB962C8B-B14F-4D97-AF65-F5344CB8AC3E}">
        <p14:creationId xmlns:p14="http://schemas.microsoft.com/office/powerpoint/2010/main" val="1968487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2" name="Rectangle 11">
            <a:extLst>
              <a:ext uri="{FF2B5EF4-FFF2-40B4-BE49-F238E27FC236}">
                <a16:creationId xmlns:a16="http://schemas.microsoft.com/office/drawing/2014/main" id="{1D3F6556-8AF2-4DC2-86FE-E38011E946E6}"/>
              </a:ext>
              <a:ext uri="{C183D7F6-B498-43B3-948B-1728B52AA6E4}">
                <adec:decorative xmlns:adec="http://schemas.microsoft.com/office/drawing/2017/decorative" val="1"/>
              </a:ext>
            </a:extLst>
          </p:cNvPr>
          <p:cNvSpPr/>
          <p:nvPr/>
        </p:nvSpPr>
        <p:spPr bwMode="invGray">
          <a:xfrm rot="5400000">
            <a:off x="2252818" y="-1979768"/>
            <a:ext cx="6584950" cy="1081753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p:txBody>
          <a:bodyPr/>
          <a:lstStyle/>
          <a:p>
            <a:r>
              <a:rPr lang="en-US" dirty="0"/>
              <a:t>page </a:t>
            </a:r>
            <a:fld id="{19B51A1E-902D-48AF-9020-955120F399B6}" type="slidenum">
              <a:rPr lang="en-US" b="1" i="1" smtClean="0"/>
              <a:pPr/>
              <a:t>7</a:t>
            </a:fld>
            <a:endParaRPr lang="en-US" b="1" i="1" dirty="0"/>
          </a:p>
        </p:txBody>
      </p:sp>
      <p:sp>
        <p:nvSpPr>
          <p:cNvPr id="17" name="Title 1">
            <a:extLst>
              <a:ext uri="{FF2B5EF4-FFF2-40B4-BE49-F238E27FC236}">
                <a16:creationId xmlns:a16="http://schemas.microsoft.com/office/drawing/2014/main" id="{2D1DEC9C-7494-4B15-BEDB-226C4256DC37}"/>
              </a:ext>
            </a:extLst>
          </p:cNvPr>
          <p:cNvSpPr>
            <a:spLocks noGrp="1"/>
          </p:cNvSpPr>
          <p:nvPr>
            <p:ph type="ctrTitle"/>
          </p:nvPr>
        </p:nvSpPr>
        <p:spPr bwMode="black">
          <a:xfrm>
            <a:off x="530352" y="-1181178"/>
            <a:ext cx="9729216" cy="2175638"/>
          </a:xfrm>
        </p:spPr>
        <p:txBody>
          <a:bodyPr/>
          <a:lstStyle/>
          <a:p>
            <a:pPr algn="l"/>
            <a:r>
              <a:rPr lang="en-US" dirty="0"/>
              <a:t>The working framework –  AI canvas</a:t>
            </a:r>
          </a:p>
        </p:txBody>
      </p:sp>
      <p:sp>
        <p:nvSpPr>
          <p:cNvPr id="2" name="Rectangle 1">
            <a:extLst>
              <a:ext uri="{FF2B5EF4-FFF2-40B4-BE49-F238E27FC236}">
                <a16:creationId xmlns:a16="http://schemas.microsoft.com/office/drawing/2014/main" id="{B89CDAB6-0D77-4CC4-9144-4EA9D61DBA10}"/>
              </a:ext>
            </a:extLst>
          </p:cNvPr>
          <p:cNvSpPr/>
          <p:nvPr/>
        </p:nvSpPr>
        <p:spPr>
          <a:xfrm>
            <a:off x="530350" y="936407"/>
            <a:ext cx="11131297" cy="369332"/>
          </a:xfrm>
          <a:prstGeom prst="rect">
            <a:avLst/>
          </a:prstGeom>
        </p:spPr>
        <p:txBody>
          <a:bodyPr wrap="square">
            <a:spAutoFit/>
          </a:bodyPr>
          <a:lstStyle/>
          <a:p>
            <a:r>
              <a:rPr lang="en-SG" dirty="0">
                <a:hlinkClick r:id="rId4"/>
              </a:rPr>
              <a:t>https://hbr.org/2018/04/a-simple-tool-to-start-making-decisions-with-the-help-of-ai</a:t>
            </a:r>
            <a:endParaRPr lang="en-SG" dirty="0"/>
          </a:p>
        </p:txBody>
      </p:sp>
      <p:graphicFrame>
        <p:nvGraphicFramePr>
          <p:cNvPr id="4" name="Table 5">
            <a:extLst>
              <a:ext uri="{FF2B5EF4-FFF2-40B4-BE49-F238E27FC236}">
                <a16:creationId xmlns:a16="http://schemas.microsoft.com/office/drawing/2014/main" id="{09A73762-9D37-4F74-8F72-16E1238F2889}"/>
              </a:ext>
            </a:extLst>
          </p:cNvPr>
          <p:cNvGraphicFramePr>
            <a:graphicFrameLocks noGrp="1"/>
          </p:cNvGraphicFramePr>
          <p:nvPr>
            <p:extLst>
              <p:ext uri="{D42A27DB-BD31-4B8C-83A1-F6EECF244321}">
                <p14:modId xmlns:p14="http://schemas.microsoft.com/office/powerpoint/2010/main" val="1307368214"/>
              </p:ext>
            </p:extLst>
          </p:nvPr>
        </p:nvGraphicFramePr>
        <p:xfrm>
          <a:off x="136524" y="1423771"/>
          <a:ext cx="10817540" cy="2468880"/>
        </p:xfrm>
        <a:graphic>
          <a:graphicData uri="http://schemas.openxmlformats.org/drawingml/2006/table">
            <a:tbl>
              <a:tblPr firstRow="1" bandRow="1">
                <a:tableStyleId>{72833802-FEF1-4C79-8D5D-14CF1EAF98D9}</a:tableStyleId>
              </a:tblPr>
              <a:tblGrid>
                <a:gridCol w="2704385">
                  <a:extLst>
                    <a:ext uri="{9D8B030D-6E8A-4147-A177-3AD203B41FA5}">
                      <a16:colId xmlns:a16="http://schemas.microsoft.com/office/drawing/2014/main" val="143032623"/>
                    </a:ext>
                  </a:extLst>
                </a:gridCol>
                <a:gridCol w="2704385">
                  <a:extLst>
                    <a:ext uri="{9D8B030D-6E8A-4147-A177-3AD203B41FA5}">
                      <a16:colId xmlns:a16="http://schemas.microsoft.com/office/drawing/2014/main" val="91365701"/>
                    </a:ext>
                  </a:extLst>
                </a:gridCol>
                <a:gridCol w="2704385">
                  <a:extLst>
                    <a:ext uri="{9D8B030D-6E8A-4147-A177-3AD203B41FA5}">
                      <a16:colId xmlns:a16="http://schemas.microsoft.com/office/drawing/2014/main" val="534127934"/>
                    </a:ext>
                  </a:extLst>
                </a:gridCol>
                <a:gridCol w="2704385">
                  <a:extLst>
                    <a:ext uri="{9D8B030D-6E8A-4147-A177-3AD203B41FA5}">
                      <a16:colId xmlns:a16="http://schemas.microsoft.com/office/drawing/2014/main" val="1815715872"/>
                    </a:ext>
                  </a:extLst>
                </a:gridCol>
              </a:tblGrid>
              <a:tr h="334967">
                <a:tc>
                  <a:txBody>
                    <a:bodyPr/>
                    <a:lstStyle/>
                    <a:p>
                      <a:r>
                        <a:rPr lang="en-SG" dirty="0"/>
                        <a:t>PREDICTION</a:t>
                      </a:r>
                    </a:p>
                  </a:txBody>
                  <a:tcPr/>
                </a:tc>
                <a:tc>
                  <a:txBody>
                    <a:bodyPr/>
                    <a:lstStyle/>
                    <a:p>
                      <a:r>
                        <a:rPr lang="en-SG" dirty="0"/>
                        <a:t>JUDGEMENT</a:t>
                      </a:r>
                    </a:p>
                  </a:txBody>
                  <a:tcPr/>
                </a:tc>
                <a:tc>
                  <a:txBody>
                    <a:bodyPr/>
                    <a:lstStyle/>
                    <a:p>
                      <a:r>
                        <a:rPr lang="en-SG" dirty="0"/>
                        <a:t>ACTION</a:t>
                      </a:r>
                    </a:p>
                  </a:txBody>
                  <a:tcPr/>
                </a:tc>
                <a:tc>
                  <a:txBody>
                    <a:bodyPr/>
                    <a:lstStyle/>
                    <a:p>
                      <a:r>
                        <a:rPr lang="en-SG" dirty="0"/>
                        <a:t>OUTCOME</a:t>
                      </a:r>
                    </a:p>
                  </a:txBody>
                  <a:tcPr/>
                </a:tc>
                <a:extLst>
                  <a:ext uri="{0D108BD9-81ED-4DB2-BD59-A6C34878D82A}">
                    <a16:rowId xmlns:a16="http://schemas.microsoft.com/office/drawing/2014/main" val="3192933633"/>
                  </a:ext>
                </a:extLst>
              </a:tr>
              <a:tr h="684372">
                <a:tc>
                  <a:txBody>
                    <a:bodyPr/>
                    <a:lstStyle/>
                    <a:p>
                      <a:r>
                        <a:rPr lang="en-SG" dirty="0">
                          <a:solidFill>
                            <a:schemeClr val="bg1"/>
                          </a:solidFill>
                        </a:rPr>
                        <a:t>What do you need to know to make decision?</a:t>
                      </a:r>
                    </a:p>
                  </a:txBody>
                  <a:tcPr/>
                </a:tc>
                <a:tc>
                  <a:txBody>
                    <a:bodyPr/>
                    <a:lstStyle/>
                    <a:p>
                      <a:r>
                        <a:rPr lang="en-SG" dirty="0">
                          <a:solidFill>
                            <a:schemeClr val="bg1"/>
                          </a:solidFill>
                        </a:rPr>
                        <a:t>How do you value different outcomes and errors?</a:t>
                      </a:r>
                    </a:p>
                  </a:txBody>
                  <a:tcPr/>
                </a:tc>
                <a:tc>
                  <a:txBody>
                    <a:bodyPr/>
                    <a:lstStyle/>
                    <a:p>
                      <a:r>
                        <a:rPr lang="en-SG" dirty="0">
                          <a:solidFill>
                            <a:schemeClr val="bg1"/>
                          </a:solidFill>
                        </a:rPr>
                        <a:t>What are you trying to do?</a:t>
                      </a:r>
                    </a:p>
                  </a:txBody>
                  <a:tcPr/>
                </a:tc>
                <a:tc>
                  <a:txBody>
                    <a:bodyPr/>
                    <a:lstStyle/>
                    <a:p>
                      <a:r>
                        <a:rPr lang="en-SG" dirty="0">
                          <a:solidFill>
                            <a:schemeClr val="bg1"/>
                          </a:solidFill>
                        </a:rPr>
                        <a:t>What are your metric for task success?</a:t>
                      </a:r>
                    </a:p>
                  </a:txBody>
                  <a:tcPr/>
                </a:tc>
                <a:extLst>
                  <a:ext uri="{0D108BD9-81ED-4DB2-BD59-A6C34878D82A}">
                    <a16:rowId xmlns:a16="http://schemas.microsoft.com/office/drawing/2014/main" val="2877146801"/>
                  </a:ext>
                </a:extLst>
              </a:tr>
              <a:tr h="0">
                <a:tc>
                  <a:txBody>
                    <a:bodyPr/>
                    <a:lstStyle/>
                    <a:p>
                      <a:r>
                        <a:rPr lang="en-SG" dirty="0">
                          <a:solidFill>
                            <a:schemeClr val="tx1"/>
                          </a:solidFill>
                        </a:rPr>
                        <a:t>Predict whether the provider is a fraudster</a:t>
                      </a:r>
                    </a:p>
                  </a:txBody>
                  <a:tcPr>
                    <a:solidFill>
                      <a:schemeClr val="accent2">
                        <a:lumMod val="20000"/>
                        <a:lumOff val="80000"/>
                      </a:schemeClr>
                    </a:solidFill>
                  </a:tcPr>
                </a:tc>
                <a:tc>
                  <a:txBody>
                    <a:bodyPr/>
                    <a:lstStyle/>
                    <a:p>
                      <a:r>
                        <a:rPr lang="en-SG" dirty="0">
                          <a:solidFill>
                            <a:schemeClr val="tx1"/>
                          </a:solidFill>
                        </a:rPr>
                        <a:t>Compare the cost of investigating false positive results to the cost of not identifying fraud providers</a:t>
                      </a:r>
                    </a:p>
                  </a:txBody>
                  <a:tcPr>
                    <a:solidFill>
                      <a:schemeClr val="accent2">
                        <a:lumMod val="20000"/>
                        <a:lumOff val="80000"/>
                      </a:schemeClr>
                    </a:solidFill>
                  </a:tcPr>
                </a:tc>
                <a:tc>
                  <a:txBody>
                    <a:bodyPr/>
                    <a:lstStyle/>
                    <a:p>
                      <a:r>
                        <a:rPr lang="en-SG" dirty="0">
                          <a:solidFill>
                            <a:schemeClr val="tx1"/>
                          </a:solidFill>
                        </a:rPr>
                        <a:t>Proceed with investigation or not when potential fraud is identified</a:t>
                      </a:r>
                    </a:p>
                  </a:txBody>
                  <a:tcPr>
                    <a:solidFill>
                      <a:schemeClr val="accent2">
                        <a:lumMod val="20000"/>
                        <a:lumOff val="80000"/>
                      </a:schemeClr>
                    </a:solidFill>
                  </a:tcPr>
                </a:tc>
                <a:tc>
                  <a:txBody>
                    <a:bodyPr/>
                    <a:lstStyle/>
                    <a:p>
                      <a:r>
                        <a:rPr lang="en-SG" dirty="0">
                          <a:solidFill>
                            <a:schemeClr val="tx1"/>
                          </a:solidFill>
                        </a:rPr>
                        <a:t>Observe whether the action taken in response to the identified fraud case is correct</a:t>
                      </a:r>
                    </a:p>
                  </a:txBody>
                  <a:tcPr>
                    <a:solidFill>
                      <a:schemeClr val="accent2">
                        <a:lumMod val="20000"/>
                        <a:lumOff val="80000"/>
                      </a:schemeClr>
                    </a:solidFill>
                  </a:tcPr>
                </a:tc>
                <a:extLst>
                  <a:ext uri="{0D108BD9-81ED-4DB2-BD59-A6C34878D82A}">
                    <a16:rowId xmlns:a16="http://schemas.microsoft.com/office/drawing/2014/main" val="916454187"/>
                  </a:ext>
                </a:extLst>
              </a:tr>
            </a:tbl>
          </a:graphicData>
        </a:graphic>
      </p:graphicFrame>
      <p:graphicFrame>
        <p:nvGraphicFramePr>
          <p:cNvPr id="24" name="Table 5">
            <a:extLst>
              <a:ext uri="{FF2B5EF4-FFF2-40B4-BE49-F238E27FC236}">
                <a16:creationId xmlns:a16="http://schemas.microsoft.com/office/drawing/2014/main" id="{A41CFF31-C884-4360-A672-07701B661BB4}"/>
              </a:ext>
            </a:extLst>
          </p:cNvPr>
          <p:cNvGraphicFramePr>
            <a:graphicFrameLocks noGrp="1"/>
          </p:cNvGraphicFramePr>
          <p:nvPr>
            <p:extLst>
              <p:ext uri="{D42A27DB-BD31-4B8C-83A1-F6EECF244321}">
                <p14:modId xmlns:p14="http://schemas.microsoft.com/office/powerpoint/2010/main" val="171088488"/>
              </p:ext>
            </p:extLst>
          </p:nvPr>
        </p:nvGraphicFramePr>
        <p:xfrm>
          <a:off x="136521" y="4048690"/>
          <a:ext cx="10817535" cy="2358166"/>
        </p:xfrm>
        <a:graphic>
          <a:graphicData uri="http://schemas.openxmlformats.org/drawingml/2006/table">
            <a:tbl>
              <a:tblPr firstRow="1" bandRow="1">
                <a:tableStyleId>{72833802-FEF1-4C79-8D5D-14CF1EAF98D9}</a:tableStyleId>
              </a:tblPr>
              <a:tblGrid>
                <a:gridCol w="3605845">
                  <a:extLst>
                    <a:ext uri="{9D8B030D-6E8A-4147-A177-3AD203B41FA5}">
                      <a16:colId xmlns:a16="http://schemas.microsoft.com/office/drawing/2014/main" val="143032623"/>
                    </a:ext>
                  </a:extLst>
                </a:gridCol>
                <a:gridCol w="3605845">
                  <a:extLst>
                    <a:ext uri="{9D8B030D-6E8A-4147-A177-3AD203B41FA5}">
                      <a16:colId xmlns:a16="http://schemas.microsoft.com/office/drawing/2014/main" val="91365701"/>
                    </a:ext>
                  </a:extLst>
                </a:gridCol>
                <a:gridCol w="3605845">
                  <a:extLst>
                    <a:ext uri="{9D8B030D-6E8A-4147-A177-3AD203B41FA5}">
                      <a16:colId xmlns:a16="http://schemas.microsoft.com/office/drawing/2014/main" val="534127934"/>
                    </a:ext>
                  </a:extLst>
                </a:gridCol>
              </a:tblGrid>
              <a:tr h="425253">
                <a:tc>
                  <a:txBody>
                    <a:bodyPr/>
                    <a:lstStyle/>
                    <a:p>
                      <a:r>
                        <a:rPr lang="en-SG" dirty="0"/>
                        <a:t>INPUT</a:t>
                      </a:r>
                    </a:p>
                  </a:txBody>
                  <a:tcPr/>
                </a:tc>
                <a:tc>
                  <a:txBody>
                    <a:bodyPr/>
                    <a:lstStyle/>
                    <a:p>
                      <a:r>
                        <a:rPr lang="en-SG" dirty="0"/>
                        <a:t>TRAINING</a:t>
                      </a:r>
                    </a:p>
                  </a:txBody>
                  <a:tcPr/>
                </a:tc>
                <a:tc>
                  <a:txBody>
                    <a:bodyPr/>
                    <a:lstStyle/>
                    <a:p>
                      <a:r>
                        <a:rPr lang="en-SG" dirty="0"/>
                        <a:t>FEEDBACK</a:t>
                      </a:r>
                    </a:p>
                  </a:txBody>
                  <a:tcPr/>
                </a:tc>
                <a:extLst>
                  <a:ext uri="{0D108BD9-81ED-4DB2-BD59-A6C34878D82A}">
                    <a16:rowId xmlns:a16="http://schemas.microsoft.com/office/drawing/2014/main" val="3192933633"/>
                  </a:ext>
                </a:extLst>
              </a:tr>
              <a:tr h="744193">
                <a:tc>
                  <a:txBody>
                    <a:bodyPr/>
                    <a:lstStyle/>
                    <a:p>
                      <a:r>
                        <a:rPr lang="en-SG" dirty="0">
                          <a:solidFill>
                            <a:schemeClr val="bg1"/>
                          </a:solidFill>
                        </a:rPr>
                        <a:t>What data do you need to run the predictive algorithm?</a:t>
                      </a:r>
                    </a:p>
                  </a:txBody>
                  <a:tcPr/>
                </a:tc>
                <a:tc>
                  <a:txBody>
                    <a:bodyPr/>
                    <a:lstStyle/>
                    <a:p>
                      <a:r>
                        <a:rPr lang="en-SG" dirty="0">
                          <a:solidFill>
                            <a:schemeClr val="bg1"/>
                          </a:solidFill>
                        </a:rPr>
                        <a:t>What data do you  need to train the predictive algorithm?</a:t>
                      </a:r>
                    </a:p>
                  </a:txBody>
                  <a:tcPr/>
                </a:tc>
                <a:tc>
                  <a:txBody>
                    <a:bodyPr/>
                    <a:lstStyle/>
                    <a:p>
                      <a:r>
                        <a:rPr lang="en-SG" dirty="0">
                          <a:solidFill>
                            <a:schemeClr val="bg1"/>
                          </a:solidFill>
                        </a:rPr>
                        <a:t>How can you use the outcomes to improve the algorithm?</a:t>
                      </a:r>
                    </a:p>
                  </a:txBody>
                  <a:tcPr/>
                </a:tc>
                <a:extLst>
                  <a:ext uri="{0D108BD9-81ED-4DB2-BD59-A6C34878D82A}">
                    <a16:rowId xmlns:a16="http://schemas.microsoft.com/office/drawing/2014/main" val="2877146801"/>
                  </a:ext>
                </a:extLst>
              </a:tr>
              <a:tr h="1063132">
                <a:tc>
                  <a:txBody>
                    <a:bodyPr/>
                    <a:lstStyle/>
                    <a:p>
                      <a:r>
                        <a:rPr lang="en-SG" dirty="0">
                          <a:solidFill>
                            <a:schemeClr val="tx1"/>
                          </a:solidFill>
                        </a:rPr>
                        <a:t>Claims data</a:t>
                      </a:r>
                    </a:p>
                  </a:txBody>
                  <a:tcPr>
                    <a:solidFill>
                      <a:schemeClr val="accent2">
                        <a:lumMod val="20000"/>
                        <a:lumOff val="80000"/>
                      </a:schemeClr>
                    </a:solidFill>
                  </a:tcPr>
                </a:tc>
                <a:tc>
                  <a:txBody>
                    <a:bodyPr/>
                    <a:lstStyle/>
                    <a:p>
                      <a:r>
                        <a:rPr lang="en-SG" dirty="0">
                          <a:solidFill>
                            <a:schemeClr val="tx1"/>
                          </a:solidFill>
                        </a:rPr>
                        <a:t>Historical claims data with identified fraud providers</a:t>
                      </a:r>
                    </a:p>
                  </a:txBody>
                  <a:tcPr>
                    <a:solidFill>
                      <a:schemeClr val="accent2">
                        <a:lumMod val="20000"/>
                        <a:lumOff val="80000"/>
                      </a:schemeClr>
                    </a:solidFill>
                  </a:tcPr>
                </a:tc>
                <a:tc>
                  <a:txBody>
                    <a:bodyPr/>
                    <a:lstStyle/>
                    <a:p>
                      <a:r>
                        <a:rPr lang="en-SG" dirty="0">
                          <a:solidFill>
                            <a:schemeClr val="tx1"/>
                          </a:solidFill>
                        </a:rPr>
                        <a:t>Outcomes data (this will capture any changes in fraud behaviours) will be used to update the model to continuously improving the model. </a:t>
                      </a:r>
                    </a:p>
                  </a:txBody>
                  <a:tcPr>
                    <a:solidFill>
                      <a:schemeClr val="accent2">
                        <a:lumMod val="20000"/>
                        <a:lumOff val="80000"/>
                      </a:schemeClr>
                    </a:solidFill>
                  </a:tcPr>
                </a:tc>
                <a:extLst>
                  <a:ext uri="{0D108BD9-81ED-4DB2-BD59-A6C34878D82A}">
                    <a16:rowId xmlns:a16="http://schemas.microsoft.com/office/drawing/2014/main" val="916454187"/>
                  </a:ext>
                </a:extLst>
              </a:tr>
            </a:tbl>
          </a:graphicData>
        </a:graphic>
      </p:graphicFrame>
    </p:spTree>
    <p:extLst>
      <p:ext uri="{BB962C8B-B14F-4D97-AF65-F5344CB8AC3E}">
        <p14:creationId xmlns:p14="http://schemas.microsoft.com/office/powerpoint/2010/main" val="425004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2" name="Rectangle 11">
            <a:extLst>
              <a:ext uri="{FF2B5EF4-FFF2-40B4-BE49-F238E27FC236}">
                <a16:creationId xmlns:a16="http://schemas.microsoft.com/office/drawing/2014/main" id="{1D3F6556-8AF2-4DC2-86FE-E38011E946E6}"/>
              </a:ext>
              <a:ext uri="{C183D7F6-B498-43B3-948B-1728B52AA6E4}">
                <adec:decorative xmlns:adec="http://schemas.microsoft.com/office/drawing/2017/decorative" val="1"/>
              </a:ext>
            </a:extLst>
          </p:cNvPr>
          <p:cNvSpPr/>
          <p:nvPr/>
        </p:nvSpPr>
        <p:spPr bwMode="invGray">
          <a:xfrm rot="5400000">
            <a:off x="2721966" y="-1510619"/>
            <a:ext cx="6584950" cy="9879238"/>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p:txBody>
          <a:bodyPr/>
          <a:lstStyle/>
          <a:p>
            <a:r>
              <a:rPr lang="en-US" dirty="0"/>
              <a:t>page </a:t>
            </a:r>
            <a:fld id="{19B51A1E-902D-48AF-9020-955120F399B6}" type="slidenum">
              <a:rPr lang="en-US" b="1" i="1" smtClean="0"/>
              <a:pPr/>
              <a:t>8</a:t>
            </a:fld>
            <a:endParaRPr lang="en-US" b="1" i="1" dirty="0"/>
          </a:p>
        </p:txBody>
      </p:sp>
      <p:sp>
        <p:nvSpPr>
          <p:cNvPr id="7" name="Title 2">
            <a:extLst>
              <a:ext uri="{FF2B5EF4-FFF2-40B4-BE49-F238E27FC236}">
                <a16:creationId xmlns:a16="http://schemas.microsoft.com/office/drawing/2014/main" id="{B8782877-AF23-457A-9661-11E4F3AADBA6}"/>
              </a:ext>
            </a:extLst>
          </p:cNvPr>
          <p:cNvSpPr txBox="1">
            <a:spLocks/>
          </p:cNvSpPr>
          <p:nvPr/>
        </p:nvSpPr>
        <p:spPr bwMode="black">
          <a:xfrm>
            <a:off x="1237940" y="-1056630"/>
            <a:ext cx="9491226" cy="2595353"/>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sz="4500" kern="1200" spc="-150">
                <a:solidFill>
                  <a:schemeClr val="bg1"/>
                </a:solidFill>
                <a:latin typeface="+mj-lt"/>
                <a:ea typeface="+mj-ea"/>
                <a:cs typeface="+mj-cs"/>
              </a:defRPr>
            </a:lvl1pPr>
          </a:lstStyle>
          <a:p>
            <a:pPr algn="l"/>
            <a:endParaRPr lang="en-US" dirty="0"/>
          </a:p>
        </p:txBody>
      </p:sp>
      <p:graphicFrame>
        <p:nvGraphicFramePr>
          <p:cNvPr id="18" name="Table 5">
            <a:extLst>
              <a:ext uri="{FF2B5EF4-FFF2-40B4-BE49-F238E27FC236}">
                <a16:creationId xmlns:a16="http://schemas.microsoft.com/office/drawing/2014/main" id="{4EEB6E7C-30B9-42F3-958A-005598A5D2E4}"/>
              </a:ext>
            </a:extLst>
          </p:cNvPr>
          <p:cNvGraphicFramePr>
            <a:graphicFrameLocks noGrp="1"/>
          </p:cNvGraphicFramePr>
          <p:nvPr/>
        </p:nvGraphicFramePr>
        <p:xfrm>
          <a:off x="1462834" y="450000"/>
          <a:ext cx="1478267" cy="365760"/>
        </p:xfrm>
        <a:graphic>
          <a:graphicData uri="http://schemas.openxmlformats.org/drawingml/2006/table">
            <a:tbl>
              <a:tblPr firstRow="1" bandRow="1">
                <a:tableStyleId>{72833802-FEF1-4C79-8D5D-14CF1EAF98D9}</a:tableStyleId>
              </a:tblPr>
              <a:tblGrid>
                <a:gridCol w="1478267">
                  <a:extLst>
                    <a:ext uri="{9D8B030D-6E8A-4147-A177-3AD203B41FA5}">
                      <a16:colId xmlns:a16="http://schemas.microsoft.com/office/drawing/2014/main" val="143032623"/>
                    </a:ext>
                  </a:extLst>
                </a:gridCol>
              </a:tblGrid>
              <a:tr h="262912">
                <a:tc>
                  <a:txBody>
                    <a:bodyPr/>
                    <a:lstStyle/>
                    <a:p>
                      <a:r>
                        <a:rPr lang="en-SG" dirty="0"/>
                        <a:t>PREDICTION</a:t>
                      </a:r>
                    </a:p>
                  </a:txBody>
                  <a:tcPr/>
                </a:tc>
                <a:extLst>
                  <a:ext uri="{0D108BD9-81ED-4DB2-BD59-A6C34878D82A}">
                    <a16:rowId xmlns:a16="http://schemas.microsoft.com/office/drawing/2014/main" val="3192933633"/>
                  </a:ext>
                </a:extLst>
              </a:tr>
            </a:tbl>
          </a:graphicData>
        </a:graphic>
      </p:graphicFrame>
      <p:sp>
        <p:nvSpPr>
          <p:cNvPr id="9" name="Title 1">
            <a:extLst>
              <a:ext uri="{FF2B5EF4-FFF2-40B4-BE49-F238E27FC236}">
                <a16:creationId xmlns:a16="http://schemas.microsoft.com/office/drawing/2014/main" id="{FC34A034-0EB5-41A8-9C09-EE76DD122CA2}"/>
              </a:ext>
            </a:extLst>
          </p:cNvPr>
          <p:cNvSpPr>
            <a:spLocks noGrp="1"/>
          </p:cNvSpPr>
          <p:nvPr>
            <p:ph type="ctrTitle"/>
          </p:nvPr>
        </p:nvSpPr>
        <p:spPr bwMode="black">
          <a:xfrm>
            <a:off x="1074822" y="2245666"/>
            <a:ext cx="9851678" cy="1870007"/>
          </a:xfrm>
        </p:spPr>
        <p:txBody>
          <a:bodyPr/>
          <a:lstStyle/>
          <a:p>
            <a:pPr algn="ctr"/>
            <a:r>
              <a:rPr lang="en-US" dirty="0"/>
              <a:t>Our aim is to be able to run through all the claims and flag out if a transaction is potentially from a fraudster.</a:t>
            </a:r>
          </a:p>
        </p:txBody>
      </p:sp>
    </p:spTree>
    <p:extLst>
      <p:ext uri="{BB962C8B-B14F-4D97-AF65-F5344CB8AC3E}">
        <p14:creationId xmlns:p14="http://schemas.microsoft.com/office/powerpoint/2010/main" val="4043897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2" name="Rectangle 11">
            <a:extLst>
              <a:ext uri="{FF2B5EF4-FFF2-40B4-BE49-F238E27FC236}">
                <a16:creationId xmlns:a16="http://schemas.microsoft.com/office/drawing/2014/main" id="{1D3F6556-8AF2-4DC2-86FE-E38011E946E6}"/>
              </a:ext>
              <a:ext uri="{C183D7F6-B498-43B3-948B-1728B52AA6E4}">
                <adec:decorative xmlns:adec="http://schemas.microsoft.com/office/drawing/2017/decorative" val="1"/>
              </a:ext>
            </a:extLst>
          </p:cNvPr>
          <p:cNvSpPr/>
          <p:nvPr/>
        </p:nvSpPr>
        <p:spPr bwMode="invGray">
          <a:xfrm rot="5400000">
            <a:off x="2721966" y="-1511401"/>
            <a:ext cx="6584950" cy="9879238"/>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p:txBody>
          <a:bodyPr/>
          <a:lstStyle/>
          <a:p>
            <a:r>
              <a:rPr lang="en-US" dirty="0"/>
              <a:t>page </a:t>
            </a:r>
            <a:fld id="{19B51A1E-902D-48AF-9020-955120F399B6}" type="slidenum">
              <a:rPr lang="en-US" b="1" i="1" smtClean="0"/>
              <a:pPr/>
              <a:t>9</a:t>
            </a:fld>
            <a:endParaRPr lang="en-US" b="1" i="1" dirty="0"/>
          </a:p>
        </p:txBody>
      </p:sp>
      <p:sp>
        <p:nvSpPr>
          <p:cNvPr id="7" name="Title 2">
            <a:extLst>
              <a:ext uri="{FF2B5EF4-FFF2-40B4-BE49-F238E27FC236}">
                <a16:creationId xmlns:a16="http://schemas.microsoft.com/office/drawing/2014/main" id="{B8782877-AF23-457A-9661-11E4F3AADBA6}"/>
              </a:ext>
            </a:extLst>
          </p:cNvPr>
          <p:cNvSpPr txBox="1">
            <a:spLocks/>
          </p:cNvSpPr>
          <p:nvPr/>
        </p:nvSpPr>
        <p:spPr bwMode="black">
          <a:xfrm>
            <a:off x="1237940" y="-1056630"/>
            <a:ext cx="9491226" cy="2595353"/>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sz="4500" kern="1200" spc="-150">
                <a:solidFill>
                  <a:schemeClr val="bg1"/>
                </a:solidFill>
                <a:latin typeface="+mj-lt"/>
                <a:ea typeface="+mj-ea"/>
                <a:cs typeface="+mj-cs"/>
              </a:defRPr>
            </a:lvl1pPr>
          </a:lstStyle>
          <a:p>
            <a:pPr algn="l"/>
            <a:r>
              <a:rPr lang="en-US" dirty="0"/>
              <a:t>About the dataset </a:t>
            </a:r>
          </a:p>
        </p:txBody>
      </p:sp>
      <p:graphicFrame>
        <p:nvGraphicFramePr>
          <p:cNvPr id="18" name="Table 5">
            <a:extLst>
              <a:ext uri="{FF2B5EF4-FFF2-40B4-BE49-F238E27FC236}">
                <a16:creationId xmlns:a16="http://schemas.microsoft.com/office/drawing/2014/main" id="{4EEB6E7C-30B9-42F3-958A-005598A5D2E4}"/>
              </a:ext>
            </a:extLst>
          </p:cNvPr>
          <p:cNvGraphicFramePr>
            <a:graphicFrameLocks noGrp="1"/>
          </p:cNvGraphicFramePr>
          <p:nvPr>
            <p:extLst>
              <p:ext uri="{D42A27DB-BD31-4B8C-83A1-F6EECF244321}">
                <p14:modId xmlns:p14="http://schemas.microsoft.com/office/powerpoint/2010/main" val="999771899"/>
              </p:ext>
            </p:extLst>
          </p:nvPr>
        </p:nvGraphicFramePr>
        <p:xfrm>
          <a:off x="1462834" y="450000"/>
          <a:ext cx="1522730" cy="365760"/>
        </p:xfrm>
        <a:graphic>
          <a:graphicData uri="http://schemas.openxmlformats.org/drawingml/2006/table">
            <a:tbl>
              <a:tblPr firstRow="1" bandRow="1">
                <a:tableStyleId>{72833802-FEF1-4C79-8D5D-14CF1EAF98D9}</a:tableStyleId>
              </a:tblPr>
              <a:tblGrid>
                <a:gridCol w="1522730">
                  <a:extLst>
                    <a:ext uri="{9D8B030D-6E8A-4147-A177-3AD203B41FA5}">
                      <a16:colId xmlns:a16="http://schemas.microsoft.com/office/drawing/2014/main" val="143032623"/>
                    </a:ext>
                  </a:extLst>
                </a:gridCol>
              </a:tblGrid>
              <a:tr h="250391">
                <a:tc>
                  <a:txBody>
                    <a:bodyPr/>
                    <a:lstStyle/>
                    <a:p>
                      <a:pPr algn="ctr"/>
                      <a:r>
                        <a:rPr lang="en-SG" dirty="0"/>
                        <a:t>INPUT</a:t>
                      </a:r>
                    </a:p>
                  </a:txBody>
                  <a:tcPr/>
                </a:tc>
                <a:extLst>
                  <a:ext uri="{0D108BD9-81ED-4DB2-BD59-A6C34878D82A}">
                    <a16:rowId xmlns:a16="http://schemas.microsoft.com/office/drawing/2014/main" val="3192933633"/>
                  </a:ext>
                </a:extLst>
              </a:tr>
            </a:tbl>
          </a:graphicData>
        </a:graphic>
      </p:graphicFrame>
      <p:sp>
        <p:nvSpPr>
          <p:cNvPr id="2" name="Rectangle 1">
            <a:extLst>
              <a:ext uri="{FF2B5EF4-FFF2-40B4-BE49-F238E27FC236}">
                <a16:creationId xmlns:a16="http://schemas.microsoft.com/office/drawing/2014/main" id="{4F830584-8A66-42C0-B1C8-E380B861A7DD}"/>
              </a:ext>
            </a:extLst>
          </p:cNvPr>
          <p:cNvSpPr/>
          <p:nvPr/>
        </p:nvSpPr>
        <p:spPr>
          <a:xfrm>
            <a:off x="1237940" y="1538723"/>
            <a:ext cx="9491226" cy="1569660"/>
          </a:xfrm>
          <a:prstGeom prst="rect">
            <a:avLst/>
          </a:prstGeom>
        </p:spPr>
        <p:txBody>
          <a:bodyPr wrap="square">
            <a:spAutoFit/>
          </a:bodyPr>
          <a:lstStyle/>
          <a:p>
            <a:r>
              <a:rPr lang="en-US" sz="2400" dirty="0">
                <a:solidFill>
                  <a:schemeClr val="bg1"/>
                </a:solidFill>
              </a:rPr>
              <a:t>We used the dataset from Medicare Provider Utilization and Payment Data: Physicians and Other Supplier (Part B). It provides the claims information for each procedure a physician performs. </a:t>
            </a:r>
          </a:p>
          <a:p>
            <a:r>
              <a:rPr lang="en-US" sz="2400" dirty="0">
                <a:solidFill>
                  <a:schemeClr val="bg1"/>
                </a:solidFill>
              </a:rPr>
              <a:t>We did a random sampling of 50,000 cases/year between 2015 and 2017.</a:t>
            </a:r>
          </a:p>
        </p:txBody>
      </p:sp>
      <p:graphicFrame>
        <p:nvGraphicFramePr>
          <p:cNvPr id="9" name="Table 5">
            <a:extLst>
              <a:ext uri="{FF2B5EF4-FFF2-40B4-BE49-F238E27FC236}">
                <a16:creationId xmlns:a16="http://schemas.microsoft.com/office/drawing/2014/main" id="{D12E51F4-6820-4447-811E-38698887CC84}"/>
              </a:ext>
            </a:extLst>
          </p:cNvPr>
          <p:cNvGraphicFramePr>
            <a:graphicFrameLocks noGrp="1"/>
          </p:cNvGraphicFramePr>
          <p:nvPr>
            <p:extLst>
              <p:ext uri="{D42A27DB-BD31-4B8C-83A1-F6EECF244321}">
                <p14:modId xmlns:p14="http://schemas.microsoft.com/office/powerpoint/2010/main" val="933297380"/>
              </p:ext>
            </p:extLst>
          </p:nvPr>
        </p:nvGraphicFramePr>
        <p:xfrm>
          <a:off x="1462834" y="3260542"/>
          <a:ext cx="1522730" cy="365760"/>
        </p:xfrm>
        <a:graphic>
          <a:graphicData uri="http://schemas.openxmlformats.org/drawingml/2006/table">
            <a:tbl>
              <a:tblPr firstRow="1" bandRow="1">
                <a:tableStyleId>{72833802-FEF1-4C79-8D5D-14CF1EAF98D9}</a:tableStyleId>
              </a:tblPr>
              <a:tblGrid>
                <a:gridCol w="1522730">
                  <a:extLst>
                    <a:ext uri="{9D8B030D-6E8A-4147-A177-3AD203B41FA5}">
                      <a16:colId xmlns:a16="http://schemas.microsoft.com/office/drawing/2014/main" val="143032623"/>
                    </a:ext>
                  </a:extLst>
                </a:gridCol>
              </a:tblGrid>
              <a:tr h="250391">
                <a:tc>
                  <a:txBody>
                    <a:bodyPr/>
                    <a:lstStyle/>
                    <a:p>
                      <a:pPr algn="ctr"/>
                      <a:r>
                        <a:rPr lang="en-SG" dirty="0"/>
                        <a:t>TRAINING</a:t>
                      </a:r>
                    </a:p>
                  </a:txBody>
                  <a:tcPr/>
                </a:tc>
                <a:extLst>
                  <a:ext uri="{0D108BD9-81ED-4DB2-BD59-A6C34878D82A}">
                    <a16:rowId xmlns:a16="http://schemas.microsoft.com/office/drawing/2014/main" val="3192933633"/>
                  </a:ext>
                </a:extLst>
              </a:tr>
            </a:tbl>
          </a:graphicData>
        </a:graphic>
      </p:graphicFrame>
      <p:sp>
        <p:nvSpPr>
          <p:cNvPr id="10" name="Rectangle 9">
            <a:extLst>
              <a:ext uri="{FF2B5EF4-FFF2-40B4-BE49-F238E27FC236}">
                <a16:creationId xmlns:a16="http://schemas.microsoft.com/office/drawing/2014/main" id="{52781B7F-E95E-4378-951D-BFA804AC97E8}"/>
              </a:ext>
            </a:extLst>
          </p:cNvPr>
          <p:cNvSpPr/>
          <p:nvPr/>
        </p:nvSpPr>
        <p:spPr>
          <a:xfrm>
            <a:off x="1262750" y="4434322"/>
            <a:ext cx="9491226" cy="1938992"/>
          </a:xfrm>
          <a:prstGeom prst="rect">
            <a:avLst/>
          </a:prstGeom>
        </p:spPr>
        <p:txBody>
          <a:bodyPr wrap="square">
            <a:spAutoFit/>
          </a:bodyPr>
          <a:lstStyle/>
          <a:p>
            <a:r>
              <a:rPr lang="en-US" sz="2400" dirty="0">
                <a:solidFill>
                  <a:schemeClr val="bg1"/>
                </a:solidFill>
              </a:rPr>
              <a:t>We mapped the real-word provider fraud labels using the List of Excluded Individuals and Entities (LEIE) from the Office of the Inspector General.</a:t>
            </a:r>
          </a:p>
          <a:p>
            <a:r>
              <a:rPr lang="en-US" sz="2400" dirty="0">
                <a:solidFill>
                  <a:schemeClr val="bg1"/>
                </a:solidFill>
              </a:rPr>
              <a:t> This allows us to assess fraud detection performance as it appears in real-word practice as this source contains physicians that committed real word fraud.</a:t>
            </a:r>
          </a:p>
        </p:txBody>
      </p:sp>
      <p:sp>
        <p:nvSpPr>
          <p:cNvPr id="11" name="Title 2">
            <a:extLst>
              <a:ext uri="{FF2B5EF4-FFF2-40B4-BE49-F238E27FC236}">
                <a16:creationId xmlns:a16="http://schemas.microsoft.com/office/drawing/2014/main" id="{2B371115-001E-4481-8438-B73E437318C1}"/>
              </a:ext>
            </a:extLst>
          </p:cNvPr>
          <p:cNvSpPr txBox="1">
            <a:spLocks/>
          </p:cNvSpPr>
          <p:nvPr/>
        </p:nvSpPr>
        <p:spPr bwMode="black">
          <a:xfrm>
            <a:off x="1262750" y="1881498"/>
            <a:ext cx="9491226" cy="2531653"/>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sz="4500" kern="1200" spc="-150">
                <a:solidFill>
                  <a:schemeClr val="bg1"/>
                </a:solidFill>
                <a:latin typeface="+mj-lt"/>
                <a:ea typeface="+mj-ea"/>
                <a:cs typeface="+mj-cs"/>
              </a:defRPr>
            </a:lvl1pPr>
          </a:lstStyle>
          <a:p>
            <a:pPr algn="l"/>
            <a:r>
              <a:rPr lang="en-US" dirty="0"/>
              <a:t>About the training parameter</a:t>
            </a:r>
          </a:p>
        </p:txBody>
      </p:sp>
    </p:spTree>
    <p:extLst>
      <p:ext uri="{BB962C8B-B14F-4D97-AF65-F5344CB8AC3E}">
        <p14:creationId xmlns:p14="http://schemas.microsoft.com/office/powerpoint/2010/main" val="1725818919"/>
      </p:ext>
    </p:extLst>
  </p:cSld>
  <p:clrMapOvr>
    <a:masterClrMapping/>
  </p:clrMapOvr>
</p:sld>
</file>

<file path=ppt/theme/theme1.xml><?xml version="1.0" encoding="utf-8"?>
<a:theme xmlns:a="http://schemas.openxmlformats.org/drawingml/2006/main" name="Office Theme">
  <a:themeElements>
    <a:clrScheme name="Custom 128">
      <a:dk1>
        <a:sysClr val="windowText" lastClr="000000"/>
      </a:dk1>
      <a:lt1>
        <a:srgbClr val="FFFFFF"/>
      </a:lt1>
      <a:dk2>
        <a:srgbClr val="3F3F3F"/>
      </a:dk2>
      <a:lt2>
        <a:srgbClr val="F2F2F2"/>
      </a:lt2>
      <a:accent1>
        <a:srgbClr val="31B0C1"/>
      </a:accent1>
      <a:accent2>
        <a:srgbClr val="CB488B"/>
      </a:accent2>
      <a:accent3>
        <a:srgbClr val="BC9230"/>
      </a:accent3>
      <a:accent4>
        <a:srgbClr val="126974"/>
      </a:accent4>
      <a:accent5>
        <a:srgbClr val="C13131"/>
      </a:accent5>
      <a:accent6>
        <a:srgbClr val="8E8016"/>
      </a:accent6>
      <a:hlink>
        <a:srgbClr val="31B0C1"/>
      </a:hlink>
      <a:folHlink>
        <a:srgbClr val="31B0C1"/>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652269_Healthcare pitch deck_RVA_v5" id="{131D69DF-5A4C-4D7D-9CA6-F5F98F0CBF64}" vid="{02C95288-9555-411A-9D92-BD9F03F3A2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2D1CBC-A6D2-4C27-A0DD-244AE04E3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0A2AAC-D70B-4233-9389-268D6896774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FFFEA1C-4D28-422A-816B-51B2F61D85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Healthcare pitch deck</Template>
  <TotalTime>0</TotalTime>
  <Words>1025</Words>
  <Application>Microsoft Office PowerPoint</Application>
  <PresentationFormat>Widescreen</PresentationFormat>
  <Paragraphs>175</Paragraphs>
  <Slides>17</Slides>
  <Notes>17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Helvetica Neue</vt:lpstr>
      <vt:lpstr>Arial</vt:lpstr>
      <vt:lpstr>Calibri</vt:lpstr>
      <vt:lpstr>Corbel</vt:lpstr>
      <vt:lpstr>Times New Roman</vt:lpstr>
      <vt:lpstr>Verdana</vt:lpstr>
      <vt:lpstr>Office Theme</vt:lpstr>
      <vt:lpstr>HEALTHCARE  FRAUD DETECTION</vt:lpstr>
      <vt:lpstr>What is healthcare fraud?</vt:lpstr>
      <vt:lpstr>Common acts of medical fraud in Singapore</vt:lpstr>
      <vt:lpstr>What are the implications?</vt:lpstr>
      <vt:lpstr>How can we combat fraud?</vt:lpstr>
      <vt:lpstr>Today, we will focus on </vt:lpstr>
      <vt:lpstr>The working framework –  AI canvas</vt:lpstr>
      <vt:lpstr>Our aim is to be able to run through all the claims and flag out if a transaction is potentially from a fraudster.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2019-08-14T07:38:52Z</dcterms:created>
  <dcterms:modified xsi:type="dcterms:W3CDTF">2019-09-04T15:00:29Z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