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"/>
  </p:notesMasterIdLst>
  <p:sldIdLst>
    <p:sldId id="258" r:id="rId2"/>
  </p:sldIdLst>
  <p:sldSz cx="28800425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6BA8"/>
    <a:srgbClr val="7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6000" autoAdjust="0"/>
    <p:restoredTop sz="93980" autoAdjust="0"/>
  </p:normalViewPr>
  <p:slideViewPr>
    <p:cSldViewPr snapToGrid="0">
      <p:cViewPr>
        <p:scale>
          <a:sx n="50" d="100"/>
          <a:sy n="50" d="100"/>
        </p:scale>
        <p:origin x="1262" y="-6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841AC7-37F7-49E2-AA10-734408024BFC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s-MX"/>
        </a:p>
      </dgm:t>
    </dgm:pt>
    <dgm:pt modelId="{ED80C3D3-B6B6-4DEC-8C36-2EADF5B92C1E}">
      <dgm:prSet phldrT="[Texto]" custT="1"/>
      <dgm:spPr/>
      <dgm:t>
        <a:bodyPr/>
        <a:lstStyle/>
        <a:p>
          <a:pPr algn="ctr"/>
          <a:r>
            <a:rPr lang="es-MX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Se</a:t>
          </a:r>
          <a:r>
            <a:rPr lang="es-MX" sz="40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obtuvo de </a:t>
          </a:r>
          <a:r>
            <a:rPr lang="es-MX" sz="40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Kaggle</a:t>
          </a:r>
          <a:r>
            <a:rPr lang="es-MX" sz="40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la base de datos Human Faces compuesta de 7000 imágenes.</a:t>
          </a:r>
          <a:endParaRPr lang="es-MX" sz="4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B359DC-8D6E-4D69-B8D4-439AFAE71E53}" type="parTrans" cxnId="{80274BF4-34C0-48C2-9450-C3E34F564852}">
      <dgm:prSet/>
      <dgm:spPr/>
      <dgm:t>
        <a:bodyPr/>
        <a:lstStyle/>
        <a:p>
          <a:endParaRPr lang="es-MX"/>
        </a:p>
      </dgm:t>
    </dgm:pt>
    <dgm:pt modelId="{70A7F6C4-C84A-4D61-AE37-B4963DFC4BC1}" type="sibTrans" cxnId="{80274BF4-34C0-48C2-9450-C3E34F564852}">
      <dgm:prSet/>
      <dgm:spPr/>
      <dgm:t>
        <a:bodyPr/>
        <a:lstStyle/>
        <a:p>
          <a:endParaRPr lang="es-MX"/>
        </a:p>
      </dgm:t>
    </dgm:pt>
    <dgm:pt modelId="{9C642272-5057-4A90-8722-815759D695E6}">
      <dgm:prSet phldrT="[Texto]" custT="1"/>
      <dgm:spPr/>
      <dgm:t>
        <a:bodyPr/>
        <a:lstStyle/>
        <a:p>
          <a:pPr algn="ctr"/>
          <a:r>
            <a:rPr lang="es-MX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Se empleo la red VGG16 </a:t>
          </a:r>
          <a:r>
            <a:rPr lang="es-MX" sz="4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pre-entrenada</a:t>
          </a:r>
          <a:r>
            <a:rPr lang="es-MX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 para la extracción de características.</a:t>
          </a:r>
        </a:p>
      </dgm:t>
    </dgm:pt>
    <dgm:pt modelId="{4B1906D3-835B-4E5F-9053-0C7F4E187885}" type="parTrans" cxnId="{55906252-635A-42EB-BAD3-ED5843D308EF}">
      <dgm:prSet/>
      <dgm:spPr/>
      <dgm:t>
        <a:bodyPr/>
        <a:lstStyle/>
        <a:p>
          <a:endParaRPr lang="es-MX"/>
        </a:p>
      </dgm:t>
    </dgm:pt>
    <dgm:pt modelId="{08C1BB14-5836-42D3-97A8-E55A3A3683A6}" type="sibTrans" cxnId="{55906252-635A-42EB-BAD3-ED5843D308EF}">
      <dgm:prSet/>
      <dgm:spPr/>
      <dgm:t>
        <a:bodyPr/>
        <a:lstStyle/>
        <a:p>
          <a:endParaRPr lang="es-MX"/>
        </a:p>
      </dgm:t>
    </dgm:pt>
    <dgm:pt modelId="{3889B701-3310-4928-A7CD-EAB392AA611C}">
      <dgm:prSet phldrT="[Texto]" custT="1"/>
      <dgm:spPr/>
      <dgm:t>
        <a:bodyPr/>
        <a:lstStyle/>
        <a:p>
          <a:pPr algn="ctr"/>
          <a:r>
            <a:rPr lang="es-MX" sz="4000" kern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Se seleccionaron al azar 800 imágenes vectorizadas.</a:t>
          </a:r>
        </a:p>
      </dgm:t>
    </dgm:pt>
    <dgm:pt modelId="{85B9F62F-2FC9-4715-9919-95C570B5E4DC}" type="parTrans" cxnId="{1832A313-37CF-4765-9BDA-A3065BF72F7A}">
      <dgm:prSet/>
      <dgm:spPr/>
      <dgm:t>
        <a:bodyPr/>
        <a:lstStyle/>
        <a:p>
          <a:endParaRPr lang="es-MX"/>
        </a:p>
      </dgm:t>
    </dgm:pt>
    <dgm:pt modelId="{1A98EAA2-B73A-4BEB-8F8F-3C6265E9CD23}" type="sibTrans" cxnId="{1832A313-37CF-4765-9BDA-A3065BF72F7A}">
      <dgm:prSet/>
      <dgm:spPr/>
      <dgm:t>
        <a:bodyPr/>
        <a:lstStyle/>
        <a:p>
          <a:endParaRPr lang="es-MX"/>
        </a:p>
      </dgm:t>
    </dgm:pt>
    <dgm:pt modelId="{7C02C7D2-1924-4DC8-BC9D-8EE37E2D5938}">
      <dgm:prSet phldrT="[Texto]" custT="1"/>
      <dgm:spPr/>
      <dgm:t>
        <a:bodyPr/>
        <a:lstStyle/>
        <a:p>
          <a:pPr algn="ctr"/>
          <a:r>
            <a:rPr lang="es-MX" sz="4400" dirty="0">
              <a:latin typeface="Times New Roman" panose="02020603050405020304" pitchFamily="18" charset="0"/>
              <a:cs typeface="Times New Roman" panose="02020603050405020304" pitchFamily="18" charset="0"/>
            </a:rPr>
            <a:t>Se determino el número optimo de </a:t>
          </a:r>
          <a:r>
            <a:rPr lang="es-MX" sz="4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clusters</a:t>
          </a:r>
          <a:r>
            <a:rPr lang="es-MX" sz="4400" dirty="0">
              <a:latin typeface="Times New Roman" panose="02020603050405020304" pitchFamily="18" charset="0"/>
              <a:cs typeface="Times New Roman" panose="02020603050405020304" pitchFamily="18" charset="0"/>
            </a:rPr>
            <a:t> para K-</a:t>
          </a:r>
          <a:r>
            <a:rPr lang="es-MX" sz="4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means</a:t>
          </a:r>
          <a:r>
            <a:rPr lang="es-MX" sz="4400" dirty="0">
              <a:latin typeface="Times New Roman" panose="02020603050405020304" pitchFamily="18" charset="0"/>
              <a:cs typeface="Times New Roman" panose="02020603050405020304" pitchFamily="18" charset="0"/>
            </a:rPr>
            <a:t> y </a:t>
          </a:r>
          <a:r>
            <a:rPr lang="es-MX" sz="4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Fuzzy</a:t>
          </a:r>
          <a:r>
            <a:rPr lang="es-MX" sz="4400" dirty="0">
              <a:latin typeface="Times New Roman" panose="02020603050405020304" pitchFamily="18" charset="0"/>
              <a:cs typeface="Times New Roman" panose="02020603050405020304" pitchFamily="18" charset="0"/>
            </a:rPr>
            <a:t> C-</a:t>
          </a:r>
          <a:r>
            <a:rPr lang="es-MX" sz="4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means</a:t>
          </a:r>
          <a:endParaRPr lang="es-MX" sz="4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8911CE-9E04-464F-9C2F-B2C075B9E281}" type="parTrans" cxnId="{0CC88A3C-80A7-4A5F-BA74-73804885BD86}">
      <dgm:prSet/>
      <dgm:spPr/>
      <dgm:t>
        <a:bodyPr/>
        <a:lstStyle/>
        <a:p>
          <a:endParaRPr lang="es-MX"/>
        </a:p>
      </dgm:t>
    </dgm:pt>
    <dgm:pt modelId="{CF3577A2-F149-4D85-8D09-2B69FA1213E5}" type="sibTrans" cxnId="{0CC88A3C-80A7-4A5F-BA74-73804885BD86}">
      <dgm:prSet/>
      <dgm:spPr/>
      <dgm:t>
        <a:bodyPr/>
        <a:lstStyle/>
        <a:p>
          <a:endParaRPr lang="es-MX"/>
        </a:p>
      </dgm:t>
    </dgm:pt>
    <dgm:pt modelId="{3846E68C-9B39-4F00-BFF6-2BA351924A76}" type="pres">
      <dgm:prSet presAssocID="{48841AC7-37F7-49E2-AA10-734408024BFC}" presName="Name0" presStyleCnt="0">
        <dgm:presLayoutVars>
          <dgm:chMax val="7"/>
          <dgm:chPref val="7"/>
          <dgm:dir/>
        </dgm:presLayoutVars>
      </dgm:prSet>
      <dgm:spPr/>
    </dgm:pt>
    <dgm:pt modelId="{E2817E1B-7FDE-4270-BC62-D2DE7B47F25B}" type="pres">
      <dgm:prSet presAssocID="{48841AC7-37F7-49E2-AA10-734408024BFC}" presName="Name1" presStyleCnt="0"/>
      <dgm:spPr/>
    </dgm:pt>
    <dgm:pt modelId="{9F0AFF8F-7193-4559-B216-4F04B7A7527D}" type="pres">
      <dgm:prSet presAssocID="{48841AC7-37F7-49E2-AA10-734408024BFC}" presName="cycle" presStyleCnt="0"/>
      <dgm:spPr/>
    </dgm:pt>
    <dgm:pt modelId="{62BB56F5-0D8E-4F88-80FB-49C30D9C9165}" type="pres">
      <dgm:prSet presAssocID="{48841AC7-37F7-49E2-AA10-734408024BFC}" presName="srcNode" presStyleLbl="node1" presStyleIdx="0" presStyleCnt="4"/>
      <dgm:spPr/>
    </dgm:pt>
    <dgm:pt modelId="{53B74B37-362E-496F-881E-7771C6B6D5A6}" type="pres">
      <dgm:prSet presAssocID="{48841AC7-37F7-49E2-AA10-734408024BFC}" presName="conn" presStyleLbl="parChTrans1D2" presStyleIdx="0" presStyleCnt="1"/>
      <dgm:spPr/>
    </dgm:pt>
    <dgm:pt modelId="{923EAB5F-6688-4D48-A450-A836CA601875}" type="pres">
      <dgm:prSet presAssocID="{48841AC7-37F7-49E2-AA10-734408024BFC}" presName="extraNode" presStyleLbl="node1" presStyleIdx="0" presStyleCnt="4"/>
      <dgm:spPr/>
    </dgm:pt>
    <dgm:pt modelId="{076FF803-C2A4-4730-9758-5C45407395C8}" type="pres">
      <dgm:prSet presAssocID="{48841AC7-37F7-49E2-AA10-734408024BFC}" presName="dstNode" presStyleLbl="node1" presStyleIdx="0" presStyleCnt="4"/>
      <dgm:spPr/>
    </dgm:pt>
    <dgm:pt modelId="{8CAB6101-3E9A-4895-B8B0-97005ED1E1F7}" type="pres">
      <dgm:prSet presAssocID="{ED80C3D3-B6B6-4DEC-8C36-2EADF5B92C1E}" presName="text_1" presStyleLbl="node1" presStyleIdx="0" presStyleCnt="4" custLinFactNeighborX="-977" custLinFactNeighborY="-9097">
        <dgm:presLayoutVars>
          <dgm:bulletEnabled val="1"/>
        </dgm:presLayoutVars>
      </dgm:prSet>
      <dgm:spPr/>
    </dgm:pt>
    <dgm:pt modelId="{665600B0-2AED-4FD7-98E8-287B97E24C07}" type="pres">
      <dgm:prSet presAssocID="{ED80C3D3-B6B6-4DEC-8C36-2EADF5B92C1E}" presName="accent_1" presStyleCnt="0"/>
      <dgm:spPr/>
    </dgm:pt>
    <dgm:pt modelId="{12701136-722C-44D6-8F39-76B68033BB87}" type="pres">
      <dgm:prSet presAssocID="{ED80C3D3-B6B6-4DEC-8C36-2EADF5B92C1E}" presName="accentRepeatNode" presStyleLbl="solidFgAcc1" presStyleIdx="0" presStyleCnt="4" custLinFactNeighborX="-6226" custLinFactNeighborY="-7278"/>
      <dgm:spPr/>
    </dgm:pt>
    <dgm:pt modelId="{ED30D897-7B11-478F-A62E-BAB6A1C1B6E0}" type="pres">
      <dgm:prSet presAssocID="{9C642272-5057-4A90-8722-815759D695E6}" presName="text_2" presStyleLbl="node1" presStyleIdx="1" presStyleCnt="4" custLinFactNeighborX="-1194" custLinFactNeighborY="-38973">
        <dgm:presLayoutVars>
          <dgm:bulletEnabled val="1"/>
        </dgm:presLayoutVars>
      </dgm:prSet>
      <dgm:spPr/>
    </dgm:pt>
    <dgm:pt modelId="{35504930-6E96-4768-B58B-11BE81A70FB2}" type="pres">
      <dgm:prSet presAssocID="{9C642272-5057-4A90-8722-815759D695E6}" presName="accent_2" presStyleCnt="0"/>
      <dgm:spPr/>
    </dgm:pt>
    <dgm:pt modelId="{4C753788-D16D-4D19-8CA8-EE071FB330E4}" type="pres">
      <dgm:prSet presAssocID="{9C642272-5057-4A90-8722-815759D695E6}" presName="accentRepeatNode" presStyleLbl="solidFgAcc1" presStyleIdx="1" presStyleCnt="4" custLinFactNeighborX="-7064" custLinFactNeighborY="-31179"/>
      <dgm:spPr/>
    </dgm:pt>
    <dgm:pt modelId="{78D15456-4D3A-4348-AAF9-71241BFDFCF3}" type="pres">
      <dgm:prSet presAssocID="{3889B701-3310-4928-A7CD-EAB392AA611C}" presName="text_3" presStyleLbl="node1" presStyleIdx="2" presStyleCnt="4" custLinFactNeighborX="1295" custLinFactNeighborY="-55784">
        <dgm:presLayoutVars>
          <dgm:bulletEnabled val="1"/>
        </dgm:presLayoutVars>
      </dgm:prSet>
      <dgm:spPr/>
    </dgm:pt>
    <dgm:pt modelId="{245EB259-8D4F-4CC0-9326-E88159B9965A}" type="pres">
      <dgm:prSet presAssocID="{3889B701-3310-4928-A7CD-EAB392AA611C}" presName="accent_3" presStyleCnt="0"/>
      <dgm:spPr/>
    </dgm:pt>
    <dgm:pt modelId="{C8A68C0A-C2DF-4722-AC55-C88221779F7A}" type="pres">
      <dgm:prSet presAssocID="{3889B701-3310-4928-A7CD-EAB392AA611C}" presName="accentRepeatNode" presStyleLbl="solidFgAcc1" presStyleIdx="2" presStyleCnt="4" custLinFactNeighborX="7661" custLinFactNeighborY="-44627"/>
      <dgm:spPr/>
    </dgm:pt>
    <dgm:pt modelId="{67452FAF-967B-497F-A34B-B5DFB35C9C69}" type="pres">
      <dgm:prSet presAssocID="{7C02C7D2-1924-4DC8-BC9D-8EE37E2D5938}" presName="text_4" presStyleLbl="node1" presStyleIdx="3" presStyleCnt="4" custLinFactNeighborX="2533" custLinFactNeighborY="-76992">
        <dgm:presLayoutVars>
          <dgm:bulletEnabled val="1"/>
        </dgm:presLayoutVars>
      </dgm:prSet>
      <dgm:spPr/>
    </dgm:pt>
    <dgm:pt modelId="{B4F5F3FE-9037-4066-B331-360F0B60A6B9}" type="pres">
      <dgm:prSet presAssocID="{7C02C7D2-1924-4DC8-BC9D-8EE37E2D5938}" presName="accent_4" presStyleCnt="0"/>
      <dgm:spPr/>
    </dgm:pt>
    <dgm:pt modelId="{7C6BB4AA-A140-489C-927B-08994C009997}" type="pres">
      <dgm:prSet presAssocID="{7C02C7D2-1924-4DC8-BC9D-8EE37E2D5938}" presName="accentRepeatNode" presStyleLbl="solidFgAcc1" presStyleIdx="3" presStyleCnt="4" custLinFactNeighborX="16142" custLinFactNeighborY="-61593"/>
      <dgm:spPr/>
    </dgm:pt>
  </dgm:ptLst>
  <dgm:cxnLst>
    <dgm:cxn modelId="{1832A313-37CF-4765-9BDA-A3065BF72F7A}" srcId="{48841AC7-37F7-49E2-AA10-734408024BFC}" destId="{3889B701-3310-4928-A7CD-EAB392AA611C}" srcOrd="2" destOrd="0" parTransId="{85B9F62F-2FC9-4715-9919-95C570B5E4DC}" sibTransId="{1A98EAA2-B73A-4BEB-8F8F-3C6265E9CD23}"/>
    <dgm:cxn modelId="{4865802F-9E3A-46AE-B271-C53D9045CB70}" type="presOf" srcId="{3889B701-3310-4928-A7CD-EAB392AA611C}" destId="{78D15456-4D3A-4348-AAF9-71241BFDFCF3}" srcOrd="0" destOrd="0" presId="urn:microsoft.com/office/officeart/2008/layout/VerticalCurvedList"/>
    <dgm:cxn modelId="{0CC88A3C-80A7-4A5F-BA74-73804885BD86}" srcId="{48841AC7-37F7-49E2-AA10-734408024BFC}" destId="{7C02C7D2-1924-4DC8-BC9D-8EE37E2D5938}" srcOrd="3" destOrd="0" parTransId="{1C8911CE-9E04-464F-9C2F-B2C075B9E281}" sibTransId="{CF3577A2-F149-4D85-8D09-2B69FA1213E5}"/>
    <dgm:cxn modelId="{55906252-635A-42EB-BAD3-ED5843D308EF}" srcId="{48841AC7-37F7-49E2-AA10-734408024BFC}" destId="{9C642272-5057-4A90-8722-815759D695E6}" srcOrd="1" destOrd="0" parTransId="{4B1906D3-835B-4E5F-9053-0C7F4E187885}" sibTransId="{08C1BB14-5836-42D3-97A8-E55A3A3683A6}"/>
    <dgm:cxn modelId="{F7034378-95F8-49E9-806E-7139C68C9B42}" type="presOf" srcId="{9C642272-5057-4A90-8722-815759D695E6}" destId="{ED30D897-7B11-478F-A62E-BAB6A1C1B6E0}" srcOrd="0" destOrd="0" presId="urn:microsoft.com/office/officeart/2008/layout/VerticalCurvedList"/>
    <dgm:cxn modelId="{3A1EA57D-1DB0-4DBB-A4F5-17442D709CC6}" type="presOf" srcId="{70A7F6C4-C84A-4D61-AE37-B4963DFC4BC1}" destId="{53B74B37-362E-496F-881E-7771C6B6D5A6}" srcOrd="0" destOrd="0" presId="urn:microsoft.com/office/officeart/2008/layout/VerticalCurvedList"/>
    <dgm:cxn modelId="{1A91848B-2660-4951-9E28-4950CF489018}" type="presOf" srcId="{7C02C7D2-1924-4DC8-BC9D-8EE37E2D5938}" destId="{67452FAF-967B-497F-A34B-B5DFB35C9C69}" srcOrd="0" destOrd="0" presId="urn:microsoft.com/office/officeart/2008/layout/VerticalCurvedList"/>
    <dgm:cxn modelId="{EB92EC91-C4D9-45FF-8C62-EA37009DF198}" type="presOf" srcId="{ED80C3D3-B6B6-4DEC-8C36-2EADF5B92C1E}" destId="{8CAB6101-3E9A-4895-B8B0-97005ED1E1F7}" srcOrd="0" destOrd="0" presId="urn:microsoft.com/office/officeart/2008/layout/VerticalCurvedList"/>
    <dgm:cxn modelId="{8106EE95-6284-48A8-A33D-777ACDD9447A}" type="presOf" srcId="{48841AC7-37F7-49E2-AA10-734408024BFC}" destId="{3846E68C-9B39-4F00-BFF6-2BA351924A76}" srcOrd="0" destOrd="0" presId="urn:microsoft.com/office/officeart/2008/layout/VerticalCurvedList"/>
    <dgm:cxn modelId="{80274BF4-34C0-48C2-9450-C3E34F564852}" srcId="{48841AC7-37F7-49E2-AA10-734408024BFC}" destId="{ED80C3D3-B6B6-4DEC-8C36-2EADF5B92C1E}" srcOrd="0" destOrd="0" parTransId="{94B359DC-8D6E-4D69-B8D4-439AFAE71E53}" sibTransId="{70A7F6C4-C84A-4D61-AE37-B4963DFC4BC1}"/>
    <dgm:cxn modelId="{58A57C36-FF1A-4351-8889-0650FC2288C7}" type="presParOf" srcId="{3846E68C-9B39-4F00-BFF6-2BA351924A76}" destId="{E2817E1B-7FDE-4270-BC62-D2DE7B47F25B}" srcOrd="0" destOrd="0" presId="urn:microsoft.com/office/officeart/2008/layout/VerticalCurvedList"/>
    <dgm:cxn modelId="{76229E26-EA35-4349-9311-0EE02C96D4C4}" type="presParOf" srcId="{E2817E1B-7FDE-4270-BC62-D2DE7B47F25B}" destId="{9F0AFF8F-7193-4559-B216-4F04B7A7527D}" srcOrd="0" destOrd="0" presId="urn:microsoft.com/office/officeart/2008/layout/VerticalCurvedList"/>
    <dgm:cxn modelId="{10D364E7-ED36-479D-B723-DADA52402D7B}" type="presParOf" srcId="{9F0AFF8F-7193-4559-B216-4F04B7A7527D}" destId="{62BB56F5-0D8E-4F88-80FB-49C30D9C9165}" srcOrd="0" destOrd="0" presId="urn:microsoft.com/office/officeart/2008/layout/VerticalCurvedList"/>
    <dgm:cxn modelId="{72FEBB5A-E5F5-4343-9893-DE3987D99F1C}" type="presParOf" srcId="{9F0AFF8F-7193-4559-B216-4F04B7A7527D}" destId="{53B74B37-362E-496F-881E-7771C6B6D5A6}" srcOrd="1" destOrd="0" presId="urn:microsoft.com/office/officeart/2008/layout/VerticalCurvedList"/>
    <dgm:cxn modelId="{8638DD65-D62C-4776-BF95-417641F1C884}" type="presParOf" srcId="{9F0AFF8F-7193-4559-B216-4F04B7A7527D}" destId="{923EAB5F-6688-4D48-A450-A836CA601875}" srcOrd="2" destOrd="0" presId="urn:microsoft.com/office/officeart/2008/layout/VerticalCurvedList"/>
    <dgm:cxn modelId="{DF97D4DD-95BE-457E-A028-4398264D74DB}" type="presParOf" srcId="{9F0AFF8F-7193-4559-B216-4F04B7A7527D}" destId="{076FF803-C2A4-4730-9758-5C45407395C8}" srcOrd="3" destOrd="0" presId="urn:microsoft.com/office/officeart/2008/layout/VerticalCurvedList"/>
    <dgm:cxn modelId="{FE577551-C8E3-4023-926B-706E68EF2E14}" type="presParOf" srcId="{E2817E1B-7FDE-4270-BC62-D2DE7B47F25B}" destId="{8CAB6101-3E9A-4895-B8B0-97005ED1E1F7}" srcOrd="1" destOrd="0" presId="urn:microsoft.com/office/officeart/2008/layout/VerticalCurvedList"/>
    <dgm:cxn modelId="{E80422EB-ED87-43EC-B16A-649E79F736B4}" type="presParOf" srcId="{E2817E1B-7FDE-4270-BC62-D2DE7B47F25B}" destId="{665600B0-2AED-4FD7-98E8-287B97E24C07}" srcOrd="2" destOrd="0" presId="urn:microsoft.com/office/officeart/2008/layout/VerticalCurvedList"/>
    <dgm:cxn modelId="{C453A2AF-4ECD-457F-85E1-8850ED70A32A}" type="presParOf" srcId="{665600B0-2AED-4FD7-98E8-287B97E24C07}" destId="{12701136-722C-44D6-8F39-76B68033BB87}" srcOrd="0" destOrd="0" presId="urn:microsoft.com/office/officeart/2008/layout/VerticalCurvedList"/>
    <dgm:cxn modelId="{09EDD046-9E37-4AF4-B67B-7FEA05B4CD4D}" type="presParOf" srcId="{E2817E1B-7FDE-4270-BC62-D2DE7B47F25B}" destId="{ED30D897-7B11-478F-A62E-BAB6A1C1B6E0}" srcOrd="3" destOrd="0" presId="urn:microsoft.com/office/officeart/2008/layout/VerticalCurvedList"/>
    <dgm:cxn modelId="{92FE1146-6361-4386-8763-63AA529CB201}" type="presParOf" srcId="{E2817E1B-7FDE-4270-BC62-D2DE7B47F25B}" destId="{35504930-6E96-4768-B58B-11BE81A70FB2}" srcOrd="4" destOrd="0" presId="urn:microsoft.com/office/officeart/2008/layout/VerticalCurvedList"/>
    <dgm:cxn modelId="{8BEEAF39-1E0E-47EF-A5B6-CFE122D6909A}" type="presParOf" srcId="{35504930-6E96-4768-B58B-11BE81A70FB2}" destId="{4C753788-D16D-4D19-8CA8-EE071FB330E4}" srcOrd="0" destOrd="0" presId="urn:microsoft.com/office/officeart/2008/layout/VerticalCurvedList"/>
    <dgm:cxn modelId="{47CC8057-3A85-4649-881F-AB3EA6700EFE}" type="presParOf" srcId="{E2817E1B-7FDE-4270-BC62-D2DE7B47F25B}" destId="{78D15456-4D3A-4348-AAF9-71241BFDFCF3}" srcOrd="5" destOrd="0" presId="urn:microsoft.com/office/officeart/2008/layout/VerticalCurvedList"/>
    <dgm:cxn modelId="{8E50C666-69E5-4960-B6B6-6B6695189CF3}" type="presParOf" srcId="{E2817E1B-7FDE-4270-BC62-D2DE7B47F25B}" destId="{245EB259-8D4F-4CC0-9326-E88159B9965A}" srcOrd="6" destOrd="0" presId="urn:microsoft.com/office/officeart/2008/layout/VerticalCurvedList"/>
    <dgm:cxn modelId="{D50726C6-0DAD-41AD-BD62-BEBC7D688766}" type="presParOf" srcId="{245EB259-8D4F-4CC0-9326-E88159B9965A}" destId="{C8A68C0A-C2DF-4722-AC55-C88221779F7A}" srcOrd="0" destOrd="0" presId="urn:microsoft.com/office/officeart/2008/layout/VerticalCurvedList"/>
    <dgm:cxn modelId="{4C365ED0-D7F2-49F0-AE30-9CBF82154BFE}" type="presParOf" srcId="{E2817E1B-7FDE-4270-BC62-D2DE7B47F25B}" destId="{67452FAF-967B-497F-A34B-B5DFB35C9C69}" srcOrd="7" destOrd="0" presId="urn:microsoft.com/office/officeart/2008/layout/VerticalCurvedList"/>
    <dgm:cxn modelId="{B912A7B2-7479-4818-AAD3-8FD74E6107A1}" type="presParOf" srcId="{E2817E1B-7FDE-4270-BC62-D2DE7B47F25B}" destId="{B4F5F3FE-9037-4066-B331-360F0B60A6B9}" srcOrd="8" destOrd="0" presId="urn:microsoft.com/office/officeart/2008/layout/VerticalCurvedList"/>
    <dgm:cxn modelId="{0188226F-5747-4290-8963-1167B725380D}" type="presParOf" srcId="{B4F5F3FE-9037-4066-B331-360F0B60A6B9}" destId="{7C6BB4AA-A140-489C-927B-08994C00999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74B37-362E-496F-881E-7771C6B6D5A6}">
      <dsp:nvSpPr>
        <dsp:cNvPr id="0" name=""/>
        <dsp:cNvSpPr/>
      </dsp:nvSpPr>
      <dsp:spPr>
        <a:xfrm>
          <a:off x="-9591340" y="-1464085"/>
          <a:ext cx="11408897" cy="11408897"/>
        </a:xfrm>
        <a:prstGeom prst="blockArc">
          <a:avLst>
            <a:gd name="adj1" fmla="val 18900000"/>
            <a:gd name="adj2" fmla="val 2700000"/>
            <a:gd name="adj3" fmla="val 189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AB6101-3E9A-4895-B8B0-97005ED1E1F7}">
      <dsp:nvSpPr>
        <dsp:cNvPr id="0" name=""/>
        <dsp:cNvSpPr/>
      </dsp:nvSpPr>
      <dsp:spPr>
        <a:xfrm>
          <a:off x="848874" y="533312"/>
          <a:ext cx="10392789" cy="1304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5586" tIns="101600" rIns="101600" bIns="1016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</a:t>
          </a:r>
          <a:r>
            <a:rPr lang="es-MX" sz="40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obtuvo de </a:t>
          </a:r>
          <a:r>
            <a:rPr lang="es-MX" sz="400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Kaggle</a:t>
          </a:r>
          <a:r>
            <a:rPr lang="es-MX" sz="40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la base de datos Human Faces compuesta de 7000 imágenes.</a:t>
          </a:r>
          <a:endParaRPr lang="es-MX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48874" y="533312"/>
        <a:ext cx="10392789" cy="1304675"/>
      </dsp:txXfrm>
    </dsp:sp>
    <dsp:sp modelId="{12701136-722C-44D6-8F39-76B68033BB87}">
      <dsp:nvSpPr>
        <dsp:cNvPr id="0" name=""/>
        <dsp:cNvSpPr/>
      </dsp:nvSpPr>
      <dsp:spPr>
        <a:xfrm>
          <a:off x="33453" y="370221"/>
          <a:ext cx="1630843" cy="16308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0D897-7B11-478F-A62E-BAB6A1C1B6E0}">
      <dsp:nvSpPr>
        <dsp:cNvPr id="0" name=""/>
        <dsp:cNvSpPr/>
      </dsp:nvSpPr>
      <dsp:spPr>
        <a:xfrm>
          <a:off x="1583253" y="2100879"/>
          <a:ext cx="9644789" cy="1304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5586" tIns="101600" rIns="101600" bIns="1016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 empleo la red VGG16 </a:t>
          </a:r>
          <a:r>
            <a:rPr lang="es-MX" sz="4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pre-entrenada</a:t>
          </a:r>
          <a:r>
            <a:rPr lang="es-MX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para la extracción de características.</a:t>
          </a:r>
        </a:p>
      </dsp:txBody>
      <dsp:txXfrm>
        <a:off x="1583253" y="2100879"/>
        <a:ext cx="9644789" cy="1304675"/>
      </dsp:txXfrm>
    </dsp:sp>
    <dsp:sp modelId="{4C753788-D16D-4D19-8CA8-EE071FB330E4}">
      <dsp:nvSpPr>
        <dsp:cNvPr id="0" name=""/>
        <dsp:cNvSpPr/>
      </dsp:nvSpPr>
      <dsp:spPr>
        <a:xfrm>
          <a:off x="767787" y="1937784"/>
          <a:ext cx="1630843" cy="16308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D15456-4D3A-4348-AAF9-71241BFDFCF3}">
      <dsp:nvSpPr>
        <dsp:cNvPr id="0" name=""/>
        <dsp:cNvSpPr/>
      </dsp:nvSpPr>
      <dsp:spPr>
        <a:xfrm>
          <a:off x="1823312" y="3838901"/>
          <a:ext cx="9644789" cy="1304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5586" tIns="101600" rIns="101600" bIns="1016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kern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Se seleccionaron al azar 800 imágenes vectorizadas.</a:t>
          </a:r>
        </a:p>
      </dsp:txBody>
      <dsp:txXfrm>
        <a:off x="1823312" y="3838901"/>
        <a:ext cx="9644789" cy="1304675"/>
      </dsp:txXfrm>
    </dsp:sp>
    <dsp:sp modelId="{C8A68C0A-C2DF-4722-AC55-C88221779F7A}">
      <dsp:nvSpPr>
        <dsp:cNvPr id="0" name=""/>
        <dsp:cNvSpPr/>
      </dsp:nvSpPr>
      <dsp:spPr>
        <a:xfrm>
          <a:off x="1007929" y="3675820"/>
          <a:ext cx="1630843" cy="16308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52FAF-967B-497F-A34B-B5DFB35C9C69}">
      <dsp:nvSpPr>
        <dsp:cNvPr id="0" name=""/>
        <dsp:cNvSpPr/>
      </dsp:nvSpPr>
      <dsp:spPr>
        <a:xfrm>
          <a:off x="1075356" y="5519558"/>
          <a:ext cx="10392789" cy="1304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5586" tIns="111760" rIns="111760" bIns="11176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 determino el número optimo de </a:t>
          </a:r>
          <a:r>
            <a:rPr lang="es-MX" sz="4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clusters</a:t>
          </a:r>
          <a:r>
            <a:rPr lang="es-MX" sz="4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para K-</a:t>
          </a:r>
          <a:r>
            <a:rPr lang="es-MX" sz="4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means</a:t>
          </a:r>
          <a:r>
            <a:rPr lang="es-MX" sz="4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y </a:t>
          </a:r>
          <a:r>
            <a:rPr lang="es-MX" sz="4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Fuzzy</a:t>
          </a:r>
          <a:r>
            <a:rPr lang="es-MX" sz="4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C-</a:t>
          </a:r>
          <a:r>
            <a:rPr lang="es-MX" sz="4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means</a:t>
          </a:r>
          <a:endParaRPr lang="es-MX" sz="4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75356" y="5519558"/>
        <a:ext cx="10392789" cy="1304675"/>
      </dsp:txXfrm>
    </dsp:sp>
    <dsp:sp modelId="{7C6BB4AA-A140-489C-927B-08994C009997}">
      <dsp:nvSpPr>
        <dsp:cNvPr id="0" name=""/>
        <dsp:cNvSpPr/>
      </dsp:nvSpPr>
      <dsp:spPr>
        <a:xfrm>
          <a:off x="398241" y="5356483"/>
          <a:ext cx="1630843" cy="16308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35518-A837-4178-B300-D0F3A975964E}" type="datetimeFigureOut">
              <a:rPr lang="es-MX" smtClean="0"/>
              <a:t>21/05/2025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AC1AE-3F1B-4AEB-99C1-D2079152BF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3418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116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557" algn="l" defTabSz="3455116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116" algn="l" defTabSz="3455116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2676" algn="l" defTabSz="3455116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0232" algn="l" defTabSz="3455116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7792" algn="l" defTabSz="3455116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5348" algn="l" defTabSz="3455116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2908" algn="l" defTabSz="3455116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0468" algn="l" defTabSz="3455116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459038" y="1162050"/>
            <a:ext cx="2092325" cy="31369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4C732-C239-4B6E-9A0F-3280FE576F27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4501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7070108"/>
            <a:ext cx="24480361" cy="15040222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22690338"/>
            <a:ext cx="21600319" cy="10430151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4283-AFAC-47E7-AB29-FE85C0E27347}" type="datetimeFigureOut">
              <a:rPr lang="es-MX" smtClean="0"/>
              <a:t>21/05/2025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D122-9667-420B-857E-A0A0A3B518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630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4283-AFAC-47E7-AB29-FE85C0E27347}" type="datetimeFigureOut">
              <a:rPr lang="es-MX" smtClean="0"/>
              <a:t>21/05/2025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D122-9667-420B-857E-A0A0A3B518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34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2300034"/>
            <a:ext cx="6210092" cy="366105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2300034"/>
            <a:ext cx="18270270" cy="366105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4283-AFAC-47E7-AB29-FE85C0E27347}" type="datetimeFigureOut">
              <a:rPr lang="es-MX" smtClean="0"/>
              <a:t>21/05/2025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D122-9667-420B-857E-A0A0A3B518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3947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160035" y="13420204"/>
            <a:ext cx="24480361" cy="92601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320066" y="24480364"/>
            <a:ext cx="20160296" cy="110401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24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48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72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96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620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344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068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792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46304-95C5-451C-9BAA-FC56738CA36A}" type="datetimeFigureOut">
              <a:rPr lang="es-MX" smtClean="0"/>
              <a:t>21/05/2025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0203B-26CF-498B-B98D-F744F166F79C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13"/>
          </p:nvPr>
        </p:nvSpPr>
        <p:spPr>
          <a:xfrm>
            <a:off x="1439400" y="19873108"/>
            <a:ext cx="8399813" cy="5412781"/>
          </a:xfrm>
        </p:spPr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373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4283-AFAC-47E7-AB29-FE85C0E27347}" type="datetimeFigureOut">
              <a:rPr lang="es-MX" smtClean="0"/>
              <a:t>21/05/2025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D122-9667-420B-857E-A0A0A3B518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435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10770172"/>
            <a:ext cx="24840367" cy="17970262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28910440"/>
            <a:ext cx="24840367" cy="9450136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4283-AFAC-47E7-AB29-FE85C0E27347}" type="datetimeFigureOut">
              <a:rPr lang="es-MX" smtClean="0"/>
              <a:t>21/05/2025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D122-9667-420B-857E-A0A0A3B518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013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11500170"/>
            <a:ext cx="12240181" cy="2741040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11500170"/>
            <a:ext cx="12240181" cy="2741040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4283-AFAC-47E7-AB29-FE85C0E27347}" type="datetimeFigureOut">
              <a:rPr lang="es-MX" smtClean="0"/>
              <a:t>21/05/2025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D122-9667-420B-857E-A0A0A3B518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749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300044"/>
            <a:ext cx="24840367" cy="835012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10590160"/>
            <a:ext cx="12183928" cy="5190073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5780233"/>
            <a:ext cx="12183928" cy="2321034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10590160"/>
            <a:ext cx="12243932" cy="5190073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5780233"/>
            <a:ext cx="12243932" cy="2321034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4283-AFAC-47E7-AB29-FE85C0E27347}" type="datetimeFigureOut">
              <a:rPr lang="es-MX" smtClean="0"/>
              <a:t>21/05/2025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D122-9667-420B-857E-A0A0A3B518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1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4283-AFAC-47E7-AB29-FE85C0E27347}" type="datetimeFigureOut">
              <a:rPr lang="es-MX" smtClean="0"/>
              <a:t>21/05/2025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D122-9667-420B-857E-A0A0A3B518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615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4283-AFAC-47E7-AB29-FE85C0E27347}" type="datetimeFigureOut">
              <a:rPr lang="es-MX" smtClean="0"/>
              <a:t>21/05/2025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D122-9667-420B-857E-A0A0A3B518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840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880042"/>
            <a:ext cx="9288887" cy="1008014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6220102"/>
            <a:ext cx="14580215" cy="30700453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2960191"/>
            <a:ext cx="9288887" cy="24010358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4283-AFAC-47E7-AB29-FE85C0E27347}" type="datetimeFigureOut">
              <a:rPr lang="es-MX" smtClean="0"/>
              <a:t>21/05/2025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D122-9667-420B-857E-A0A0A3B518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967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880042"/>
            <a:ext cx="9288887" cy="1008014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6220102"/>
            <a:ext cx="14580215" cy="30700453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2960191"/>
            <a:ext cx="9288887" cy="24010358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4283-AFAC-47E7-AB29-FE85C0E27347}" type="datetimeFigureOut">
              <a:rPr lang="es-MX" smtClean="0"/>
              <a:t>21/05/2025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D122-9667-420B-857E-A0A0A3B518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240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2300044"/>
            <a:ext cx="24840367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11500170"/>
            <a:ext cx="24840367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40040601"/>
            <a:ext cx="648009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B4283-AFAC-47E7-AB29-FE85C0E27347}" type="datetimeFigureOut">
              <a:rPr lang="es-MX" smtClean="0"/>
              <a:t>21/05/2025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40040601"/>
            <a:ext cx="9720143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40040601"/>
            <a:ext cx="648009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3D122-9667-420B-857E-A0A0A3B518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757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jpg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4.jpeg"/><Relationship Id="rId5" Type="http://schemas.openxmlformats.org/officeDocument/2006/relationships/diagramData" Target="../diagrams/data1.xml"/><Relationship Id="rId15" Type="http://schemas.openxmlformats.org/officeDocument/2006/relationships/image" Target="../media/image8.jpg"/><Relationship Id="rId10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microsoft.com/office/2007/relationships/diagramDrawing" Target="../diagrams/drawing1.xm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522DCF9-A1B0-7596-CB6C-75453CE0B13B}"/>
              </a:ext>
            </a:extLst>
          </p:cNvPr>
          <p:cNvSpPr/>
          <p:nvPr/>
        </p:nvSpPr>
        <p:spPr>
          <a:xfrm>
            <a:off x="2505543" y="3632415"/>
            <a:ext cx="23789337" cy="2826449"/>
          </a:xfrm>
          <a:prstGeom prst="rect">
            <a:avLst/>
          </a:prstGeom>
          <a:noFill/>
        </p:spPr>
        <p:txBody>
          <a:bodyPr wrap="square" lIns="116872" tIns="58437" rIns="116872" bIns="58437">
            <a:spAutoFit/>
          </a:bodyPr>
          <a:lstStyle/>
          <a:p>
            <a:pPr algn="ctr"/>
            <a:r>
              <a:rPr lang="es-MX" sz="9600" b="1" i="1" dirty="0">
                <a:ln w="0"/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sz="8000" b="1" i="1" dirty="0">
                <a:ln w="0"/>
                <a:solidFill>
                  <a:schemeClr val="accent6">
                    <a:lumMod val="75000"/>
                  </a:schemeClr>
                </a:solidFill>
              </a:rPr>
              <a:t>Comparativa entre K-</a:t>
            </a:r>
            <a:r>
              <a:rPr lang="es-MX" sz="8000" b="1" i="1" dirty="0" err="1">
                <a:ln w="0"/>
                <a:solidFill>
                  <a:schemeClr val="accent6">
                    <a:lumMod val="75000"/>
                  </a:schemeClr>
                </a:solidFill>
              </a:rPr>
              <a:t>means</a:t>
            </a:r>
            <a:r>
              <a:rPr lang="es-MX" sz="8000" b="1" i="1" dirty="0">
                <a:ln w="0"/>
                <a:solidFill>
                  <a:schemeClr val="accent6">
                    <a:lumMod val="75000"/>
                  </a:schemeClr>
                </a:solidFill>
              </a:rPr>
              <a:t> y </a:t>
            </a:r>
            <a:r>
              <a:rPr lang="es-MX" sz="8000" b="1" i="1" dirty="0" err="1">
                <a:ln w="0"/>
                <a:solidFill>
                  <a:schemeClr val="accent6">
                    <a:lumMod val="75000"/>
                  </a:schemeClr>
                </a:solidFill>
              </a:rPr>
              <a:t>Fuzzy</a:t>
            </a:r>
            <a:r>
              <a:rPr lang="es-MX" sz="8000" b="1" i="1" dirty="0">
                <a:ln w="0"/>
                <a:solidFill>
                  <a:schemeClr val="accent6">
                    <a:lumMod val="75000"/>
                  </a:schemeClr>
                </a:solidFill>
              </a:rPr>
              <a:t> C-</a:t>
            </a:r>
            <a:r>
              <a:rPr lang="es-MX" sz="8000" b="1" i="1" dirty="0" err="1">
                <a:ln w="0"/>
                <a:solidFill>
                  <a:schemeClr val="accent6">
                    <a:lumMod val="75000"/>
                  </a:schemeClr>
                </a:solidFill>
              </a:rPr>
              <a:t>means</a:t>
            </a:r>
            <a:r>
              <a:rPr lang="es-MX" sz="8000" b="1" i="1" dirty="0">
                <a:ln w="0"/>
                <a:solidFill>
                  <a:schemeClr val="accent6">
                    <a:lumMod val="75000"/>
                  </a:schemeClr>
                </a:solidFill>
              </a:rPr>
              <a:t> para la agrupación de características en imágenes.</a:t>
            </a:r>
            <a:endParaRPr lang="es-MX" sz="8000" b="1" dirty="0">
              <a:ln w="0"/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43B7D07-522E-DF3E-20B7-AA0B6F7AF94E}"/>
              </a:ext>
            </a:extLst>
          </p:cNvPr>
          <p:cNvSpPr/>
          <p:nvPr/>
        </p:nvSpPr>
        <p:spPr>
          <a:xfrm>
            <a:off x="-44503" y="6801185"/>
            <a:ext cx="28800426" cy="1349122"/>
          </a:xfrm>
          <a:prstGeom prst="rect">
            <a:avLst/>
          </a:prstGeom>
          <a:noFill/>
        </p:spPr>
        <p:txBody>
          <a:bodyPr wrap="square" lIns="116872" tIns="58437" rIns="116872" bIns="58437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sz="4000" dirty="0">
                <a:latin typeface="Arial "/>
              </a:rPr>
              <a:t>Ángel García Báez, Héctor Acosta Mesa y Sergio Hernández Méndez</a:t>
            </a:r>
          </a:p>
          <a:p>
            <a:pPr algn="ctr"/>
            <a:r>
              <a:rPr lang="es-MX" sz="4000" dirty="0">
                <a:latin typeface="Arial "/>
              </a:rPr>
              <a:t>Instituto de Investigaciones en Inteligencia Artificial, Universidad Veracruzana, Xalapa, Veracruz, México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AB4092E-EC37-E433-3EDD-A9FDEC49E925}"/>
              </a:ext>
            </a:extLst>
          </p:cNvPr>
          <p:cNvSpPr/>
          <p:nvPr/>
        </p:nvSpPr>
        <p:spPr>
          <a:xfrm>
            <a:off x="1294857" y="23752422"/>
            <a:ext cx="11465170" cy="1872342"/>
          </a:xfrm>
          <a:prstGeom prst="rect">
            <a:avLst/>
          </a:prstGeom>
          <a:noFill/>
        </p:spPr>
        <p:txBody>
          <a:bodyPr wrap="square" lIns="116872" tIns="58437" rIns="116872" bIns="58437">
            <a:spAutoFit/>
          </a:bodyPr>
          <a:lstStyle/>
          <a:p>
            <a:pPr algn="ctr"/>
            <a:r>
              <a:rPr lang="es-MX" sz="44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</a:p>
          <a:p>
            <a:pPr algn="just"/>
            <a:r>
              <a:rPr lang="es-MX" sz="35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Evaluar y comparar el desempeño de los algoritmos de agrupamiento no supervisado K-</a:t>
            </a:r>
            <a:r>
              <a:rPr lang="es-MX" sz="35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lang="es-MX" sz="35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MX" sz="35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Fuzzy</a:t>
            </a:r>
            <a:r>
              <a:rPr lang="es-MX" sz="35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C-</a:t>
            </a:r>
            <a:r>
              <a:rPr lang="es-MX" sz="35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endParaRPr lang="es-MX" sz="3500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FF7C575-48C9-EBD9-F999-495218D81C12}"/>
              </a:ext>
            </a:extLst>
          </p:cNvPr>
          <p:cNvSpPr/>
          <p:nvPr/>
        </p:nvSpPr>
        <p:spPr>
          <a:xfrm>
            <a:off x="13551877" y="10679678"/>
            <a:ext cx="14416193" cy="28941290"/>
          </a:xfrm>
          <a:prstGeom prst="rect">
            <a:avLst/>
          </a:prstGeom>
          <a:noFill/>
        </p:spPr>
        <p:txBody>
          <a:bodyPr wrap="square" lIns="116872" tIns="58437" rIns="116872" bIns="58437">
            <a:spAutoFit/>
          </a:bodyPr>
          <a:lstStyle/>
          <a:p>
            <a:pPr algn="ctr"/>
            <a:r>
              <a:rPr lang="es-MX" sz="44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Aplicación</a:t>
            </a:r>
          </a:p>
          <a:p>
            <a:pPr algn="just"/>
            <a:r>
              <a:rPr lang="es-ES" sz="35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extrajeron las características de las 7000 imágenes, en donde cada imagen pasaba a ser un vector de 512 dimensiones. Posteriormente se seleccionaron al azar 800 de esos vectores por limitaciones computacionales. </a:t>
            </a:r>
          </a:p>
          <a:p>
            <a:pPr algn="just"/>
            <a:r>
              <a:rPr lang="es-ES" sz="35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determino el número optimo de </a:t>
            </a:r>
            <a:r>
              <a:rPr lang="es-ES" sz="35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clusters</a:t>
            </a:r>
            <a:r>
              <a:rPr lang="es-ES" sz="35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 3 para K-</a:t>
            </a:r>
            <a:r>
              <a:rPr lang="es-ES" sz="35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lang="es-ES" sz="35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para </a:t>
            </a:r>
            <a:r>
              <a:rPr lang="es-ES" sz="35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Fuzzy</a:t>
            </a:r>
            <a:r>
              <a:rPr lang="es-ES" sz="35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C-</a:t>
            </a:r>
            <a:r>
              <a:rPr lang="es-ES" sz="35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lang="es-ES" sz="35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usando el método del codo de </a:t>
            </a:r>
            <a:r>
              <a:rPr lang="es-ES" sz="35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Janbu</a:t>
            </a:r>
            <a:r>
              <a:rPr lang="es-ES" sz="35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graficar la </a:t>
            </a:r>
            <a:r>
              <a:rPr lang="es-ES" sz="35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intravarianza</a:t>
            </a:r>
            <a:r>
              <a:rPr lang="es-ES" sz="35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s-ES" sz="35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Posteriormente se obtuvieron los </a:t>
            </a:r>
            <a:r>
              <a:rPr lang="es-ES" sz="35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clusters</a:t>
            </a:r>
            <a:r>
              <a:rPr lang="es-ES" sz="35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a continuación se muestra el resultado proyectado en 2D con ayuda de PCA.</a:t>
            </a:r>
          </a:p>
          <a:p>
            <a:pPr algn="just"/>
            <a:endParaRPr lang="es-ES" sz="3500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MX" sz="3500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MX" sz="3500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MX" sz="3500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MX" sz="3500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MX" sz="3500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MX" sz="3500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MX" sz="3500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MX" sz="3500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MX" sz="3500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MX" sz="3500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MX" sz="3500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MX" sz="3500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MX" sz="3500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MX" sz="3500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MX" sz="3500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MX" sz="35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Figura 1: </a:t>
            </a:r>
            <a:r>
              <a:rPr lang="es-MX" sz="3500" b="1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r>
              <a:rPr lang="es-MX" sz="35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K-</a:t>
            </a:r>
            <a:r>
              <a:rPr lang="es-MX" sz="3500" b="1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endParaRPr lang="es-MX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MX" sz="3500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MX" sz="3500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MX" sz="3500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MX" sz="3500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MX" sz="3500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MX" sz="3500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MX" sz="3500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MX" sz="3500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MX" sz="3500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MX" sz="3500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MX" sz="3500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MX" sz="3500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MX" sz="3500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MX" sz="3500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MX" sz="3500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MX" sz="3500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MX" sz="35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Figura 2: </a:t>
            </a:r>
            <a:r>
              <a:rPr lang="es-MX" sz="3500" b="1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r>
              <a:rPr lang="es-MX" sz="35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3500" b="1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Fuzzy</a:t>
            </a:r>
            <a:r>
              <a:rPr lang="es-MX" sz="35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C-</a:t>
            </a:r>
            <a:r>
              <a:rPr lang="es-MX" sz="3500" b="1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lang="es-MX" sz="35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MX" sz="3500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MX" sz="3500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MX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MX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MX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MX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MX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MX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MX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MX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MX" sz="35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MX" sz="4400" b="1" dirty="0">
              <a:ln w="0"/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86849AC-9CD2-7C19-D432-EA764EF7DEFD}"/>
              </a:ext>
            </a:extLst>
          </p:cNvPr>
          <p:cNvSpPr/>
          <p:nvPr/>
        </p:nvSpPr>
        <p:spPr>
          <a:xfrm>
            <a:off x="734376" y="26590707"/>
            <a:ext cx="12583156" cy="795124"/>
          </a:xfrm>
          <a:prstGeom prst="rect">
            <a:avLst/>
          </a:prstGeom>
          <a:noFill/>
        </p:spPr>
        <p:txBody>
          <a:bodyPr wrap="square" lIns="116872" tIns="58437" rIns="116872" bIns="58437">
            <a:spAutoFit/>
          </a:bodyPr>
          <a:lstStyle/>
          <a:p>
            <a:pPr algn="ctr"/>
            <a:r>
              <a:rPr lang="es-MX" sz="4400" b="1" dirty="0">
                <a:ln w="0"/>
              </a:rPr>
              <a:t>Metodología</a:t>
            </a:r>
            <a:endParaRPr lang="es-ES" sz="5112" dirty="0">
              <a:ln w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17D11EC-C1C3-0023-473E-656E88D2C4B5}"/>
              </a:ext>
            </a:extLst>
          </p:cNvPr>
          <p:cNvSpPr/>
          <p:nvPr/>
        </p:nvSpPr>
        <p:spPr>
          <a:xfrm>
            <a:off x="1294857" y="10692411"/>
            <a:ext cx="11465170" cy="5642605"/>
          </a:xfrm>
          <a:prstGeom prst="rect">
            <a:avLst/>
          </a:prstGeom>
          <a:noFill/>
        </p:spPr>
        <p:txBody>
          <a:bodyPr wrap="square" lIns="116872" tIns="58437" rIns="116872" bIns="58437">
            <a:spAutoFit/>
          </a:bodyPr>
          <a:lstStyle/>
          <a:p>
            <a:pPr algn="ctr"/>
            <a:r>
              <a:rPr lang="es-MX" sz="44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  <a:p>
            <a:pPr algn="just"/>
            <a:r>
              <a:rPr lang="es-MX" sz="35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agrupación no supervisada de imágenes es una técnica clave para explorar y descubrir patrones en grandes volúmenes de datos visuales. En este estudio se comparan los algoritmos K-</a:t>
            </a:r>
            <a:r>
              <a:rPr lang="es-MX" sz="35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lang="es-MX" sz="35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MX" sz="35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Fuzzy</a:t>
            </a:r>
            <a:r>
              <a:rPr lang="es-MX" sz="35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C-</a:t>
            </a:r>
            <a:r>
              <a:rPr lang="es-MX" sz="35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lang="es-MX" sz="35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aplicados a una base de datos de imágenes de rostros, utilizando una red neuronal convolucional </a:t>
            </a:r>
            <a:r>
              <a:rPr lang="es-MX" sz="350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pre-entrenada</a:t>
            </a:r>
            <a:r>
              <a:rPr lang="es-MX" sz="35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extraer representaciones de alto nivel. Se busca evaluar cuál de estos métodos logra una mejor separación de los grupos en el espacio latente generado por la CNN.</a:t>
            </a:r>
            <a:endParaRPr lang="es-MX" sz="3500" dirty="0">
              <a:ln w="0"/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0 Imagen">
            <a:extLst>
              <a:ext uri="{FF2B5EF4-FFF2-40B4-BE49-F238E27FC236}">
                <a16:creationId xmlns:a16="http://schemas.microsoft.com/office/drawing/2014/main" id="{6C5F10E5-7569-21A7-2AE7-9DE1E8394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893" y="881406"/>
            <a:ext cx="3126462" cy="2709670"/>
          </a:xfrm>
          <a:prstGeom prst="rect">
            <a:avLst/>
          </a:prstGeom>
        </p:spPr>
      </p:pic>
      <p:pic>
        <p:nvPicPr>
          <p:cNvPr id="5" name="0 Imagen">
            <a:extLst>
              <a:ext uri="{FF2B5EF4-FFF2-40B4-BE49-F238E27FC236}">
                <a16:creationId xmlns:a16="http://schemas.microsoft.com/office/drawing/2014/main" id="{BE4D4012-B001-EC45-C98D-382F473524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" b="920"/>
          <a:stretch/>
        </p:blipFill>
        <p:spPr bwMode="auto">
          <a:xfrm>
            <a:off x="35935" y="39818057"/>
            <a:ext cx="4029075" cy="32397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8" name="Rectángulo 27">
            <a:extLst>
              <a:ext uri="{FF2B5EF4-FFF2-40B4-BE49-F238E27FC236}">
                <a16:creationId xmlns:a16="http://schemas.microsoft.com/office/drawing/2014/main" id="{26D74A78-B593-6E50-709B-7BB5EE174BED}"/>
              </a:ext>
            </a:extLst>
          </p:cNvPr>
          <p:cNvSpPr/>
          <p:nvPr/>
        </p:nvSpPr>
        <p:spPr>
          <a:xfrm>
            <a:off x="3845455" y="40079689"/>
            <a:ext cx="24558036" cy="1780009"/>
          </a:xfrm>
          <a:prstGeom prst="rect">
            <a:avLst/>
          </a:prstGeom>
          <a:noFill/>
        </p:spPr>
        <p:txBody>
          <a:bodyPr wrap="square" lIns="116872" tIns="58437" rIns="116872" bIns="58437">
            <a:spAutoFit/>
          </a:bodyPr>
          <a:lstStyle/>
          <a:p>
            <a:pPr algn="just"/>
            <a:r>
              <a:rPr lang="es-MX" sz="2800" b="1" dirty="0">
                <a:ln w="0"/>
              </a:rPr>
              <a:t>Referencias</a:t>
            </a:r>
          </a:p>
          <a:p>
            <a:pPr algn="just"/>
            <a:r>
              <a:rPr lang="es-MX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Bishop</a:t>
            </a: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C. M. (2006). </a:t>
            </a:r>
            <a:r>
              <a:rPr lang="es-MX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Pattern</a:t>
            </a: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Recognition</a:t>
            </a: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Machine </a:t>
            </a:r>
            <a:r>
              <a:rPr lang="es-MX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Learning</a:t>
            </a: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Springer, New York. </a:t>
            </a:r>
          </a:p>
          <a:p>
            <a:pPr algn="just"/>
            <a:r>
              <a:rPr lang="es-MX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Edla</a:t>
            </a: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D. R., </a:t>
            </a:r>
            <a:r>
              <a:rPr lang="es-MX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Lone</a:t>
            </a: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T., Tapas, N., and </a:t>
            </a:r>
            <a:r>
              <a:rPr lang="es-MX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Kuppili</a:t>
            </a: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V. (2020). </a:t>
            </a:r>
            <a:r>
              <a:rPr lang="es-MX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Analysis</a:t>
            </a: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</a:t>
            </a: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</a:t>
            </a: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dimensional </a:t>
            </a:r>
            <a:r>
              <a:rPr lang="es-MX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brain</a:t>
            </a: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data </a:t>
            </a:r>
            <a:r>
              <a:rPr lang="es-MX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using</a:t>
            </a: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prototype</a:t>
            </a: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based</a:t>
            </a: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fuzzy</a:t>
            </a: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clustering</a:t>
            </a: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s-MX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Clinical</a:t>
            </a: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Epidemiology</a:t>
            </a: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Global </a:t>
            </a:r>
            <a:r>
              <a:rPr lang="es-MX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Health</a:t>
            </a: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8(4):1110–1118.</a:t>
            </a:r>
          </a:p>
          <a:p>
            <a:pPr algn="just"/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Johnson, R. A. and Wichern, D. W. (2007). </a:t>
            </a:r>
            <a:r>
              <a:rPr lang="es-MX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Applied</a:t>
            </a: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Multivariate</a:t>
            </a: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Statistical</a:t>
            </a: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Analysis</a:t>
            </a: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Pearson, </a:t>
            </a:r>
            <a:r>
              <a:rPr lang="es-MX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Upper</a:t>
            </a: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Saddle</a:t>
            </a: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River</a:t>
            </a: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NJ, 6th </a:t>
            </a:r>
            <a:r>
              <a:rPr lang="es-MX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edition</a:t>
            </a: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Nascimento, S., </a:t>
            </a:r>
            <a:r>
              <a:rPr lang="es-MX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Mirkin</a:t>
            </a: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B., and Moura-Pires, F. (2000).</a:t>
            </a:r>
          </a:p>
          <a:p>
            <a:pPr algn="just"/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es-MX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fuzzy</a:t>
            </a: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clustering</a:t>
            </a: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</a:t>
            </a: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</a:t>
            </a: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data and </a:t>
            </a:r>
            <a:r>
              <a:rPr lang="es-MX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fuzzy</a:t>
            </a: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c-</a:t>
            </a:r>
            <a:r>
              <a:rPr lang="es-MX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means</a:t>
            </a: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In </a:t>
            </a:r>
            <a:r>
              <a:rPr lang="es-MX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Ninth</a:t>
            </a: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IEEE International </a:t>
            </a:r>
            <a:r>
              <a:rPr lang="es-MX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Conference</a:t>
            </a: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</a:t>
            </a: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Fuzzy</a:t>
            </a: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Systems</a:t>
            </a: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FUZZ- IEEE 2000 (Cat. No.00CH37063), </a:t>
            </a:r>
            <a:r>
              <a:rPr lang="es-MX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volume</a:t>
            </a: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1, </a:t>
            </a:r>
            <a:r>
              <a:rPr lang="es-MX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pages</a:t>
            </a:r>
            <a:r>
              <a:rPr lang="es-MX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302–307, San Antonio, TX, USA. IEEE</a:t>
            </a:r>
            <a:r>
              <a:rPr lang="es-MX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FF8B05FE-41CC-04A1-66F7-001581C0CE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6640350"/>
              </p:ext>
            </p:extLst>
          </p:nvPr>
        </p:nvGraphicFramePr>
        <p:xfrm>
          <a:off x="1291881" y="26766174"/>
          <a:ext cx="11468146" cy="8480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030" name="Picture 6" descr="Imágenes de Acuarela Verde - Descarga gratuita en Freepik">
            <a:extLst>
              <a:ext uri="{FF2B5EF4-FFF2-40B4-BE49-F238E27FC236}">
                <a16:creationId xmlns:a16="http://schemas.microsoft.com/office/drawing/2014/main" id="{D63BC49D-7E4F-42B3-2F11-05A6FD6DE8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19"/>
          <a:stretch/>
        </p:blipFill>
        <p:spPr bwMode="auto">
          <a:xfrm>
            <a:off x="25098745" y="6381857"/>
            <a:ext cx="3657178" cy="514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cuarela Verde Vectores, Iconos, Gráficos y Fondos para Descargar Gratis">
            <a:extLst>
              <a:ext uri="{FF2B5EF4-FFF2-40B4-BE49-F238E27FC236}">
                <a16:creationId xmlns:a16="http://schemas.microsoft.com/office/drawing/2014/main" id="{03B6C487-7AD8-FAFB-694E-07B9E9DC1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23"/>
          <a:stretch/>
        </p:blipFill>
        <p:spPr bwMode="auto">
          <a:xfrm rot="5400000">
            <a:off x="-2534223" y="2575890"/>
            <a:ext cx="6786408" cy="171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Imágenes de Acuarela Verde - Descarga gratuita en Freepik">
            <a:extLst>
              <a:ext uri="{FF2B5EF4-FFF2-40B4-BE49-F238E27FC236}">
                <a16:creationId xmlns:a16="http://schemas.microsoft.com/office/drawing/2014/main" id="{1A37F7F1-8091-8DCC-2FD3-7DE2E9D4EA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6568" b="20481"/>
          <a:stretch/>
        </p:blipFill>
        <p:spPr bwMode="auto">
          <a:xfrm rot="10800000">
            <a:off x="-3" y="3998229"/>
            <a:ext cx="2589720" cy="47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FF6493B-DE53-A3DA-2BCD-71F24221B808}"/>
              </a:ext>
            </a:extLst>
          </p:cNvPr>
          <p:cNvSpPr txBox="1"/>
          <p:nvPr/>
        </p:nvSpPr>
        <p:spPr>
          <a:xfrm>
            <a:off x="1325337" y="8451196"/>
            <a:ext cx="2610666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Resumen: </a:t>
            </a:r>
            <a:r>
              <a:rPr lang="es-MX" sz="3600" dirty="0"/>
              <a:t>Se compararon los algoritmos K-</a:t>
            </a:r>
            <a:r>
              <a:rPr lang="es-MX" sz="3600" dirty="0" err="1"/>
              <a:t>means</a:t>
            </a:r>
            <a:r>
              <a:rPr lang="es-MX" sz="3600" dirty="0"/>
              <a:t> y </a:t>
            </a:r>
            <a:r>
              <a:rPr lang="es-MX" sz="3600" dirty="0" err="1"/>
              <a:t>Fuzzy</a:t>
            </a:r>
            <a:r>
              <a:rPr lang="es-MX" sz="3600" dirty="0"/>
              <a:t> C-</a:t>
            </a:r>
            <a:r>
              <a:rPr lang="es-MX" sz="3600" dirty="0" err="1"/>
              <a:t>means</a:t>
            </a:r>
            <a:r>
              <a:rPr lang="es-MX" sz="3600" dirty="0"/>
              <a:t> para agrupar imágenes de rostros, utilizando vectores de características extraídos con una red neuronal la red convolucional </a:t>
            </a:r>
            <a:r>
              <a:rPr lang="es-MX" sz="3600" dirty="0" err="1"/>
              <a:t>preentrenada</a:t>
            </a:r>
            <a:r>
              <a:rPr lang="es-MX" sz="3600" dirty="0"/>
              <a:t> </a:t>
            </a:r>
            <a:r>
              <a:rPr lang="es-MX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VGG16</a:t>
            </a:r>
            <a:r>
              <a:rPr lang="es-MX" sz="3600" dirty="0"/>
              <a:t>. Se encontró que </a:t>
            </a:r>
            <a:r>
              <a:rPr lang="es-MX" sz="3600" dirty="0" err="1"/>
              <a:t>Fuzzy</a:t>
            </a:r>
            <a:r>
              <a:rPr lang="es-MX" sz="3600" dirty="0"/>
              <a:t> C-</a:t>
            </a:r>
            <a:r>
              <a:rPr lang="es-MX" sz="3600" dirty="0" err="1"/>
              <a:t>means</a:t>
            </a:r>
            <a:r>
              <a:rPr lang="es-MX" sz="3600" dirty="0"/>
              <a:t> presenta un mejor desempeño ante datos ruidosos.</a:t>
            </a:r>
            <a:endParaRPr lang="es-MX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E5A1377-99B9-861F-A25D-381B50F2D2B8}"/>
              </a:ext>
            </a:extLst>
          </p:cNvPr>
          <p:cNvSpPr txBox="1"/>
          <p:nvPr/>
        </p:nvSpPr>
        <p:spPr>
          <a:xfrm>
            <a:off x="2889569" y="36487301"/>
            <a:ext cx="24893443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500" b="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																 </a:t>
            </a:r>
            <a:r>
              <a:rPr lang="es-MX" sz="35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Tabla 1: Resultados comparativos</a:t>
            </a:r>
            <a:endParaRPr lang="es-MX" sz="3500" b="1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sz="3500" b="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4400" b="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  <a:endParaRPr lang="es-MX" sz="440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MX" sz="350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sz="35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Se encontró que el algoritmo de </a:t>
            </a:r>
            <a:r>
              <a:rPr lang="es-MX" sz="35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Fuzzy</a:t>
            </a:r>
            <a:r>
              <a:rPr lang="es-MX" sz="35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C-</a:t>
            </a:r>
            <a:r>
              <a:rPr lang="es-MX" sz="35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lang="es-MX" sz="35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se desempeña mejor en casos como este donde los datos resultan ser muy ruidosos, esto se puede contrastar mediante la minimización de la </a:t>
            </a:r>
            <a:r>
              <a:rPr lang="es-MX" sz="35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intravarancia</a:t>
            </a:r>
            <a:r>
              <a:rPr lang="es-MX" sz="35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respecto al algoritmo de K-</a:t>
            </a:r>
            <a:r>
              <a:rPr lang="es-MX" sz="3500" dirty="0" err="1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meadias</a:t>
            </a:r>
            <a:r>
              <a:rPr lang="es-MX" sz="35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ECA8AB1-4782-FC8E-1BCC-06B8D96F42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8082" y="881406"/>
            <a:ext cx="2981325" cy="264434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33E6439-0B89-B3BF-8465-288BEA2E42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125" y="1047145"/>
            <a:ext cx="9725025" cy="232410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14ED1C6B-D6A6-7448-D7FD-5B25DAFB1962}"/>
              </a:ext>
            </a:extLst>
          </p:cNvPr>
          <p:cNvGrpSpPr/>
          <p:nvPr/>
        </p:nvGrpSpPr>
        <p:grpSpPr>
          <a:xfrm>
            <a:off x="2132082" y="33992215"/>
            <a:ext cx="10392789" cy="1304675"/>
            <a:chOff x="1075356" y="5519558"/>
            <a:chExt cx="10392789" cy="1304675"/>
          </a:xfrm>
        </p:grpSpPr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5B054E32-1FFD-45A9-B6A6-2B9B163CBDA3}"/>
                </a:ext>
              </a:extLst>
            </p:cNvPr>
            <p:cNvSpPr/>
            <p:nvPr/>
          </p:nvSpPr>
          <p:spPr>
            <a:xfrm>
              <a:off x="1075356" y="5519558"/>
              <a:ext cx="10392789" cy="130467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MX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6F1BC235-36E8-FBAD-D7DB-8BAC1EC0F711}"/>
                </a:ext>
              </a:extLst>
            </p:cNvPr>
            <p:cNvSpPr txBox="1"/>
            <p:nvPr/>
          </p:nvSpPr>
          <p:spPr>
            <a:xfrm>
              <a:off x="1075356" y="5519558"/>
              <a:ext cx="10392789" cy="1304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35586" tIns="111760" rIns="111760" bIns="11176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4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Obtención de </a:t>
              </a:r>
              <a:r>
                <a:rPr lang="es-MX" sz="4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clusters</a:t>
              </a:r>
              <a:r>
                <a:rPr lang="es-MX" sz="4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y métrica de separación </a:t>
              </a:r>
              <a:r>
                <a:rPr lang="es-MX" sz="44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intragrupo</a:t>
              </a:r>
              <a:r>
                <a:rPr lang="es-MX" sz="4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s-MX" sz="44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Elipse 17">
            <a:extLst>
              <a:ext uri="{FF2B5EF4-FFF2-40B4-BE49-F238E27FC236}">
                <a16:creationId xmlns:a16="http://schemas.microsoft.com/office/drawing/2014/main" id="{E823AE96-7FAF-6094-43EA-E3F2092D9113}"/>
              </a:ext>
            </a:extLst>
          </p:cNvPr>
          <p:cNvSpPr/>
          <p:nvPr/>
        </p:nvSpPr>
        <p:spPr>
          <a:xfrm>
            <a:off x="1454967" y="33829140"/>
            <a:ext cx="1630843" cy="1630843"/>
          </a:xfrm>
          <a:prstGeom prst="ellipse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MX"/>
          </a:p>
        </p:txBody>
      </p:sp>
      <p:pic>
        <p:nvPicPr>
          <p:cNvPr id="1028" name="Picture 4" descr="Convolutional Neural Network | Deep Learning | Developers Breach">
            <a:extLst>
              <a:ext uri="{FF2B5EF4-FFF2-40B4-BE49-F238E27FC236}">
                <a16:creationId xmlns:a16="http://schemas.microsoft.com/office/drawing/2014/main" id="{DF4F9B8E-B651-5277-AA85-D0EB3EDFC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87" y="16591439"/>
            <a:ext cx="11801753" cy="626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upo 47">
            <a:extLst>
              <a:ext uri="{FF2B5EF4-FFF2-40B4-BE49-F238E27FC236}">
                <a16:creationId xmlns:a16="http://schemas.microsoft.com/office/drawing/2014/main" id="{38448F01-254D-E108-1B82-D0A2A6C5C8A6}"/>
              </a:ext>
            </a:extLst>
          </p:cNvPr>
          <p:cNvGrpSpPr/>
          <p:nvPr/>
        </p:nvGrpSpPr>
        <p:grpSpPr>
          <a:xfrm>
            <a:off x="15585660" y="15318471"/>
            <a:ext cx="10142878" cy="17418541"/>
            <a:chOff x="11652342" y="18779603"/>
            <a:chExt cx="5715000" cy="12173518"/>
          </a:xfrm>
        </p:grpSpPr>
        <p:pic>
          <p:nvPicPr>
            <p:cNvPr id="45" name="Imagen 44">
              <a:extLst>
                <a:ext uri="{FF2B5EF4-FFF2-40B4-BE49-F238E27FC236}">
                  <a16:creationId xmlns:a16="http://schemas.microsoft.com/office/drawing/2014/main" id="{3A4A37DE-1B44-CE06-D0CA-267CF5B49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2342" y="18779603"/>
              <a:ext cx="5715000" cy="5715000"/>
            </a:xfrm>
            <a:prstGeom prst="rect">
              <a:avLst/>
            </a:prstGeom>
          </p:spPr>
        </p:pic>
        <p:pic>
          <p:nvPicPr>
            <p:cNvPr id="47" name="Imagen 46">
              <a:extLst>
                <a:ext uri="{FF2B5EF4-FFF2-40B4-BE49-F238E27FC236}">
                  <a16:creationId xmlns:a16="http://schemas.microsoft.com/office/drawing/2014/main" id="{FA9220D8-B24D-2DFD-EAAC-35ACF673A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2342" y="25238121"/>
              <a:ext cx="5715000" cy="5715000"/>
            </a:xfrm>
            <a:prstGeom prst="rect">
              <a:avLst/>
            </a:prstGeom>
          </p:spPr>
        </p:pic>
      </p:grpSp>
      <p:graphicFrame>
        <p:nvGraphicFramePr>
          <p:cNvPr id="50" name="Tabla 49">
            <a:extLst>
              <a:ext uri="{FF2B5EF4-FFF2-40B4-BE49-F238E27FC236}">
                <a16:creationId xmlns:a16="http://schemas.microsoft.com/office/drawing/2014/main" id="{4E9F1C38-597A-8DB7-3CC2-473576682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680882"/>
              </p:ext>
            </p:extLst>
          </p:nvPr>
        </p:nvGraphicFramePr>
        <p:xfrm>
          <a:off x="16124473" y="34264380"/>
          <a:ext cx="9271000" cy="2065020"/>
        </p:xfrm>
        <a:graphic>
          <a:graphicData uri="http://schemas.openxmlformats.org/drawingml/2006/table">
            <a:tbl>
              <a:tblPr/>
              <a:tblGrid>
                <a:gridCol w="2730500">
                  <a:extLst>
                    <a:ext uri="{9D8B030D-6E8A-4147-A177-3AD203B41FA5}">
                      <a16:colId xmlns:a16="http://schemas.microsoft.com/office/drawing/2014/main" val="1964875914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825044312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2322088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267154356"/>
                    </a:ext>
                  </a:extLst>
                </a:gridCol>
                <a:gridCol w="3644900">
                  <a:extLst>
                    <a:ext uri="{9D8B030D-6E8A-4147-A177-3AD203B41FA5}">
                      <a16:colId xmlns:a16="http://schemas.microsoft.com/office/drawing/2014/main" val="3893738284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3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ALGORITMO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3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3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3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INTRAVARIANZA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37652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3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K-MEANS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3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3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3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3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2048246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389953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3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Fuzzy C-means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3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3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3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MX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1149.789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029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7049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1876</TotalTime>
  <Words>588</Words>
  <Application>Microsoft Office PowerPoint</Application>
  <PresentationFormat>Personalizado</PresentationFormat>
  <Paragraphs>86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Aptos</vt:lpstr>
      <vt:lpstr>Arial</vt:lpstr>
      <vt:lpstr>Arial </vt:lpstr>
      <vt:lpstr>Calibri</vt:lpstr>
      <vt:lpstr>Calibri Light</vt:lpstr>
      <vt:lpstr>Times New Roman</vt:lpstr>
      <vt:lpstr>Tema de Office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Lorena López Lozada</dc:creator>
  <cp:lastModifiedBy>GARCIA BAEZ ANGEL</cp:lastModifiedBy>
  <cp:revision>57</cp:revision>
  <dcterms:created xsi:type="dcterms:W3CDTF">2018-10-17T21:15:57Z</dcterms:created>
  <dcterms:modified xsi:type="dcterms:W3CDTF">2025-05-21T16:02:05Z</dcterms:modified>
</cp:coreProperties>
</file>