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75" r:id="rId3"/>
    <p:sldId id="371" r:id="rId4"/>
    <p:sldId id="374" r:id="rId5"/>
    <p:sldId id="372" r:id="rId6"/>
    <p:sldId id="373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 autoAdjust="0"/>
    <p:restoredTop sz="94793" autoAdjust="0"/>
  </p:normalViewPr>
  <p:slideViewPr>
    <p:cSldViewPr>
      <p:cViewPr varScale="1">
        <p:scale>
          <a:sx n="122" d="100"/>
          <a:sy n="122" d="100"/>
        </p:scale>
        <p:origin x="216" y="2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9/25/23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9/25/23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9/25/23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ster.io/anjalishaw1125/servo-motor-ultrasonic-sensor-e69be3" TargetMode="External"/><Relationship Id="rId3" Type="http://schemas.openxmlformats.org/officeDocument/2006/relationships/hyperlink" Target="https://www.hackster.io/arnaum/leds-and-buzzer-controlled-by-joystick-336696" TargetMode="External"/><Relationship Id="rId7" Type="http://schemas.openxmlformats.org/officeDocument/2006/relationships/hyperlink" Target="https://www.hackster.io/daniele-bonaldo/android-things-word-clock-46cc14" TargetMode="External"/><Relationship Id="rId2" Type="http://schemas.openxmlformats.org/officeDocument/2006/relationships/hyperlink" Target="https://www.hackster.io/FutureSharks/raspberry-pi-security-system-with-motion-detection-camera-bed1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ster.io/josh-holder/game-of-lights-1d74af%20%5b5" TargetMode="External"/><Relationship Id="rId5" Type="http://schemas.openxmlformats.org/officeDocument/2006/relationships/hyperlink" Target="https://www.hackster.io/vasiljevalentin/snake-led-16x16-matrix-game-27ba6d" TargetMode="External"/><Relationship Id="rId10" Type="http://schemas.openxmlformats.org/officeDocument/2006/relationships/hyperlink" Target="https://www.hackster.io/milesnash_/new-year-s-countdown-aeefff" TargetMode="External"/><Relationship Id="rId4" Type="http://schemas.openxmlformats.org/officeDocument/2006/relationships/hyperlink" Target="https://www.hackster.io/SAnwandter1/programming-8x8-led-matrix-23475a" TargetMode="External"/><Relationship Id="rId9" Type="http://schemas.openxmlformats.org/officeDocument/2006/relationships/hyperlink" Target="https://www.hackster.io/macsboost/a-totally-useless-iot-machine-eee43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search?q=LED+Matrix+Panel&amp;p=2" TargetMode="External"/><Relationship Id="rId7" Type="http://schemas.openxmlformats.org/officeDocument/2006/relationships/hyperlink" Target="https://www.amazon.com/DEVMO-Joystick-Breakout-Controller-Arduino/dp/B07RB493PT/" TargetMode="External"/><Relationship Id="rId2" Type="http://schemas.openxmlformats.org/officeDocument/2006/relationships/hyperlink" Target="https://www.adafruit.com/product/6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s?k=marbles&amp;rh=p_36%3A-500&amp;qid=1695690773&amp;rnid=386491011&amp;ref=sr_nr_p_36_5" TargetMode="External"/><Relationship Id="rId5" Type="http://schemas.openxmlformats.org/officeDocument/2006/relationships/hyperlink" Target="https://www.hackster.io/SAnwandter1/programming-8x8-led-matrix-23475a" TargetMode="External"/><Relationship Id="rId4" Type="http://schemas.openxmlformats.org/officeDocument/2006/relationships/hyperlink" Target="https://www.adafruit.com/product/45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7300"/>
            <a:ext cx="9907555" cy="386334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sz="6000" dirty="0"/>
            </a:br>
            <a:br>
              <a:rPr lang="en-US" dirty="0"/>
            </a:br>
            <a:r>
              <a:rPr lang="en-US" sz="5600" dirty="0"/>
              <a:t>Mini Rube Goldberg + Game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Monday, September 25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  <a:p>
            <a:r>
              <a:rPr lang="en-US" dirty="0"/>
              <a:t>Paula Ortega Giménez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624052" y="1447800"/>
            <a:ext cx="10967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Story: I have always liked games like Rube Goldberg machines and those involving puzzles or surprising elements. I decided to make a device that started through the input of a mini version of the Rube Goldberg machines – a marble track. The second part was basically due to wanting to make something artsy or visual while still adding a fun component to it. </a:t>
            </a:r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18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 am proposing a mini Rube Goldberg Machine with an LED display at the end. This display will potentially have a game on it (like the snake game in [4]), but this might be out of scope for the class, so otherwise, it will just be a display. Also, the complexity of the RG machine might vary, so some of these components are also tentative depending on the difficulty of the tasks as well as where I decide to focus (i.e., more on the display or more on the RG machine?).</a:t>
            </a:r>
          </a:p>
          <a:p>
            <a:pPr lvl="1"/>
            <a:r>
              <a:rPr lang="en-US" sz="1600" dirty="0"/>
              <a:t>Picture of ideal plan:</a:t>
            </a:r>
          </a:p>
          <a:p>
            <a:pPr marL="274320" lvl="1" indent="0">
              <a:buNone/>
            </a:pPr>
            <a:endParaRPr lang="en-US" sz="1600" dirty="0"/>
          </a:p>
        </p:txBody>
      </p:sp>
      <p:pic>
        <p:nvPicPr>
          <p:cNvPr id="6" name="Picture 5" descr="A diagram of a led display&#10;&#10;Description automatically generated">
            <a:extLst>
              <a:ext uri="{FF2B5EF4-FFF2-40B4-BE49-F238E27FC236}">
                <a16:creationId xmlns:a16="http://schemas.microsoft.com/office/drawing/2014/main" id="{18804F67-FD33-217B-DF52-92FD3E520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" t="4426" r="1961" b="21477"/>
          <a:stretch/>
        </p:blipFill>
        <p:spPr>
          <a:xfrm>
            <a:off x="1028699" y="3048000"/>
            <a:ext cx="8484703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3869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1500" dirty="0"/>
              <a:t>Some existing projects that gave me ideas / might be useful: </a:t>
            </a:r>
          </a:p>
          <a:p>
            <a:pPr lvl="2"/>
            <a:r>
              <a:rPr lang="en-US" sz="1400" dirty="0"/>
              <a:t>Uses motion sensor: </a:t>
            </a:r>
          </a:p>
          <a:p>
            <a:pPr lvl="3"/>
            <a:r>
              <a:rPr lang="en-US" sz="1300" dirty="0">
                <a:hlinkClick r:id="rId2"/>
              </a:rPr>
              <a:t>https://www.hackster.io/FutureSharks/raspberry-pi-security-system-with-motion-detection-camera-bed172</a:t>
            </a:r>
            <a:r>
              <a:rPr lang="en-US" sz="1300" dirty="0"/>
              <a:t> [1]</a:t>
            </a:r>
          </a:p>
          <a:p>
            <a:pPr lvl="2"/>
            <a:r>
              <a:rPr lang="en-US" sz="1400" dirty="0"/>
              <a:t>LED game: </a:t>
            </a:r>
          </a:p>
          <a:p>
            <a:pPr lvl="3"/>
            <a:r>
              <a:rPr lang="en-US" sz="1300" dirty="0"/>
              <a:t>LEDs and Buzzer Controlled by Joystick: </a:t>
            </a:r>
            <a:r>
              <a:rPr lang="en-US" sz="1300" dirty="0">
                <a:hlinkClick r:id="rId3"/>
              </a:rPr>
              <a:t>https://www.hackster.io/arnaum/leds-and-buzzer-controlled-by-joystick-336696</a:t>
            </a:r>
            <a:r>
              <a:rPr lang="en-US" sz="1300" dirty="0"/>
              <a:t> [2]</a:t>
            </a:r>
          </a:p>
          <a:p>
            <a:pPr lvl="3"/>
            <a:r>
              <a:rPr lang="en-US" sz="1300" dirty="0"/>
              <a:t>Programming 8x8 LED Matrix: </a:t>
            </a:r>
            <a:r>
              <a:rPr lang="en-US" sz="13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https://www.hackster.io/SAnwandter1/programming-8x8-led-matrix-23475a</a:t>
            </a:r>
            <a:r>
              <a:rPr lang="en-US" sz="1300" dirty="0"/>
              <a:t> [3]</a:t>
            </a:r>
          </a:p>
          <a:p>
            <a:pPr lvl="3"/>
            <a:r>
              <a:rPr lang="en-US" sz="1300" dirty="0"/>
              <a:t>Snake LED 16x16 matrix game </a:t>
            </a:r>
            <a:r>
              <a:rPr lang="en-US" sz="1300" i="0" dirty="0">
                <a:solidFill>
                  <a:srgbClr val="111111"/>
                </a:solidFill>
                <a:effectLst/>
                <a:hlinkClick r:id="rId5"/>
              </a:rPr>
              <a:t>https://www.hackster.io/vasiljevalentin/snake-led-16x16-matrix-game-27ba6d</a:t>
            </a:r>
            <a:r>
              <a:rPr lang="en-US" sz="1300" i="0" dirty="0">
                <a:solidFill>
                  <a:srgbClr val="111111"/>
                </a:solidFill>
                <a:effectLst/>
              </a:rPr>
              <a:t> [4]</a:t>
            </a:r>
          </a:p>
          <a:p>
            <a:pPr lvl="3"/>
            <a:r>
              <a:rPr lang="en-US" sz="1300" dirty="0"/>
              <a:t>Game of Lights (uses LED strip): </a:t>
            </a:r>
            <a:r>
              <a:rPr lang="en-US" sz="1300" dirty="0">
                <a:hlinkClick r:id="rId6"/>
              </a:rPr>
              <a:t>https://www.hackster.io/josh-holder/game-of-lights-1d74af [5</a:t>
            </a:r>
            <a:r>
              <a:rPr lang="en-US" sz="1300" dirty="0"/>
              <a:t>] </a:t>
            </a:r>
          </a:p>
          <a:p>
            <a:pPr lvl="3"/>
            <a:r>
              <a:rPr lang="en-US" sz="1300" dirty="0"/>
              <a:t>Could also use an LED strip and something like this: Android Things Word Clock </a:t>
            </a:r>
            <a:r>
              <a:rPr lang="en-US" sz="1300" dirty="0">
                <a:hlinkClick r:id="rId7"/>
              </a:rPr>
              <a:t>https://www.hackster.io/daniele-bonaldo/android-things-word-clock-46cc14</a:t>
            </a:r>
            <a:r>
              <a:rPr lang="en-US" sz="1300" dirty="0"/>
              <a:t> [6]</a:t>
            </a:r>
          </a:p>
          <a:p>
            <a:pPr lvl="2"/>
            <a:r>
              <a:rPr lang="en-US" sz="1400" dirty="0"/>
              <a:t>Servo: </a:t>
            </a:r>
          </a:p>
          <a:p>
            <a:pPr lvl="3"/>
            <a:r>
              <a:rPr lang="en-US" sz="1300" u="sng" dirty="0">
                <a:hlinkClick r:id="rId8"/>
              </a:rPr>
              <a:t>Servo Motor + Ultrasonic Sensor: </a:t>
            </a:r>
            <a:r>
              <a:rPr lang="en-US" sz="1300" dirty="0">
                <a:hlinkClick r:id="rId8"/>
              </a:rPr>
              <a:t>https://www.hackster.io/anjalishaw1125/servo-motor-ultrasonic-sensor-e69be3</a:t>
            </a:r>
            <a:r>
              <a:rPr lang="en-US" sz="1300" dirty="0"/>
              <a:t> [7]</a:t>
            </a:r>
          </a:p>
          <a:p>
            <a:pPr lvl="3"/>
            <a:r>
              <a:rPr lang="en-US" sz="1300" i="0" dirty="0">
                <a:solidFill>
                  <a:srgbClr val="111111"/>
                </a:solidFill>
                <a:effectLst/>
              </a:rPr>
              <a:t>A Totally Useless IoT Machine: </a:t>
            </a:r>
            <a:r>
              <a:rPr lang="en-US" sz="1300" i="0" dirty="0">
                <a:solidFill>
                  <a:srgbClr val="111111"/>
                </a:solidFill>
                <a:effectLst/>
                <a:hlinkClick r:id="rId9"/>
              </a:rPr>
              <a:t>https://www.hackster.io/macsboost/a-totally-useless-iot-machine-eee434</a:t>
            </a:r>
            <a:r>
              <a:rPr lang="en-US" sz="1300" i="0" dirty="0">
                <a:solidFill>
                  <a:srgbClr val="111111"/>
                </a:solidFill>
                <a:effectLst/>
              </a:rPr>
              <a:t> [8]</a:t>
            </a:r>
          </a:p>
          <a:p>
            <a:pPr lvl="2"/>
            <a:r>
              <a:rPr lang="en-US" sz="1400" dirty="0"/>
              <a:t>Marble path:</a:t>
            </a:r>
          </a:p>
          <a:p>
            <a:pPr lvl="3"/>
            <a:r>
              <a:rPr lang="en-US" sz="1300" dirty="0"/>
              <a:t>Could 3D print (</a:t>
            </a:r>
            <a:r>
              <a:rPr lang="en-US" sz="1300" dirty="0" err="1"/>
              <a:t>Thingiverse</a:t>
            </a:r>
            <a:r>
              <a:rPr lang="en-US" sz="1300" dirty="0"/>
              <a:t>): https://</a:t>
            </a:r>
            <a:r>
              <a:rPr lang="en-US" sz="1300" dirty="0" err="1"/>
              <a:t>www.thingiverse.com</a:t>
            </a:r>
            <a:r>
              <a:rPr lang="en-US" sz="1300" dirty="0"/>
              <a:t>/</a:t>
            </a:r>
            <a:r>
              <a:rPr lang="en-US" sz="1300" dirty="0" err="1"/>
              <a:t>search?theme</a:t>
            </a:r>
            <a:r>
              <a:rPr lang="en-US" sz="1300" dirty="0"/>
              <a:t>=</a:t>
            </a:r>
            <a:r>
              <a:rPr lang="en-US" sz="1300" dirty="0" err="1"/>
              <a:t>store&amp;utm_medium</a:t>
            </a:r>
            <a:r>
              <a:rPr lang="en-US" sz="1300" dirty="0"/>
              <a:t>=</a:t>
            </a:r>
            <a:r>
              <a:rPr lang="en-US" sz="1300" dirty="0" err="1"/>
              <a:t>cpc&amp;utm_source</a:t>
            </a:r>
            <a:r>
              <a:rPr lang="en-US" sz="1300" dirty="0"/>
              <a:t>=</a:t>
            </a:r>
            <a:r>
              <a:rPr lang="en-US" sz="1300" dirty="0" err="1"/>
              <a:t>google&amp;utm_campaign</a:t>
            </a:r>
            <a:r>
              <a:rPr lang="en-US" sz="1300" dirty="0"/>
              <a:t>=</a:t>
            </a:r>
            <a:r>
              <a:rPr lang="en-US" sz="1300" dirty="0" err="1"/>
              <a:t>Search_US_PRO_DSA_Quote&amp;utm_adgroup</a:t>
            </a:r>
            <a:r>
              <a:rPr lang="en-US" sz="1300" dirty="0"/>
              <a:t>=</a:t>
            </a:r>
            <a:r>
              <a:rPr lang="en-US" sz="1300" dirty="0" err="1"/>
              <a:t>PRO&amp;utm_content</a:t>
            </a:r>
            <a:r>
              <a:rPr lang="en-US" sz="1300" dirty="0"/>
              <a:t>=&amp;gad=1&amp;gclid=CjwKCAjw38SoBhB6EiwA8EQVLrS9Ds5gu_eQL7mR9CashCs2ye7Fa9uiAJuqYGOISkla5nITyfE9iBoCzCoQAvD_BwE&amp;q=</a:t>
            </a:r>
            <a:r>
              <a:rPr lang="en-US" sz="1300" dirty="0" err="1"/>
              <a:t>marble+path&amp;page</a:t>
            </a:r>
            <a:r>
              <a:rPr lang="en-US" sz="1300" dirty="0"/>
              <a:t>=1&amp;type=</a:t>
            </a:r>
            <a:r>
              <a:rPr lang="en-US" sz="1300" dirty="0" err="1"/>
              <a:t>things&amp;sort</a:t>
            </a:r>
            <a:r>
              <a:rPr lang="en-US" sz="1300" dirty="0"/>
              <a:t>=relevant</a:t>
            </a:r>
          </a:p>
          <a:p>
            <a:pPr lvl="4"/>
            <a:r>
              <a:rPr lang="en-US" sz="1200" dirty="0"/>
              <a:t>There are several options as well as a potential energy path that might allow me to have the ball return to the initial position (might be out of scope)</a:t>
            </a:r>
          </a:p>
          <a:p>
            <a:pPr lvl="2"/>
            <a:r>
              <a:rPr lang="en-US" sz="1400" dirty="0"/>
              <a:t>Countdown example: New Year’s Countdown </a:t>
            </a:r>
            <a:r>
              <a:rPr lang="en-US" sz="1400" dirty="0">
                <a:hlinkClick r:id="rId10"/>
              </a:rPr>
              <a:t>https://www.hackster.io/milesnash_/new-year-s-countdown-aeefff</a:t>
            </a:r>
            <a:r>
              <a:rPr lang="en-US" sz="1400" dirty="0"/>
              <a:t> [9]</a:t>
            </a:r>
          </a:p>
          <a:p>
            <a:pPr lvl="1"/>
            <a:r>
              <a:rPr lang="en-US" sz="1500" dirty="0"/>
              <a:t>Since I am putting a lot of ideas together, I feel like this might be enough complication to existing projects, but I will develop this depending on the professor’s feedback. I am basically putting a lot of components together as well as some parts from other projects, mainly the LED display portion. As for the software, I will be checking what could be useful from these projects, and while a base for many of these components probably exists, I will have to put everything together so that it works for my specific application. I will probably also change some component of the LED display so that I can display what I want.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A492A-272F-AD29-AC67-3085389CFF4C}"/>
              </a:ext>
            </a:extLst>
          </p:cNvPr>
          <p:cNvSpPr txBox="1"/>
          <p:nvPr/>
        </p:nvSpPr>
        <p:spPr>
          <a:xfrm>
            <a:off x="620110" y="6246735"/>
            <a:ext cx="91937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Note: The citation numbers given here are such that these projects can be referenced in the Diagrams below if necessary </a:t>
            </a:r>
          </a:p>
        </p:txBody>
      </p:sp>
    </p:spTree>
    <p:extLst>
      <p:ext uri="{BB962C8B-B14F-4D97-AF65-F5344CB8AC3E}">
        <p14:creationId xmlns:p14="http://schemas.microsoft.com/office/powerpoint/2010/main" val="22021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2F4ABE-6DC3-B988-2730-B6401C6EB4A7}"/>
              </a:ext>
            </a:extLst>
          </p:cNvPr>
          <p:cNvSpPr/>
          <p:nvPr/>
        </p:nvSpPr>
        <p:spPr>
          <a:xfrm>
            <a:off x="3905085" y="3625691"/>
            <a:ext cx="2655504" cy="23560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CFC3DA-ACE4-E3AE-D0E1-4E22EE2E4A48}"/>
              </a:ext>
            </a:extLst>
          </p:cNvPr>
          <p:cNvSpPr/>
          <p:nvPr/>
        </p:nvSpPr>
        <p:spPr>
          <a:xfrm>
            <a:off x="4114800" y="2423987"/>
            <a:ext cx="1676400" cy="647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Computer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92EF0A-9AE2-BF3A-ADAF-3C8555C8558D}"/>
              </a:ext>
            </a:extLst>
          </p:cNvPr>
          <p:cNvCxnSpPr>
            <a:cxnSpLocks/>
          </p:cNvCxnSpPr>
          <p:nvPr/>
        </p:nvCxnSpPr>
        <p:spPr>
          <a:xfrm>
            <a:off x="4953000" y="3071687"/>
            <a:ext cx="0" cy="5540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C4A714-4747-37B5-C803-7A33A406D25F}"/>
              </a:ext>
            </a:extLst>
          </p:cNvPr>
          <p:cNvSpPr/>
          <p:nvPr/>
        </p:nvSpPr>
        <p:spPr>
          <a:xfrm>
            <a:off x="4188373" y="1676400"/>
            <a:ext cx="1529255" cy="323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46F1C7-1D62-A729-D9AD-776EE0797477}"/>
              </a:ext>
            </a:extLst>
          </p:cNvPr>
          <p:cNvCxnSpPr>
            <a:cxnSpLocks/>
          </p:cNvCxnSpPr>
          <p:nvPr/>
        </p:nvCxnSpPr>
        <p:spPr>
          <a:xfrm flipH="1">
            <a:off x="4953000" y="2004269"/>
            <a:ext cx="1" cy="4191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0A61022-FFE9-D086-04A4-E2C47EB33D3F}"/>
              </a:ext>
            </a:extLst>
          </p:cNvPr>
          <p:cNvSpPr/>
          <p:nvPr/>
        </p:nvSpPr>
        <p:spPr>
          <a:xfrm>
            <a:off x="1375367" y="3884104"/>
            <a:ext cx="129540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 Motor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CA01222-2762-0F84-E787-01804E141BCB}"/>
              </a:ext>
            </a:extLst>
          </p:cNvPr>
          <p:cNvSpPr/>
          <p:nvPr/>
        </p:nvSpPr>
        <p:spPr>
          <a:xfrm>
            <a:off x="1165817" y="4953000"/>
            <a:ext cx="17145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Motion/Temp. Sensor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B627B12-170E-C1A8-50F3-06D5B9A77196}"/>
              </a:ext>
            </a:extLst>
          </p:cNvPr>
          <p:cNvSpPr/>
          <p:nvPr/>
        </p:nvSpPr>
        <p:spPr>
          <a:xfrm>
            <a:off x="6708970" y="2645159"/>
            <a:ext cx="1143000" cy="364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99BA33-01A5-697E-0CB5-786219CB6FFC}"/>
              </a:ext>
            </a:extLst>
          </p:cNvPr>
          <p:cNvSpPr/>
          <p:nvPr/>
        </p:nvSpPr>
        <p:spPr>
          <a:xfrm>
            <a:off x="7958155" y="3655953"/>
            <a:ext cx="1866900" cy="14609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Display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1EDDE2A-F4D8-E9DF-D92C-E6DA001FFE25}"/>
              </a:ext>
            </a:extLst>
          </p:cNvPr>
          <p:cNvSpPr/>
          <p:nvPr/>
        </p:nvSpPr>
        <p:spPr>
          <a:xfrm>
            <a:off x="8358205" y="5361590"/>
            <a:ext cx="1066800" cy="62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Joystick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11D7A1F-30F6-9C1F-A13D-77DAD64C5335}"/>
              </a:ext>
            </a:extLst>
          </p:cNvPr>
          <p:cNvSpPr/>
          <p:nvPr/>
        </p:nvSpPr>
        <p:spPr>
          <a:xfrm>
            <a:off x="8712273" y="2666865"/>
            <a:ext cx="1409695" cy="740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 Segment Display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C9542-F87B-11A9-6154-A878EF8752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497667" y="4386422"/>
            <a:ext cx="14604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391E1-A863-A741-585C-D5E6CE7D16BD}"/>
              </a:ext>
            </a:extLst>
          </p:cNvPr>
          <p:cNvCxnSpPr>
            <a:cxnSpLocks/>
          </p:cNvCxnSpPr>
          <p:nvPr/>
        </p:nvCxnSpPr>
        <p:spPr>
          <a:xfrm>
            <a:off x="5977250" y="2827529"/>
            <a:ext cx="4450" cy="794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B9FE2B-6A1B-F163-3642-C76A1839C594}"/>
              </a:ext>
            </a:extLst>
          </p:cNvPr>
          <p:cNvCxnSpPr>
            <a:cxnSpLocks/>
          </p:cNvCxnSpPr>
          <p:nvPr/>
        </p:nvCxnSpPr>
        <p:spPr>
          <a:xfrm>
            <a:off x="6172200" y="3162300"/>
            <a:ext cx="25400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B0E846-56BC-27AA-A6A4-6A2F47434E2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8891605" y="5116891"/>
            <a:ext cx="0" cy="244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DA31B5-A18C-D1A8-7E8D-9604A7178F80}"/>
              </a:ext>
            </a:extLst>
          </p:cNvPr>
          <p:cNvCxnSpPr>
            <a:stCxn id="17" idx="3"/>
          </p:cNvCxnSpPr>
          <p:nvPr/>
        </p:nvCxnSpPr>
        <p:spPr>
          <a:xfrm flipV="1">
            <a:off x="2670767" y="4229100"/>
            <a:ext cx="1234318" cy="169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2EE9FC-2DB8-09CA-1242-2E1FBE18E997}"/>
              </a:ext>
            </a:extLst>
          </p:cNvPr>
          <p:cNvCxnSpPr>
            <a:stCxn id="18" idx="3"/>
          </p:cNvCxnSpPr>
          <p:nvPr/>
        </p:nvCxnSpPr>
        <p:spPr>
          <a:xfrm>
            <a:off x="2880317" y="5257800"/>
            <a:ext cx="10247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B8959-1915-930C-5248-5388F0F19F1A}"/>
              </a:ext>
            </a:extLst>
          </p:cNvPr>
          <p:cNvSpPr txBox="1"/>
          <p:nvPr/>
        </p:nvSpPr>
        <p:spPr>
          <a:xfrm>
            <a:off x="4914900" y="325549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A62949-113F-4370-F47C-695C22AACE3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560589" y="5670332"/>
            <a:ext cx="1797616" cy="13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4FF9EC-020C-0D6E-5A6C-586A12D500B7}"/>
              </a:ext>
            </a:extLst>
          </p:cNvPr>
          <p:cNvSpPr txBox="1"/>
          <p:nvPr/>
        </p:nvSpPr>
        <p:spPr>
          <a:xfrm>
            <a:off x="7383313" y="53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36A591-B3A6-B8FD-34AE-E9127E483EC2}"/>
              </a:ext>
            </a:extLst>
          </p:cNvPr>
          <p:cNvSpPr txBox="1"/>
          <p:nvPr/>
        </p:nvSpPr>
        <p:spPr>
          <a:xfrm>
            <a:off x="8891605" y="508569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[2]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02EEA9-9889-02E8-7293-106382305A6B}"/>
              </a:ext>
            </a:extLst>
          </p:cNvPr>
          <p:cNvSpPr txBox="1"/>
          <p:nvPr/>
        </p:nvSpPr>
        <p:spPr>
          <a:xfrm>
            <a:off x="5870707" y="4076787"/>
            <a:ext cx="80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P1_8 [5]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CF7F07-408D-D267-CCA7-746F47DB5957}"/>
              </a:ext>
            </a:extLst>
          </p:cNvPr>
          <p:cNvSpPr txBox="1"/>
          <p:nvPr/>
        </p:nvSpPr>
        <p:spPr>
          <a:xfrm>
            <a:off x="6025830" y="428667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CA6516-63BC-9CD6-5AAE-57BF6BADBF0E}"/>
              </a:ext>
            </a:extLst>
          </p:cNvPr>
          <p:cNvSpPr txBox="1"/>
          <p:nvPr/>
        </p:nvSpPr>
        <p:spPr>
          <a:xfrm>
            <a:off x="6054530" y="553183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6F648C-9EB9-74D8-043D-F32A7A87EC62}"/>
              </a:ext>
            </a:extLst>
          </p:cNvPr>
          <p:cNvSpPr txBox="1"/>
          <p:nvPr/>
        </p:nvSpPr>
        <p:spPr>
          <a:xfrm>
            <a:off x="3875654" y="409060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DDFD23-8B0B-1282-FFA3-2B8B25332A6F}"/>
              </a:ext>
            </a:extLst>
          </p:cNvPr>
          <p:cNvSpPr txBox="1"/>
          <p:nvPr/>
        </p:nvSpPr>
        <p:spPr>
          <a:xfrm>
            <a:off x="3865177" y="511535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C7C01F-BD25-CD0D-4726-5B58B70BF97B}"/>
              </a:ext>
            </a:extLst>
          </p:cNvPr>
          <p:cNvSpPr txBox="1"/>
          <p:nvPr/>
        </p:nvSpPr>
        <p:spPr>
          <a:xfrm>
            <a:off x="8281517" y="292504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PRU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28F40A-EB3D-D8AA-BC8E-362CF7C9A4C8}"/>
              </a:ext>
            </a:extLst>
          </p:cNvPr>
          <p:cNvSpPr txBox="1"/>
          <p:nvPr/>
        </p:nvSpPr>
        <p:spPr>
          <a:xfrm>
            <a:off x="6182606" y="257495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F0B9F2-D36B-16C4-7B46-EF87CF4C801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81700" y="2827530"/>
            <a:ext cx="7272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95CBD1E-4A9C-0B29-E47A-C30D97C77085}"/>
              </a:ext>
            </a:extLst>
          </p:cNvPr>
          <p:cNvCxnSpPr>
            <a:cxnSpLocks/>
          </p:cNvCxnSpPr>
          <p:nvPr/>
        </p:nvCxnSpPr>
        <p:spPr>
          <a:xfrm flipH="1">
            <a:off x="6183949" y="3162010"/>
            <a:ext cx="3451" cy="460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02E5D6-9CB8-08B6-A92F-6AF20ACDAAFF}"/>
              </a:ext>
            </a:extLst>
          </p:cNvPr>
          <p:cNvCxnSpPr>
            <a:cxnSpLocks/>
          </p:cNvCxnSpPr>
          <p:nvPr/>
        </p:nvCxnSpPr>
        <p:spPr>
          <a:xfrm>
            <a:off x="8140756" y="2827529"/>
            <a:ext cx="4450" cy="831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0F3E97-B3DB-FB06-4431-D25046AA768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851970" y="2827529"/>
            <a:ext cx="28878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C21215-F265-19C0-9523-D78C0553601D}"/>
              </a:ext>
            </a:extLst>
          </p:cNvPr>
          <p:cNvSpPr/>
          <p:nvPr/>
        </p:nvSpPr>
        <p:spPr>
          <a:xfrm>
            <a:off x="3810000" y="1562100"/>
            <a:ext cx="2655504" cy="426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F69D03-B5CE-D6A8-DD50-3F4AD5908E45}"/>
              </a:ext>
            </a:extLst>
          </p:cNvPr>
          <p:cNvCxnSpPr>
            <a:cxnSpLocks/>
          </p:cNvCxnSpPr>
          <p:nvPr/>
        </p:nvCxnSpPr>
        <p:spPr>
          <a:xfrm>
            <a:off x="6477000" y="2438400"/>
            <a:ext cx="1676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C696-B7C7-D1CD-B71F-8068B968AF29}"/>
              </a:ext>
            </a:extLst>
          </p:cNvPr>
          <p:cNvSpPr txBox="1"/>
          <p:nvPr/>
        </p:nvSpPr>
        <p:spPr>
          <a:xfrm>
            <a:off x="6705600" y="20955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798C5-61B6-233E-4788-2D32292F9610}"/>
              </a:ext>
            </a:extLst>
          </p:cNvPr>
          <p:cNvCxnSpPr>
            <a:cxnSpLocks/>
          </p:cNvCxnSpPr>
          <p:nvPr/>
        </p:nvCxnSpPr>
        <p:spPr>
          <a:xfrm>
            <a:off x="6477000" y="3901308"/>
            <a:ext cx="16764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0FF694-7055-7FBE-5864-0BB3046DF2A2}"/>
              </a:ext>
            </a:extLst>
          </p:cNvPr>
          <p:cNvSpPr txBox="1"/>
          <p:nvPr/>
        </p:nvSpPr>
        <p:spPr>
          <a:xfrm>
            <a:off x="6691148" y="360045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3.3V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B69AE-1DC6-7270-E352-CF05AF8A101C}"/>
              </a:ext>
            </a:extLst>
          </p:cNvPr>
          <p:cNvCxnSpPr>
            <a:cxnSpLocks/>
          </p:cNvCxnSpPr>
          <p:nvPr/>
        </p:nvCxnSpPr>
        <p:spPr>
          <a:xfrm>
            <a:off x="6484883" y="5067300"/>
            <a:ext cx="16764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28A89E-D23D-3253-2459-48DE61E1071F}"/>
              </a:ext>
            </a:extLst>
          </p:cNvPr>
          <p:cNvSpPr txBox="1"/>
          <p:nvPr/>
        </p:nvSpPr>
        <p:spPr>
          <a:xfrm>
            <a:off x="6713483" y="47244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1.8V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1DBE4A3-6713-C573-5430-1CCDA9987209}"/>
              </a:ext>
            </a:extLst>
          </p:cNvPr>
          <p:cNvSpPr/>
          <p:nvPr/>
        </p:nvSpPr>
        <p:spPr>
          <a:xfrm>
            <a:off x="792217" y="3352800"/>
            <a:ext cx="1322004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Computer Connection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1045543-4864-E300-5D4C-9487F0FE3F0F}"/>
              </a:ext>
            </a:extLst>
          </p:cNvPr>
          <p:cNvSpPr/>
          <p:nvPr/>
        </p:nvSpPr>
        <p:spPr>
          <a:xfrm>
            <a:off x="8153400" y="1522029"/>
            <a:ext cx="2705100" cy="177361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0965D7-CAB7-AA8A-8252-4C2C0E4889F7}"/>
              </a:ext>
            </a:extLst>
          </p:cNvPr>
          <p:cNvSpPr/>
          <p:nvPr/>
        </p:nvSpPr>
        <p:spPr>
          <a:xfrm>
            <a:off x="8161283" y="3352800"/>
            <a:ext cx="2705100" cy="11049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71D2FE-7C5D-8CC5-5D8A-45BF7E7C1142}"/>
              </a:ext>
            </a:extLst>
          </p:cNvPr>
          <p:cNvSpPr/>
          <p:nvPr/>
        </p:nvSpPr>
        <p:spPr>
          <a:xfrm>
            <a:off x="8180662" y="4514850"/>
            <a:ext cx="2705100" cy="11049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9CDA266-DF9B-EA2E-B1E2-D2506FCA59DB}"/>
              </a:ext>
            </a:extLst>
          </p:cNvPr>
          <p:cNvSpPr/>
          <p:nvPr/>
        </p:nvSpPr>
        <p:spPr>
          <a:xfrm>
            <a:off x="8384008" y="1709455"/>
            <a:ext cx="926224" cy="266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Joystick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E1C280-30B7-E08F-F9B6-17B110386459}"/>
              </a:ext>
            </a:extLst>
          </p:cNvPr>
          <p:cNvSpPr txBox="1"/>
          <p:nvPr/>
        </p:nvSpPr>
        <p:spPr>
          <a:xfrm>
            <a:off x="9255232" y="169248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[2]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171D854-A606-5B34-965A-5D3B72C3207E}"/>
              </a:ext>
            </a:extLst>
          </p:cNvPr>
          <p:cNvSpPr/>
          <p:nvPr/>
        </p:nvSpPr>
        <p:spPr>
          <a:xfrm>
            <a:off x="8384008" y="2084491"/>
            <a:ext cx="926224" cy="266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1DEFA-F4D5-C96C-4998-E3A8240947F9}"/>
              </a:ext>
            </a:extLst>
          </p:cNvPr>
          <p:cNvSpPr txBox="1"/>
          <p:nvPr/>
        </p:nvSpPr>
        <p:spPr>
          <a:xfrm>
            <a:off x="9251291" y="2067518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[4,5,6]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73E9A4-A579-6AFC-2C25-4E180C150C5A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2114221" y="3695700"/>
            <a:ext cx="1695779" cy="19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D96D20-264D-7BD9-F918-AA476DA90362}"/>
              </a:ext>
            </a:extLst>
          </p:cNvPr>
          <p:cNvSpPr txBox="1"/>
          <p:nvPr/>
        </p:nvSpPr>
        <p:spPr>
          <a:xfrm>
            <a:off x="2560583" y="3387923"/>
            <a:ext cx="44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047EBC8-AD90-5594-D67B-00C3A03E3717}"/>
              </a:ext>
            </a:extLst>
          </p:cNvPr>
          <p:cNvSpPr/>
          <p:nvPr/>
        </p:nvSpPr>
        <p:spPr>
          <a:xfrm>
            <a:off x="8384008" y="2476500"/>
            <a:ext cx="926224" cy="266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CE8B95-E12C-115A-27A5-5549778094A8}"/>
              </a:ext>
            </a:extLst>
          </p:cNvPr>
          <p:cNvSpPr txBox="1"/>
          <p:nvPr/>
        </p:nvSpPr>
        <p:spPr>
          <a:xfrm>
            <a:off x="9255232" y="245538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15A87-7ADF-7880-BC80-BDB8205FF6F6}"/>
              </a:ext>
            </a:extLst>
          </p:cNvPr>
          <p:cNvSpPr txBox="1"/>
          <p:nvPr/>
        </p:nvSpPr>
        <p:spPr>
          <a:xfrm>
            <a:off x="5762623" y="2206017"/>
            <a:ext cx="80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P1_24, P2_13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67071A9-ECE3-A82D-3F0A-92709C035D47}"/>
              </a:ext>
            </a:extLst>
          </p:cNvPr>
          <p:cNvSpPr/>
          <p:nvPr/>
        </p:nvSpPr>
        <p:spPr>
          <a:xfrm>
            <a:off x="8384008" y="2883342"/>
            <a:ext cx="926224" cy="266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07A8F0-A0EC-DCB9-879E-1A6C50C01436}"/>
              </a:ext>
            </a:extLst>
          </p:cNvPr>
          <p:cNvSpPr txBox="1"/>
          <p:nvPr/>
        </p:nvSpPr>
        <p:spPr>
          <a:xfrm>
            <a:off x="9255232" y="28576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[7]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78D06B-159B-AE01-B5A0-4E22FC9A0847}"/>
              </a:ext>
            </a:extLst>
          </p:cNvPr>
          <p:cNvSpPr txBox="1"/>
          <p:nvPr/>
        </p:nvSpPr>
        <p:spPr>
          <a:xfrm>
            <a:off x="3769272" y="3479406"/>
            <a:ext cx="92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V_in micro-USB</a:t>
            </a:r>
          </a:p>
        </p:txBody>
      </p:sp>
    </p:spTree>
    <p:extLst>
      <p:ext uri="{BB962C8B-B14F-4D97-AF65-F5344CB8AC3E}">
        <p14:creationId xmlns:p14="http://schemas.microsoft.com/office/powerpoint/2010/main" val="17001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76200"/>
            <a:ext cx="10972800" cy="914401"/>
          </a:xfrm>
        </p:spPr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882863"/>
              </p:ext>
            </p:extLst>
          </p:nvPr>
        </p:nvGraphicFramePr>
        <p:xfrm>
          <a:off x="609600" y="914400"/>
          <a:ext cx="11201400" cy="5207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391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x1 Servo Motor (? Not sure which motor is better)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x1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LED matrix 8x8, 16x16 or 32x32 (or rectangular if just as easy to work with) (size depends on what I end up doing – scope of project, but I would study prices before making a decision)</a:t>
                      </a:r>
                    </a:p>
                    <a:p>
                      <a:r>
                        <a:rPr lang="en-US" sz="1400" dirty="0"/>
                        <a:t>Some options: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https://www.adafruit.com/product/607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(parts list)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https://www.adafruit.com/search?q=LED+Matrix+Panel&amp;p=2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https://www.adafruit.com/product/454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 (taken from 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https://www.hackster.io/SAnwandter1/programming-8x8-led-matrix-23475a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 (potentially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Will try for it to be &lt; 30 (cost of 32x32 given on Sheet)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Marbles</a:t>
                      </a:r>
                    </a:p>
                    <a:p>
                      <a:r>
                        <a:rPr lang="en-US" sz="1400" dirty="0" err="1"/>
                        <a:t>Theres</a:t>
                      </a:r>
                      <a:r>
                        <a:rPr lang="en-US" sz="1400" dirty="0"/>
                        <a:t> many options in Amazon: 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https://www.amazon.com/s?k=marbles&amp;rh=p_36%3A-500&amp;qid=1695690773&amp;rnid=386491011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Motion sensor or temperature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 (parts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1.98 or 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Potentially Joystick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https://www.amazon.com/DEVMO-Joystick-Breakout-Controller-Arduino/dp/B07RB493PT/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12.99 for 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Potentially 7 segment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Might have to buy path for RG machine, but I can probably make this or print it with the 3D printers if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0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8896</TotalTime>
  <Words>1000</Words>
  <Application>Microsoft Macintosh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 Mini Rube Goldberg + Game Proposal</vt:lpstr>
      <vt:lpstr>Background Information</vt:lpstr>
      <vt:lpstr>Background Information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Paula Ortega Giménez</cp:lastModifiedBy>
  <cp:revision>426</cp:revision>
  <dcterms:created xsi:type="dcterms:W3CDTF">2018-01-09T20:24:50Z</dcterms:created>
  <dcterms:modified xsi:type="dcterms:W3CDTF">2023-09-26T04:43:37Z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