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2" r:id="rId4"/>
    <p:sldId id="648" r:id="rId5"/>
    <p:sldId id="6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0" autoAdjust="0"/>
  </p:normalViewPr>
  <p:slideViewPr>
    <p:cSldViewPr>
      <p:cViewPr>
        <p:scale>
          <a:sx n="127" d="100"/>
          <a:sy n="127" d="100"/>
        </p:scale>
        <p:origin x="-144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12/13/23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12/13/23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12/13/23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12/13/23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2-8-and-3-2-color-tft-touchscreen-breakout-v2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napeda.com/parts/292303-1/TE%20Connectivity/view-part/?ref=dk&amp;t=292303-1&amp;con_ref=None" TargetMode="External"/><Relationship Id="rId4" Type="http://schemas.openxmlformats.org/officeDocument/2006/relationships/hyperlink" Target="https://www.mokotechnology.com/guide-to-pcb-mounting-holes/#:~:text=PCB%20Mounting%20Hole%20Size&amp;text=Typically%2C%20the%20size%20of%20a,and%20the%20type%20of%20mounting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apeda.com/parts/292303-1/TE%20Connectivity/view-part/?ref=dk&amp;t=292303-1&amp;con_ref=None" TargetMode="External"/><Relationship Id="rId2" Type="http://schemas.openxmlformats.org/officeDocument/2006/relationships/hyperlink" Target="https://github.com/adafruit/Adafruit-2.8-TFT-with-Capacitive-Touch-P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Paula Ortega Giménez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58750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889878" y="55028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6AE82F-E540-839D-4CE6-EA21C86720EA}"/>
              </a:ext>
            </a:extLst>
          </p:cNvPr>
          <p:cNvSpPr/>
          <p:nvPr/>
        </p:nvSpPr>
        <p:spPr>
          <a:xfrm>
            <a:off x="15240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5D363C-BCDB-9520-708D-749E36425ED9}"/>
              </a:ext>
            </a:extLst>
          </p:cNvPr>
          <p:cNvSpPr/>
          <p:nvPr/>
        </p:nvSpPr>
        <p:spPr>
          <a:xfrm>
            <a:off x="70104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FA3509-9E0E-DEE5-A6EE-C1468A5BEEF2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C5FD07-2C7A-4DB0-D2CE-9E6FC76C0A39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C80AC9D-8EF8-DA95-3C1F-8166B8A8C727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BA6957-2807-BA34-AF89-6FAD6350A383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3C2FBC-6727-F0FD-BC66-0D993E5EC139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156ADF-7EDB-6B5E-5E58-B6B5091807AF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FB8BE-D3B6-2764-22DC-CE8ECAD8C23B}"/>
              </a:ext>
            </a:extLst>
          </p:cNvPr>
          <p:cNvCxnSpPr>
            <a:cxnSpLocks/>
          </p:cNvCxnSpPr>
          <p:nvPr/>
        </p:nvCxnSpPr>
        <p:spPr>
          <a:xfrm>
            <a:off x="1524000" y="54483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EEC985-0FFA-F952-9814-0540E0019853}"/>
              </a:ext>
            </a:extLst>
          </p:cNvPr>
          <p:cNvCxnSpPr>
            <a:cxnSpLocks/>
          </p:cNvCxnSpPr>
          <p:nvPr/>
        </p:nvCxnSpPr>
        <p:spPr>
          <a:xfrm>
            <a:off x="3124200" y="54483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07B935-920F-1231-8D20-48524FB36AA7}"/>
              </a:ext>
            </a:extLst>
          </p:cNvPr>
          <p:cNvSpPr txBox="1"/>
          <p:nvPr/>
        </p:nvSpPr>
        <p:spPr>
          <a:xfrm>
            <a:off x="2465789" y="5257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2CABC1-C8B5-7663-D217-586AE5D76AE0}"/>
              </a:ext>
            </a:extLst>
          </p:cNvPr>
          <p:cNvSpPr/>
          <p:nvPr/>
        </p:nvSpPr>
        <p:spPr>
          <a:xfrm>
            <a:off x="1790700" y="433824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33FB2B-ACFC-6D33-246C-B3AF08627663}"/>
              </a:ext>
            </a:extLst>
          </p:cNvPr>
          <p:cNvSpPr/>
          <p:nvPr/>
        </p:nvSpPr>
        <p:spPr>
          <a:xfrm>
            <a:off x="5219700" y="433824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68C374-7E77-5FB0-81B7-B4B6074D4A32}"/>
              </a:ext>
            </a:extLst>
          </p:cNvPr>
          <p:cNvSpPr/>
          <p:nvPr/>
        </p:nvSpPr>
        <p:spPr>
          <a:xfrm>
            <a:off x="1751841" y="1866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F8A63-18EA-63C4-2BCD-4CEA96C8FE00}"/>
              </a:ext>
            </a:extLst>
          </p:cNvPr>
          <p:cNvSpPr/>
          <p:nvPr/>
        </p:nvSpPr>
        <p:spPr>
          <a:xfrm>
            <a:off x="4934396" y="1866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A1CEC-6DC7-B733-CBC2-7C8AB00CFE6C}"/>
              </a:ext>
            </a:extLst>
          </p:cNvPr>
          <p:cNvSpPr/>
          <p:nvPr/>
        </p:nvSpPr>
        <p:spPr>
          <a:xfrm>
            <a:off x="4288903" y="2209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A0D25A-5575-982E-18C3-9DFBEDEEAD04}"/>
              </a:ext>
            </a:extLst>
          </p:cNvPr>
          <p:cNvSpPr/>
          <p:nvPr/>
        </p:nvSpPr>
        <p:spPr>
          <a:xfrm>
            <a:off x="3649022" y="2209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F195C7-409B-3328-A5E9-F3C8D2233ADB}"/>
              </a:ext>
            </a:extLst>
          </p:cNvPr>
          <p:cNvSpPr/>
          <p:nvPr/>
        </p:nvSpPr>
        <p:spPr>
          <a:xfrm>
            <a:off x="3009900" y="221577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A3D9E8-517E-E3A3-92C3-2C055F44F1E2}"/>
              </a:ext>
            </a:extLst>
          </p:cNvPr>
          <p:cNvSpPr/>
          <p:nvPr/>
        </p:nvSpPr>
        <p:spPr>
          <a:xfrm>
            <a:off x="2566416" y="2933700"/>
            <a:ext cx="2487168" cy="180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Screen*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AE8A51-1CB6-045A-5E19-AD8DB8B9A879}"/>
              </a:ext>
            </a:extLst>
          </p:cNvPr>
          <p:cNvSpPr/>
          <p:nvPr/>
        </p:nvSpPr>
        <p:spPr>
          <a:xfrm>
            <a:off x="7983844" y="2012777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429307-4589-17AA-4C13-2AD9E692134A}"/>
              </a:ext>
            </a:extLst>
          </p:cNvPr>
          <p:cNvSpPr txBox="1"/>
          <p:nvPr/>
        </p:nvSpPr>
        <p:spPr>
          <a:xfrm rot="16200000">
            <a:off x="10760613" y="28385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BF44D-7704-A1D5-B7C2-54E70226DA9E}"/>
              </a:ext>
            </a:extLst>
          </p:cNvPr>
          <p:cNvSpPr/>
          <p:nvPr/>
        </p:nvSpPr>
        <p:spPr>
          <a:xfrm>
            <a:off x="10833305" y="4086940"/>
            <a:ext cx="502920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USB Port ***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96FA9D-2EA7-91B7-6F51-9C12C4B052E7}"/>
              </a:ext>
            </a:extLst>
          </p:cNvPr>
          <p:cNvSpPr txBox="1"/>
          <p:nvPr/>
        </p:nvSpPr>
        <p:spPr>
          <a:xfrm>
            <a:off x="571501" y="618523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*Used dimensions in </a:t>
            </a:r>
            <a:r>
              <a:rPr lang="en-US" sz="1200" b="0" i="0" u="sng" dirty="0">
                <a:effectLst/>
                <a:latin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Raw 2.8" Capacitive TFT datasheet</a:t>
            </a:r>
            <a:r>
              <a:rPr lang="en-US" sz="1200" b="0" i="0" u="sng" dirty="0">
                <a:effectLst/>
                <a:latin typeface="Proxima Nova"/>
              </a:rPr>
              <a:t> </a:t>
            </a:r>
            <a:r>
              <a:rPr lang="en-US" sz="1200" b="0" i="0" dirty="0">
                <a:effectLst/>
                <a:latin typeface="Proxima Nova"/>
              </a:rPr>
              <a:t>within the link. </a:t>
            </a:r>
          </a:p>
          <a:p>
            <a:pPr algn="l"/>
            <a:r>
              <a:rPr lang="en-US" sz="1200" dirty="0"/>
              <a:t>**See dimensions for mounting holes in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200" dirty="0"/>
              <a:t>. Here these are enlarged here due to being very small.</a:t>
            </a:r>
          </a:p>
          <a:p>
            <a:pPr algn="l"/>
            <a:r>
              <a:rPr lang="en-US" sz="1200" dirty="0"/>
              <a:t>*** Dimensions from 3D model of </a:t>
            </a:r>
            <a:r>
              <a:rPr lang="en-US" sz="1200" dirty="0">
                <a:hlinkClick r:id="rId5"/>
              </a:rPr>
              <a:t>link</a:t>
            </a:r>
            <a:r>
              <a:rPr lang="en-US" sz="12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AC211-37D3-BDA7-BF26-3F96EA224A4B}"/>
              </a:ext>
            </a:extLst>
          </p:cNvPr>
          <p:cNvSpPr/>
          <p:nvPr/>
        </p:nvSpPr>
        <p:spPr>
          <a:xfrm>
            <a:off x="1555563" y="1637714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6D00-3B0F-5628-0358-299CB032D691}"/>
              </a:ext>
            </a:extLst>
          </p:cNvPr>
          <p:cNvSpPr/>
          <p:nvPr/>
        </p:nvSpPr>
        <p:spPr>
          <a:xfrm>
            <a:off x="5873307" y="1638233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36E00-F02D-07E3-E045-3FE70D097B10}"/>
              </a:ext>
            </a:extLst>
          </p:cNvPr>
          <p:cNvSpPr/>
          <p:nvPr/>
        </p:nvSpPr>
        <p:spPr>
          <a:xfrm>
            <a:off x="1555563" y="5051742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8A9E-8382-D790-0C40-AB3DDC86F3FE}"/>
              </a:ext>
            </a:extLst>
          </p:cNvPr>
          <p:cNvSpPr/>
          <p:nvPr/>
        </p:nvSpPr>
        <p:spPr>
          <a:xfrm>
            <a:off x="5874290" y="5046031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1258E-3F93-A7F3-D441-78D54068F809}"/>
              </a:ext>
            </a:extLst>
          </p:cNvPr>
          <p:cNvSpPr/>
          <p:nvPr/>
        </p:nvSpPr>
        <p:spPr>
          <a:xfrm>
            <a:off x="7051837" y="1638300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83D34-DFD9-FC0C-11B0-09145618BC1B}"/>
              </a:ext>
            </a:extLst>
          </p:cNvPr>
          <p:cNvSpPr/>
          <p:nvPr/>
        </p:nvSpPr>
        <p:spPr>
          <a:xfrm>
            <a:off x="11369581" y="1638819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110A5-61DE-29FD-F9C6-A73DBBFCFD50}"/>
              </a:ext>
            </a:extLst>
          </p:cNvPr>
          <p:cNvSpPr/>
          <p:nvPr/>
        </p:nvSpPr>
        <p:spPr>
          <a:xfrm>
            <a:off x="7051837" y="5052328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6F395-F3CD-2E8D-F118-903B0CE78F4A}"/>
              </a:ext>
            </a:extLst>
          </p:cNvPr>
          <p:cNvSpPr/>
          <p:nvPr/>
        </p:nvSpPr>
        <p:spPr>
          <a:xfrm>
            <a:off x="11370564" y="5046617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B05C3-CCEF-F6C4-DF77-D3E3BC37D8B7}"/>
              </a:ext>
            </a:extLst>
          </p:cNvPr>
          <p:cNvSpPr txBox="1"/>
          <p:nvPr/>
        </p:nvSpPr>
        <p:spPr>
          <a:xfrm>
            <a:off x="1662973" y="158608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BD1DE-C64A-0693-89DF-7AA2B8AB15FB}"/>
              </a:ext>
            </a:extLst>
          </p:cNvPr>
          <p:cNvSpPr txBox="1"/>
          <p:nvPr/>
        </p:nvSpPr>
        <p:spPr>
          <a:xfrm>
            <a:off x="7443505" y="6243935"/>
            <a:ext cx="44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Note: any other dimensions were taken from the Mechanical Drawing Example (</a:t>
            </a:r>
            <a:r>
              <a:rPr lang="en-US" sz="1200" dirty="0" err="1"/>
              <a:t>combo_lock</a:t>
            </a:r>
            <a:r>
              <a:rPr lang="en-US" sz="1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882C-AA86-FEEB-2A6A-3C67B4F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 used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8A45-B2FE-04E1-6D38-EEA392A3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  <a:p>
            <a:pPr lvl="1"/>
            <a:r>
              <a:rPr lang="en-US" dirty="0">
                <a:hlinkClick r:id="rId2"/>
              </a:rPr>
              <a:t>https://github.com/adafruit/Adafruit-2.8-TFT-with-Capacitive-Touch-PCB</a:t>
            </a:r>
            <a:r>
              <a:rPr lang="en-US" dirty="0"/>
              <a:t> (downloaded code for SPI </a:t>
            </a:r>
            <a:r>
              <a:rPr lang="en-US" dirty="0" err="1"/>
              <a:t>brd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hlinkClick r:id="rId3"/>
              </a:rPr>
              <a:t>https://www.snapeda.com/parts/292303-1/TE%20Connectivity/view-part/?ref=dk&amp;t=292303-1&amp;con_ref=None</a:t>
            </a:r>
            <a:r>
              <a:rPr lang="en-US" dirty="0"/>
              <a:t> (downloaded USB symbol/footprint)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12997</TotalTime>
  <Words>268</Words>
  <Application>Microsoft Macintosh PowerPoint</Application>
  <PresentationFormat>Widescreen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Proxima Nova</vt:lpstr>
      <vt:lpstr>Diamond Grid 16x9</vt:lpstr>
      <vt:lpstr>ENGI 301  PCB Project</vt:lpstr>
      <vt:lpstr>Background Information</vt:lpstr>
      <vt:lpstr>System Block Diagram – “Etch-a-Sketch”</vt:lpstr>
      <vt:lpstr>Mechanical Drawing</vt:lpstr>
      <vt:lpstr>Other Sources used for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Paula Ortega Giménez</cp:lastModifiedBy>
  <cp:revision>427</cp:revision>
  <dcterms:created xsi:type="dcterms:W3CDTF">2018-01-09T20:24:50Z</dcterms:created>
  <dcterms:modified xsi:type="dcterms:W3CDTF">2023-12-15T10:44:33Z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