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67" r:id="rId4"/>
    <p:sldId id="281" r:id="rId5"/>
    <p:sldId id="284" r:id="rId6"/>
    <p:sldId id="270" r:id="rId7"/>
    <p:sldId id="271" r:id="rId8"/>
    <p:sldId id="273" r:id="rId9"/>
    <p:sldId id="277" r:id="rId10"/>
    <p:sldId id="274" r:id="rId11"/>
    <p:sldId id="275" r:id="rId12"/>
    <p:sldId id="276" r:id="rId13"/>
    <p:sldId id="258" r:id="rId14"/>
    <p:sldId id="278" r:id="rId15"/>
    <p:sldId id="260" r:id="rId16"/>
    <p:sldId id="279" r:id="rId17"/>
    <p:sldId id="285" r:id="rId18"/>
    <p:sldId id="283"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A5B27-742A-4F73-B1C4-CF102E5679A0}" v="29" dt="2022-04-28T05:38:25.420"/>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66" autoAdjust="0"/>
  </p:normalViewPr>
  <p:slideViewPr>
    <p:cSldViewPr>
      <p:cViewPr varScale="1">
        <p:scale>
          <a:sx n="60" d="100"/>
          <a:sy n="60" d="100"/>
        </p:scale>
        <p:origin x="96" y="69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Gagliardi" userId="3a68ae67c86418f9" providerId="LiveId" clId="{D8EA5B27-742A-4F73-B1C4-CF102E5679A0}"/>
    <pc:docChg chg="custSel addSld delSld modSld sldOrd">
      <pc:chgData name="Paul Gagliardi" userId="3a68ae67c86418f9" providerId="LiveId" clId="{D8EA5B27-742A-4F73-B1C4-CF102E5679A0}" dt="2022-04-28T05:40:58.731" v="945" actId="20577"/>
      <pc:docMkLst>
        <pc:docMk/>
      </pc:docMkLst>
      <pc:sldChg chg="modSp mod">
        <pc:chgData name="Paul Gagliardi" userId="3a68ae67c86418f9" providerId="LiveId" clId="{D8EA5B27-742A-4F73-B1C4-CF102E5679A0}" dt="2022-04-28T01:36:45.018" v="40" actId="20577"/>
        <pc:sldMkLst>
          <pc:docMk/>
          <pc:sldMk cId="435141664" sldId="256"/>
        </pc:sldMkLst>
        <pc:spChg chg="mod">
          <ac:chgData name="Paul Gagliardi" userId="3a68ae67c86418f9" providerId="LiveId" clId="{D8EA5B27-742A-4F73-B1C4-CF102E5679A0}" dt="2022-04-28T01:36:45.018" v="40" actId="20577"/>
          <ac:spMkLst>
            <pc:docMk/>
            <pc:sldMk cId="435141664" sldId="256"/>
            <ac:spMk id="2" creationId="{00000000-0000-0000-0000-000000000000}"/>
          </ac:spMkLst>
        </pc:spChg>
      </pc:sldChg>
      <pc:sldChg chg="modSp mod">
        <pc:chgData name="Paul Gagliardi" userId="3a68ae67c86418f9" providerId="LiveId" clId="{D8EA5B27-742A-4F73-B1C4-CF102E5679A0}" dt="2022-04-28T01:37:23.113" v="48" actId="20577"/>
        <pc:sldMkLst>
          <pc:docMk/>
          <pc:sldMk cId="1772969468" sldId="257"/>
        </pc:sldMkLst>
        <pc:spChg chg="mod">
          <ac:chgData name="Paul Gagliardi" userId="3a68ae67c86418f9" providerId="LiveId" clId="{D8EA5B27-742A-4F73-B1C4-CF102E5679A0}" dt="2022-04-28T01:37:23.113" v="48" actId="20577"/>
          <ac:spMkLst>
            <pc:docMk/>
            <pc:sldMk cId="1772969468" sldId="257"/>
            <ac:spMk id="3" creationId="{00000000-0000-0000-0000-000000000000}"/>
          </ac:spMkLst>
        </pc:spChg>
      </pc:sldChg>
      <pc:sldChg chg="delSp modSp mod">
        <pc:chgData name="Paul Gagliardi" userId="3a68ae67c86418f9" providerId="LiveId" clId="{D8EA5B27-742A-4F73-B1C4-CF102E5679A0}" dt="2022-04-28T02:13:16.984" v="558" actId="20577"/>
        <pc:sldMkLst>
          <pc:docMk/>
          <pc:sldMk cId="1928620899" sldId="258"/>
        </pc:sldMkLst>
        <pc:spChg chg="mod">
          <ac:chgData name="Paul Gagliardi" userId="3a68ae67c86418f9" providerId="LiveId" clId="{D8EA5B27-742A-4F73-B1C4-CF102E5679A0}" dt="2022-04-28T02:13:16.984" v="558" actId="20577"/>
          <ac:spMkLst>
            <pc:docMk/>
            <pc:sldMk cId="1928620899" sldId="258"/>
            <ac:spMk id="4" creationId="{49CE39D2-9B5B-4D35-85E0-CEAD7C0CF666}"/>
          </ac:spMkLst>
        </pc:spChg>
        <pc:picChg chg="del mod">
          <ac:chgData name="Paul Gagliardi" userId="3a68ae67c86418f9" providerId="LiveId" clId="{D8EA5B27-742A-4F73-B1C4-CF102E5679A0}" dt="2022-04-28T02:10:40.779" v="437" actId="478"/>
          <ac:picMkLst>
            <pc:docMk/>
            <pc:sldMk cId="1928620899" sldId="258"/>
            <ac:picMk id="7" creationId="{9658B747-6427-4741-A91D-469C59872DE6}"/>
          </ac:picMkLst>
        </pc:picChg>
      </pc:sldChg>
      <pc:sldChg chg="modSp mod modNotesTx">
        <pc:chgData name="Paul Gagliardi" userId="3a68ae67c86418f9" providerId="LiveId" clId="{D8EA5B27-742A-4F73-B1C4-CF102E5679A0}" dt="2022-04-28T03:19:56.365" v="592" actId="20577"/>
        <pc:sldMkLst>
          <pc:docMk/>
          <pc:sldMk cId="1972255620" sldId="267"/>
        </pc:sldMkLst>
        <pc:spChg chg="mod">
          <ac:chgData name="Paul Gagliardi" userId="3a68ae67c86418f9" providerId="LiveId" clId="{D8EA5B27-742A-4F73-B1C4-CF102E5679A0}" dt="2022-04-28T01:58:45.670" v="413" actId="20577"/>
          <ac:spMkLst>
            <pc:docMk/>
            <pc:sldMk cId="1972255620" sldId="267"/>
            <ac:spMk id="3" creationId="{00000000-0000-0000-0000-000000000000}"/>
          </ac:spMkLst>
        </pc:spChg>
        <pc:spChg chg="mod">
          <ac:chgData name="Paul Gagliardi" userId="3a68ae67c86418f9" providerId="LiveId" clId="{D8EA5B27-742A-4F73-B1C4-CF102E5679A0}" dt="2022-04-28T03:18:08.159" v="588" actId="20577"/>
          <ac:spMkLst>
            <pc:docMk/>
            <pc:sldMk cId="1972255620" sldId="267"/>
            <ac:spMk id="7" creationId="{97C68164-600F-445D-B971-B1600941D2A1}"/>
          </ac:spMkLst>
        </pc:spChg>
        <pc:spChg chg="mod">
          <ac:chgData name="Paul Gagliardi" userId="3a68ae67c86418f9" providerId="LiveId" clId="{D8EA5B27-742A-4F73-B1C4-CF102E5679A0}" dt="2022-04-28T03:19:56.365" v="592" actId="20577"/>
          <ac:spMkLst>
            <pc:docMk/>
            <pc:sldMk cId="1972255620" sldId="267"/>
            <ac:spMk id="8" creationId="{4EC4A891-3783-4242-99CE-2B255ED84BE3}"/>
          </ac:spMkLst>
        </pc:spChg>
      </pc:sldChg>
      <pc:sldChg chg="modSp del mod">
        <pc:chgData name="Paul Gagliardi" userId="3a68ae67c86418f9" providerId="LiveId" clId="{D8EA5B27-742A-4F73-B1C4-CF102E5679A0}" dt="2022-04-28T02:15:44.045" v="560" actId="47"/>
        <pc:sldMkLst>
          <pc:docMk/>
          <pc:sldMk cId="3751625008" sldId="269"/>
        </pc:sldMkLst>
        <pc:spChg chg="mod">
          <ac:chgData name="Paul Gagliardi" userId="3a68ae67c86418f9" providerId="LiveId" clId="{D8EA5B27-742A-4F73-B1C4-CF102E5679A0}" dt="2022-04-28T01:36:19.919" v="39" actId="20577"/>
          <ac:spMkLst>
            <pc:docMk/>
            <pc:sldMk cId="3751625008" sldId="269"/>
            <ac:spMk id="4" creationId="{69CDE224-0EDA-474E-93F9-E2502D2BD3DC}"/>
          </ac:spMkLst>
        </pc:spChg>
        <pc:spChg chg="mod">
          <ac:chgData name="Paul Gagliardi" userId="3a68ae67c86418f9" providerId="LiveId" clId="{D8EA5B27-742A-4F73-B1C4-CF102E5679A0}" dt="2022-04-28T01:35:39.174" v="15" actId="1076"/>
          <ac:spMkLst>
            <pc:docMk/>
            <pc:sldMk cId="3751625008" sldId="269"/>
            <ac:spMk id="6" creationId="{D3988256-64E7-472B-866F-8FFD7BDCF2BD}"/>
          </ac:spMkLst>
        </pc:spChg>
        <pc:spChg chg="mod">
          <ac:chgData name="Paul Gagliardi" userId="3a68ae67c86418f9" providerId="LiveId" clId="{D8EA5B27-742A-4F73-B1C4-CF102E5679A0}" dt="2022-04-28T01:35:24.591" v="7" actId="14100"/>
          <ac:spMkLst>
            <pc:docMk/>
            <pc:sldMk cId="3751625008" sldId="269"/>
            <ac:spMk id="8" creationId="{B2519318-675D-44F8-A332-B580052A07D8}"/>
          </ac:spMkLst>
        </pc:spChg>
        <pc:spChg chg="mod">
          <ac:chgData name="Paul Gagliardi" userId="3a68ae67c86418f9" providerId="LiveId" clId="{D8EA5B27-742A-4F73-B1C4-CF102E5679A0}" dt="2022-04-28T01:36:09.137" v="25" actId="20577"/>
          <ac:spMkLst>
            <pc:docMk/>
            <pc:sldMk cId="3751625008" sldId="269"/>
            <ac:spMk id="11" creationId="{FC4D59E3-263B-49F3-ABD8-0650F140C1F2}"/>
          </ac:spMkLst>
        </pc:spChg>
      </pc:sldChg>
      <pc:sldChg chg="modSp mod">
        <pc:chgData name="Paul Gagliardi" userId="3a68ae67c86418f9" providerId="LiveId" clId="{D8EA5B27-742A-4F73-B1C4-CF102E5679A0}" dt="2022-04-28T03:46:23.805" v="597" actId="20577"/>
        <pc:sldMkLst>
          <pc:docMk/>
          <pc:sldMk cId="443151227" sldId="273"/>
        </pc:sldMkLst>
        <pc:spChg chg="mod">
          <ac:chgData name="Paul Gagliardi" userId="3a68ae67c86418f9" providerId="LiveId" clId="{D8EA5B27-742A-4F73-B1C4-CF102E5679A0}" dt="2022-04-28T03:46:23.805" v="597" actId="20577"/>
          <ac:spMkLst>
            <pc:docMk/>
            <pc:sldMk cId="443151227" sldId="273"/>
            <ac:spMk id="3" creationId="{00000000-0000-0000-0000-000000000000}"/>
          </ac:spMkLst>
        </pc:spChg>
      </pc:sldChg>
      <pc:sldChg chg="addSp delSp modSp mod">
        <pc:chgData name="Paul Gagliardi" userId="3a68ae67c86418f9" providerId="LiveId" clId="{D8EA5B27-742A-4F73-B1C4-CF102E5679A0}" dt="2022-04-28T01:53:58.182" v="398" actId="1076"/>
        <pc:sldMkLst>
          <pc:docMk/>
          <pc:sldMk cId="26734744" sldId="274"/>
        </pc:sldMkLst>
        <pc:picChg chg="mod">
          <ac:chgData name="Paul Gagliardi" userId="3a68ae67c86418f9" providerId="LiveId" clId="{D8EA5B27-742A-4F73-B1C4-CF102E5679A0}" dt="2022-04-28T01:39:52.285" v="62" actId="14100"/>
          <ac:picMkLst>
            <pc:docMk/>
            <pc:sldMk cId="26734744" sldId="274"/>
            <ac:picMk id="4" creationId="{5CDD75CB-6496-41BA-BAAD-85A22FFD3CBD}"/>
          </ac:picMkLst>
        </pc:picChg>
        <pc:picChg chg="add del mod">
          <ac:chgData name="Paul Gagliardi" userId="3a68ae67c86418f9" providerId="LiveId" clId="{D8EA5B27-742A-4F73-B1C4-CF102E5679A0}" dt="2022-04-28T01:39:29.268" v="52"/>
          <ac:picMkLst>
            <pc:docMk/>
            <pc:sldMk cId="26734744" sldId="274"/>
            <ac:picMk id="1026" creationId="{1E09A512-F79E-413B-B259-16B13E4723C6}"/>
          </ac:picMkLst>
        </pc:picChg>
        <pc:picChg chg="add mod">
          <ac:chgData name="Paul Gagliardi" userId="3a68ae67c86418f9" providerId="LiveId" clId="{D8EA5B27-742A-4F73-B1C4-CF102E5679A0}" dt="2022-04-28T01:53:58.182" v="398" actId="1076"/>
          <ac:picMkLst>
            <pc:docMk/>
            <pc:sldMk cId="26734744" sldId="274"/>
            <ac:picMk id="1028" creationId="{B24E906D-DC7F-470E-9FF6-9C79655A4EC0}"/>
          </ac:picMkLst>
        </pc:picChg>
      </pc:sldChg>
      <pc:sldChg chg="modSp mod">
        <pc:chgData name="Paul Gagliardi" userId="3a68ae67c86418f9" providerId="LiveId" clId="{D8EA5B27-742A-4F73-B1C4-CF102E5679A0}" dt="2022-04-28T01:57:07.953" v="412" actId="20577"/>
        <pc:sldMkLst>
          <pc:docMk/>
          <pc:sldMk cId="4155826196" sldId="275"/>
        </pc:sldMkLst>
        <pc:spChg chg="mod">
          <ac:chgData name="Paul Gagliardi" userId="3a68ae67c86418f9" providerId="LiveId" clId="{D8EA5B27-742A-4F73-B1C4-CF102E5679A0}" dt="2022-04-28T01:57:07.953" v="412" actId="20577"/>
          <ac:spMkLst>
            <pc:docMk/>
            <pc:sldMk cId="4155826196" sldId="275"/>
            <ac:spMk id="3" creationId="{00000000-0000-0000-0000-000000000000}"/>
          </ac:spMkLst>
        </pc:spChg>
      </pc:sldChg>
      <pc:sldChg chg="modSp">
        <pc:chgData name="Paul Gagliardi" userId="3a68ae67c86418f9" providerId="LiveId" clId="{D8EA5B27-742A-4F73-B1C4-CF102E5679A0}" dt="2022-04-28T01:53:03.271" v="396" actId="1076"/>
        <pc:sldMkLst>
          <pc:docMk/>
          <pc:sldMk cId="1381318644" sldId="277"/>
        </pc:sldMkLst>
        <pc:picChg chg="mod">
          <ac:chgData name="Paul Gagliardi" userId="3a68ae67c86418f9" providerId="LiveId" clId="{D8EA5B27-742A-4F73-B1C4-CF102E5679A0}" dt="2022-04-28T01:53:03.271" v="396" actId="1076"/>
          <ac:picMkLst>
            <pc:docMk/>
            <pc:sldMk cId="1381318644" sldId="277"/>
            <ac:picMk id="9218" creationId="{DFB1923F-BF70-4C0C-B6FD-989D9FFD899A}"/>
          </ac:picMkLst>
        </pc:picChg>
      </pc:sldChg>
      <pc:sldChg chg="addSp delSp modSp mod">
        <pc:chgData name="Paul Gagliardi" userId="3a68ae67c86418f9" providerId="LiveId" clId="{D8EA5B27-742A-4F73-B1C4-CF102E5679A0}" dt="2022-04-28T05:37:01.593" v="611" actId="1076"/>
        <pc:sldMkLst>
          <pc:docMk/>
          <pc:sldMk cId="1864783610" sldId="279"/>
        </pc:sldMkLst>
        <pc:picChg chg="add del mod">
          <ac:chgData name="Paul Gagliardi" userId="3a68ae67c86418f9" providerId="LiveId" clId="{D8EA5B27-742A-4F73-B1C4-CF102E5679A0}" dt="2022-04-28T05:34:19.325" v="598" actId="478"/>
          <ac:picMkLst>
            <pc:docMk/>
            <pc:sldMk cId="1864783610" sldId="279"/>
            <ac:picMk id="4" creationId="{805E7886-5D90-4972-B89A-D8FC2752E3AF}"/>
          </ac:picMkLst>
        </pc:picChg>
        <pc:picChg chg="add mod">
          <ac:chgData name="Paul Gagliardi" userId="3a68ae67c86418f9" providerId="LiveId" clId="{D8EA5B27-742A-4F73-B1C4-CF102E5679A0}" dt="2022-04-28T05:34:28.371" v="602" actId="1076"/>
          <ac:picMkLst>
            <pc:docMk/>
            <pc:sldMk cId="1864783610" sldId="279"/>
            <ac:picMk id="5" creationId="{76EA420E-4790-4185-B9B6-928370C06970}"/>
          </ac:picMkLst>
        </pc:picChg>
        <pc:picChg chg="del">
          <ac:chgData name="Paul Gagliardi" userId="3a68ae67c86418f9" providerId="LiveId" clId="{D8EA5B27-742A-4F73-B1C4-CF102E5679A0}" dt="2022-04-28T05:36:23.626" v="604" actId="478"/>
          <ac:picMkLst>
            <pc:docMk/>
            <pc:sldMk cId="1864783610" sldId="279"/>
            <ac:picMk id="6" creationId="{07BE7168-4B23-487A-8436-4A5BC461CAF7}"/>
          </ac:picMkLst>
        </pc:picChg>
        <pc:picChg chg="del">
          <ac:chgData name="Paul Gagliardi" userId="3a68ae67c86418f9" providerId="LiveId" clId="{D8EA5B27-742A-4F73-B1C4-CF102E5679A0}" dt="2022-04-28T01:44:32.171" v="64" actId="478"/>
          <ac:picMkLst>
            <pc:docMk/>
            <pc:sldMk cId="1864783610" sldId="279"/>
            <ac:picMk id="8" creationId="{91C7AC71-9570-42B3-AFC7-1263E43B20EE}"/>
          </ac:picMkLst>
        </pc:picChg>
        <pc:picChg chg="add mod">
          <ac:chgData name="Paul Gagliardi" userId="3a68ae67c86418f9" providerId="LiveId" clId="{D8EA5B27-742A-4F73-B1C4-CF102E5679A0}" dt="2022-04-28T05:37:01.593" v="611" actId="1076"/>
          <ac:picMkLst>
            <pc:docMk/>
            <pc:sldMk cId="1864783610" sldId="279"/>
            <ac:picMk id="8" creationId="{AEF285F1-6AA3-4851-B1DD-C8038A3FB971}"/>
          </ac:picMkLst>
        </pc:picChg>
        <pc:picChg chg="add del">
          <ac:chgData name="Paul Gagliardi" userId="3a68ae67c86418f9" providerId="LiveId" clId="{D8EA5B27-742A-4F73-B1C4-CF102E5679A0}" dt="2022-04-28T05:36:23.626" v="604" actId="478"/>
          <ac:picMkLst>
            <pc:docMk/>
            <pc:sldMk cId="1864783610" sldId="279"/>
            <ac:picMk id="1026" creationId="{CF7ECC01-6BB4-48A1-814A-251D6C2D702F}"/>
          </ac:picMkLst>
        </pc:picChg>
        <pc:picChg chg="add del mod">
          <ac:chgData name="Paul Gagliardi" userId="3a68ae67c86418f9" providerId="LiveId" clId="{D8EA5B27-742A-4F73-B1C4-CF102E5679A0}" dt="2022-04-28T05:36:28.386" v="607" actId="478"/>
          <ac:picMkLst>
            <pc:docMk/>
            <pc:sldMk cId="1864783610" sldId="279"/>
            <ac:picMk id="1028" creationId="{A2D7A8CE-97AF-4162-BD40-F8DC5C2A9787}"/>
          </ac:picMkLst>
        </pc:picChg>
      </pc:sldChg>
      <pc:sldChg chg="addSp delSp modSp mod ord modNotesTx">
        <pc:chgData name="Paul Gagliardi" userId="3a68ae67c86418f9" providerId="LiveId" clId="{D8EA5B27-742A-4F73-B1C4-CF102E5679A0}" dt="2022-04-28T05:40:58.731" v="945" actId="20577"/>
        <pc:sldMkLst>
          <pc:docMk/>
          <pc:sldMk cId="360306858" sldId="283"/>
        </pc:sldMkLst>
        <pc:spChg chg="del mod">
          <ac:chgData name="Paul Gagliardi" userId="3a68ae67c86418f9" providerId="LiveId" clId="{D8EA5B27-742A-4F73-B1C4-CF102E5679A0}" dt="2022-04-28T05:39:28.791" v="678" actId="478"/>
          <ac:spMkLst>
            <pc:docMk/>
            <pc:sldMk cId="360306858" sldId="283"/>
            <ac:spMk id="4" creationId="{5AF541AD-B523-4EB2-9046-69197135BAF3}"/>
          </ac:spMkLst>
        </pc:spChg>
        <pc:spChg chg="del mod">
          <ac:chgData name="Paul Gagliardi" userId="3a68ae67c86418f9" providerId="LiveId" clId="{D8EA5B27-742A-4F73-B1C4-CF102E5679A0}" dt="2022-04-28T05:39:30.110" v="679" actId="478"/>
          <ac:spMkLst>
            <pc:docMk/>
            <pc:sldMk cId="360306858" sldId="283"/>
            <ac:spMk id="5" creationId="{C228F2AC-E2E4-4250-BC6B-03D8CA40503E}"/>
          </ac:spMkLst>
        </pc:spChg>
        <pc:spChg chg="del">
          <ac:chgData name="Paul Gagliardi" userId="3a68ae67c86418f9" providerId="LiveId" clId="{D8EA5B27-742A-4F73-B1C4-CF102E5679A0}" dt="2022-04-28T05:39:31.389" v="680" actId="478"/>
          <ac:spMkLst>
            <pc:docMk/>
            <pc:sldMk cId="360306858" sldId="283"/>
            <ac:spMk id="6" creationId="{8231C606-9E2B-462E-B29E-1EC241D264FA}"/>
          </ac:spMkLst>
        </pc:spChg>
        <pc:spChg chg="add mod">
          <ac:chgData name="Paul Gagliardi" userId="3a68ae67c86418f9" providerId="LiveId" clId="{D8EA5B27-742A-4F73-B1C4-CF102E5679A0}" dt="2022-04-28T05:40:58.731" v="945" actId="20577"/>
          <ac:spMkLst>
            <pc:docMk/>
            <pc:sldMk cId="360306858" sldId="283"/>
            <ac:spMk id="7" creationId="{D72F0DF5-DEB3-4518-9483-6D54EAA3A4DD}"/>
          </ac:spMkLst>
        </pc:spChg>
        <pc:graphicFrameChg chg="add del mod">
          <ac:chgData name="Paul Gagliardi" userId="3a68ae67c86418f9" providerId="LiveId" clId="{D8EA5B27-742A-4F73-B1C4-CF102E5679A0}" dt="2022-04-28T05:37:24.684" v="613"/>
          <ac:graphicFrameMkLst>
            <pc:docMk/>
            <pc:sldMk cId="360306858" sldId="283"/>
            <ac:graphicFrameMk id="3" creationId="{BC1D49FB-47A7-4865-94FC-73DA0F8C449D}"/>
          </ac:graphicFrameMkLst>
        </pc:graphicFrameChg>
      </pc:sldChg>
      <pc:sldChg chg="modSp add mod">
        <pc:chgData name="Paul Gagliardi" userId="3a68ae67c86418f9" providerId="LiveId" clId="{D8EA5B27-742A-4F73-B1C4-CF102E5679A0}" dt="2022-04-28T02:00:30.153" v="432" actId="20577"/>
        <pc:sldMkLst>
          <pc:docMk/>
          <pc:sldMk cId="2535143393" sldId="284"/>
        </pc:sldMkLst>
        <pc:spChg chg="mod">
          <ac:chgData name="Paul Gagliardi" userId="3a68ae67c86418f9" providerId="LiveId" clId="{D8EA5B27-742A-4F73-B1C4-CF102E5679A0}" dt="2022-04-28T02:00:30.153" v="432" actId="20577"/>
          <ac:spMkLst>
            <pc:docMk/>
            <pc:sldMk cId="2535143393" sldId="284"/>
            <ac:spMk id="4" creationId="{69CDE224-0EDA-474E-93F9-E2502D2BD3DC}"/>
          </ac:spMkLst>
        </pc:spChg>
      </pc:sldChg>
      <pc:sldChg chg="addSp delSp modSp add mod">
        <pc:chgData name="Paul Gagliardi" userId="3a68ae67c86418f9" providerId="LiveId" clId="{D8EA5B27-742A-4F73-B1C4-CF102E5679A0}" dt="2022-04-28T05:38:44.641" v="675" actId="1076"/>
        <pc:sldMkLst>
          <pc:docMk/>
          <pc:sldMk cId="2891755467" sldId="285"/>
        </pc:sldMkLst>
        <pc:spChg chg="del">
          <ac:chgData name="Paul Gagliardi" userId="3a68ae67c86418f9" providerId="LiveId" clId="{D8EA5B27-742A-4F73-B1C4-CF102E5679A0}" dt="2022-04-28T05:37:34.516" v="616" actId="478"/>
          <ac:spMkLst>
            <pc:docMk/>
            <pc:sldMk cId="2891755467" sldId="285"/>
            <ac:spMk id="4" creationId="{5AF541AD-B523-4EB2-9046-69197135BAF3}"/>
          </ac:spMkLst>
        </pc:spChg>
        <pc:spChg chg="del">
          <ac:chgData name="Paul Gagliardi" userId="3a68ae67c86418f9" providerId="LiveId" clId="{D8EA5B27-742A-4F73-B1C4-CF102E5679A0}" dt="2022-04-28T05:37:35.747" v="617" actId="478"/>
          <ac:spMkLst>
            <pc:docMk/>
            <pc:sldMk cId="2891755467" sldId="285"/>
            <ac:spMk id="5" creationId="{C228F2AC-E2E4-4250-BC6B-03D8CA40503E}"/>
          </ac:spMkLst>
        </pc:spChg>
        <pc:spChg chg="del">
          <ac:chgData name="Paul Gagliardi" userId="3a68ae67c86418f9" providerId="LiveId" clId="{D8EA5B27-742A-4F73-B1C4-CF102E5679A0}" dt="2022-04-28T05:37:36.684" v="618" actId="478"/>
          <ac:spMkLst>
            <pc:docMk/>
            <pc:sldMk cId="2891755467" sldId="285"/>
            <ac:spMk id="6" creationId="{8231C606-9E2B-462E-B29E-1EC241D264FA}"/>
          </ac:spMkLst>
        </pc:spChg>
        <pc:spChg chg="add mod">
          <ac:chgData name="Paul Gagliardi" userId="3a68ae67c86418f9" providerId="LiveId" clId="{D8EA5B27-742A-4F73-B1C4-CF102E5679A0}" dt="2022-04-28T05:38:44.641" v="675" actId="1076"/>
          <ac:spMkLst>
            <pc:docMk/>
            <pc:sldMk cId="2891755467" sldId="285"/>
            <ac:spMk id="8" creationId="{A0E0B730-10B9-4690-B44C-19943A3C4B82}"/>
          </ac:spMkLst>
        </pc:spChg>
        <pc:graphicFrameChg chg="add mod modGraphic">
          <ac:chgData name="Paul Gagliardi" userId="3a68ae67c86418f9" providerId="LiveId" clId="{D8EA5B27-742A-4F73-B1C4-CF102E5679A0}" dt="2022-04-28T05:38:07.628" v="626" actId="20577"/>
          <ac:graphicFrameMkLst>
            <pc:docMk/>
            <pc:sldMk cId="2891755467" sldId="285"/>
            <ac:graphicFrameMk id="3" creationId="{44B811B7-5E6F-492A-B1B0-9CB4B2065BA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primary goal of bioinformatics is to increase the understanding of biological processes. What sets it apart from other approaches, however, is its focus on developing and applying computationally intensive techniques to achieve this goal.</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939108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https://pubmed.ncbi.nlm.nih.gov/11391825/#:~:text=Sensitivity%20for%20FNA%20or%20core,biopsy%20(P%20%3C%200.0001).</a:t>
            </a:r>
          </a:p>
        </p:txBody>
      </p:sp>
      <p:sp>
        <p:nvSpPr>
          <p:cNvPr id="4" name="Slide Number Placeholder 3"/>
          <p:cNvSpPr>
            <a:spLocks noGrp="1"/>
          </p:cNvSpPr>
          <p:nvPr>
            <p:ph type="sldNum" sz="quarter" idx="5"/>
          </p:nvPr>
        </p:nvSpPr>
        <p:spPr/>
        <p:txBody>
          <a:bodyPr/>
          <a:lstStyle/>
          <a:p>
            <a:fld id="{9555D449-B875-4B8D-8E66-224D27E54C9A}" type="slidenum">
              <a:rPr lang="en-US" smtClean="0"/>
              <a:t>17</a:t>
            </a:fld>
            <a:endParaRPr lang="en-US"/>
          </a:p>
        </p:txBody>
      </p:sp>
    </p:spTree>
    <p:extLst>
      <p:ext uri="{BB962C8B-B14F-4D97-AF65-F5344CB8AC3E}">
        <p14:creationId xmlns:p14="http://schemas.microsoft.com/office/powerpoint/2010/main" val="31824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https://pubmed.ncbi.nlm.nih.gov/11391825/#:~:text=Sensitivity%20for%20FNA%20or%20core,biopsy%20(P%20%3C%200.0001).</a:t>
            </a:r>
          </a:p>
        </p:txBody>
      </p:sp>
      <p:sp>
        <p:nvSpPr>
          <p:cNvPr id="4" name="Slide Number Placeholder 3"/>
          <p:cNvSpPr>
            <a:spLocks noGrp="1"/>
          </p:cNvSpPr>
          <p:nvPr>
            <p:ph type="sldNum" sz="quarter" idx="5"/>
          </p:nvPr>
        </p:nvSpPr>
        <p:spPr/>
        <p:txBody>
          <a:bodyPr/>
          <a:lstStyle/>
          <a:p>
            <a:fld id="{9555D449-B875-4B8D-8E66-224D27E54C9A}" type="slidenum">
              <a:rPr lang="en-US" smtClean="0"/>
              <a:t>18</a:t>
            </a:fld>
            <a:endParaRPr lang="en-US"/>
          </a:p>
        </p:txBody>
      </p:sp>
    </p:spTree>
    <p:extLst>
      <p:ext uri="{BB962C8B-B14F-4D97-AF65-F5344CB8AC3E}">
        <p14:creationId xmlns:p14="http://schemas.microsoft.com/office/powerpoint/2010/main" val="364710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primary goal of bioinformatics is to increase the understanding of biological processes. What sets it apart from other approaches, however, is its focus on developing and applying computationally intensive techniques to achieve this goal.</a:t>
            </a:r>
          </a:p>
          <a:p>
            <a:endParaRPr lang="en-US" b="0" i="0" dirty="0">
              <a:solidFill>
                <a:srgbClr val="202122"/>
              </a:solidFill>
              <a:effectLst/>
              <a:latin typeface="Arial" panose="020B0604020202020204" pitchFamily="34" charset="0"/>
            </a:endParaRPr>
          </a:p>
          <a:p>
            <a:r>
              <a:rPr lang="en-US" dirty="0"/>
              <a:t>https://pubmed.ncbi.nlm.nih.gov/11391825/#:~:text=Sensitivity%20for%20FNA%20or%20core,biopsy%20(P%20%3C%200.0001) </a:t>
            </a:r>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921418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BD8E3"/>
                </a:solidFill>
                <a:effectLst/>
                <a:latin typeface="Poppins" panose="00000500000000000000" pitchFamily="2" charset="0"/>
              </a:rPr>
              <a:t>randomly selecting a feature from the given set of features and then randomly selecting a split value between the max and min values of that feature.</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362462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BD8E3"/>
                </a:solidFill>
                <a:effectLst/>
                <a:latin typeface="Poppins" panose="00000500000000000000" pitchFamily="2" charset="0"/>
              </a:rPr>
              <a:t>randomly selecting a feature from the given set of features and then randomly selecting a split value between the max and min values of that feature.</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202386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BD8E3"/>
                </a:solidFill>
                <a:effectLst/>
                <a:latin typeface="Poppins" panose="00000500000000000000" pitchFamily="2" charset="0"/>
              </a:rPr>
              <a:t>randomly selecting a feature from the given set of features and then randomly selecting a split value between the max and min values of that feature.</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1485933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BD8E3"/>
                </a:solidFill>
                <a:effectLst/>
                <a:latin typeface="Poppins" panose="00000500000000000000" pitchFamily="2" charset="0"/>
              </a:rPr>
              <a:t>randomly selecting a feature from the given set of features and then randomly selecting a split value between the max and min values of that feature.</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11</a:t>
            </a:fld>
            <a:endParaRPr lang="en-US"/>
          </a:p>
        </p:txBody>
      </p:sp>
    </p:spTree>
    <p:extLst>
      <p:ext uri="{BB962C8B-B14F-4D97-AF65-F5344CB8AC3E}">
        <p14:creationId xmlns:p14="http://schemas.microsoft.com/office/powerpoint/2010/main" val="350862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BD8E3"/>
                </a:solidFill>
                <a:effectLst/>
                <a:latin typeface="Poppins" panose="00000500000000000000" pitchFamily="2" charset="0"/>
              </a:rPr>
              <a:t>randomly selecting a feature from the given set of features and then randomly selecting a split value between the max and min values of that feature.</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3236255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1069955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1565363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4/27/2022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4/27/2022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4/27/2022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4/27/2022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4/27/2022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4/27/2022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4/27/2022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4/27/2022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pubmed.ncbi.nlm.nih.gov/11391825/#:~:text=Sensitivity%20for%20FNA%20or%20core,biopsy%20(P%20%3C%200.000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uciml/breast-cancer-wisconsin-data"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Breast Cancer Diagnostics</a:t>
            </a:r>
          </a:p>
        </p:txBody>
      </p:sp>
      <p:sp>
        <p:nvSpPr>
          <p:cNvPr id="3" name="Subtitle 2"/>
          <p:cNvSpPr>
            <a:spLocks noGrp="1"/>
          </p:cNvSpPr>
          <p:nvPr>
            <p:ph type="subTitle" idx="1"/>
          </p:nvPr>
        </p:nvSpPr>
        <p:spPr/>
        <p:txBody>
          <a:bodyPr>
            <a:normAutofit/>
          </a:bodyPr>
          <a:lstStyle/>
          <a:p>
            <a:r>
              <a:rPr lang="en-US" dirty="0"/>
              <a:t>Disease Prediction Based on FNA Tissue imaging</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 – Feature Scaling Solution</a:t>
            </a:r>
          </a:p>
        </p:txBody>
      </p:sp>
      <p:sp>
        <p:nvSpPr>
          <p:cNvPr id="3" name="Content Placeholder 2"/>
          <p:cNvSpPr>
            <a:spLocks noGrp="1"/>
          </p:cNvSpPr>
          <p:nvPr>
            <p:ph sz="half" idx="1"/>
          </p:nvPr>
        </p:nvSpPr>
        <p:spPr>
          <a:xfrm>
            <a:off x="661894" y="1828799"/>
            <a:ext cx="10267159" cy="4571999"/>
          </a:xfrm>
        </p:spPr>
        <p:txBody>
          <a:bodyPr>
            <a:noAutofit/>
          </a:bodyPr>
          <a:lstStyle/>
          <a:p>
            <a:r>
              <a:rPr lang="en-US" sz="2800" dirty="0"/>
              <a:t>Robust Data scaling can reduce the impact of outliers in your data</a:t>
            </a:r>
          </a:p>
          <a:p>
            <a:r>
              <a:rPr lang="en-US" sz="2800" dirty="0"/>
              <a:t>Similar to </a:t>
            </a:r>
            <a:r>
              <a:rPr lang="en-US" sz="2800" dirty="0" err="1"/>
              <a:t>MinMax</a:t>
            </a:r>
            <a:r>
              <a:rPr lang="en-US" sz="2800" dirty="0"/>
              <a:t> Scaling, but rather than subtracting the minimum it subtracts the first quartile then divides the difference between the first and third quartile</a:t>
            </a:r>
          </a:p>
          <a:p>
            <a:endParaRPr lang="en-US" sz="2800" dirty="0"/>
          </a:p>
          <a:p>
            <a:pPr marL="0" indent="0">
              <a:buNone/>
            </a:pPr>
            <a:endParaRPr lang="en-US" sz="2800" dirty="0"/>
          </a:p>
          <a:p>
            <a:r>
              <a:rPr lang="en-US" sz="2800" dirty="0"/>
              <a:t>The median scales of the data are removed by this method, but it is still effective at normalizing features</a:t>
            </a:r>
          </a:p>
        </p:txBody>
      </p:sp>
      <p:pic>
        <p:nvPicPr>
          <p:cNvPr id="4" name="Picture 3">
            <a:extLst>
              <a:ext uri="{FF2B5EF4-FFF2-40B4-BE49-F238E27FC236}">
                <a16:creationId xmlns:a16="http://schemas.microsoft.com/office/drawing/2014/main" id="{5CDD75CB-6496-41BA-BAAD-85A22FFD3CBD}"/>
              </a:ext>
            </a:extLst>
          </p:cNvPr>
          <p:cNvPicPr>
            <a:picLocks noChangeAspect="1"/>
          </p:cNvPicPr>
          <p:nvPr/>
        </p:nvPicPr>
        <p:blipFill>
          <a:blip r:embed="rId3"/>
          <a:stretch>
            <a:fillRect/>
          </a:stretch>
        </p:blipFill>
        <p:spPr>
          <a:xfrm>
            <a:off x="1905000" y="4182565"/>
            <a:ext cx="2667000" cy="1138544"/>
          </a:xfrm>
          <a:prstGeom prst="rect">
            <a:avLst/>
          </a:prstGeom>
        </p:spPr>
      </p:pic>
      <p:pic>
        <p:nvPicPr>
          <p:cNvPr id="1028" name="Picture 4">
            <a:extLst>
              <a:ext uri="{FF2B5EF4-FFF2-40B4-BE49-F238E27FC236}">
                <a16:creationId xmlns:a16="http://schemas.microsoft.com/office/drawing/2014/main" id="{B24E906D-DC7F-470E-9FF6-9C79655A4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070586"/>
            <a:ext cx="3475646" cy="128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sz="half" idx="1"/>
          </p:nvPr>
        </p:nvSpPr>
        <p:spPr>
          <a:xfrm>
            <a:off x="6096000" y="1828800"/>
            <a:ext cx="5390359" cy="4571999"/>
          </a:xfrm>
        </p:spPr>
        <p:txBody>
          <a:bodyPr>
            <a:normAutofit/>
          </a:bodyPr>
          <a:lstStyle/>
          <a:p>
            <a:r>
              <a:rPr lang="en-US" dirty="0"/>
              <a:t>With 30 features, some feature selection was needed</a:t>
            </a:r>
          </a:p>
          <a:p>
            <a:r>
              <a:rPr lang="en-US" dirty="0"/>
              <a:t>At least 5 features had a correlation of over 0.9</a:t>
            </a:r>
          </a:p>
          <a:p>
            <a:r>
              <a:rPr lang="en-US" dirty="0"/>
              <a:t>Choosing number of PCA features using:</a:t>
            </a:r>
          </a:p>
          <a:p>
            <a:pPr lvl="1"/>
            <a:r>
              <a:rPr lang="en-US" sz="2400" dirty="0"/>
              <a:t>Kaiser Rule (eigen value under 1)</a:t>
            </a:r>
          </a:p>
          <a:p>
            <a:pPr lvl="1"/>
            <a:r>
              <a:rPr lang="en-US" sz="2400" dirty="0"/>
              <a:t>Explained variance of 90%</a:t>
            </a:r>
          </a:p>
          <a:p>
            <a:pPr lvl="1"/>
            <a:r>
              <a:rPr lang="en-US" sz="2400" dirty="0"/>
              <a:t>Scree Plot Elbow</a:t>
            </a:r>
          </a:p>
          <a:p>
            <a:r>
              <a:rPr lang="en-US" sz="2800" dirty="0"/>
              <a:t>7 Principal Components Used</a:t>
            </a:r>
          </a:p>
        </p:txBody>
      </p:sp>
      <p:pic>
        <p:nvPicPr>
          <p:cNvPr id="4" name="Picture 3">
            <a:extLst>
              <a:ext uri="{FF2B5EF4-FFF2-40B4-BE49-F238E27FC236}">
                <a16:creationId xmlns:a16="http://schemas.microsoft.com/office/drawing/2014/main" id="{8D04D6BD-3677-45BC-9943-D5CF3C6A4811}"/>
              </a:ext>
            </a:extLst>
          </p:cNvPr>
          <p:cNvPicPr>
            <a:picLocks noChangeAspect="1"/>
          </p:cNvPicPr>
          <p:nvPr/>
        </p:nvPicPr>
        <p:blipFill>
          <a:blip r:embed="rId3"/>
          <a:stretch>
            <a:fillRect/>
          </a:stretch>
        </p:blipFill>
        <p:spPr>
          <a:xfrm>
            <a:off x="457200" y="1828799"/>
            <a:ext cx="5134289" cy="4571999"/>
          </a:xfrm>
          <a:prstGeom prst="rect">
            <a:avLst/>
          </a:prstGeom>
        </p:spPr>
      </p:pic>
    </p:spTree>
    <p:extLst>
      <p:ext uri="{BB962C8B-B14F-4D97-AF65-F5344CB8AC3E}">
        <p14:creationId xmlns:p14="http://schemas.microsoft.com/office/powerpoint/2010/main" val="415582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pic>
        <p:nvPicPr>
          <p:cNvPr id="6" name="Picture 5">
            <a:extLst>
              <a:ext uri="{FF2B5EF4-FFF2-40B4-BE49-F238E27FC236}">
                <a16:creationId xmlns:a16="http://schemas.microsoft.com/office/drawing/2014/main" id="{2DE3AC6E-1DB5-4264-ADDA-80A6E62E2654}"/>
              </a:ext>
            </a:extLst>
          </p:cNvPr>
          <p:cNvPicPr>
            <a:picLocks noChangeAspect="1"/>
          </p:cNvPicPr>
          <p:nvPr/>
        </p:nvPicPr>
        <p:blipFill>
          <a:blip r:embed="rId3"/>
          <a:stretch>
            <a:fillRect/>
          </a:stretch>
        </p:blipFill>
        <p:spPr>
          <a:xfrm>
            <a:off x="208426" y="1981220"/>
            <a:ext cx="5487166" cy="3896269"/>
          </a:xfrm>
          <a:prstGeom prst="rect">
            <a:avLst/>
          </a:prstGeom>
        </p:spPr>
      </p:pic>
      <p:pic>
        <p:nvPicPr>
          <p:cNvPr id="12" name="Picture 11">
            <a:extLst>
              <a:ext uri="{FF2B5EF4-FFF2-40B4-BE49-F238E27FC236}">
                <a16:creationId xmlns:a16="http://schemas.microsoft.com/office/drawing/2014/main" id="{3E8187CE-705C-4FFF-82A1-2820D95B1A79}"/>
              </a:ext>
            </a:extLst>
          </p:cNvPr>
          <p:cNvPicPr>
            <a:picLocks noChangeAspect="1"/>
          </p:cNvPicPr>
          <p:nvPr/>
        </p:nvPicPr>
        <p:blipFill>
          <a:blip r:embed="rId4"/>
          <a:stretch>
            <a:fillRect/>
          </a:stretch>
        </p:blipFill>
        <p:spPr>
          <a:xfrm>
            <a:off x="5824050" y="2133642"/>
            <a:ext cx="6131450" cy="3591427"/>
          </a:xfrm>
          <a:prstGeom prst="rect">
            <a:avLst/>
          </a:prstGeom>
        </p:spPr>
      </p:pic>
    </p:spTree>
    <p:extLst>
      <p:ext uri="{BB962C8B-B14F-4D97-AF65-F5344CB8AC3E}">
        <p14:creationId xmlns:p14="http://schemas.microsoft.com/office/powerpoint/2010/main" val="2664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Techniques</a:t>
            </a:r>
          </a:p>
        </p:txBody>
      </p:sp>
      <p:sp>
        <p:nvSpPr>
          <p:cNvPr id="4" name="Content Placeholder 3">
            <a:extLst>
              <a:ext uri="{FF2B5EF4-FFF2-40B4-BE49-F238E27FC236}">
                <a16:creationId xmlns:a16="http://schemas.microsoft.com/office/drawing/2014/main" id="{49CE39D2-9B5B-4D35-85E0-CEAD7C0CF666}"/>
              </a:ext>
            </a:extLst>
          </p:cNvPr>
          <p:cNvSpPr>
            <a:spLocks noGrp="1"/>
          </p:cNvSpPr>
          <p:nvPr>
            <p:ph idx="1"/>
          </p:nvPr>
        </p:nvSpPr>
        <p:spPr>
          <a:xfrm>
            <a:off x="304800" y="1752600"/>
            <a:ext cx="11430000" cy="4572001"/>
          </a:xfrm>
        </p:spPr>
        <p:txBody>
          <a:bodyPr>
            <a:normAutofit/>
          </a:bodyPr>
          <a:lstStyle/>
          <a:p>
            <a:r>
              <a:rPr lang="en-US" dirty="0"/>
              <a:t>Compared 7 Classification techniques</a:t>
            </a:r>
          </a:p>
          <a:p>
            <a:pPr lvl="2"/>
            <a:r>
              <a:rPr lang="en-US" dirty="0"/>
              <a:t>Logistic Regression, K-Neighbors Classifier, SVC, MLP Classifier, Gaussian Naïve-Bayes, </a:t>
            </a:r>
            <a:r>
              <a:rPr lang="en-US" dirty="0" err="1"/>
              <a:t>DecisionTree</a:t>
            </a:r>
            <a:r>
              <a:rPr lang="en-US" dirty="0"/>
              <a:t> Classifier, Random Forest Classifier</a:t>
            </a:r>
          </a:p>
          <a:p>
            <a:r>
              <a:rPr lang="en-US" dirty="0"/>
              <a:t>Three best accuracies cross validated</a:t>
            </a:r>
          </a:p>
          <a:p>
            <a:pPr lvl="1"/>
            <a:r>
              <a:rPr lang="en-US" dirty="0"/>
              <a:t>Logistic Regression, accuracy 98%</a:t>
            </a:r>
          </a:p>
          <a:p>
            <a:pPr lvl="1"/>
            <a:r>
              <a:rPr lang="en-US" dirty="0"/>
              <a:t>Multi-Layer Perceptron Classifier, accuracy 98.5%</a:t>
            </a:r>
          </a:p>
          <a:p>
            <a:pPr lvl="1"/>
            <a:r>
              <a:rPr lang="en-US" dirty="0"/>
              <a:t>Random Forest/Decision Tree, accuracy 100%</a:t>
            </a:r>
          </a:p>
          <a:p>
            <a:pPr lvl="2"/>
            <a:r>
              <a:rPr lang="en-US" dirty="0"/>
              <a:t>Used Random Forest to avoid overfitting</a:t>
            </a:r>
          </a:p>
          <a:p>
            <a:r>
              <a:rPr lang="en-US" dirty="0"/>
              <a:t>Cross validated compare scores before moving forward with tuning</a:t>
            </a:r>
          </a:p>
          <a:p>
            <a:pPr lvl="1"/>
            <a:r>
              <a:rPr lang="en-US" dirty="0"/>
              <a:t>MLP, accuracy 96.7%</a:t>
            </a:r>
          </a:p>
          <a:p>
            <a:pPr lvl="1"/>
            <a:r>
              <a:rPr lang="en-US" dirty="0"/>
              <a:t>Logistic Regression 97.2%</a:t>
            </a:r>
          </a:p>
          <a:p>
            <a:pPr lvl="1"/>
            <a:endParaRPr lang="en-US"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Tuning – GSCV</a:t>
            </a:r>
          </a:p>
        </p:txBody>
      </p:sp>
      <p:sp>
        <p:nvSpPr>
          <p:cNvPr id="3" name="Content Placeholder 2"/>
          <p:cNvSpPr>
            <a:spLocks noGrp="1"/>
          </p:cNvSpPr>
          <p:nvPr>
            <p:ph sz="half" idx="1"/>
          </p:nvPr>
        </p:nvSpPr>
        <p:spPr>
          <a:xfrm>
            <a:off x="7415463" y="1776663"/>
            <a:ext cx="4800600" cy="4575175"/>
          </a:xfrm>
        </p:spPr>
        <p:txBody>
          <a:bodyPr/>
          <a:lstStyle/>
          <a:p>
            <a:r>
              <a:rPr lang="en-US" dirty="0"/>
              <a:t>Ran 2 </a:t>
            </a:r>
            <a:r>
              <a:rPr lang="en-US" dirty="0" err="1"/>
              <a:t>Gridsearches</a:t>
            </a:r>
            <a:r>
              <a:rPr lang="en-US" dirty="0"/>
              <a:t>, one to optimize accuracy and another to optimize recall/sensitivity</a:t>
            </a:r>
          </a:p>
          <a:p>
            <a:r>
              <a:rPr lang="en-US" dirty="0"/>
              <a:t>A false negative in this case is much more threatening than a false positive</a:t>
            </a:r>
          </a:p>
          <a:p>
            <a:r>
              <a:rPr lang="en-US" dirty="0"/>
              <a:t>Models with lowest recall while maintaining accuracy are best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4656284"/>
              </p:ext>
            </p:extLst>
          </p:nvPr>
        </p:nvGraphicFramePr>
        <p:xfrm>
          <a:off x="457200" y="1752600"/>
          <a:ext cx="6400800" cy="4384118"/>
        </p:xfrm>
        <a:graphic>
          <a:graphicData uri="http://schemas.openxmlformats.org/drawingml/2006/table">
            <a:tbl>
              <a:tblPr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856533">
                <a:tc>
                  <a:txBody>
                    <a:bodyPr/>
                    <a:lstStyle/>
                    <a:p>
                      <a:pPr algn="ctr"/>
                      <a:r>
                        <a:rPr lang="en-US" b="0" dirty="0"/>
                        <a:t>GSCV Model</a:t>
                      </a:r>
                    </a:p>
                  </a:txBody>
                  <a:tcPr anchor="ctr"/>
                </a:tc>
                <a:tc>
                  <a:txBody>
                    <a:bodyPr/>
                    <a:lstStyle/>
                    <a:p>
                      <a:pPr algn="ctr"/>
                      <a:r>
                        <a:rPr lang="en-US" b="0" dirty="0"/>
                        <a:t>Accuracy</a:t>
                      </a:r>
                    </a:p>
                  </a:txBody>
                  <a:tcPr anchor="ctr"/>
                </a:tc>
                <a:tc>
                  <a:txBody>
                    <a:bodyPr/>
                    <a:lstStyle/>
                    <a:p>
                      <a:pPr algn="ctr"/>
                      <a:r>
                        <a:rPr lang="en-US" b="0" dirty="0"/>
                        <a:t>Recall/Sensitivity</a:t>
                      </a:r>
                    </a:p>
                  </a:txBody>
                  <a:tcPr anchor="ctr"/>
                </a:tc>
                <a:extLst>
                  <a:ext uri="{0D108BD9-81ED-4DB2-BD59-A6C34878D82A}">
                    <a16:rowId xmlns:a16="http://schemas.microsoft.com/office/drawing/2014/main" val="10000"/>
                  </a:ext>
                </a:extLst>
              </a:tr>
              <a:tr h="957986">
                <a:tc>
                  <a:txBody>
                    <a:bodyPr/>
                    <a:lstStyle/>
                    <a:p>
                      <a:pPr algn="ctr"/>
                      <a:r>
                        <a:rPr lang="en-US" dirty="0"/>
                        <a:t>MLP – Accuracy Optimized</a:t>
                      </a:r>
                    </a:p>
                  </a:txBody>
                  <a:tcPr anchor="ctr"/>
                </a:tc>
                <a:tc>
                  <a:txBody>
                    <a:bodyPr/>
                    <a:lstStyle/>
                    <a:p>
                      <a:pPr algn="ctr"/>
                      <a:r>
                        <a:rPr lang="en-US" dirty="0"/>
                        <a:t>97.7%</a:t>
                      </a:r>
                    </a:p>
                  </a:txBody>
                  <a:tcPr anchor="ctr"/>
                </a:tc>
                <a:tc>
                  <a:txBody>
                    <a:bodyPr/>
                    <a:lstStyle/>
                    <a:p>
                      <a:pPr algn="ctr"/>
                      <a:r>
                        <a:rPr lang="en-US" dirty="0"/>
                        <a:t>95.5%</a:t>
                      </a:r>
                    </a:p>
                  </a:txBody>
                  <a:tcPr anchor="ctr"/>
                </a:tc>
                <a:extLst>
                  <a:ext uri="{0D108BD9-81ED-4DB2-BD59-A6C34878D82A}">
                    <a16:rowId xmlns:a16="http://schemas.microsoft.com/office/drawing/2014/main" val="10001"/>
                  </a:ext>
                </a:extLst>
              </a:tr>
              <a:tr h="856533">
                <a:tc>
                  <a:txBody>
                    <a:bodyPr/>
                    <a:lstStyle/>
                    <a:p>
                      <a:pPr algn="ctr"/>
                      <a:r>
                        <a:rPr lang="en-US" b="1" dirty="0"/>
                        <a:t>MLP – Recall</a:t>
                      </a:r>
                    </a:p>
                    <a:p>
                      <a:pPr algn="ctr"/>
                      <a:r>
                        <a:rPr lang="en-US" b="1" dirty="0"/>
                        <a:t>Optimized</a:t>
                      </a:r>
                    </a:p>
                  </a:txBody>
                  <a:tcPr anchor="ctr"/>
                </a:tc>
                <a:tc>
                  <a:txBody>
                    <a:bodyPr/>
                    <a:lstStyle/>
                    <a:p>
                      <a:pPr algn="ctr"/>
                      <a:r>
                        <a:rPr lang="en-US" dirty="0"/>
                        <a:t>98.2%</a:t>
                      </a:r>
                    </a:p>
                  </a:txBody>
                  <a:tcPr anchor="ctr"/>
                </a:tc>
                <a:tc>
                  <a:txBody>
                    <a:bodyPr/>
                    <a:lstStyle/>
                    <a:p>
                      <a:pPr algn="ctr"/>
                      <a:r>
                        <a:rPr lang="en-US" dirty="0"/>
                        <a:t>96.2%</a:t>
                      </a:r>
                    </a:p>
                  </a:txBody>
                  <a:tcPr anchor="ctr"/>
                </a:tc>
                <a:extLst>
                  <a:ext uri="{0D108BD9-81ED-4DB2-BD59-A6C34878D82A}">
                    <a16:rowId xmlns:a16="http://schemas.microsoft.com/office/drawing/2014/main" val="10002"/>
                  </a:ext>
                </a:extLst>
              </a:tr>
              <a:tr h="856533">
                <a:tc>
                  <a:txBody>
                    <a:bodyPr/>
                    <a:lstStyle/>
                    <a:p>
                      <a:pPr algn="ctr"/>
                      <a:r>
                        <a:rPr lang="en-US" b="1" dirty="0"/>
                        <a:t>Log – Accuracy</a:t>
                      </a:r>
                    </a:p>
                    <a:p>
                      <a:pPr algn="ctr"/>
                      <a:r>
                        <a:rPr lang="en-US" b="1" dirty="0"/>
                        <a:t>Optimized</a:t>
                      </a:r>
                    </a:p>
                  </a:txBody>
                  <a:tcPr anchor="ctr"/>
                </a:tc>
                <a:tc>
                  <a:txBody>
                    <a:bodyPr/>
                    <a:lstStyle/>
                    <a:p>
                      <a:pPr algn="ctr"/>
                      <a:r>
                        <a:rPr lang="en-US" dirty="0"/>
                        <a:t>98.2%</a:t>
                      </a:r>
                    </a:p>
                  </a:txBody>
                  <a:tcPr anchor="ctr"/>
                </a:tc>
                <a:tc>
                  <a:txBody>
                    <a:bodyPr/>
                    <a:lstStyle/>
                    <a:p>
                      <a:pPr algn="ctr"/>
                      <a:r>
                        <a:rPr lang="en-US" dirty="0"/>
                        <a:t>96.8%</a:t>
                      </a:r>
                    </a:p>
                  </a:txBody>
                  <a:tcPr anchor="ctr"/>
                </a:tc>
                <a:extLst>
                  <a:ext uri="{0D108BD9-81ED-4DB2-BD59-A6C34878D82A}">
                    <a16:rowId xmlns:a16="http://schemas.microsoft.com/office/drawing/2014/main" val="10003"/>
                  </a:ext>
                </a:extLst>
              </a:tr>
              <a:tr h="856533">
                <a:tc>
                  <a:txBody>
                    <a:bodyPr/>
                    <a:lstStyle/>
                    <a:p>
                      <a:pPr algn="ctr"/>
                      <a:r>
                        <a:rPr lang="en-US" dirty="0"/>
                        <a:t>Log – Recall</a:t>
                      </a:r>
                    </a:p>
                    <a:p>
                      <a:pPr algn="ctr"/>
                      <a:r>
                        <a:rPr lang="en-US" dirty="0"/>
                        <a:t>Optimized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98.2%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96.2%</a:t>
                      </a:r>
                    </a:p>
                  </a:txBody>
                  <a:tcPr anchor="ctr"/>
                </a:tc>
                <a:extLst>
                  <a:ext uri="{0D108BD9-81ED-4DB2-BD59-A6C34878D82A}">
                    <a16:rowId xmlns:a16="http://schemas.microsoft.com/office/drawing/2014/main" val="361922677"/>
                  </a:ext>
                </a:extLst>
              </a:tr>
            </a:tbl>
          </a:graphicData>
        </a:graphic>
      </p:graphicFrame>
    </p:spTree>
    <p:extLst>
      <p:ext uri="{BB962C8B-B14F-4D97-AF65-F5344CB8AC3E}">
        <p14:creationId xmlns:p14="http://schemas.microsoft.com/office/powerpoint/2010/main" val="39997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Tuning – Threshold Tuning</a:t>
            </a:r>
          </a:p>
        </p:txBody>
      </p:sp>
      <p:pic>
        <p:nvPicPr>
          <p:cNvPr id="7" name="Picture 6">
            <a:extLst>
              <a:ext uri="{FF2B5EF4-FFF2-40B4-BE49-F238E27FC236}">
                <a16:creationId xmlns:a16="http://schemas.microsoft.com/office/drawing/2014/main" id="{697D6692-904F-401F-B57A-25055C7C78FA}"/>
              </a:ext>
            </a:extLst>
          </p:cNvPr>
          <p:cNvPicPr>
            <a:picLocks noChangeAspect="1"/>
          </p:cNvPicPr>
          <p:nvPr/>
        </p:nvPicPr>
        <p:blipFill>
          <a:blip r:embed="rId3"/>
          <a:stretch>
            <a:fillRect/>
          </a:stretch>
        </p:blipFill>
        <p:spPr>
          <a:xfrm>
            <a:off x="457200" y="1650205"/>
            <a:ext cx="5196477" cy="3557588"/>
          </a:xfrm>
          <a:prstGeom prst="rect">
            <a:avLst/>
          </a:prstGeom>
        </p:spPr>
      </p:pic>
      <p:pic>
        <p:nvPicPr>
          <p:cNvPr id="10245" name="Picture 5">
            <a:extLst>
              <a:ext uri="{FF2B5EF4-FFF2-40B4-BE49-F238E27FC236}">
                <a16:creationId xmlns:a16="http://schemas.microsoft.com/office/drawing/2014/main" id="{0A123CA3-69C8-47DF-9B68-863770040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324" y="1650205"/>
            <a:ext cx="5196477" cy="35575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B5EB987A-C0DB-48B3-9692-1B94034AACA5}"/>
              </a:ext>
            </a:extLst>
          </p:cNvPr>
          <p:cNvSpPr>
            <a:spLocks noGrp="1"/>
          </p:cNvSpPr>
          <p:nvPr>
            <p:ph sz="half" idx="1"/>
          </p:nvPr>
        </p:nvSpPr>
        <p:spPr>
          <a:xfrm>
            <a:off x="761999" y="5433215"/>
            <a:ext cx="4891678" cy="4473354"/>
          </a:xfrm>
        </p:spPr>
        <p:txBody>
          <a:bodyPr/>
          <a:lstStyle/>
          <a:p>
            <a:r>
              <a:rPr lang="en-US" dirty="0"/>
              <a:t>MLP had a good tradeoff of Recall and Accuracy at a 0.35 threshold, gaining 3 TPs</a:t>
            </a:r>
          </a:p>
        </p:txBody>
      </p:sp>
      <p:sp>
        <p:nvSpPr>
          <p:cNvPr id="13" name="Content Placeholder 2">
            <a:extLst>
              <a:ext uri="{FF2B5EF4-FFF2-40B4-BE49-F238E27FC236}">
                <a16:creationId xmlns:a16="http://schemas.microsoft.com/office/drawing/2014/main" id="{E2D7AB6F-AF09-4D09-98C5-162506335C9B}"/>
              </a:ext>
            </a:extLst>
          </p:cNvPr>
          <p:cNvSpPr txBox="1">
            <a:spLocks/>
          </p:cNvSpPr>
          <p:nvPr/>
        </p:nvSpPr>
        <p:spPr>
          <a:xfrm>
            <a:off x="6510614" y="5420746"/>
            <a:ext cx="4891678" cy="4473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dirty="0"/>
              <a:t>Logistic Regression had very little tradeoff lowering the threshold, only gaining one additional TP </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Testing</a:t>
            </a:r>
          </a:p>
        </p:txBody>
      </p:sp>
      <p:pic>
        <p:nvPicPr>
          <p:cNvPr id="5" name="Picture 4">
            <a:extLst>
              <a:ext uri="{FF2B5EF4-FFF2-40B4-BE49-F238E27FC236}">
                <a16:creationId xmlns:a16="http://schemas.microsoft.com/office/drawing/2014/main" id="{76EA420E-4790-4185-B9B6-928370C06970}"/>
              </a:ext>
            </a:extLst>
          </p:cNvPr>
          <p:cNvPicPr>
            <a:picLocks noChangeAspect="1"/>
          </p:cNvPicPr>
          <p:nvPr/>
        </p:nvPicPr>
        <p:blipFill>
          <a:blip r:embed="rId2"/>
          <a:stretch>
            <a:fillRect/>
          </a:stretch>
        </p:blipFill>
        <p:spPr>
          <a:xfrm>
            <a:off x="762000" y="1680215"/>
            <a:ext cx="4122954" cy="4840365"/>
          </a:xfrm>
          <a:prstGeom prst="rect">
            <a:avLst/>
          </a:prstGeom>
        </p:spPr>
      </p:pic>
      <p:pic>
        <p:nvPicPr>
          <p:cNvPr id="8" name="Picture 7">
            <a:extLst>
              <a:ext uri="{FF2B5EF4-FFF2-40B4-BE49-F238E27FC236}">
                <a16:creationId xmlns:a16="http://schemas.microsoft.com/office/drawing/2014/main" id="{AEF285F1-6AA3-4851-B1DD-C8038A3FB971}"/>
              </a:ext>
            </a:extLst>
          </p:cNvPr>
          <p:cNvPicPr>
            <a:picLocks noChangeAspect="1"/>
          </p:cNvPicPr>
          <p:nvPr/>
        </p:nvPicPr>
        <p:blipFill>
          <a:blip r:embed="rId3"/>
          <a:stretch>
            <a:fillRect/>
          </a:stretch>
        </p:blipFill>
        <p:spPr>
          <a:xfrm>
            <a:off x="7503686" y="1680214"/>
            <a:ext cx="3906261" cy="4840366"/>
          </a:xfrm>
          <a:prstGeom prst="rect">
            <a:avLst/>
          </a:prstGeom>
        </p:spPr>
      </p:pic>
    </p:spTree>
    <p:extLst>
      <p:ext uri="{BB962C8B-B14F-4D97-AF65-F5344CB8AC3E}">
        <p14:creationId xmlns:p14="http://schemas.microsoft.com/office/powerpoint/2010/main" val="186478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7" name="Content Placeholder 2">
            <a:extLst>
              <a:ext uri="{FF2B5EF4-FFF2-40B4-BE49-F238E27FC236}">
                <a16:creationId xmlns:a16="http://schemas.microsoft.com/office/drawing/2014/main" id="{D72F0DF5-DEB3-4518-9483-6D54EAA3A4DD}"/>
              </a:ext>
            </a:extLst>
          </p:cNvPr>
          <p:cNvSpPr>
            <a:spLocks noGrp="1"/>
          </p:cNvSpPr>
          <p:nvPr>
            <p:ph sz="half" idx="1"/>
          </p:nvPr>
        </p:nvSpPr>
        <p:spPr>
          <a:xfrm>
            <a:off x="1638300" y="4346627"/>
            <a:ext cx="8915400" cy="4473354"/>
          </a:xfrm>
        </p:spPr>
        <p:txBody>
          <a:bodyPr/>
          <a:lstStyle/>
          <a:p>
            <a:pPr marL="0" indent="0">
              <a:buNone/>
            </a:pPr>
            <a:r>
              <a:rPr lang="en-US" dirty="0"/>
              <a:t>Better than FNA manual image analysis alone, but in its currently state might should  be paired with FNA</a:t>
            </a:r>
          </a:p>
        </p:txBody>
      </p:sp>
      <p:graphicFrame>
        <p:nvGraphicFramePr>
          <p:cNvPr id="3" name="Table 2">
            <a:extLst>
              <a:ext uri="{FF2B5EF4-FFF2-40B4-BE49-F238E27FC236}">
                <a16:creationId xmlns:a16="http://schemas.microsoft.com/office/drawing/2014/main" id="{44B811B7-5E6F-492A-B1B0-9CB4B2065BAB}"/>
              </a:ext>
            </a:extLst>
          </p:cNvPr>
          <p:cNvGraphicFramePr>
            <a:graphicFrameLocks noGrp="1"/>
          </p:cNvGraphicFramePr>
          <p:nvPr>
            <p:extLst>
              <p:ext uri="{D42A27DB-BD31-4B8C-83A1-F6EECF244321}">
                <p14:modId xmlns:p14="http://schemas.microsoft.com/office/powerpoint/2010/main" val="1379359222"/>
              </p:ext>
            </p:extLst>
          </p:nvPr>
        </p:nvGraphicFramePr>
        <p:xfrm>
          <a:off x="228600" y="1676400"/>
          <a:ext cx="11582401" cy="4651378"/>
        </p:xfrm>
        <a:graphic>
          <a:graphicData uri="http://schemas.openxmlformats.org/drawingml/2006/table">
            <a:tbl>
              <a:tblPr firstRow="1" firstCol="1" bandRow="1">
                <a:tableStyleId>{21E4AEA4-8DFA-4A89-87EB-49C32662AFE0}</a:tableStyleId>
              </a:tblPr>
              <a:tblGrid>
                <a:gridCol w="2514600">
                  <a:extLst>
                    <a:ext uri="{9D8B030D-6E8A-4147-A177-3AD203B41FA5}">
                      <a16:colId xmlns:a16="http://schemas.microsoft.com/office/drawing/2014/main" val="3451285699"/>
                    </a:ext>
                  </a:extLst>
                </a:gridCol>
                <a:gridCol w="2732228">
                  <a:extLst>
                    <a:ext uri="{9D8B030D-6E8A-4147-A177-3AD203B41FA5}">
                      <a16:colId xmlns:a16="http://schemas.microsoft.com/office/drawing/2014/main" val="2787785843"/>
                    </a:ext>
                  </a:extLst>
                </a:gridCol>
                <a:gridCol w="2353544">
                  <a:extLst>
                    <a:ext uri="{9D8B030D-6E8A-4147-A177-3AD203B41FA5}">
                      <a16:colId xmlns:a16="http://schemas.microsoft.com/office/drawing/2014/main" val="4161008194"/>
                    </a:ext>
                  </a:extLst>
                </a:gridCol>
                <a:gridCol w="1899514">
                  <a:extLst>
                    <a:ext uri="{9D8B030D-6E8A-4147-A177-3AD203B41FA5}">
                      <a16:colId xmlns:a16="http://schemas.microsoft.com/office/drawing/2014/main" val="2213581593"/>
                    </a:ext>
                  </a:extLst>
                </a:gridCol>
                <a:gridCol w="2082515">
                  <a:extLst>
                    <a:ext uri="{9D8B030D-6E8A-4147-A177-3AD203B41FA5}">
                      <a16:colId xmlns:a16="http://schemas.microsoft.com/office/drawing/2014/main" val="1169496626"/>
                    </a:ext>
                  </a:extLst>
                </a:gridCol>
              </a:tblGrid>
              <a:tr h="1812106">
                <a:tc>
                  <a:txBody>
                    <a:bodyPr/>
                    <a:lstStyle/>
                    <a:p>
                      <a:pPr marL="0" marR="0" indent="0" algn="ctr">
                        <a:lnSpc>
                          <a:spcPct val="130000"/>
                        </a:lnSpc>
                        <a:spcBef>
                          <a:spcPts val="0"/>
                        </a:spcBef>
                        <a:spcAft>
                          <a:spcPts val="800"/>
                        </a:spcAft>
                        <a:tabLst>
                          <a:tab pos="228600" algn="l"/>
                          <a:tab pos="457200" algn="l"/>
                        </a:tabLst>
                      </a:pPr>
                      <a:r>
                        <a:rPr lang="en-US" sz="2000" cap="all" dirty="0">
                          <a:effectLst/>
                        </a:rPr>
                        <a:t> </a:t>
                      </a:r>
                      <a:endParaRPr lang="en-US" sz="2000" i="1" dirty="0">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275008" marB="171880"/>
                </a:tc>
                <a:tc>
                  <a:txBody>
                    <a:bodyPr/>
                    <a:lstStyle/>
                    <a:p>
                      <a:pPr marL="0" marR="0" indent="0" algn="ctr">
                        <a:lnSpc>
                          <a:spcPct val="130000"/>
                        </a:lnSpc>
                        <a:spcBef>
                          <a:spcPts val="0"/>
                        </a:spcBef>
                        <a:spcAft>
                          <a:spcPts val="800"/>
                        </a:spcAft>
                        <a:tabLst>
                          <a:tab pos="228600" algn="l"/>
                          <a:tab pos="457200" algn="l"/>
                        </a:tabLst>
                      </a:pPr>
                      <a:r>
                        <a:rPr lang="en-US" sz="2000" cap="all" dirty="0">
                          <a:effectLst/>
                        </a:rPr>
                        <a:t>MLP Recall Optimized*</a:t>
                      </a:r>
                      <a:endParaRPr lang="en-US" sz="2000" i="1" dirty="0">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275008" marB="171880"/>
                </a:tc>
                <a:tc>
                  <a:txBody>
                    <a:bodyPr/>
                    <a:lstStyle/>
                    <a:p>
                      <a:pPr marL="0" marR="0" indent="0" algn="ctr">
                        <a:lnSpc>
                          <a:spcPct val="130000"/>
                        </a:lnSpc>
                        <a:spcBef>
                          <a:spcPts val="0"/>
                        </a:spcBef>
                        <a:spcAft>
                          <a:spcPts val="800"/>
                        </a:spcAft>
                        <a:tabLst>
                          <a:tab pos="228600" algn="l"/>
                          <a:tab pos="457200" algn="l"/>
                        </a:tabLst>
                      </a:pPr>
                      <a:r>
                        <a:rPr lang="en-US" sz="2000" cap="all" dirty="0">
                          <a:effectLst/>
                        </a:rPr>
                        <a:t>Logistic Regression Accuracy Optimized*</a:t>
                      </a:r>
                      <a:endParaRPr lang="en-US" sz="2000" i="1" dirty="0">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275008" marB="171880"/>
                </a:tc>
                <a:tc>
                  <a:txBody>
                    <a:bodyPr/>
                    <a:lstStyle/>
                    <a:p>
                      <a:pPr marL="0" marR="0" indent="0" algn="ctr">
                        <a:lnSpc>
                          <a:spcPct val="130000"/>
                        </a:lnSpc>
                        <a:spcBef>
                          <a:spcPts val="0"/>
                        </a:spcBef>
                        <a:spcAft>
                          <a:spcPts val="800"/>
                        </a:spcAft>
                        <a:tabLst>
                          <a:tab pos="228600" algn="l"/>
                          <a:tab pos="457200" algn="l"/>
                        </a:tabLst>
                      </a:pPr>
                      <a:r>
                        <a:rPr lang="en-US" sz="2000" cap="all">
                          <a:effectLst/>
                        </a:rPr>
                        <a:t>Standard FNA</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275008" marB="171880"/>
                </a:tc>
                <a:tc>
                  <a:txBody>
                    <a:bodyPr/>
                    <a:lstStyle/>
                    <a:p>
                      <a:pPr marL="0" marR="0" indent="0" algn="ctr">
                        <a:lnSpc>
                          <a:spcPct val="130000"/>
                        </a:lnSpc>
                        <a:spcBef>
                          <a:spcPts val="0"/>
                        </a:spcBef>
                        <a:spcAft>
                          <a:spcPts val="800"/>
                        </a:spcAft>
                        <a:tabLst>
                          <a:tab pos="228600" algn="l"/>
                          <a:tab pos="457200" algn="l"/>
                        </a:tabLst>
                      </a:pPr>
                      <a:r>
                        <a:rPr lang="en-US" sz="2000" cap="all">
                          <a:effectLst/>
                        </a:rPr>
                        <a:t>Core Biopsy</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275008" marB="171880"/>
                </a:tc>
                <a:extLst>
                  <a:ext uri="{0D108BD9-81ED-4DB2-BD59-A6C34878D82A}">
                    <a16:rowId xmlns:a16="http://schemas.microsoft.com/office/drawing/2014/main" val="796941582"/>
                  </a:ext>
                </a:extLst>
              </a:tr>
              <a:tr h="887083">
                <a:tc>
                  <a:txBody>
                    <a:bodyPr/>
                    <a:lstStyle/>
                    <a:p>
                      <a:pPr marL="0" marR="0" indent="0" algn="ctr">
                        <a:lnSpc>
                          <a:spcPct val="130000"/>
                        </a:lnSpc>
                        <a:spcBef>
                          <a:spcPts val="0"/>
                        </a:spcBef>
                        <a:spcAft>
                          <a:spcPts val="800"/>
                        </a:spcAft>
                        <a:tabLst>
                          <a:tab pos="228600" algn="l"/>
                          <a:tab pos="457200" algn="l"/>
                        </a:tabLst>
                      </a:pPr>
                      <a:r>
                        <a:rPr lang="en-US" sz="2000">
                          <a:effectLst/>
                        </a:rPr>
                        <a:t>Accuracy</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dirty="0">
                          <a:effectLst/>
                        </a:rPr>
                        <a:t>97.7%</a:t>
                      </a:r>
                      <a:endParaRPr lang="en-US" sz="2000" i="1" dirty="0">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a:effectLst/>
                        </a:rPr>
                        <a:t>97.1%</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a:effectLst/>
                        </a:rPr>
                        <a:t>-</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a:effectLst/>
                        </a:rPr>
                        <a:t>-</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extLst>
                  <a:ext uri="{0D108BD9-81ED-4DB2-BD59-A6C34878D82A}">
                    <a16:rowId xmlns:a16="http://schemas.microsoft.com/office/drawing/2014/main" val="2753484515"/>
                  </a:ext>
                </a:extLst>
              </a:tr>
              <a:tr h="887083">
                <a:tc>
                  <a:txBody>
                    <a:bodyPr/>
                    <a:lstStyle/>
                    <a:p>
                      <a:pPr marL="0" marR="0" indent="0" algn="ctr">
                        <a:lnSpc>
                          <a:spcPct val="130000"/>
                        </a:lnSpc>
                        <a:spcBef>
                          <a:spcPts val="0"/>
                        </a:spcBef>
                        <a:spcAft>
                          <a:spcPts val="800"/>
                        </a:spcAft>
                        <a:tabLst>
                          <a:tab pos="228600" algn="l"/>
                          <a:tab pos="457200" algn="l"/>
                        </a:tabLst>
                      </a:pPr>
                      <a:r>
                        <a:rPr lang="en-US" sz="2000">
                          <a:effectLst/>
                        </a:rPr>
                        <a:t>Recall/Sensitivity</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a:effectLst/>
                        </a:rPr>
                        <a:t>92.7%</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dirty="0">
                          <a:effectLst/>
                        </a:rPr>
                        <a:t>92.7%</a:t>
                      </a:r>
                      <a:endParaRPr lang="en-US" sz="2000" i="1" dirty="0">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a:effectLst/>
                        </a:rPr>
                        <a:t>65 - 92.4%</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a:effectLst/>
                        </a:rPr>
                        <a:t>88.7 – 99.6%</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extLst>
                  <a:ext uri="{0D108BD9-81ED-4DB2-BD59-A6C34878D82A}">
                    <a16:rowId xmlns:a16="http://schemas.microsoft.com/office/drawing/2014/main" val="2385898391"/>
                  </a:ext>
                </a:extLst>
              </a:tr>
              <a:tr h="887083">
                <a:tc>
                  <a:txBody>
                    <a:bodyPr/>
                    <a:lstStyle/>
                    <a:p>
                      <a:pPr marL="0" marR="0" indent="0" algn="ctr">
                        <a:lnSpc>
                          <a:spcPct val="130000"/>
                        </a:lnSpc>
                        <a:spcBef>
                          <a:spcPts val="0"/>
                        </a:spcBef>
                        <a:spcAft>
                          <a:spcPts val="800"/>
                        </a:spcAft>
                        <a:tabLst>
                          <a:tab pos="228600" algn="l"/>
                          <a:tab pos="457200" algn="l"/>
                        </a:tabLst>
                      </a:pPr>
                      <a:r>
                        <a:rPr lang="en-US" sz="2000" dirty="0">
                          <a:effectLst/>
                        </a:rPr>
                        <a:t>Precision/Specificity</a:t>
                      </a:r>
                      <a:endParaRPr lang="en-US" sz="2000" i="1" dirty="0">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a:effectLst/>
                        </a:rPr>
                        <a:t>100%</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a:effectLst/>
                        </a:rPr>
                        <a:t>98%</a:t>
                      </a:r>
                      <a:endParaRPr lang="en-US" sz="2000" i="1">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dirty="0">
                          <a:effectLst/>
                        </a:rPr>
                        <a:t>60 – 100%</a:t>
                      </a:r>
                      <a:endParaRPr lang="en-US" sz="2000" i="1" dirty="0">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tc>
                  <a:txBody>
                    <a:bodyPr/>
                    <a:lstStyle/>
                    <a:p>
                      <a:pPr marL="0" marR="0" indent="0" algn="ctr">
                        <a:lnSpc>
                          <a:spcPct val="130000"/>
                        </a:lnSpc>
                        <a:spcBef>
                          <a:spcPts val="0"/>
                        </a:spcBef>
                        <a:spcAft>
                          <a:spcPts val="800"/>
                        </a:spcAft>
                        <a:tabLst>
                          <a:tab pos="228600" algn="l"/>
                          <a:tab pos="457200" algn="l"/>
                        </a:tabLst>
                      </a:pPr>
                      <a:r>
                        <a:rPr lang="en-US" sz="2000" dirty="0">
                          <a:effectLst/>
                        </a:rPr>
                        <a:t>98 - 100%</a:t>
                      </a:r>
                      <a:endParaRPr lang="en-US" sz="2000" i="1" dirty="0">
                        <a:solidFill>
                          <a:srgbClr val="5F5F5F"/>
                        </a:solidFill>
                        <a:effectLst/>
                        <a:latin typeface="Verdana" panose="020B0604030504040204" pitchFamily="34" charset="0"/>
                        <a:ea typeface="Verdana" panose="020B0604030504040204" pitchFamily="34" charset="0"/>
                        <a:cs typeface="Times New Roman" panose="02020603050405020304" pitchFamily="18" charset="0"/>
                      </a:endParaRPr>
                    </a:p>
                  </a:txBody>
                  <a:tcPr marL="0" marR="240632" marT="103128" marB="103128"/>
                </a:tc>
                <a:extLst>
                  <a:ext uri="{0D108BD9-81ED-4DB2-BD59-A6C34878D82A}">
                    <a16:rowId xmlns:a16="http://schemas.microsoft.com/office/drawing/2014/main" val="2756979284"/>
                  </a:ext>
                </a:extLst>
              </a:tr>
            </a:tbl>
          </a:graphicData>
        </a:graphic>
      </p:graphicFrame>
      <p:sp>
        <p:nvSpPr>
          <p:cNvPr id="8" name="TextBox 7">
            <a:extLst>
              <a:ext uri="{FF2B5EF4-FFF2-40B4-BE49-F238E27FC236}">
                <a16:creationId xmlns:a16="http://schemas.microsoft.com/office/drawing/2014/main" id="{A0E0B730-10B9-4690-B44C-19943A3C4B82}"/>
              </a:ext>
            </a:extLst>
          </p:cNvPr>
          <p:cNvSpPr txBox="1"/>
          <p:nvPr/>
        </p:nvSpPr>
        <p:spPr>
          <a:xfrm>
            <a:off x="228600" y="6353353"/>
            <a:ext cx="6019800" cy="369332"/>
          </a:xfrm>
          <a:prstGeom prst="rect">
            <a:avLst/>
          </a:prstGeom>
          <a:noFill/>
        </p:spPr>
        <p:txBody>
          <a:bodyPr wrap="square" rtlCol="0">
            <a:spAutoFit/>
          </a:bodyPr>
          <a:lstStyle/>
          <a:p>
            <a:r>
              <a:rPr lang="en-US" dirty="0"/>
              <a:t>*These are predicting at the optimal threshold</a:t>
            </a:r>
          </a:p>
        </p:txBody>
      </p:sp>
    </p:spTree>
    <p:extLst>
      <p:ext uri="{BB962C8B-B14F-4D97-AF65-F5344CB8AC3E}">
        <p14:creationId xmlns:p14="http://schemas.microsoft.com/office/powerpoint/2010/main" val="289175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7" name="Content Placeholder 2">
            <a:extLst>
              <a:ext uri="{FF2B5EF4-FFF2-40B4-BE49-F238E27FC236}">
                <a16:creationId xmlns:a16="http://schemas.microsoft.com/office/drawing/2014/main" id="{D72F0DF5-DEB3-4518-9483-6D54EAA3A4DD}"/>
              </a:ext>
            </a:extLst>
          </p:cNvPr>
          <p:cNvSpPr>
            <a:spLocks noGrp="1"/>
          </p:cNvSpPr>
          <p:nvPr>
            <p:ph sz="half" idx="1"/>
          </p:nvPr>
        </p:nvSpPr>
        <p:spPr>
          <a:xfrm>
            <a:off x="533400" y="1905000"/>
            <a:ext cx="8915400" cy="4473354"/>
          </a:xfrm>
        </p:spPr>
        <p:txBody>
          <a:bodyPr/>
          <a:lstStyle/>
          <a:p>
            <a:pPr marL="0" indent="0">
              <a:buNone/>
            </a:pPr>
            <a:r>
              <a:rPr lang="en-US" sz="2800" dirty="0"/>
              <a:t>Both models </a:t>
            </a:r>
            <a:r>
              <a:rPr lang="en-US" sz="2800"/>
              <a:t>are better </a:t>
            </a:r>
            <a:r>
              <a:rPr lang="en-US" sz="2800" dirty="0"/>
              <a:t>than FNA manual image analysis alone, but in its currently state might should be paired with FNA and human analysis.</a:t>
            </a:r>
          </a:p>
          <a:p>
            <a:pPr marL="0" indent="0">
              <a:buNone/>
            </a:pPr>
            <a:r>
              <a:rPr lang="en-US" sz="2800" dirty="0"/>
              <a:t>More Observations or possibly more components in the PCA could improve this model</a:t>
            </a:r>
          </a:p>
          <a:p>
            <a:pPr marL="0" indent="0">
              <a:buNone/>
            </a:pPr>
            <a:r>
              <a:rPr lang="en-US" sz="2800" dirty="0"/>
              <a:t>It is also worth trying a tuned decision tree on a non PCA version of the data</a:t>
            </a:r>
          </a:p>
          <a:p>
            <a:pPr marL="0" indent="0">
              <a:buNone/>
            </a:pPr>
            <a:endParaRPr lang="en-US" dirty="0"/>
          </a:p>
        </p:txBody>
      </p:sp>
    </p:spTree>
    <p:extLst>
      <p:ext uri="{BB962C8B-B14F-4D97-AF65-F5344CB8AC3E}">
        <p14:creationId xmlns:p14="http://schemas.microsoft.com/office/powerpoint/2010/main" val="36030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238544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Bioinformatics and Machine Learning</a:t>
            </a:r>
          </a:p>
        </p:txBody>
      </p:sp>
      <p:sp>
        <p:nvSpPr>
          <p:cNvPr id="3" name="Content Placeholder 2"/>
          <p:cNvSpPr>
            <a:spLocks noGrp="1"/>
          </p:cNvSpPr>
          <p:nvPr>
            <p:ph idx="1"/>
          </p:nvPr>
        </p:nvSpPr>
        <p:spPr>
          <a:xfrm>
            <a:off x="1295400" y="1600201"/>
            <a:ext cx="9601200" cy="4876799"/>
          </a:xfrm>
        </p:spPr>
        <p:txBody>
          <a:bodyPr>
            <a:normAutofit fontScale="92500" lnSpcReduction="10000"/>
          </a:bodyPr>
          <a:lstStyle/>
          <a:p>
            <a:pPr>
              <a:lnSpc>
                <a:spcPct val="150000"/>
              </a:lnSpc>
            </a:pPr>
            <a:r>
              <a:rPr lang="en-US" dirty="0"/>
              <a:t>Bioinformatics combines biology, chemistry, physics, and data science to deliver insights or find previously hidden patterns</a:t>
            </a:r>
          </a:p>
          <a:p>
            <a:pPr>
              <a:lnSpc>
                <a:spcPct val="150000"/>
              </a:lnSpc>
            </a:pPr>
            <a:r>
              <a:rPr lang="en-US" dirty="0"/>
              <a:t>Some Applications:</a:t>
            </a:r>
          </a:p>
          <a:p>
            <a:pPr lvl="1">
              <a:lnSpc>
                <a:spcPct val="150000"/>
              </a:lnSpc>
            </a:pPr>
            <a:r>
              <a:rPr lang="en-US" dirty="0"/>
              <a:t>Determine how normal cells function in a disease state</a:t>
            </a:r>
          </a:p>
          <a:p>
            <a:pPr lvl="1">
              <a:lnSpc>
                <a:spcPct val="150000"/>
              </a:lnSpc>
            </a:pPr>
            <a:r>
              <a:rPr lang="en-US" dirty="0"/>
              <a:t>Predict protein structure</a:t>
            </a:r>
          </a:p>
          <a:p>
            <a:pPr lvl="1">
              <a:lnSpc>
                <a:spcPct val="150000"/>
              </a:lnSpc>
            </a:pPr>
            <a:r>
              <a:rPr lang="en-US" dirty="0"/>
              <a:t>Analyze Human genome</a:t>
            </a:r>
          </a:p>
          <a:p>
            <a:pPr lvl="1">
              <a:lnSpc>
                <a:spcPct val="150000"/>
              </a:lnSpc>
            </a:pPr>
            <a:r>
              <a:rPr lang="en-US" dirty="0"/>
              <a:t>Personalized treatments</a:t>
            </a:r>
          </a:p>
          <a:p>
            <a:pPr>
              <a:lnSpc>
                <a:spcPct val="150000"/>
              </a:lnSpc>
            </a:pPr>
            <a:r>
              <a:rPr lang="en-US" dirty="0"/>
              <a:t>In this case, Bioinformatics will be used to predict whether a cancer cell is malignant or benign</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Breast Cancer and FNA Tissue</a:t>
            </a:r>
          </a:p>
        </p:txBody>
      </p:sp>
      <p:sp>
        <p:nvSpPr>
          <p:cNvPr id="3" name="Content Placeholder 2"/>
          <p:cNvSpPr>
            <a:spLocks noGrp="1"/>
          </p:cNvSpPr>
          <p:nvPr>
            <p:ph sz="half" idx="1"/>
          </p:nvPr>
        </p:nvSpPr>
        <p:spPr>
          <a:xfrm>
            <a:off x="304800" y="1825624"/>
            <a:ext cx="7467600" cy="4651376"/>
          </a:xfrm>
        </p:spPr>
        <p:txBody>
          <a:bodyPr>
            <a:normAutofit/>
          </a:bodyPr>
          <a:lstStyle/>
          <a:p>
            <a:r>
              <a:rPr lang="en-US" sz="2000" dirty="0"/>
              <a:t>Fine Needle Aspiration (FNA) is a minimally invasive and cost-effective sampling that obtains tissues from a part of the body</a:t>
            </a:r>
          </a:p>
          <a:p>
            <a:r>
              <a:rPr lang="en-US" sz="2000" dirty="0"/>
              <a:t>Alternative is a biopsy, which provides more information but is more invasive, expensive, and takes longer to process</a:t>
            </a:r>
            <a:endParaRPr lang="en-US" dirty="0"/>
          </a:p>
          <a:p>
            <a:r>
              <a:rPr lang="en-US" sz="2000" dirty="0"/>
              <a:t>Getting better predictions with an FNA could lead to cheaper tests and faster results with the same sensitivity as a Biopsy</a:t>
            </a:r>
          </a:p>
        </p:txBody>
      </p:sp>
      <p:pic>
        <p:nvPicPr>
          <p:cNvPr id="1026" name="Picture 2" descr="Fine needle aspiration (FNA) biopsy information | myVMC">
            <a:extLst>
              <a:ext uri="{FF2B5EF4-FFF2-40B4-BE49-F238E27FC236}">
                <a16:creationId xmlns:a16="http://schemas.microsoft.com/office/drawing/2014/main" id="{A945AE0F-2C77-4731-8D75-1A42E86C0C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44" r="10094" b="-1"/>
          <a:stretch/>
        </p:blipFill>
        <p:spPr bwMode="auto">
          <a:xfrm>
            <a:off x="8077200" y="2057400"/>
            <a:ext cx="3916101" cy="3732210"/>
          </a:xfrm>
          <a:prstGeom prst="rect">
            <a:avLst/>
          </a:prstGeom>
          <a:solidFill>
            <a:srgbClr val="FFFFFF"/>
          </a:solidFill>
        </p:spPr>
      </p:pic>
      <p:sp>
        <p:nvSpPr>
          <p:cNvPr id="7" name="Content Placeholder 2">
            <a:extLst>
              <a:ext uri="{FF2B5EF4-FFF2-40B4-BE49-F238E27FC236}">
                <a16:creationId xmlns:a16="http://schemas.microsoft.com/office/drawing/2014/main" id="{97C68164-600F-445D-B971-B1600941D2A1}"/>
              </a:ext>
            </a:extLst>
          </p:cNvPr>
          <p:cNvSpPr txBox="1">
            <a:spLocks/>
          </p:cNvSpPr>
          <p:nvPr/>
        </p:nvSpPr>
        <p:spPr>
          <a:xfrm>
            <a:off x="609600" y="4227513"/>
            <a:ext cx="4800600" cy="457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50000"/>
              </a:lnSpc>
              <a:buNone/>
            </a:pPr>
            <a:r>
              <a:rPr lang="en-US" dirty="0"/>
              <a:t>FNA</a:t>
            </a:r>
          </a:p>
          <a:p>
            <a:pPr lvl="1">
              <a:lnSpc>
                <a:spcPct val="150000"/>
              </a:lnSpc>
            </a:pPr>
            <a:r>
              <a:rPr lang="en-US" dirty="0"/>
              <a:t>Sensitivity 65 - 92.4%</a:t>
            </a:r>
          </a:p>
          <a:p>
            <a:pPr lvl="1">
              <a:lnSpc>
                <a:spcPct val="150000"/>
              </a:lnSpc>
            </a:pPr>
            <a:r>
              <a:rPr lang="en-US" dirty="0"/>
              <a:t>Specificity 60 - 100%</a:t>
            </a:r>
          </a:p>
          <a:p>
            <a:pPr lvl="1">
              <a:lnSpc>
                <a:spcPct val="150000"/>
              </a:lnSpc>
            </a:pPr>
            <a:r>
              <a:rPr lang="en-US" dirty="0">
                <a:hlinkClick r:id="rId4"/>
              </a:rPr>
              <a:t>link</a:t>
            </a:r>
            <a:endParaRPr lang="en-US" dirty="0"/>
          </a:p>
        </p:txBody>
      </p:sp>
      <p:sp>
        <p:nvSpPr>
          <p:cNvPr id="8" name="Content Placeholder 2">
            <a:extLst>
              <a:ext uri="{FF2B5EF4-FFF2-40B4-BE49-F238E27FC236}">
                <a16:creationId xmlns:a16="http://schemas.microsoft.com/office/drawing/2014/main" id="{4EC4A891-3783-4242-99CE-2B255ED84BE3}"/>
              </a:ext>
            </a:extLst>
          </p:cNvPr>
          <p:cNvSpPr txBox="1">
            <a:spLocks/>
          </p:cNvSpPr>
          <p:nvPr/>
        </p:nvSpPr>
        <p:spPr>
          <a:xfrm>
            <a:off x="4014537" y="4151312"/>
            <a:ext cx="4800600" cy="457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50000"/>
              </a:lnSpc>
              <a:buNone/>
            </a:pPr>
            <a:r>
              <a:rPr lang="en-US" dirty="0"/>
              <a:t>Core Biopsy</a:t>
            </a:r>
          </a:p>
          <a:p>
            <a:pPr lvl="1">
              <a:lnSpc>
                <a:spcPct val="150000"/>
              </a:lnSpc>
            </a:pPr>
            <a:r>
              <a:rPr lang="en-US" dirty="0"/>
              <a:t>Sensitivity 88.7 - 99.6%</a:t>
            </a:r>
          </a:p>
          <a:p>
            <a:pPr lvl="1">
              <a:lnSpc>
                <a:spcPct val="150000"/>
              </a:lnSpc>
            </a:pPr>
            <a:r>
              <a:rPr lang="en-US" dirty="0"/>
              <a:t>Specificity 98 - 100%</a:t>
            </a:r>
          </a:p>
        </p:txBody>
      </p:sp>
    </p:spTree>
    <p:extLst>
      <p:ext uri="{BB962C8B-B14F-4D97-AF65-F5344CB8AC3E}">
        <p14:creationId xmlns:p14="http://schemas.microsoft.com/office/powerpoint/2010/main" val="197225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E9D2B06C-C7B8-6163-2279-54220BB88B29}"/>
              </a:ext>
            </a:extLst>
          </p:cNvPr>
          <p:cNvSpPr>
            <a:spLocks noGrp="1"/>
          </p:cNvSpPr>
          <p:nvPr>
            <p:ph type="title"/>
          </p:nvPr>
        </p:nvSpPr>
        <p:spPr>
          <a:xfrm>
            <a:off x="7635240" y="3200400"/>
            <a:ext cx="3932237" cy="1752600"/>
          </a:xfrm>
        </p:spPr>
        <p:txBody>
          <a:bodyPr/>
          <a:lstStyle/>
          <a:p>
            <a:r>
              <a:rPr lang="en-US" dirty="0"/>
              <a:t>Benign and Malignant Breast Tissue</a:t>
            </a:r>
          </a:p>
        </p:txBody>
      </p:sp>
      <p:pic>
        <p:nvPicPr>
          <p:cNvPr id="11266" name="Picture 2" descr="Figure 1 from Classifying breast cancer types based on fine needle  aspiration biopsy data using random forest classifier | Semantic Scholar">
            <a:extLst>
              <a:ext uri="{FF2B5EF4-FFF2-40B4-BE49-F238E27FC236}">
                <a16:creationId xmlns:a16="http://schemas.microsoft.com/office/drawing/2014/main" id="{B1595CCE-EFD1-4B0D-8A86-0F90943E67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5556" y="0"/>
            <a:ext cx="4457699" cy="6857999"/>
          </a:xfrm>
          <a:prstGeom prst="rect">
            <a:avLst/>
          </a:prstGeom>
          <a:solidFill>
            <a:srgbClr val="FFFFFF"/>
          </a:solidFill>
        </p:spPr>
      </p:pic>
    </p:spTree>
    <p:extLst>
      <p:ext uri="{BB962C8B-B14F-4D97-AF65-F5344CB8AC3E}">
        <p14:creationId xmlns:p14="http://schemas.microsoft.com/office/powerpoint/2010/main" val="377634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5770-9F81-465F-8E30-78AF9478CF8D}"/>
              </a:ext>
            </a:extLst>
          </p:cNvPr>
          <p:cNvSpPr>
            <a:spLocks noGrp="1"/>
          </p:cNvSpPr>
          <p:nvPr>
            <p:ph type="title"/>
          </p:nvPr>
        </p:nvSpPr>
        <p:spPr/>
        <p:txBody>
          <a:bodyPr/>
          <a:lstStyle/>
          <a:p>
            <a:r>
              <a:rPr lang="en-US" dirty="0"/>
              <a:t>Dataset – BCD Data Features</a:t>
            </a:r>
          </a:p>
        </p:txBody>
      </p:sp>
      <p:sp>
        <p:nvSpPr>
          <p:cNvPr id="4" name="Content Placeholder 3">
            <a:extLst>
              <a:ext uri="{FF2B5EF4-FFF2-40B4-BE49-F238E27FC236}">
                <a16:creationId xmlns:a16="http://schemas.microsoft.com/office/drawing/2014/main" id="{69CDE224-0EDA-474E-93F9-E2502D2BD3DC}"/>
              </a:ext>
            </a:extLst>
          </p:cNvPr>
          <p:cNvSpPr>
            <a:spLocks noGrp="1"/>
          </p:cNvSpPr>
          <p:nvPr>
            <p:ph sz="half" idx="2"/>
          </p:nvPr>
        </p:nvSpPr>
        <p:spPr>
          <a:xfrm>
            <a:off x="266701" y="1828800"/>
            <a:ext cx="7086600" cy="4802308"/>
          </a:xfrm>
        </p:spPr>
        <p:txBody>
          <a:bodyPr>
            <a:normAutofit fontScale="92500" lnSpcReduction="10000"/>
          </a:bodyPr>
          <a:lstStyle/>
          <a:p>
            <a:r>
              <a:rPr lang="en-US" dirty="0"/>
              <a:t>Features are generated from a digital image of FNA of breast mass, and describe the cell nuclei</a:t>
            </a:r>
          </a:p>
          <a:p>
            <a:r>
              <a:rPr lang="en-US" dirty="0"/>
              <a:t>Each feature has a mean, standard error (se), and a ‘worst’ value which is the mean of the three largest values in the image</a:t>
            </a:r>
          </a:p>
          <a:p>
            <a:pPr lvl="1"/>
            <a:r>
              <a:rPr lang="en-US" dirty="0"/>
              <a:t>I.e. every observation has a </a:t>
            </a:r>
            <a:r>
              <a:rPr lang="en-US" dirty="0" err="1"/>
              <a:t>radius_mean</a:t>
            </a:r>
            <a:r>
              <a:rPr lang="en-US" dirty="0"/>
              <a:t>, </a:t>
            </a:r>
            <a:r>
              <a:rPr lang="en-US" dirty="0" err="1"/>
              <a:t>radius_se</a:t>
            </a:r>
            <a:r>
              <a:rPr lang="en-US" dirty="0"/>
              <a:t>, </a:t>
            </a:r>
            <a:r>
              <a:rPr lang="en-US" dirty="0" err="1"/>
              <a:t>radius_worst</a:t>
            </a:r>
            <a:endParaRPr lang="en-US" dirty="0"/>
          </a:p>
          <a:p>
            <a:pPr lvl="1"/>
            <a:r>
              <a:rPr lang="en-US" dirty="0"/>
              <a:t>10 features with 3 variations each</a:t>
            </a:r>
          </a:p>
          <a:p>
            <a:r>
              <a:rPr lang="en-US" dirty="0"/>
              <a:t>Target Variable is Diagnosis (M or B)</a:t>
            </a:r>
          </a:p>
          <a:p>
            <a:r>
              <a:rPr lang="en-US" dirty="0"/>
              <a:t>Id and ‘</a:t>
            </a:r>
            <a:r>
              <a:rPr lang="en-US" dirty="0" err="1"/>
              <a:t>Unamed</a:t>
            </a:r>
            <a:r>
              <a:rPr lang="en-US" dirty="0"/>
              <a:t>’ variable given, dropped</a:t>
            </a:r>
          </a:p>
          <a:p>
            <a:r>
              <a:rPr lang="en-US" dirty="0"/>
              <a:t>569 Observations, 32 Variables</a:t>
            </a:r>
          </a:p>
          <a:p>
            <a:r>
              <a:rPr lang="en-US" dirty="0">
                <a:hlinkClick r:id="rId2"/>
              </a:rPr>
              <a:t>https://www.kaggle.com/datasets/uciml/breast-cancer-wisconsin-data</a:t>
            </a:r>
            <a:r>
              <a:rPr lang="en-US" dirty="0"/>
              <a:t> </a:t>
            </a:r>
          </a:p>
        </p:txBody>
      </p:sp>
      <p:sp>
        <p:nvSpPr>
          <p:cNvPr id="6" name="Content Placeholder 5">
            <a:extLst>
              <a:ext uri="{FF2B5EF4-FFF2-40B4-BE49-F238E27FC236}">
                <a16:creationId xmlns:a16="http://schemas.microsoft.com/office/drawing/2014/main" id="{D3988256-64E7-472B-866F-8FFD7BDCF2BD}"/>
              </a:ext>
            </a:extLst>
          </p:cNvPr>
          <p:cNvSpPr>
            <a:spLocks noGrp="1"/>
          </p:cNvSpPr>
          <p:nvPr>
            <p:ph sz="quarter" idx="4"/>
          </p:nvPr>
        </p:nvSpPr>
        <p:spPr>
          <a:xfrm>
            <a:off x="7581900" y="2642187"/>
            <a:ext cx="7086600" cy="2590800"/>
          </a:xfrm>
        </p:spPr>
        <p:txBody>
          <a:bodyPr>
            <a:normAutofit fontScale="92500" lnSpcReduction="10000"/>
          </a:bodyPr>
          <a:lstStyle/>
          <a:p>
            <a:pPr>
              <a:lnSpc>
                <a:spcPct val="120000"/>
              </a:lnSpc>
            </a:pPr>
            <a:r>
              <a:rPr lang="en-US" sz="2000" dirty="0"/>
              <a:t>Radius </a:t>
            </a:r>
          </a:p>
          <a:p>
            <a:pPr>
              <a:lnSpc>
                <a:spcPct val="120000"/>
              </a:lnSpc>
            </a:pPr>
            <a:r>
              <a:rPr lang="en-US" sz="2000" dirty="0"/>
              <a:t>Texture </a:t>
            </a:r>
          </a:p>
          <a:p>
            <a:pPr>
              <a:lnSpc>
                <a:spcPct val="120000"/>
              </a:lnSpc>
            </a:pPr>
            <a:r>
              <a:rPr lang="en-US" sz="2000" dirty="0"/>
              <a:t>Perimeter</a:t>
            </a:r>
          </a:p>
          <a:p>
            <a:pPr>
              <a:lnSpc>
                <a:spcPct val="120000"/>
              </a:lnSpc>
            </a:pPr>
            <a:r>
              <a:rPr lang="en-US" sz="2000" dirty="0"/>
              <a:t>Area</a:t>
            </a:r>
          </a:p>
          <a:p>
            <a:pPr>
              <a:lnSpc>
                <a:spcPct val="120000"/>
              </a:lnSpc>
            </a:pPr>
            <a:r>
              <a:rPr lang="en-US" sz="2000" dirty="0"/>
              <a:t>Smoothness </a:t>
            </a:r>
          </a:p>
        </p:txBody>
      </p:sp>
      <p:sp>
        <p:nvSpPr>
          <p:cNvPr id="8" name="Content Placeholder 5">
            <a:extLst>
              <a:ext uri="{FF2B5EF4-FFF2-40B4-BE49-F238E27FC236}">
                <a16:creationId xmlns:a16="http://schemas.microsoft.com/office/drawing/2014/main" id="{B2519318-675D-44F8-A332-B580052A07D8}"/>
              </a:ext>
            </a:extLst>
          </p:cNvPr>
          <p:cNvSpPr txBox="1">
            <a:spLocks/>
          </p:cNvSpPr>
          <p:nvPr/>
        </p:nvSpPr>
        <p:spPr>
          <a:xfrm>
            <a:off x="9517982" y="2730783"/>
            <a:ext cx="5943600" cy="4355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sz="2000" dirty="0"/>
              <a:t>Compactness</a:t>
            </a:r>
          </a:p>
          <a:p>
            <a:r>
              <a:rPr lang="en-US" sz="2000" dirty="0"/>
              <a:t>Concavity</a:t>
            </a:r>
          </a:p>
          <a:p>
            <a:r>
              <a:rPr lang="en-US" sz="2000" dirty="0"/>
              <a:t>Concave points</a:t>
            </a:r>
          </a:p>
          <a:p>
            <a:r>
              <a:rPr lang="en-US" sz="2000" dirty="0"/>
              <a:t>Symmetry</a:t>
            </a:r>
          </a:p>
          <a:p>
            <a:r>
              <a:rPr lang="en-US" sz="2000" dirty="0"/>
              <a:t>Fractal Dimension</a:t>
            </a:r>
          </a:p>
        </p:txBody>
      </p:sp>
      <p:sp>
        <p:nvSpPr>
          <p:cNvPr id="11" name="Content Placeholder 5">
            <a:extLst>
              <a:ext uri="{FF2B5EF4-FFF2-40B4-BE49-F238E27FC236}">
                <a16:creationId xmlns:a16="http://schemas.microsoft.com/office/drawing/2014/main" id="{FC4D59E3-263B-49F3-ABD8-0650F140C1F2}"/>
              </a:ext>
            </a:extLst>
          </p:cNvPr>
          <p:cNvSpPr txBox="1">
            <a:spLocks/>
          </p:cNvSpPr>
          <p:nvPr/>
        </p:nvSpPr>
        <p:spPr>
          <a:xfrm>
            <a:off x="8382000" y="2170829"/>
            <a:ext cx="5943600" cy="381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sz="2000" dirty="0"/>
              <a:t>Numeric Features</a:t>
            </a:r>
          </a:p>
        </p:txBody>
      </p:sp>
    </p:spTree>
    <p:extLst>
      <p:ext uri="{BB962C8B-B14F-4D97-AF65-F5344CB8AC3E}">
        <p14:creationId xmlns:p14="http://schemas.microsoft.com/office/powerpoint/2010/main" val="253514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5770-9F81-465F-8E30-78AF9478CF8D}"/>
              </a:ext>
            </a:extLst>
          </p:cNvPr>
          <p:cNvSpPr>
            <a:spLocks noGrp="1"/>
          </p:cNvSpPr>
          <p:nvPr>
            <p:ph type="title"/>
          </p:nvPr>
        </p:nvSpPr>
        <p:spPr/>
        <p:txBody>
          <a:bodyPr/>
          <a:lstStyle/>
          <a:p>
            <a:r>
              <a:rPr lang="en-US" dirty="0"/>
              <a:t>Dataset – Feature Distribution</a:t>
            </a:r>
          </a:p>
        </p:txBody>
      </p:sp>
      <p:pic>
        <p:nvPicPr>
          <p:cNvPr id="8" name="Picture 7">
            <a:extLst>
              <a:ext uri="{FF2B5EF4-FFF2-40B4-BE49-F238E27FC236}">
                <a16:creationId xmlns:a16="http://schemas.microsoft.com/office/drawing/2014/main" id="{C6171A41-65DC-420E-B1CE-8AD9C107F5DE}"/>
              </a:ext>
            </a:extLst>
          </p:cNvPr>
          <p:cNvPicPr>
            <a:picLocks noChangeAspect="1"/>
          </p:cNvPicPr>
          <p:nvPr/>
        </p:nvPicPr>
        <p:blipFill>
          <a:blip r:embed="rId2"/>
          <a:stretch>
            <a:fillRect/>
          </a:stretch>
        </p:blipFill>
        <p:spPr>
          <a:xfrm>
            <a:off x="661737" y="2209800"/>
            <a:ext cx="5127187" cy="4548980"/>
          </a:xfrm>
          <a:prstGeom prst="rect">
            <a:avLst/>
          </a:prstGeom>
        </p:spPr>
      </p:pic>
      <p:sp>
        <p:nvSpPr>
          <p:cNvPr id="13" name="TextBox 12">
            <a:extLst>
              <a:ext uri="{FF2B5EF4-FFF2-40B4-BE49-F238E27FC236}">
                <a16:creationId xmlns:a16="http://schemas.microsoft.com/office/drawing/2014/main" id="{E01E814F-DACC-4DD8-81FB-854903272A4C}"/>
              </a:ext>
            </a:extLst>
          </p:cNvPr>
          <p:cNvSpPr txBox="1"/>
          <p:nvPr/>
        </p:nvSpPr>
        <p:spPr>
          <a:xfrm>
            <a:off x="367830" y="1800724"/>
            <a:ext cx="5715000" cy="381000"/>
          </a:xfrm>
          <a:prstGeom prst="rect">
            <a:avLst/>
          </a:prstGeom>
          <a:noFill/>
        </p:spPr>
        <p:txBody>
          <a:bodyPr wrap="square" rtlCol="0">
            <a:spAutoFit/>
          </a:bodyPr>
          <a:lstStyle/>
          <a:p>
            <a:pPr algn="ctr"/>
            <a:r>
              <a:rPr lang="en-US" dirty="0"/>
              <a:t>Mean</a:t>
            </a:r>
          </a:p>
        </p:txBody>
      </p:sp>
      <p:sp>
        <p:nvSpPr>
          <p:cNvPr id="16" name="TextBox 15">
            <a:extLst>
              <a:ext uri="{FF2B5EF4-FFF2-40B4-BE49-F238E27FC236}">
                <a16:creationId xmlns:a16="http://schemas.microsoft.com/office/drawing/2014/main" id="{EDD8D5F8-02E7-4D54-9499-4A4D702FCCF6}"/>
              </a:ext>
            </a:extLst>
          </p:cNvPr>
          <p:cNvSpPr txBox="1"/>
          <p:nvPr/>
        </p:nvSpPr>
        <p:spPr>
          <a:xfrm>
            <a:off x="6335494" y="1800724"/>
            <a:ext cx="5715000" cy="381000"/>
          </a:xfrm>
          <a:prstGeom prst="rect">
            <a:avLst/>
          </a:prstGeom>
          <a:noFill/>
        </p:spPr>
        <p:txBody>
          <a:bodyPr wrap="square" rtlCol="0">
            <a:spAutoFit/>
          </a:bodyPr>
          <a:lstStyle/>
          <a:p>
            <a:pPr algn="ctr"/>
            <a:r>
              <a:rPr lang="en-US" dirty="0"/>
              <a:t>Standard Error</a:t>
            </a:r>
          </a:p>
        </p:txBody>
      </p:sp>
      <p:pic>
        <p:nvPicPr>
          <p:cNvPr id="14" name="Picture 13">
            <a:extLst>
              <a:ext uri="{FF2B5EF4-FFF2-40B4-BE49-F238E27FC236}">
                <a16:creationId xmlns:a16="http://schemas.microsoft.com/office/drawing/2014/main" id="{968CBC9F-E705-45C9-A63B-CEC8D07B0802}"/>
              </a:ext>
            </a:extLst>
          </p:cNvPr>
          <p:cNvPicPr>
            <a:picLocks noChangeAspect="1"/>
          </p:cNvPicPr>
          <p:nvPr/>
        </p:nvPicPr>
        <p:blipFill>
          <a:blip r:embed="rId3"/>
          <a:stretch>
            <a:fillRect/>
          </a:stretch>
        </p:blipFill>
        <p:spPr>
          <a:xfrm>
            <a:off x="6403075" y="2075084"/>
            <a:ext cx="5127187" cy="4698695"/>
          </a:xfrm>
          <a:prstGeom prst="rect">
            <a:avLst/>
          </a:prstGeom>
        </p:spPr>
      </p:pic>
      <p:pic>
        <p:nvPicPr>
          <p:cNvPr id="17" name="Picture 16">
            <a:extLst>
              <a:ext uri="{FF2B5EF4-FFF2-40B4-BE49-F238E27FC236}">
                <a16:creationId xmlns:a16="http://schemas.microsoft.com/office/drawing/2014/main" id="{74CC54F9-6627-46D3-8985-0CA55FD9B027}"/>
              </a:ext>
            </a:extLst>
          </p:cNvPr>
          <p:cNvPicPr>
            <a:picLocks noChangeAspect="1"/>
          </p:cNvPicPr>
          <p:nvPr/>
        </p:nvPicPr>
        <p:blipFill>
          <a:blip r:embed="rId4"/>
          <a:stretch>
            <a:fillRect/>
          </a:stretch>
        </p:blipFill>
        <p:spPr>
          <a:xfrm>
            <a:off x="5657881" y="1699143"/>
            <a:ext cx="873961" cy="704387"/>
          </a:xfrm>
          <a:prstGeom prst="rect">
            <a:avLst/>
          </a:prstGeom>
        </p:spPr>
      </p:pic>
    </p:spTree>
    <p:extLst>
      <p:ext uri="{BB962C8B-B14F-4D97-AF65-F5344CB8AC3E}">
        <p14:creationId xmlns:p14="http://schemas.microsoft.com/office/powerpoint/2010/main" val="133869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5770-9F81-465F-8E30-78AF9478CF8D}"/>
              </a:ext>
            </a:extLst>
          </p:cNvPr>
          <p:cNvSpPr>
            <a:spLocks noGrp="1"/>
          </p:cNvSpPr>
          <p:nvPr>
            <p:ph type="title"/>
          </p:nvPr>
        </p:nvSpPr>
        <p:spPr>
          <a:xfrm>
            <a:off x="1066800" y="99220"/>
            <a:ext cx="10058400" cy="1325563"/>
          </a:xfrm>
        </p:spPr>
        <p:txBody>
          <a:bodyPr vert="horz" lIns="91440" tIns="45720" rIns="91440" bIns="45720" rtlCol="0" anchor="ctr">
            <a:normAutofit/>
          </a:bodyPr>
          <a:lstStyle/>
          <a:p>
            <a:r>
              <a:rPr lang="en-US" dirty="0"/>
              <a:t>Dataset – Feature Distribution</a:t>
            </a:r>
          </a:p>
        </p:txBody>
      </p:sp>
      <p:sp>
        <p:nvSpPr>
          <p:cNvPr id="13" name="TextBox 12">
            <a:extLst>
              <a:ext uri="{FF2B5EF4-FFF2-40B4-BE49-F238E27FC236}">
                <a16:creationId xmlns:a16="http://schemas.microsoft.com/office/drawing/2014/main" id="{E01E814F-DACC-4DD8-81FB-854903272A4C}"/>
              </a:ext>
            </a:extLst>
          </p:cNvPr>
          <p:cNvSpPr txBox="1"/>
          <p:nvPr/>
        </p:nvSpPr>
        <p:spPr>
          <a:xfrm>
            <a:off x="6340642" y="1675867"/>
            <a:ext cx="4800600" cy="4575175"/>
          </a:xfrm>
          <a:prstGeom prst="rect">
            <a:avLst/>
          </a:prstGeom>
        </p:spPr>
        <p:txBody>
          <a:bodyPr vert="horz" lIns="91440" tIns="45720" rIns="91440" bIns="45720" rtlCol="0">
            <a:normAutofit/>
          </a:bodyPr>
          <a:lstStyle/>
          <a:p>
            <a:pPr algn="ctr">
              <a:lnSpc>
                <a:spcPct val="90000"/>
              </a:lnSpc>
              <a:spcAft>
                <a:spcPts val="600"/>
              </a:spcAft>
              <a:buSzPct val="100000"/>
            </a:pPr>
            <a:r>
              <a:rPr lang="en-US" sz="2400" dirty="0">
                <a:solidFill>
                  <a:schemeClr val="tx1">
                    <a:lumMod val="75000"/>
                    <a:lumOff val="25000"/>
                  </a:schemeClr>
                </a:solidFill>
              </a:rPr>
              <a:t>Worst (Top 3 Largest)</a:t>
            </a:r>
          </a:p>
        </p:txBody>
      </p:sp>
      <p:pic>
        <p:nvPicPr>
          <p:cNvPr id="3" name="Picture 2">
            <a:extLst>
              <a:ext uri="{FF2B5EF4-FFF2-40B4-BE49-F238E27FC236}">
                <a16:creationId xmlns:a16="http://schemas.microsoft.com/office/drawing/2014/main" id="{C3A49107-480B-40E4-A211-FC4113CFB454}"/>
              </a:ext>
            </a:extLst>
          </p:cNvPr>
          <p:cNvPicPr>
            <a:picLocks noChangeAspect="1"/>
          </p:cNvPicPr>
          <p:nvPr/>
        </p:nvPicPr>
        <p:blipFill>
          <a:blip r:embed="rId2"/>
          <a:stretch>
            <a:fillRect/>
          </a:stretch>
        </p:blipFill>
        <p:spPr>
          <a:xfrm>
            <a:off x="6340642" y="2157567"/>
            <a:ext cx="4800600" cy="4575176"/>
          </a:xfrm>
          <a:prstGeom prst="rect">
            <a:avLst/>
          </a:prstGeom>
          <a:noFill/>
        </p:spPr>
      </p:pic>
      <p:pic>
        <p:nvPicPr>
          <p:cNvPr id="5" name="Picture 4">
            <a:extLst>
              <a:ext uri="{FF2B5EF4-FFF2-40B4-BE49-F238E27FC236}">
                <a16:creationId xmlns:a16="http://schemas.microsoft.com/office/drawing/2014/main" id="{4B47DE6B-5538-46BC-B5CB-08E1F6D9B2CF}"/>
              </a:ext>
            </a:extLst>
          </p:cNvPr>
          <p:cNvPicPr>
            <a:picLocks noChangeAspect="1"/>
          </p:cNvPicPr>
          <p:nvPr/>
        </p:nvPicPr>
        <p:blipFill>
          <a:blip r:embed="rId3"/>
          <a:stretch>
            <a:fillRect/>
          </a:stretch>
        </p:blipFill>
        <p:spPr>
          <a:xfrm>
            <a:off x="11125200" y="2157567"/>
            <a:ext cx="914400" cy="736979"/>
          </a:xfrm>
          <a:prstGeom prst="rect">
            <a:avLst/>
          </a:prstGeom>
        </p:spPr>
      </p:pic>
      <p:pic>
        <p:nvPicPr>
          <p:cNvPr id="6" name="Picture 5">
            <a:extLst>
              <a:ext uri="{FF2B5EF4-FFF2-40B4-BE49-F238E27FC236}">
                <a16:creationId xmlns:a16="http://schemas.microsoft.com/office/drawing/2014/main" id="{697C9A86-9636-471A-9E2D-D3D47F1EE367}"/>
              </a:ext>
            </a:extLst>
          </p:cNvPr>
          <p:cNvPicPr>
            <a:picLocks noChangeAspect="1"/>
          </p:cNvPicPr>
          <p:nvPr/>
        </p:nvPicPr>
        <p:blipFill>
          <a:blip r:embed="rId4"/>
          <a:stretch>
            <a:fillRect/>
          </a:stretch>
        </p:blipFill>
        <p:spPr>
          <a:xfrm>
            <a:off x="389271" y="1794408"/>
            <a:ext cx="4800600" cy="4800600"/>
          </a:xfrm>
          <a:prstGeom prst="rect">
            <a:avLst/>
          </a:prstGeom>
        </p:spPr>
      </p:pic>
    </p:spTree>
    <p:extLst>
      <p:ext uri="{BB962C8B-B14F-4D97-AF65-F5344CB8AC3E}">
        <p14:creationId xmlns:p14="http://schemas.microsoft.com/office/powerpoint/2010/main" val="283050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a:t>
            </a:r>
          </a:p>
        </p:txBody>
      </p:sp>
      <p:sp>
        <p:nvSpPr>
          <p:cNvPr id="3" name="Content Placeholder 2"/>
          <p:cNvSpPr>
            <a:spLocks noGrp="1"/>
          </p:cNvSpPr>
          <p:nvPr>
            <p:ph sz="half" idx="1"/>
          </p:nvPr>
        </p:nvSpPr>
        <p:spPr>
          <a:xfrm>
            <a:off x="477041" y="1828800"/>
            <a:ext cx="5390359" cy="4571999"/>
          </a:xfrm>
        </p:spPr>
        <p:txBody>
          <a:bodyPr/>
          <a:lstStyle/>
          <a:p>
            <a:r>
              <a:rPr lang="en-US" dirty="0"/>
              <a:t>Examining Box Plots, there could be some outliers</a:t>
            </a:r>
          </a:p>
          <a:p>
            <a:r>
              <a:rPr lang="en-US" dirty="0"/>
              <a:t>Used Isolation Forest to predict outliers</a:t>
            </a:r>
          </a:p>
          <a:p>
            <a:pPr lvl="1"/>
            <a:r>
              <a:rPr lang="en-US" dirty="0" err="1"/>
              <a:t>Sklearn</a:t>
            </a:r>
            <a:r>
              <a:rPr lang="en-US" dirty="0"/>
              <a:t> Ensemble</a:t>
            </a:r>
          </a:p>
          <a:p>
            <a:r>
              <a:rPr lang="en-US" dirty="0"/>
              <a:t>Creates a tree that separates outliers</a:t>
            </a:r>
          </a:p>
          <a:p>
            <a:pPr lvl="1"/>
            <a:r>
              <a:rPr lang="en-US" dirty="0"/>
              <a:t>Randomly selects a feature and randomly selects a split value</a:t>
            </a:r>
          </a:p>
          <a:p>
            <a:pPr lvl="1"/>
            <a:r>
              <a:rPr lang="en-US" dirty="0"/>
              <a:t>Outliers are quickly singled out</a:t>
            </a:r>
          </a:p>
          <a:p>
            <a:r>
              <a:rPr lang="en-US" dirty="0"/>
              <a:t>52 of 569 observations considered outliers by this method</a:t>
            </a:r>
          </a:p>
        </p:txBody>
      </p:sp>
      <p:pic>
        <p:nvPicPr>
          <p:cNvPr id="3076" name="Picture 4">
            <a:extLst>
              <a:ext uri="{FF2B5EF4-FFF2-40B4-BE49-F238E27FC236}">
                <a16:creationId xmlns:a16="http://schemas.microsoft.com/office/drawing/2014/main" id="{EADC3783-5847-4818-B73F-52AB32961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10119"/>
            <a:ext cx="5009359" cy="500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1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a:t>
            </a:r>
          </a:p>
        </p:txBody>
      </p:sp>
      <p:pic>
        <p:nvPicPr>
          <p:cNvPr id="9218" name="Picture 2">
            <a:extLst>
              <a:ext uri="{FF2B5EF4-FFF2-40B4-BE49-F238E27FC236}">
                <a16:creationId xmlns:a16="http://schemas.microsoft.com/office/drawing/2014/main" id="{DFB1923F-BF70-4C0C-B6FD-989D9FFD8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695474"/>
            <a:ext cx="5095875" cy="503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31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1580</TotalTime>
  <Words>1144</Words>
  <Application>Microsoft Office PowerPoint</Application>
  <PresentationFormat>Widescreen</PresentationFormat>
  <Paragraphs>158</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Franklin Gothic Medium</vt:lpstr>
      <vt:lpstr>Poppins</vt:lpstr>
      <vt:lpstr>Verdana</vt:lpstr>
      <vt:lpstr>Medical Design 16x9</vt:lpstr>
      <vt:lpstr>Breast Cancer Diagnostics</vt:lpstr>
      <vt:lpstr>Bioinformatics and Machine Learning</vt:lpstr>
      <vt:lpstr>Breast Cancer and FNA Tissue</vt:lpstr>
      <vt:lpstr>Benign and Malignant Breast Tissue</vt:lpstr>
      <vt:lpstr>Dataset – BCD Data Features</vt:lpstr>
      <vt:lpstr>Dataset – Feature Distribution</vt:lpstr>
      <vt:lpstr>Dataset – Feature Distribution</vt:lpstr>
      <vt:lpstr>Outlier Detection</vt:lpstr>
      <vt:lpstr>Outlier Detection</vt:lpstr>
      <vt:lpstr>Outlier Detection – Feature Scaling Solution</vt:lpstr>
      <vt:lpstr>Dimensionality Reduction</vt:lpstr>
      <vt:lpstr>Dimensionality Reduction</vt:lpstr>
      <vt:lpstr>Analysis - Techniques</vt:lpstr>
      <vt:lpstr>Model Tuning – GSCV</vt:lpstr>
      <vt:lpstr>Model Tuning – Threshold Tuning</vt:lpstr>
      <vt:lpstr>Model Testing</vt:lpstr>
      <vt:lpstr>Results</vt:lpstr>
      <vt:lpstr>Results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Diagnostic</dc:title>
  <dc:creator>Paul Gagliardi</dc:creator>
  <cp:lastModifiedBy>Paul Gagliardi</cp:lastModifiedBy>
  <cp:revision>1</cp:revision>
  <dcterms:created xsi:type="dcterms:W3CDTF">2022-04-27T02:52:04Z</dcterms:created>
  <dcterms:modified xsi:type="dcterms:W3CDTF">2022-04-28T05:41:02Z</dcterms:modified>
</cp:coreProperties>
</file>