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4" r:id="rId5"/>
    <p:sldId id="264" r:id="rId6"/>
    <p:sldId id="270" r:id="rId7"/>
    <p:sldId id="271" r:id="rId8"/>
    <p:sldId id="272" r:id="rId9"/>
    <p:sldId id="273" r:id="rId10"/>
    <p:sldId id="275" r:id="rId1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51" d="100"/>
          <a:sy n="15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2151000"/>
            <a:ext cx="8520120" cy="390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80FE391-0624-4F21-A0FE-04243D059DE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89CFF4D1-A214-4B81-BD9C-B547749B6B8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igranhovsepyanbdg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ypingclub.com/" TargetMode="External"/><Relationship Id="rId4" Type="http://schemas.openxmlformats.org/officeDocument/2006/relationships/hyperlink" Target="https://join.slack.com/t/javaintermediate/shared_invite/zt-gis8ppr7-JO8NUSapW7Rp5Nu0i63J4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/>
          <p:cNvPicPr/>
          <p:nvPr/>
        </p:nvPicPr>
        <p:blipFill>
          <a:blip r:embed="rId2"/>
          <a:stretch/>
        </p:blipFill>
        <p:spPr>
          <a:xfrm>
            <a:off x="36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74086" y="48808"/>
            <a:ext cx="37490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/>
              <a:t>Java Training</a:t>
            </a:r>
          </a:p>
          <a:p>
            <a:r>
              <a:rPr lang="en-US" sz="2800" b="1"/>
              <a:t>(Introduction)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1097280" y="1005840"/>
            <a:ext cx="6858000" cy="62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>
                <a:solidFill>
                  <a:srgbClr val="0066A3"/>
                </a:solidFill>
                <a:latin typeface="Open Sans Semibold"/>
              </a:rPr>
              <a:t>Contents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8300" y="2226310"/>
            <a:ext cx="6266160" cy="164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JSE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Java memory model and GC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Design patterns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JEE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Work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414800" y="834840"/>
            <a:ext cx="6357600" cy="106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0" strike="noStrike" spc="-1">
                <a:solidFill>
                  <a:srgbClr val="0066A3"/>
                </a:solidFill>
                <a:latin typeface="Open Sans Semibold"/>
                <a:ea typeface="Open Sans Semibold"/>
              </a:rPr>
              <a:t> Java SE(Java Standard Edition)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8324" y="1665880"/>
            <a:ext cx="9143640" cy="33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numCol="2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Advanced Class Design , OOP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Generics and Collections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000" err="1"/>
              <a:t>DateTime</a:t>
            </a:r>
            <a:r>
              <a:rPr lang="en-US" sz="2000"/>
              <a:t> API		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Exceptions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Concurrency API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>
              <a:rPr lang="en-US" sz="2400" b="0" strike="noStrike" spc="-1">
                <a:solidFill>
                  <a:srgbClr val="000000"/>
                </a:solidFill>
                <a:latin typeface="Calibri"/>
              </a:rPr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>
              <a:rPr lang="en-US" sz="2400" b="0" strike="noStrike" spc="-1">
                <a:solidFill>
                  <a:srgbClr val="000000"/>
                </a:solidFill>
                <a:latin typeface="Calibri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 I/O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328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414800" y="834840"/>
            <a:ext cx="6357600" cy="106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0" strike="noStrike" spc="-1">
                <a:solidFill>
                  <a:srgbClr val="0066A3"/>
                </a:solidFill>
                <a:latin typeface="Open Sans Semibold"/>
                <a:ea typeface="Open Sans Semibold"/>
              </a:rPr>
              <a:t> Java memory model and GC</a:t>
            </a:r>
            <a:endParaRPr lang="en-US" sz="3600"/>
          </a:p>
          <a:p>
            <a:endParaRPr lang="en-US" sz="3600" b="0" strike="noStrike" spc="-1">
              <a:solidFill>
                <a:srgbClr val="0066A3"/>
              </a:solidFill>
              <a:latin typeface="Open Sans Semibold"/>
              <a:ea typeface="Open Sans Semibold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8324" y="1665880"/>
            <a:ext cx="9143640" cy="33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numCol="2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 memory model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Java garbage collection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207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414800" y="834840"/>
            <a:ext cx="6357600" cy="106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0" strike="noStrike" spc="-1">
                <a:solidFill>
                  <a:srgbClr val="0066A3"/>
                </a:solidFill>
                <a:latin typeface="Open Sans Semibold"/>
                <a:ea typeface="Open Sans Semibold"/>
              </a:rPr>
              <a:t>Design patterns	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8324" y="1665880"/>
            <a:ext cx="9143640" cy="33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numCol="2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Factory Method		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Abstract Factory 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000"/>
              <a:t>Singleton	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Decorator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Proxy</a:t>
            </a: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>
              <a:rPr lang="en-US" sz="2400" b="0" strike="noStrike" spc="-1">
                <a:solidFill>
                  <a:srgbClr val="000000"/>
                </a:solidFill>
                <a:latin typeface="Calibri"/>
              </a:rPr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>
              <a:rPr lang="en-US" sz="2400" b="0" strike="noStrike" spc="-1">
                <a:solidFill>
                  <a:srgbClr val="000000"/>
                </a:solidFill>
                <a:latin typeface="Calibri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Facade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Iterator		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Observer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405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414800" y="834840"/>
            <a:ext cx="6357600" cy="106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0" strike="noStrike" spc="-1">
                <a:solidFill>
                  <a:srgbClr val="0066A3"/>
                </a:solidFill>
                <a:latin typeface="Open Sans Semibold"/>
                <a:ea typeface="Open Sans Semibold"/>
              </a:rPr>
              <a:t> Java EE(Java Enterprise Edition)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8324" y="1665880"/>
            <a:ext cx="9143640" cy="33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numCol="2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Advanced knowledge of </a:t>
            </a:r>
            <a:r>
              <a:rPr lang="en-US" sz="2400" b="0" strike="noStrike" spc="-1" err="1">
                <a:solidFill>
                  <a:srgbClr val="000000"/>
                </a:solidFill>
                <a:latin typeface="Calibri"/>
              </a:rPr>
              <a:t>JavaEE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Spring framework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000"/>
              <a:t>Build tools  - Apache maven 	</a:t>
            </a:r>
            <a:endParaRPr lang="ru-RU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br>
              <a:rPr lang="en-US" sz="2400" b="0" strike="noStrike" spc="-1">
                <a:solidFill>
                  <a:srgbClr val="000000"/>
                </a:solidFill>
                <a:latin typeface="Calibri"/>
              </a:rPr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170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414800" y="834840"/>
            <a:ext cx="6357600" cy="106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b="0" strike="noStrike" spc="-1">
                <a:solidFill>
                  <a:srgbClr val="0066A3"/>
                </a:solidFill>
                <a:latin typeface="Open Sans Semibold"/>
                <a:ea typeface="Open Sans Semibold"/>
              </a:rPr>
              <a:t>Databases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8324" y="1665880"/>
            <a:ext cx="9143640" cy="333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numCol="2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b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</a:b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JDBC		</a:t>
            </a: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Database base statements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ORM introduction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JPA introduction 		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3585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1414800" y="834840"/>
            <a:ext cx="6357600" cy="6256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3600" spc="-1">
                <a:solidFill>
                  <a:srgbClr val="0066A3"/>
                </a:solidFill>
                <a:latin typeface="Open Sans Semibold"/>
                <a:ea typeface="Open Sans Semibold"/>
              </a:rPr>
              <a:t>Work environment</a:t>
            </a:r>
            <a:endParaRPr lang="en-US" sz="3600" b="0" strike="noStrike" spc="-1">
              <a:solidFill>
                <a:srgbClr val="0066A3"/>
              </a:solidFill>
              <a:latin typeface="Open Sans Semibold"/>
              <a:ea typeface="Open Sans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A6C9F-B351-472B-9009-2CA96C065874}"/>
              </a:ext>
            </a:extLst>
          </p:cNvPr>
          <p:cNvSpPr txBox="1"/>
          <p:nvPr/>
        </p:nvSpPr>
        <p:spPr>
          <a:xfrm>
            <a:off x="590550" y="1522214"/>
            <a:ext cx="653097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strike="noStrike" spc="-1">
              <a:latin typeface="Arial"/>
            </a:endParaRPr>
          </a:p>
          <a:p>
            <a:r>
              <a:rPr lang="en-US" b="0" strike="noStrike" spc="-1">
                <a:latin typeface="Arial"/>
              </a:rPr>
              <a:t>Java version  -  </a:t>
            </a:r>
            <a:r>
              <a:rPr lang="en-US" sz="1600"/>
              <a:t>8 or higher</a:t>
            </a:r>
          </a:p>
          <a:p>
            <a:endParaRPr lang="en-US" b="1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600" b="0" strike="noStrike" spc="-1">
                <a:latin typeface="Arial"/>
              </a:rPr>
              <a:t>Integrated development environment -  </a:t>
            </a:r>
            <a:r>
              <a:rPr lang="en-US" sz="1600" err="1"/>
              <a:t>Intellij</a:t>
            </a:r>
            <a:r>
              <a:rPr lang="en-US" sz="1600"/>
              <a:t> idea,  eclipse  ..</a:t>
            </a:r>
            <a:br>
              <a:rPr lang="en-US" sz="1600"/>
            </a:br>
            <a:br>
              <a:rPr lang="en-US" sz="1600"/>
            </a:br>
            <a:r>
              <a:rPr lang="en-US" sz="1600" b="0" strike="noStrike" spc="-1">
                <a:latin typeface="Arial"/>
              </a:rPr>
              <a:t>Redactor -  </a:t>
            </a:r>
            <a:r>
              <a:rPr lang="en-US" sz="1400"/>
              <a:t>notepad ++ ,  sublime text , </a:t>
            </a:r>
            <a:r>
              <a:rPr lang="en-US" sz="1400" err="1"/>
              <a:t>vscode</a:t>
            </a:r>
            <a:r>
              <a:rPr lang="en-US" sz="1400"/>
              <a:t> … </a:t>
            </a:r>
            <a:br>
              <a:rPr lang="en-US" sz="1400"/>
            </a:br>
            <a:br>
              <a:rPr lang="en-US" sz="1400"/>
            </a:br>
            <a:r>
              <a:rPr lang="en-US" sz="1400"/>
              <a:t>Gmail  -  </a:t>
            </a:r>
            <a:r>
              <a:rPr lang="en-US" sz="1400" b="1" i="0">
                <a:solidFill>
                  <a:srgbClr val="555555"/>
                </a:solidFill>
                <a:effectLst/>
                <a:latin typeface="Roboto"/>
                <a:hlinkClick r:id="rId3"/>
              </a:rPr>
              <a:t>tigranhovsepyanbdg@gmail.com</a:t>
            </a:r>
            <a:endParaRPr lang="en-US" sz="1400" b="1" i="0">
              <a:solidFill>
                <a:srgbClr val="555555"/>
              </a:solidFill>
              <a:effectLst/>
              <a:latin typeface="Roboto"/>
            </a:endParaRPr>
          </a:p>
          <a:p>
            <a:endParaRPr lang="en-US" sz="1400" b="1">
              <a:solidFill>
                <a:srgbClr val="555555"/>
              </a:solidFill>
              <a:latin typeface="Roboto"/>
            </a:endParaRPr>
          </a:p>
          <a:p>
            <a:r>
              <a:rPr lang="en-US" sz="1400">
                <a:solidFill>
                  <a:srgbClr val="555555"/>
                </a:solidFill>
                <a:effectLst/>
                <a:latin typeface="Roboto"/>
              </a:rPr>
              <a:t>Slack</a:t>
            </a:r>
            <a:r>
              <a:rPr lang="en-US" sz="1400" b="1" i="0">
                <a:solidFill>
                  <a:srgbClr val="555555"/>
                </a:solidFill>
                <a:effectLst/>
                <a:latin typeface="Roboto"/>
              </a:rPr>
              <a:t> - </a:t>
            </a:r>
            <a:r>
              <a:rPr lang="en-US" sz="1400" b="1" i="0">
                <a:solidFill>
                  <a:srgbClr val="555555"/>
                </a:solidFill>
                <a:effectLst/>
                <a:latin typeface="Roboto"/>
                <a:hlinkClick r:id="rId4"/>
              </a:rPr>
              <a:t>https://join.slack.com/t/javaintermediate/shared_invite/zt-gis8ppr7-JO8NUSapW7Rp5Nu0i63J4w</a:t>
            </a:r>
            <a:br>
              <a:rPr lang="en-US" sz="1400" b="1" i="0">
                <a:solidFill>
                  <a:srgbClr val="555555"/>
                </a:solidFill>
                <a:effectLst/>
                <a:latin typeface="Roboto"/>
              </a:rPr>
            </a:br>
            <a:br>
              <a:rPr lang="en-US" sz="1400" b="1" i="0">
                <a:solidFill>
                  <a:srgbClr val="555555"/>
                </a:solidFill>
                <a:effectLst/>
                <a:latin typeface="Roboto"/>
              </a:rPr>
            </a:br>
            <a:r>
              <a:rPr lang="en-US" sz="1400" b="1" i="0">
                <a:solidFill>
                  <a:srgbClr val="555555"/>
                </a:solidFill>
                <a:effectLst/>
                <a:latin typeface="Roboto"/>
              </a:rPr>
              <a:t>Blind  typing  - </a:t>
            </a:r>
            <a:r>
              <a:rPr lang="en-US" sz="1400">
                <a:hlinkClick r:id="rId5"/>
              </a:rPr>
              <a:t>https://www.typingclub.com/</a:t>
            </a:r>
            <a:endParaRPr lang="en-US" sz="1400" b="1" i="0">
              <a:solidFill>
                <a:srgbClr val="555555"/>
              </a:solidFill>
              <a:effectLst/>
              <a:latin typeface="Roboto"/>
            </a:endParaRPr>
          </a:p>
          <a:p>
            <a:endParaRPr lang="en-US" sz="1400" b="1">
              <a:solidFill>
                <a:srgbClr val="555555"/>
              </a:solidFill>
              <a:latin typeface="Roboto"/>
            </a:endParaRPr>
          </a:p>
          <a:p>
            <a:endParaRPr lang="en-US" sz="1400" b="1" i="0">
              <a:solidFill>
                <a:srgbClr val="5F6368"/>
              </a:solidFill>
              <a:effectLst/>
              <a:latin typeface="Roboto"/>
            </a:endParaRPr>
          </a:p>
          <a:p>
            <a:endParaRPr lang="en-US" sz="1400" b="1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600"/>
              <a:t> </a:t>
            </a:r>
            <a:br>
              <a:rPr lang="en-US" sz="20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1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360" y="6386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850900" y="834840"/>
            <a:ext cx="6921500" cy="21306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8800" spc="-1">
                <a:solidFill>
                  <a:srgbClr val="0066A3"/>
                </a:solidFill>
                <a:latin typeface="Open Sans Semibold"/>
                <a:ea typeface="Open Sans Semibold"/>
              </a:rPr>
              <a:t> </a:t>
            </a:r>
          </a:p>
          <a:p>
            <a:r>
              <a:rPr lang="en-US" sz="8800" spc="-1">
                <a:solidFill>
                  <a:srgbClr val="0066A3"/>
                </a:solidFill>
                <a:latin typeface="Open Sans Semibold"/>
                <a:ea typeface="Open Sans Semibold"/>
              </a:rPr>
              <a:t>  Thank  you </a:t>
            </a:r>
            <a:endParaRPr lang="en-US" sz="8800" b="0" strike="noStrike" spc="-1">
              <a:solidFill>
                <a:srgbClr val="0066A3"/>
              </a:solidFill>
              <a:latin typeface="Open Sans Semibold"/>
              <a:ea typeface="Open Sans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A6C9F-B351-472B-9009-2CA96C065874}"/>
              </a:ext>
            </a:extLst>
          </p:cNvPr>
          <p:cNvSpPr txBox="1"/>
          <p:nvPr/>
        </p:nvSpPr>
        <p:spPr>
          <a:xfrm>
            <a:off x="425450" y="1924616"/>
            <a:ext cx="6530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0" strike="noStrike" spc="-1">
              <a:latin typeface="Arial"/>
            </a:endParaRPr>
          </a:p>
          <a:p>
            <a:endParaRPr lang="en-US" b="1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600"/>
              <a:t> </a:t>
            </a:r>
            <a:br>
              <a:rPr lang="en-US" sz="200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9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224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Open Sans Semibold</vt:lpstr>
      <vt:lpstr>Roboto</vt:lpstr>
      <vt:lpstr>Source Sans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dc:description/>
  <cp:lastModifiedBy>Tigran Hovsepyan</cp:lastModifiedBy>
  <cp:revision>112</cp:revision>
  <dcterms:modified xsi:type="dcterms:W3CDTF">2020-08-11T18:39:41Z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