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9" r:id="rId5"/>
    <p:sldId id="1131" r:id="rId6"/>
    <p:sldId id="1167" r:id="rId7"/>
    <p:sldId id="781" r:id="rId8"/>
    <p:sldId id="1135" r:id="rId9"/>
    <p:sldId id="70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01" autoAdjust="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72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FC5B3-379E-EF40-A0D2-38E640436CC2}" type="datetimeFigureOut">
              <a:rPr lang="en-US" smtClean="0">
                <a:latin typeface="Arial"/>
              </a:rPr>
              <a:t>9/10/2020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29101-7F9C-2D47-B95D-7561785BF174}" type="slidenum">
              <a:rPr lang="en-US" smtClean="0">
                <a:latin typeface="Arial"/>
              </a:rPr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117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A36F0-6936-4FC0-97A3-A708269A923B}" type="datetimeFigureOut">
              <a:rPr lang="en-SG" smtClean="0"/>
              <a:t>10/9/2020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20A2B-4052-4FBD-8A9E-819616F498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4952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0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4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902"/>
            <a:ext cx="82296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06713"/>
            <a:ext cx="82296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8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3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4994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94758"/>
            <a:ext cx="4040188" cy="362841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854994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494758"/>
            <a:ext cx="4041775" cy="362841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9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4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8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88618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88620"/>
            <a:ext cx="5111750" cy="539820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25147"/>
            <a:ext cx="3008313" cy="406167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7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9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63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89196"/>
            <a:ext cx="8229600" cy="3876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15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9F1CC899-6CEC-9548-B06D-7E1EB6F78CA3}" type="datetimeFigureOut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153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15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8E6562B1-0B0F-0246-9532-09536BC2AE5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NTU_PP_slide_Footer_sized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7909"/>
            <a:ext cx="9144000" cy="53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3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Arial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Arial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Arial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8986" y="2603322"/>
            <a:ext cx="2015285" cy="1651356"/>
          </a:xfrm>
        </p:spPr>
        <p:txBody>
          <a:bodyPr>
            <a:normAutofit fontScale="90000"/>
          </a:bodyPr>
          <a:lstStyle/>
          <a:p>
            <a:r>
              <a:rPr lang="en-US" sz="2250" b="1" dirty="0">
                <a:solidFill>
                  <a:schemeClr val="bg1"/>
                </a:solidFill>
                <a:cs typeface="Arial"/>
              </a:rPr>
              <a:t>BC3409</a:t>
            </a:r>
            <a:br>
              <a:rPr lang="en-US" sz="2250" b="1" dirty="0">
                <a:solidFill>
                  <a:schemeClr val="bg1"/>
                </a:solidFill>
                <a:cs typeface="Arial"/>
              </a:rPr>
            </a:br>
            <a:r>
              <a:rPr lang="en-US" sz="2250" b="1" dirty="0">
                <a:solidFill>
                  <a:schemeClr val="bg1"/>
                </a:solidFill>
                <a:cs typeface="Arial"/>
              </a:rPr>
              <a:t>AI in Accounting and Finance</a:t>
            </a:r>
            <a:br>
              <a:rPr lang="en-US" sz="2250" b="1" dirty="0">
                <a:solidFill>
                  <a:schemeClr val="bg1"/>
                </a:solidFill>
                <a:cs typeface="Arial"/>
              </a:rPr>
            </a:br>
            <a:br>
              <a:rPr lang="en-US" sz="2250" b="1" dirty="0">
                <a:solidFill>
                  <a:schemeClr val="bg1"/>
                </a:solidFill>
                <a:cs typeface="Arial"/>
              </a:rPr>
            </a:br>
            <a:r>
              <a:rPr lang="en-US" sz="2250" b="1" dirty="0">
                <a:solidFill>
                  <a:schemeClr val="bg1"/>
                </a:solidFill>
                <a:cs typeface="Arial"/>
              </a:rPr>
              <a:t>Lecture 4: Weka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5709" y="4977700"/>
            <a:ext cx="3756540" cy="1265293"/>
          </a:xfrm>
        </p:spPr>
        <p:txBody>
          <a:bodyPr>
            <a:normAutofit/>
          </a:bodyPr>
          <a:lstStyle/>
          <a:p>
            <a:pPr algn="l"/>
            <a:r>
              <a:rPr lang="en-US" sz="1125" dirty="0">
                <a:solidFill>
                  <a:srgbClr val="FFFFFF"/>
                </a:solidFill>
                <a:cs typeface="Arial"/>
              </a:rPr>
              <a:t>Teoh Teik Toe</a:t>
            </a:r>
          </a:p>
          <a:p>
            <a:pPr algn="l"/>
            <a:r>
              <a:rPr lang="en-US" sz="1125" dirty="0">
                <a:solidFill>
                  <a:srgbClr val="FFFFFF"/>
                </a:solidFill>
                <a:cs typeface="Arial"/>
              </a:rPr>
              <a:t>ITOM/NBS</a:t>
            </a:r>
          </a:p>
          <a:p>
            <a:pPr algn="l"/>
            <a:r>
              <a:rPr lang="en-US" sz="1125" i="1" dirty="0">
                <a:solidFill>
                  <a:srgbClr val="FFFFFF"/>
                </a:solidFill>
                <a:cs typeface="Arial"/>
              </a:rPr>
              <a:t>ttteoh@ntu.edu.sg</a:t>
            </a:r>
          </a:p>
          <a:p>
            <a:pPr algn="l"/>
            <a:r>
              <a:rPr lang="en-US" sz="1125" i="1" dirty="0">
                <a:solidFill>
                  <a:srgbClr val="FFFFFF"/>
                </a:solidFill>
                <a:cs typeface="Arial"/>
              </a:rPr>
              <a:t>Aug 2020</a:t>
            </a:r>
          </a:p>
          <a:p>
            <a:pPr algn="l"/>
            <a:r>
              <a:rPr lang="en-US" sz="1125" i="1" dirty="0">
                <a:solidFill>
                  <a:srgbClr val="FFFFFF"/>
                </a:solidFill>
                <a:cs typeface="Arial"/>
              </a:rPr>
              <a:t>97905202</a:t>
            </a:r>
          </a:p>
        </p:txBody>
      </p:sp>
    </p:spTree>
    <p:extLst>
      <p:ext uri="{BB962C8B-B14F-4D97-AF65-F5344CB8AC3E}">
        <p14:creationId xmlns:p14="http://schemas.microsoft.com/office/powerpoint/2010/main" val="189798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878BE-92E9-48D6-82CD-75DA0FA8F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58" y="214310"/>
            <a:ext cx="8229600" cy="1143000"/>
          </a:xfrm>
        </p:spPr>
        <p:txBody>
          <a:bodyPr/>
          <a:lstStyle/>
          <a:p>
            <a:r>
              <a:rPr lang="en-US" dirty="0"/>
              <a:t>Weekly Plan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87147-28F0-439E-B75B-FE39AD6E8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231" y="1552197"/>
            <a:ext cx="6878549" cy="4396540"/>
          </a:xfrm>
        </p:spPr>
        <p:txBody>
          <a:bodyPr>
            <a:normAutofit fontScale="85000" lnSpcReduction="2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SG" dirty="0"/>
              <a:t>Introduction to AI &amp; Installing Python and R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SG" dirty="0"/>
              <a:t>Neural Network 1 (PA)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SG" dirty="0"/>
              <a:t>Neural Network 2 (PA)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SG" dirty="0"/>
              <a:t>Weka (PA &amp; Project)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SG" dirty="0"/>
              <a:t>Chatbot 1 (Project)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SG" dirty="0"/>
              <a:t>Chatbot 2 (Project)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SG" dirty="0"/>
              <a:t>RPA 1 (Project)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SG" dirty="0"/>
              <a:t>RPA 2 (Project)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SG" dirty="0"/>
              <a:t>E-Learning Week Practical Assessment Review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SG" dirty="0"/>
              <a:t>Project Review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SG" dirty="0"/>
              <a:t>Block Chain (Project)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SG" dirty="0"/>
              <a:t>Deep Learning – Tensor Flow LSTM GAN &amp; Reinforcement Learning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SG" dirty="0"/>
              <a:t>Project Presentation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509B2046-34BC-4DFB-B14A-22938987141E}"/>
              </a:ext>
            </a:extLst>
          </p:cNvPr>
          <p:cNvSpPr/>
          <p:nvPr/>
        </p:nvSpPr>
        <p:spPr>
          <a:xfrm>
            <a:off x="4082796" y="2718389"/>
            <a:ext cx="978408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544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29534-7D41-4870-81D0-12ABBB92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64A3D-D9AC-40C2-B700-18F1D1F9B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6 Time Series</a:t>
            </a:r>
          </a:p>
          <a:p>
            <a:r>
              <a:rPr lang="en-US" dirty="0"/>
              <a:t>Week 8 Text Analytics</a:t>
            </a:r>
          </a:p>
          <a:p>
            <a:r>
              <a:rPr lang="en-US" dirty="0"/>
              <a:t>Week 10 Clustering and Association Rules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87962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52836A-B4F5-4D48-9EB6-AAC32C74DA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8691749"/>
              </p:ext>
            </p:extLst>
          </p:nvPr>
        </p:nvGraphicFramePr>
        <p:xfrm>
          <a:off x="648747" y="1504971"/>
          <a:ext cx="7889079" cy="439239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37506">
                  <a:extLst>
                    <a:ext uri="{9D8B030D-6E8A-4147-A177-3AD203B41FA5}">
                      <a16:colId xmlns:a16="http://schemas.microsoft.com/office/drawing/2014/main" val="1951514668"/>
                    </a:ext>
                  </a:extLst>
                </a:gridCol>
                <a:gridCol w="1266556">
                  <a:extLst>
                    <a:ext uri="{9D8B030D-6E8A-4147-A177-3AD203B41FA5}">
                      <a16:colId xmlns:a16="http://schemas.microsoft.com/office/drawing/2014/main" val="1454002560"/>
                    </a:ext>
                  </a:extLst>
                </a:gridCol>
                <a:gridCol w="1736707">
                  <a:extLst>
                    <a:ext uri="{9D8B030D-6E8A-4147-A177-3AD203B41FA5}">
                      <a16:colId xmlns:a16="http://schemas.microsoft.com/office/drawing/2014/main" val="558917902"/>
                    </a:ext>
                  </a:extLst>
                </a:gridCol>
                <a:gridCol w="2948310">
                  <a:extLst>
                    <a:ext uri="{9D8B030D-6E8A-4147-A177-3AD203B41FA5}">
                      <a16:colId xmlns:a16="http://schemas.microsoft.com/office/drawing/2014/main" val="2623772440"/>
                    </a:ext>
                  </a:extLst>
                </a:gridCol>
              </a:tblGrid>
              <a:tr h="6087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dirty="0">
                          <a:effectLst/>
                        </a:rPr>
                        <a:t>Component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51165" marR="511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>
                          <a:effectLst/>
                        </a:rPr>
                        <a:t>Weightage</a:t>
                      </a:r>
                      <a:endParaRPr lang="en-SG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51165" marR="511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dirty="0">
                          <a:effectLst/>
                        </a:rPr>
                        <a:t>Team/Individual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51165" marR="511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51165" marR="51165" marT="0" marB="0"/>
                </a:tc>
                <a:extLst>
                  <a:ext uri="{0D108BD9-81ED-4DB2-BD59-A6C34878D82A}">
                    <a16:rowId xmlns:a16="http://schemas.microsoft.com/office/drawing/2014/main" val="577186078"/>
                  </a:ext>
                </a:extLst>
              </a:tr>
              <a:tr h="933005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buFontTx/>
                        <a:buNone/>
                      </a:pPr>
                      <a:r>
                        <a:rPr lang="en-SG" sz="1800">
                          <a:effectLst/>
                        </a:rPr>
                        <a:t>Class Participation</a:t>
                      </a:r>
                      <a:endParaRPr lang="en-SG" sz="1800">
                        <a:effectLst/>
                        <a:latin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51165" marR="511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>
                          <a:effectLst/>
                        </a:rPr>
                        <a:t>15</a:t>
                      </a:r>
                      <a:endParaRPr lang="en-SG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51165" marR="511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dirty="0">
                          <a:effectLst/>
                        </a:rPr>
                        <a:t>Individual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51165" marR="511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Latha" panose="020B0604020202020204" pitchFamily="34" charset="0"/>
                        </a:rPr>
                        <a:t>Week 1 to 13</a:t>
                      </a:r>
                    </a:p>
                  </a:txBody>
                  <a:tcPr marL="51165" marR="51165" marT="0" marB="0"/>
                </a:tc>
                <a:extLst>
                  <a:ext uri="{0D108BD9-81ED-4DB2-BD59-A6C34878D82A}">
                    <a16:rowId xmlns:a16="http://schemas.microsoft.com/office/drawing/2014/main" val="564652198"/>
                  </a:ext>
                </a:extLst>
              </a:tr>
              <a:tr h="793866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buFontTx/>
                        <a:buNone/>
                      </a:pPr>
                      <a:r>
                        <a:rPr lang="en-SG" sz="1800">
                          <a:effectLst/>
                        </a:rPr>
                        <a:t>Practical Assessment</a:t>
                      </a:r>
                      <a:endParaRPr lang="en-SG" sz="1800">
                        <a:effectLst/>
                        <a:latin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51165" marR="511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dirty="0">
                          <a:effectLst/>
                        </a:rPr>
                        <a:t>40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51165" marR="511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>
                          <a:effectLst/>
                        </a:rPr>
                        <a:t>Individual</a:t>
                      </a:r>
                      <a:endParaRPr lang="en-SG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51165" marR="511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Latha" panose="020B0604020202020204" pitchFamily="34" charset="0"/>
                        </a:rPr>
                        <a:t>Week 10</a:t>
                      </a:r>
                    </a:p>
                  </a:txBody>
                  <a:tcPr marL="51165" marR="51165" marT="0" marB="0"/>
                </a:tc>
                <a:extLst>
                  <a:ext uri="{0D108BD9-81ED-4DB2-BD59-A6C34878D82A}">
                    <a16:rowId xmlns:a16="http://schemas.microsoft.com/office/drawing/2014/main" val="521607625"/>
                  </a:ext>
                </a:extLst>
              </a:tr>
              <a:tr h="845048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buFontTx/>
                        <a:buNone/>
                      </a:pPr>
                      <a:r>
                        <a:rPr lang="en-SG" sz="1800" dirty="0">
                          <a:effectLst/>
                        </a:rPr>
                        <a:t>Individual Project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51165" marR="511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>
                          <a:effectLst/>
                        </a:rPr>
                        <a:t>30</a:t>
                      </a:r>
                      <a:endParaRPr lang="en-SG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51165" marR="511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Latha" panose="020B0604020202020204" pitchFamily="34" charset="0"/>
                        </a:rPr>
                        <a:t>Individual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51165" marR="511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Latha" panose="020B0604020202020204" pitchFamily="34" charset="0"/>
                        </a:rPr>
                        <a:t>Week 11 (Video Clip)</a:t>
                      </a:r>
                    </a:p>
                  </a:txBody>
                  <a:tcPr marL="51165" marR="51165" marT="0" marB="0"/>
                </a:tc>
                <a:extLst>
                  <a:ext uri="{0D108BD9-81ED-4DB2-BD59-A6C34878D82A}">
                    <a16:rowId xmlns:a16="http://schemas.microsoft.com/office/drawing/2014/main" val="597434910"/>
                  </a:ext>
                </a:extLst>
              </a:tr>
              <a:tr h="915072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buFontTx/>
                        <a:buNone/>
                      </a:pPr>
                      <a:r>
                        <a:rPr lang="en-SG" sz="1800" dirty="0">
                          <a:effectLst/>
                        </a:rPr>
                        <a:t>Group Project &amp; Presentation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51165" marR="511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dirty="0">
                          <a:effectLst/>
                        </a:rPr>
                        <a:t>15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51165" marR="511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>
                          <a:effectLst/>
                        </a:rPr>
                        <a:t>Team</a:t>
                      </a:r>
                      <a:endParaRPr lang="en-SG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51165" marR="511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Latha" panose="020B0604020202020204" pitchFamily="34" charset="0"/>
                        </a:rPr>
                        <a:t>Week 13 (Video Clip &amp; 15 mins Presentation for each group)</a:t>
                      </a:r>
                    </a:p>
                  </a:txBody>
                  <a:tcPr marL="51165" marR="51165" marT="0" marB="0"/>
                </a:tc>
                <a:extLst>
                  <a:ext uri="{0D108BD9-81ED-4DB2-BD59-A6C34878D82A}">
                    <a16:rowId xmlns:a16="http://schemas.microsoft.com/office/drawing/2014/main" val="2010008023"/>
                  </a:ext>
                </a:extLst>
              </a:tr>
              <a:tr h="2966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dirty="0">
                          <a:effectLst/>
                        </a:rPr>
                        <a:t>Total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51165" marR="511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dirty="0">
                          <a:effectLst/>
                        </a:rPr>
                        <a:t>100%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51165" marR="511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dirty="0">
                          <a:effectLst/>
                        </a:rPr>
                        <a:t> 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51165" marR="511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51165" marR="51165" marT="0" marB="0"/>
                </a:tc>
                <a:extLst>
                  <a:ext uri="{0D108BD9-81ED-4DB2-BD59-A6C34878D82A}">
                    <a16:rowId xmlns:a16="http://schemas.microsoft.com/office/drawing/2014/main" val="1203776473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6C200F9B-6621-4466-8714-DB0AB7504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80" y="248373"/>
            <a:ext cx="6172200" cy="857250"/>
          </a:xfrm>
        </p:spPr>
        <p:txBody>
          <a:bodyPr/>
          <a:lstStyle/>
          <a:p>
            <a:r>
              <a:rPr lang="en-SG" dirty="0"/>
              <a:t>Most Importantly …..</a:t>
            </a:r>
          </a:p>
        </p:txBody>
      </p:sp>
    </p:spTree>
    <p:extLst>
      <p:ext uri="{BB962C8B-B14F-4D97-AF65-F5344CB8AC3E}">
        <p14:creationId xmlns:p14="http://schemas.microsoft.com/office/powerpoint/2010/main" val="326633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1A27-6E17-4E59-9CC8-557AAD8E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56" y="286230"/>
            <a:ext cx="8229600" cy="1143000"/>
          </a:xfrm>
        </p:spPr>
        <p:txBody>
          <a:bodyPr/>
          <a:lstStyle/>
          <a:p>
            <a:r>
              <a:rPr lang="en-US" dirty="0"/>
              <a:t>Mark Distribution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C7748-F4BF-4656-A26F-0B8D72760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656" y="1706632"/>
            <a:ext cx="8532688" cy="4405172"/>
          </a:xfrm>
        </p:spPr>
        <p:txBody>
          <a:bodyPr>
            <a:normAutofit/>
          </a:bodyPr>
          <a:lstStyle/>
          <a:p>
            <a:r>
              <a:rPr lang="en-US" dirty="0"/>
              <a:t>Participation 15%</a:t>
            </a:r>
          </a:p>
          <a:p>
            <a:r>
              <a:rPr lang="en-US" dirty="0"/>
              <a:t>Individual Project 30%</a:t>
            </a:r>
          </a:p>
          <a:p>
            <a:pPr lvl="1"/>
            <a:r>
              <a:rPr lang="en-US" dirty="0"/>
              <a:t>Project 1 (week 4)</a:t>
            </a:r>
          </a:p>
          <a:p>
            <a:pPr lvl="1"/>
            <a:r>
              <a:rPr lang="en-US" dirty="0"/>
              <a:t>Project 2 (week 6)</a:t>
            </a:r>
          </a:p>
          <a:p>
            <a:pPr lvl="1"/>
            <a:r>
              <a:rPr lang="en-US" dirty="0"/>
              <a:t>Project 3 (week 8)</a:t>
            </a:r>
          </a:p>
          <a:p>
            <a:r>
              <a:rPr lang="en-US" dirty="0"/>
              <a:t>Group Project 15%</a:t>
            </a:r>
          </a:p>
          <a:p>
            <a:pPr lvl="1"/>
            <a:r>
              <a:rPr lang="en-US" dirty="0"/>
              <a:t>Project Plan 5% (Week 9)</a:t>
            </a:r>
          </a:p>
          <a:p>
            <a:pPr lvl="1"/>
            <a:r>
              <a:rPr lang="en-US" dirty="0"/>
              <a:t>Final Report 10% (Week 13)</a:t>
            </a:r>
          </a:p>
          <a:p>
            <a:r>
              <a:rPr lang="en-US" dirty="0"/>
              <a:t>Practical Assessment 40% (Week 9)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46076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Content Placeholder 2">
            <a:extLst>
              <a:ext uri="{FF2B5EF4-FFF2-40B4-BE49-F238E27FC236}">
                <a16:creationId xmlns:a16="http://schemas.microsoft.com/office/drawing/2014/main" id="{FDB1CD3A-8FC9-47DA-AC5D-297FE422A1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26005" y="2403158"/>
            <a:ext cx="4629150" cy="2545854"/>
          </a:xfrm>
        </p:spPr>
        <p:txBody>
          <a:bodyPr/>
          <a:lstStyle/>
          <a:p>
            <a:pPr marL="0" indent="0">
              <a:buNone/>
            </a:pPr>
            <a:endParaRPr lang="en-SG" altLang="zh-CN" dirty="0">
              <a:ea typeface="ＭＳ Ｐゴシック" panose="020B0600070205080204" pitchFamily="34" charset="-128"/>
            </a:endParaRPr>
          </a:p>
          <a:p>
            <a:pPr marL="0" indent="0" algn="ctr">
              <a:buNone/>
            </a:pPr>
            <a:r>
              <a:rPr lang="en-SG" altLang="zh-CN" sz="3300" dirty="0">
                <a:ea typeface="ＭＳ Ｐゴシック" panose="020B0600070205080204" pitchFamily="34" charset="-128"/>
              </a:rPr>
              <a:t>Thank You</a:t>
            </a:r>
          </a:p>
        </p:txBody>
      </p:sp>
      <p:sp>
        <p:nvSpPr>
          <p:cNvPr id="163843" name="Slide Number Placeholder 1">
            <a:extLst>
              <a:ext uri="{FF2B5EF4-FFF2-40B4-BE49-F238E27FC236}">
                <a16:creationId xmlns:a16="http://schemas.microsoft.com/office/drawing/2014/main" id="{549FCC65-1970-4D9A-A078-D89EE098D9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575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17910" indent="-160735">
              <a:spcBef>
                <a:spcPct val="20000"/>
              </a:spcBef>
              <a:buChar char="–"/>
              <a:defRPr sz="135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642938" indent="-128588">
              <a:spcBef>
                <a:spcPct val="20000"/>
              </a:spcBef>
              <a:buChar char="•"/>
              <a:defRPr sz="135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900113" indent="-128588">
              <a:spcBef>
                <a:spcPct val="20000"/>
              </a:spcBef>
              <a:buChar char="–"/>
              <a:defRPr sz="1125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157288" indent="-128588">
              <a:spcBef>
                <a:spcPct val="20000"/>
              </a:spcBef>
              <a:buChar char="»"/>
              <a:defRPr sz="1125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414463" indent="-128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25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1671638" indent="-128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25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928813" indent="-128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25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185988" indent="-128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25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3698A2-3308-4CA8-9ADE-C1E4645C9E12}" type="slidenum">
              <a:rPr lang="en-US" altLang="zh-CN" sz="788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788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8E816AC679FF4C86C22834E825BD05" ma:contentTypeVersion="1" ma:contentTypeDescription="Create a new document." ma:contentTypeScope="" ma:versionID="066e42d507d75a122d0db91dd470f30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942CDD3-2BBD-46F1-929C-F92F3B4EA8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733E57A-4545-40EE-B846-546C23E605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C2C9DE-C811-4406-9A96-B5F84A419B8F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9782</TotalTime>
  <Words>229</Words>
  <Application>Microsoft Office PowerPoint</Application>
  <PresentationFormat>On-screen Show (4:3)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BC3409 AI in Accounting and Finance  Lecture 4: Weka</vt:lpstr>
      <vt:lpstr>Weekly Plan</vt:lpstr>
      <vt:lpstr>Optional</vt:lpstr>
      <vt:lpstr>Most Importantly …..</vt:lpstr>
      <vt:lpstr>Mark Distribution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Title goes on  these lines</dc:title>
  <dc:creator>User</dc:creator>
  <cp:lastModifiedBy>Teik Toe Teoh</cp:lastModifiedBy>
  <cp:revision>412</cp:revision>
  <dcterms:created xsi:type="dcterms:W3CDTF">2017-05-14T01:29:56Z</dcterms:created>
  <dcterms:modified xsi:type="dcterms:W3CDTF">2020-09-10T06:28:53Z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0x010100E28E816AC679FF4C86C22834E825BD05</vt:lpwstr>
  </property>
</Properties>
</file>