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7"/>
  </p:notesMasterIdLst>
  <p:handoutMasterIdLst>
    <p:handoutMasterId r:id="rId68"/>
  </p:handoutMasterIdLst>
  <p:sldIdLst>
    <p:sldId id="259" r:id="rId5"/>
    <p:sldId id="518" r:id="rId6"/>
    <p:sldId id="1131" r:id="rId7"/>
    <p:sldId id="1132" r:id="rId8"/>
    <p:sldId id="793" r:id="rId9"/>
    <p:sldId id="1136" r:id="rId10"/>
    <p:sldId id="1134" r:id="rId11"/>
    <p:sldId id="782" r:id="rId12"/>
    <p:sldId id="792" r:id="rId13"/>
    <p:sldId id="781" r:id="rId14"/>
    <p:sldId id="1184" r:id="rId15"/>
    <p:sldId id="1135" r:id="rId16"/>
    <p:sldId id="1084" r:id="rId17"/>
    <p:sldId id="1047" r:id="rId18"/>
    <p:sldId id="1165" r:id="rId19"/>
    <p:sldId id="1168" r:id="rId20"/>
    <p:sldId id="258" r:id="rId21"/>
    <p:sldId id="266" r:id="rId22"/>
    <p:sldId id="1166" r:id="rId23"/>
    <p:sldId id="260" r:id="rId24"/>
    <p:sldId id="261" r:id="rId25"/>
    <p:sldId id="262" r:id="rId26"/>
    <p:sldId id="263" r:id="rId27"/>
    <p:sldId id="1167" r:id="rId28"/>
    <p:sldId id="265" r:id="rId29"/>
    <p:sldId id="1139" r:id="rId30"/>
    <p:sldId id="1140" r:id="rId31"/>
    <p:sldId id="1138" r:id="rId32"/>
    <p:sldId id="1141" r:id="rId33"/>
    <p:sldId id="1142" r:id="rId34"/>
    <p:sldId id="1144" r:id="rId35"/>
    <p:sldId id="1147" r:id="rId36"/>
    <p:sldId id="1160" r:id="rId37"/>
    <p:sldId id="1169" r:id="rId38"/>
    <p:sldId id="1163" r:id="rId39"/>
    <p:sldId id="1170" r:id="rId40"/>
    <p:sldId id="1171" r:id="rId41"/>
    <p:sldId id="1172" r:id="rId42"/>
    <p:sldId id="1173" r:id="rId43"/>
    <p:sldId id="1174" r:id="rId44"/>
    <p:sldId id="1175" r:id="rId45"/>
    <p:sldId id="1148" r:id="rId46"/>
    <p:sldId id="1176" r:id="rId47"/>
    <p:sldId id="1164" r:id="rId48"/>
    <p:sldId id="1158" r:id="rId49"/>
    <p:sldId id="1150" r:id="rId50"/>
    <p:sldId id="1153" r:id="rId51"/>
    <p:sldId id="1177" r:id="rId52"/>
    <p:sldId id="1178" r:id="rId53"/>
    <p:sldId id="1179" r:id="rId54"/>
    <p:sldId id="1180" r:id="rId55"/>
    <p:sldId id="1181" r:id="rId56"/>
    <p:sldId id="1182" r:id="rId57"/>
    <p:sldId id="1155" r:id="rId58"/>
    <p:sldId id="1161" r:id="rId59"/>
    <p:sldId id="1183" r:id="rId60"/>
    <p:sldId id="1162" r:id="rId61"/>
    <p:sldId id="1154" r:id="rId62"/>
    <p:sldId id="1152" r:id="rId63"/>
    <p:sldId id="765" r:id="rId64"/>
    <p:sldId id="264" r:id="rId65"/>
    <p:sldId id="700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A1473-58B8-4AB7-B49C-F6A1D809DFCF}" v="971" dt="2020-06-09T12:42:58.647"/>
    <p1510:client id="{CBF8E9FB-D480-D832-715B-9876630E6FC1}" v="60" dt="2020-06-10T05:38:18.3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C6BE4B-5D4B-42C2-BB5D-057BFF0694D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23932E3-04BD-4E08-8D9A-EA5CFE100B16}">
      <dgm:prSet phldrT="[Text]"/>
      <dgm:spPr/>
      <dgm:t>
        <a:bodyPr/>
        <a:lstStyle/>
        <a:p>
          <a:r>
            <a:rPr lang="en-SG" dirty="0"/>
            <a:t>Financial Management</a:t>
          </a:r>
        </a:p>
      </dgm:t>
    </dgm:pt>
    <dgm:pt modelId="{14BAE29A-0648-4B75-B20F-278B788A1CD9}" type="parTrans" cxnId="{D73B158D-3A81-4610-B4F7-D4DC440B896E}">
      <dgm:prSet/>
      <dgm:spPr/>
      <dgm:t>
        <a:bodyPr/>
        <a:lstStyle/>
        <a:p>
          <a:endParaRPr lang="en-SG"/>
        </a:p>
      </dgm:t>
    </dgm:pt>
    <dgm:pt modelId="{FFF286A9-B714-4D0E-9EE7-DE666100EB8C}" type="sibTrans" cxnId="{D73B158D-3A81-4610-B4F7-D4DC440B896E}">
      <dgm:prSet/>
      <dgm:spPr/>
      <dgm:t>
        <a:bodyPr/>
        <a:lstStyle/>
        <a:p>
          <a:endParaRPr lang="en-SG"/>
        </a:p>
      </dgm:t>
    </dgm:pt>
    <dgm:pt modelId="{229E3E89-9D1F-47F3-B992-D29D1019F6F5}">
      <dgm:prSet phldrT="[Text]"/>
      <dgm:spPr/>
      <dgm:t>
        <a:bodyPr/>
        <a:lstStyle/>
        <a:p>
          <a:r>
            <a:rPr lang="en-SG" dirty="0"/>
            <a:t>Management Accounting</a:t>
          </a:r>
        </a:p>
      </dgm:t>
    </dgm:pt>
    <dgm:pt modelId="{96342C22-61BE-4479-B8B6-B13E6EE88701}" type="parTrans" cxnId="{00352F79-23E4-4435-B848-272A9877CF4D}">
      <dgm:prSet/>
      <dgm:spPr/>
      <dgm:t>
        <a:bodyPr/>
        <a:lstStyle/>
        <a:p>
          <a:endParaRPr lang="en-SG"/>
        </a:p>
      </dgm:t>
    </dgm:pt>
    <dgm:pt modelId="{904EBD5C-5577-4FB5-8675-8EA84CB0AAB8}" type="sibTrans" cxnId="{00352F79-23E4-4435-B848-272A9877CF4D}">
      <dgm:prSet/>
      <dgm:spPr/>
      <dgm:t>
        <a:bodyPr/>
        <a:lstStyle/>
        <a:p>
          <a:endParaRPr lang="en-SG"/>
        </a:p>
      </dgm:t>
    </dgm:pt>
    <dgm:pt modelId="{47B39188-66A0-46C8-A439-0187663B59D0}">
      <dgm:prSet phldrT="[Text]"/>
      <dgm:spPr/>
      <dgm:t>
        <a:bodyPr/>
        <a:lstStyle/>
        <a:p>
          <a:r>
            <a:rPr lang="en-SG" dirty="0"/>
            <a:t>Financial Accounting</a:t>
          </a:r>
        </a:p>
      </dgm:t>
    </dgm:pt>
    <dgm:pt modelId="{26EB68E5-1D5E-4252-AA7A-D112AA9BC6B4}" type="parTrans" cxnId="{3FE255BF-A9A2-4925-9EEF-0A8407BE2EA2}">
      <dgm:prSet/>
      <dgm:spPr/>
      <dgm:t>
        <a:bodyPr/>
        <a:lstStyle/>
        <a:p>
          <a:endParaRPr lang="en-SG"/>
        </a:p>
      </dgm:t>
    </dgm:pt>
    <dgm:pt modelId="{F00289CD-8381-4AC1-B018-A96468843E86}" type="sibTrans" cxnId="{3FE255BF-A9A2-4925-9EEF-0A8407BE2EA2}">
      <dgm:prSet/>
      <dgm:spPr/>
      <dgm:t>
        <a:bodyPr/>
        <a:lstStyle/>
        <a:p>
          <a:endParaRPr lang="en-SG"/>
        </a:p>
      </dgm:t>
    </dgm:pt>
    <dgm:pt modelId="{3810A1A9-6FB6-4BAF-8A95-BA86EBD2D2D5}" type="pres">
      <dgm:prSet presAssocID="{1FC6BE4B-5D4B-42C2-BB5D-057BFF0694D9}" presName="compositeShape" presStyleCnt="0">
        <dgm:presLayoutVars>
          <dgm:chMax val="7"/>
          <dgm:dir/>
          <dgm:resizeHandles val="exact"/>
        </dgm:presLayoutVars>
      </dgm:prSet>
      <dgm:spPr/>
    </dgm:pt>
    <dgm:pt modelId="{AD42B493-59EA-4BA8-8FB9-1120915A0D43}" type="pres">
      <dgm:prSet presAssocID="{D23932E3-04BD-4E08-8D9A-EA5CFE100B16}" presName="circ1" presStyleLbl="vennNode1" presStyleIdx="0" presStyleCnt="3"/>
      <dgm:spPr/>
    </dgm:pt>
    <dgm:pt modelId="{E1FF6951-855C-451B-B3B7-C67C73A451CB}" type="pres">
      <dgm:prSet presAssocID="{D23932E3-04BD-4E08-8D9A-EA5CFE100B1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A2B0D0D-809A-4180-88D9-0747186BFF85}" type="pres">
      <dgm:prSet presAssocID="{229E3E89-9D1F-47F3-B992-D29D1019F6F5}" presName="circ2" presStyleLbl="vennNode1" presStyleIdx="1" presStyleCnt="3"/>
      <dgm:spPr/>
    </dgm:pt>
    <dgm:pt modelId="{DBB092D7-7017-4AE1-BB54-37007FF128E7}" type="pres">
      <dgm:prSet presAssocID="{229E3E89-9D1F-47F3-B992-D29D1019F6F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31F2B77-8C55-48DE-A932-0FED0EEA0510}" type="pres">
      <dgm:prSet presAssocID="{47B39188-66A0-46C8-A439-0187663B59D0}" presName="circ3" presStyleLbl="vennNode1" presStyleIdx="2" presStyleCnt="3"/>
      <dgm:spPr/>
    </dgm:pt>
    <dgm:pt modelId="{061E57E5-AD43-461B-B978-0B9B70CBC92D}" type="pres">
      <dgm:prSet presAssocID="{47B39188-66A0-46C8-A439-0187663B59D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1838709-310D-4BAC-BAB2-C8FF3A731629}" type="presOf" srcId="{1FC6BE4B-5D4B-42C2-BB5D-057BFF0694D9}" destId="{3810A1A9-6FB6-4BAF-8A95-BA86EBD2D2D5}" srcOrd="0" destOrd="0" presId="urn:microsoft.com/office/officeart/2005/8/layout/venn1"/>
    <dgm:cxn modelId="{86E3833E-AD60-4FA7-A177-E52862DAE15E}" type="presOf" srcId="{D23932E3-04BD-4E08-8D9A-EA5CFE100B16}" destId="{AD42B493-59EA-4BA8-8FB9-1120915A0D43}" srcOrd="0" destOrd="0" presId="urn:microsoft.com/office/officeart/2005/8/layout/venn1"/>
    <dgm:cxn modelId="{4446F640-2559-41E3-ABBB-80C8B0A0919D}" type="presOf" srcId="{229E3E89-9D1F-47F3-B992-D29D1019F6F5}" destId="{DBB092D7-7017-4AE1-BB54-37007FF128E7}" srcOrd="1" destOrd="0" presId="urn:microsoft.com/office/officeart/2005/8/layout/venn1"/>
    <dgm:cxn modelId="{00352F79-23E4-4435-B848-272A9877CF4D}" srcId="{1FC6BE4B-5D4B-42C2-BB5D-057BFF0694D9}" destId="{229E3E89-9D1F-47F3-B992-D29D1019F6F5}" srcOrd="1" destOrd="0" parTransId="{96342C22-61BE-4479-B8B6-B13E6EE88701}" sibTransId="{904EBD5C-5577-4FB5-8675-8EA84CB0AAB8}"/>
    <dgm:cxn modelId="{D953F18C-306B-4484-94AC-41B015D9A510}" type="presOf" srcId="{D23932E3-04BD-4E08-8D9A-EA5CFE100B16}" destId="{E1FF6951-855C-451B-B3B7-C67C73A451CB}" srcOrd="1" destOrd="0" presId="urn:microsoft.com/office/officeart/2005/8/layout/venn1"/>
    <dgm:cxn modelId="{D73B158D-3A81-4610-B4F7-D4DC440B896E}" srcId="{1FC6BE4B-5D4B-42C2-BB5D-057BFF0694D9}" destId="{D23932E3-04BD-4E08-8D9A-EA5CFE100B16}" srcOrd="0" destOrd="0" parTransId="{14BAE29A-0648-4B75-B20F-278B788A1CD9}" sibTransId="{FFF286A9-B714-4D0E-9EE7-DE666100EB8C}"/>
    <dgm:cxn modelId="{3FE255BF-A9A2-4925-9EEF-0A8407BE2EA2}" srcId="{1FC6BE4B-5D4B-42C2-BB5D-057BFF0694D9}" destId="{47B39188-66A0-46C8-A439-0187663B59D0}" srcOrd="2" destOrd="0" parTransId="{26EB68E5-1D5E-4252-AA7A-D112AA9BC6B4}" sibTransId="{F00289CD-8381-4AC1-B018-A96468843E86}"/>
    <dgm:cxn modelId="{1D163DD1-1B2F-4501-B7D0-83A3CB4AC8E7}" type="presOf" srcId="{229E3E89-9D1F-47F3-B992-D29D1019F6F5}" destId="{8A2B0D0D-809A-4180-88D9-0747186BFF85}" srcOrd="0" destOrd="0" presId="urn:microsoft.com/office/officeart/2005/8/layout/venn1"/>
    <dgm:cxn modelId="{A693EDEC-3C84-436D-8AFD-B7D2A61ED7F4}" type="presOf" srcId="{47B39188-66A0-46C8-A439-0187663B59D0}" destId="{061E57E5-AD43-461B-B978-0B9B70CBC92D}" srcOrd="1" destOrd="0" presId="urn:microsoft.com/office/officeart/2005/8/layout/venn1"/>
    <dgm:cxn modelId="{442872EF-0932-45F3-8938-0FD76A8A49DA}" type="presOf" srcId="{47B39188-66A0-46C8-A439-0187663B59D0}" destId="{B31F2B77-8C55-48DE-A932-0FED0EEA0510}" srcOrd="0" destOrd="0" presId="urn:microsoft.com/office/officeart/2005/8/layout/venn1"/>
    <dgm:cxn modelId="{C58D280A-9AA1-4B82-9BBF-0FE8A6410642}" type="presParOf" srcId="{3810A1A9-6FB6-4BAF-8A95-BA86EBD2D2D5}" destId="{AD42B493-59EA-4BA8-8FB9-1120915A0D43}" srcOrd="0" destOrd="0" presId="urn:microsoft.com/office/officeart/2005/8/layout/venn1"/>
    <dgm:cxn modelId="{DF9070CC-3BAC-467B-9820-C3C2AD5F9457}" type="presParOf" srcId="{3810A1A9-6FB6-4BAF-8A95-BA86EBD2D2D5}" destId="{E1FF6951-855C-451B-B3B7-C67C73A451CB}" srcOrd="1" destOrd="0" presId="urn:microsoft.com/office/officeart/2005/8/layout/venn1"/>
    <dgm:cxn modelId="{7792AD05-B677-4F73-A298-A092C5088210}" type="presParOf" srcId="{3810A1A9-6FB6-4BAF-8A95-BA86EBD2D2D5}" destId="{8A2B0D0D-809A-4180-88D9-0747186BFF85}" srcOrd="2" destOrd="0" presId="urn:microsoft.com/office/officeart/2005/8/layout/venn1"/>
    <dgm:cxn modelId="{78CD6073-9260-4DE9-978C-ECAB2D53579D}" type="presParOf" srcId="{3810A1A9-6FB6-4BAF-8A95-BA86EBD2D2D5}" destId="{DBB092D7-7017-4AE1-BB54-37007FF128E7}" srcOrd="3" destOrd="0" presId="urn:microsoft.com/office/officeart/2005/8/layout/venn1"/>
    <dgm:cxn modelId="{D68FDAD8-0C1C-4658-9493-98A09A3A58A8}" type="presParOf" srcId="{3810A1A9-6FB6-4BAF-8A95-BA86EBD2D2D5}" destId="{B31F2B77-8C55-48DE-A932-0FED0EEA0510}" srcOrd="4" destOrd="0" presId="urn:microsoft.com/office/officeart/2005/8/layout/venn1"/>
    <dgm:cxn modelId="{60BBC238-4EEF-41B4-B0BC-C8AB27355529}" type="presParOf" srcId="{3810A1A9-6FB6-4BAF-8A95-BA86EBD2D2D5}" destId="{061E57E5-AD43-461B-B978-0B9B70CBC92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C6BE4B-5D4B-42C2-BB5D-057BFF0694D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23932E3-04BD-4E08-8D9A-EA5CFE100B16}">
      <dgm:prSet phldrT="[Text]"/>
      <dgm:spPr/>
      <dgm:t>
        <a:bodyPr/>
        <a:lstStyle/>
        <a:p>
          <a:r>
            <a:rPr lang="en-SG" dirty="0"/>
            <a:t>Analytics</a:t>
          </a:r>
        </a:p>
      </dgm:t>
    </dgm:pt>
    <dgm:pt modelId="{14BAE29A-0648-4B75-B20F-278B788A1CD9}" type="parTrans" cxnId="{D73B158D-3A81-4610-B4F7-D4DC440B896E}">
      <dgm:prSet/>
      <dgm:spPr/>
      <dgm:t>
        <a:bodyPr/>
        <a:lstStyle/>
        <a:p>
          <a:endParaRPr lang="en-SG"/>
        </a:p>
      </dgm:t>
    </dgm:pt>
    <dgm:pt modelId="{FFF286A9-B714-4D0E-9EE7-DE666100EB8C}" type="sibTrans" cxnId="{D73B158D-3A81-4610-B4F7-D4DC440B896E}">
      <dgm:prSet/>
      <dgm:spPr/>
      <dgm:t>
        <a:bodyPr/>
        <a:lstStyle/>
        <a:p>
          <a:endParaRPr lang="en-SG"/>
        </a:p>
      </dgm:t>
    </dgm:pt>
    <dgm:pt modelId="{229E3E89-9D1F-47F3-B992-D29D1019F6F5}">
      <dgm:prSet phldrT="[Text]"/>
      <dgm:spPr/>
      <dgm:t>
        <a:bodyPr/>
        <a:lstStyle/>
        <a:p>
          <a:r>
            <a:rPr lang="en-SG" dirty="0"/>
            <a:t>Prediction</a:t>
          </a:r>
        </a:p>
      </dgm:t>
    </dgm:pt>
    <dgm:pt modelId="{96342C22-61BE-4479-B8B6-B13E6EE88701}" type="parTrans" cxnId="{00352F79-23E4-4435-B848-272A9877CF4D}">
      <dgm:prSet/>
      <dgm:spPr/>
      <dgm:t>
        <a:bodyPr/>
        <a:lstStyle/>
        <a:p>
          <a:endParaRPr lang="en-SG"/>
        </a:p>
      </dgm:t>
    </dgm:pt>
    <dgm:pt modelId="{904EBD5C-5577-4FB5-8675-8EA84CB0AAB8}" type="sibTrans" cxnId="{00352F79-23E4-4435-B848-272A9877CF4D}">
      <dgm:prSet/>
      <dgm:spPr/>
      <dgm:t>
        <a:bodyPr/>
        <a:lstStyle/>
        <a:p>
          <a:endParaRPr lang="en-SG"/>
        </a:p>
      </dgm:t>
    </dgm:pt>
    <dgm:pt modelId="{47B39188-66A0-46C8-A439-0187663B59D0}">
      <dgm:prSet phldrT="[Text]"/>
      <dgm:spPr/>
      <dgm:t>
        <a:bodyPr/>
        <a:lstStyle/>
        <a:p>
          <a:r>
            <a:rPr lang="en-SG" dirty="0"/>
            <a:t>Automation</a:t>
          </a:r>
        </a:p>
      </dgm:t>
    </dgm:pt>
    <dgm:pt modelId="{26EB68E5-1D5E-4252-AA7A-D112AA9BC6B4}" type="parTrans" cxnId="{3FE255BF-A9A2-4925-9EEF-0A8407BE2EA2}">
      <dgm:prSet/>
      <dgm:spPr/>
      <dgm:t>
        <a:bodyPr/>
        <a:lstStyle/>
        <a:p>
          <a:endParaRPr lang="en-SG"/>
        </a:p>
      </dgm:t>
    </dgm:pt>
    <dgm:pt modelId="{F00289CD-8381-4AC1-B018-A96468843E86}" type="sibTrans" cxnId="{3FE255BF-A9A2-4925-9EEF-0A8407BE2EA2}">
      <dgm:prSet/>
      <dgm:spPr/>
      <dgm:t>
        <a:bodyPr/>
        <a:lstStyle/>
        <a:p>
          <a:endParaRPr lang="en-SG"/>
        </a:p>
      </dgm:t>
    </dgm:pt>
    <dgm:pt modelId="{3810A1A9-6FB6-4BAF-8A95-BA86EBD2D2D5}" type="pres">
      <dgm:prSet presAssocID="{1FC6BE4B-5D4B-42C2-BB5D-057BFF0694D9}" presName="compositeShape" presStyleCnt="0">
        <dgm:presLayoutVars>
          <dgm:chMax val="7"/>
          <dgm:dir/>
          <dgm:resizeHandles val="exact"/>
        </dgm:presLayoutVars>
      </dgm:prSet>
      <dgm:spPr/>
    </dgm:pt>
    <dgm:pt modelId="{AD42B493-59EA-4BA8-8FB9-1120915A0D43}" type="pres">
      <dgm:prSet presAssocID="{D23932E3-04BD-4E08-8D9A-EA5CFE100B16}" presName="circ1" presStyleLbl="vennNode1" presStyleIdx="0" presStyleCnt="3"/>
      <dgm:spPr/>
    </dgm:pt>
    <dgm:pt modelId="{E1FF6951-855C-451B-B3B7-C67C73A451CB}" type="pres">
      <dgm:prSet presAssocID="{D23932E3-04BD-4E08-8D9A-EA5CFE100B1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A2B0D0D-809A-4180-88D9-0747186BFF85}" type="pres">
      <dgm:prSet presAssocID="{229E3E89-9D1F-47F3-B992-D29D1019F6F5}" presName="circ2" presStyleLbl="vennNode1" presStyleIdx="1" presStyleCnt="3"/>
      <dgm:spPr/>
    </dgm:pt>
    <dgm:pt modelId="{DBB092D7-7017-4AE1-BB54-37007FF128E7}" type="pres">
      <dgm:prSet presAssocID="{229E3E89-9D1F-47F3-B992-D29D1019F6F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31F2B77-8C55-48DE-A932-0FED0EEA0510}" type="pres">
      <dgm:prSet presAssocID="{47B39188-66A0-46C8-A439-0187663B59D0}" presName="circ3" presStyleLbl="vennNode1" presStyleIdx="2" presStyleCnt="3"/>
      <dgm:spPr/>
    </dgm:pt>
    <dgm:pt modelId="{061E57E5-AD43-461B-B978-0B9B70CBC92D}" type="pres">
      <dgm:prSet presAssocID="{47B39188-66A0-46C8-A439-0187663B59D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1838709-310D-4BAC-BAB2-C8FF3A731629}" type="presOf" srcId="{1FC6BE4B-5D4B-42C2-BB5D-057BFF0694D9}" destId="{3810A1A9-6FB6-4BAF-8A95-BA86EBD2D2D5}" srcOrd="0" destOrd="0" presId="urn:microsoft.com/office/officeart/2005/8/layout/venn1"/>
    <dgm:cxn modelId="{86E3833E-AD60-4FA7-A177-E52862DAE15E}" type="presOf" srcId="{D23932E3-04BD-4E08-8D9A-EA5CFE100B16}" destId="{AD42B493-59EA-4BA8-8FB9-1120915A0D43}" srcOrd="0" destOrd="0" presId="urn:microsoft.com/office/officeart/2005/8/layout/venn1"/>
    <dgm:cxn modelId="{4446F640-2559-41E3-ABBB-80C8B0A0919D}" type="presOf" srcId="{229E3E89-9D1F-47F3-B992-D29D1019F6F5}" destId="{DBB092D7-7017-4AE1-BB54-37007FF128E7}" srcOrd="1" destOrd="0" presId="urn:microsoft.com/office/officeart/2005/8/layout/venn1"/>
    <dgm:cxn modelId="{00352F79-23E4-4435-B848-272A9877CF4D}" srcId="{1FC6BE4B-5D4B-42C2-BB5D-057BFF0694D9}" destId="{229E3E89-9D1F-47F3-B992-D29D1019F6F5}" srcOrd="1" destOrd="0" parTransId="{96342C22-61BE-4479-B8B6-B13E6EE88701}" sibTransId="{904EBD5C-5577-4FB5-8675-8EA84CB0AAB8}"/>
    <dgm:cxn modelId="{D953F18C-306B-4484-94AC-41B015D9A510}" type="presOf" srcId="{D23932E3-04BD-4E08-8D9A-EA5CFE100B16}" destId="{E1FF6951-855C-451B-B3B7-C67C73A451CB}" srcOrd="1" destOrd="0" presId="urn:microsoft.com/office/officeart/2005/8/layout/venn1"/>
    <dgm:cxn modelId="{D73B158D-3A81-4610-B4F7-D4DC440B896E}" srcId="{1FC6BE4B-5D4B-42C2-BB5D-057BFF0694D9}" destId="{D23932E3-04BD-4E08-8D9A-EA5CFE100B16}" srcOrd="0" destOrd="0" parTransId="{14BAE29A-0648-4B75-B20F-278B788A1CD9}" sibTransId="{FFF286A9-B714-4D0E-9EE7-DE666100EB8C}"/>
    <dgm:cxn modelId="{3FE255BF-A9A2-4925-9EEF-0A8407BE2EA2}" srcId="{1FC6BE4B-5D4B-42C2-BB5D-057BFF0694D9}" destId="{47B39188-66A0-46C8-A439-0187663B59D0}" srcOrd="2" destOrd="0" parTransId="{26EB68E5-1D5E-4252-AA7A-D112AA9BC6B4}" sibTransId="{F00289CD-8381-4AC1-B018-A96468843E86}"/>
    <dgm:cxn modelId="{1D163DD1-1B2F-4501-B7D0-83A3CB4AC8E7}" type="presOf" srcId="{229E3E89-9D1F-47F3-B992-D29D1019F6F5}" destId="{8A2B0D0D-809A-4180-88D9-0747186BFF85}" srcOrd="0" destOrd="0" presId="urn:microsoft.com/office/officeart/2005/8/layout/venn1"/>
    <dgm:cxn modelId="{A693EDEC-3C84-436D-8AFD-B7D2A61ED7F4}" type="presOf" srcId="{47B39188-66A0-46C8-A439-0187663B59D0}" destId="{061E57E5-AD43-461B-B978-0B9B70CBC92D}" srcOrd="1" destOrd="0" presId="urn:microsoft.com/office/officeart/2005/8/layout/venn1"/>
    <dgm:cxn modelId="{442872EF-0932-45F3-8938-0FD76A8A49DA}" type="presOf" srcId="{47B39188-66A0-46C8-A439-0187663B59D0}" destId="{B31F2B77-8C55-48DE-A932-0FED0EEA0510}" srcOrd="0" destOrd="0" presId="urn:microsoft.com/office/officeart/2005/8/layout/venn1"/>
    <dgm:cxn modelId="{C58D280A-9AA1-4B82-9BBF-0FE8A6410642}" type="presParOf" srcId="{3810A1A9-6FB6-4BAF-8A95-BA86EBD2D2D5}" destId="{AD42B493-59EA-4BA8-8FB9-1120915A0D43}" srcOrd="0" destOrd="0" presId="urn:microsoft.com/office/officeart/2005/8/layout/venn1"/>
    <dgm:cxn modelId="{DF9070CC-3BAC-467B-9820-C3C2AD5F9457}" type="presParOf" srcId="{3810A1A9-6FB6-4BAF-8A95-BA86EBD2D2D5}" destId="{E1FF6951-855C-451B-B3B7-C67C73A451CB}" srcOrd="1" destOrd="0" presId="urn:microsoft.com/office/officeart/2005/8/layout/venn1"/>
    <dgm:cxn modelId="{7792AD05-B677-4F73-A298-A092C5088210}" type="presParOf" srcId="{3810A1A9-6FB6-4BAF-8A95-BA86EBD2D2D5}" destId="{8A2B0D0D-809A-4180-88D9-0747186BFF85}" srcOrd="2" destOrd="0" presId="urn:microsoft.com/office/officeart/2005/8/layout/venn1"/>
    <dgm:cxn modelId="{78CD6073-9260-4DE9-978C-ECAB2D53579D}" type="presParOf" srcId="{3810A1A9-6FB6-4BAF-8A95-BA86EBD2D2D5}" destId="{DBB092D7-7017-4AE1-BB54-37007FF128E7}" srcOrd="3" destOrd="0" presId="urn:microsoft.com/office/officeart/2005/8/layout/venn1"/>
    <dgm:cxn modelId="{D68FDAD8-0C1C-4658-9493-98A09A3A58A8}" type="presParOf" srcId="{3810A1A9-6FB6-4BAF-8A95-BA86EBD2D2D5}" destId="{B31F2B77-8C55-48DE-A932-0FED0EEA0510}" srcOrd="4" destOrd="0" presId="urn:microsoft.com/office/officeart/2005/8/layout/venn1"/>
    <dgm:cxn modelId="{60BBC238-4EEF-41B4-B0BC-C8AB27355529}" type="presParOf" srcId="{3810A1A9-6FB6-4BAF-8A95-BA86EBD2D2D5}" destId="{061E57E5-AD43-461B-B978-0B9B70CBC92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C6BE4B-5D4B-42C2-BB5D-057BFF0694D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23932E3-04BD-4E08-8D9A-EA5CFE100B16}">
      <dgm:prSet phldrT="[Text]" custT="1"/>
      <dgm:spPr/>
      <dgm:t>
        <a:bodyPr/>
        <a:lstStyle/>
        <a:p>
          <a:r>
            <a:rPr lang="en-SG" sz="2400" dirty="0"/>
            <a:t>Neural Network</a:t>
          </a:r>
        </a:p>
      </dgm:t>
    </dgm:pt>
    <dgm:pt modelId="{14BAE29A-0648-4B75-B20F-278B788A1CD9}" type="parTrans" cxnId="{D73B158D-3A81-4610-B4F7-D4DC440B896E}">
      <dgm:prSet/>
      <dgm:spPr/>
      <dgm:t>
        <a:bodyPr/>
        <a:lstStyle/>
        <a:p>
          <a:endParaRPr lang="en-SG"/>
        </a:p>
      </dgm:t>
    </dgm:pt>
    <dgm:pt modelId="{FFF286A9-B714-4D0E-9EE7-DE666100EB8C}" type="sibTrans" cxnId="{D73B158D-3A81-4610-B4F7-D4DC440B896E}">
      <dgm:prSet/>
      <dgm:spPr/>
      <dgm:t>
        <a:bodyPr/>
        <a:lstStyle/>
        <a:p>
          <a:endParaRPr lang="en-SG"/>
        </a:p>
      </dgm:t>
    </dgm:pt>
    <dgm:pt modelId="{229E3E89-9D1F-47F3-B992-D29D1019F6F5}">
      <dgm:prSet phldrT="[Text]" custT="1"/>
      <dgm:spPr/>
      <dgm:t>
        <a:bodyPr/>
        <a:lstStyle/>
        <a:p>
          <a:r>
            <a:rPr lang="en-SG" sz="2400" dirty="0"/>
            <a:t>Chatbot</a:t>
          </a:r>
        </a:p>
      </dgm:t>
    </dgm:pt>
    <dgm:pt modelId="{96342C22-61BE-4479-B8B6-B13E6EE88701}" type="parTrans" cxnId="{00352F79-23E4-4435-B848-272A9877CF4D}">
      <dgm:prSet/>
      <dgm:spPr/>
      <dgm:t>
        <a:bodyPr/>
        <a:lstStyle/>
        <a:p>
          <a:endParaRPr lang="en-SG"/>
        </a:p>
      </dgm:t>
    </dgm:pt>
    <dgm:pt modelId="{904EBD5C-5577-4FB5-8675-8EA84CB0AAB8}" type="sibTrans" cxnId="{00352F79-23E4-4435-B848-272A9877CF4D}">
      <dgm:prSet/>
      <dgm:spPr/>
      <dgm:t>
        <a:bodyPr/>
        <a:lstStyle/>
        <a:p>
          <a:endParaRPr lang="en-SG"/>
        </a:p>
      </dgm:t>
    </dgm:pt>
    <dgm:pt modelId="{47B39188-66A0-46C8-A439-0187663B59D0}">
      <dgm:prSet phldrT="[Text]" custT="1"/>
      <dgm:spPr/>
      <dgm:t>
        <a:bodyPr/>
        <a:lstStyle/>
        <a:p>
          <a:r>
            <a:rPr lang="en-SG" sz="2400" dirty="0"/>
            <a:t>RPA</a:t>
          </a:r>
        </a:p>
      </dgm:t>
    </dgm:pt>
    <dgm:pt modelId="{26EB68E5-1D5E-4252-AA7A-D112AA9BC6B4}" type="parTrans" cxnId="{3FE255BF-A9A2-4925-9EEF-0A8407BE2EA2}">
      <dgm:prSet/>
      <dgm:spPr/>
      <dgm:t>
        <a:bodyPr/>
        <a:lstStyle/>
        <a:p>
          <a:endParaRPr lang="en-SG"/>
        </a:p>
      </dgm:t>
    </dgm:pt>
    <dgm:pt modelId="{F00289CD-8381-4AC1-B018-A96468843E86}" type="sibTrans" cxnId="{3FE255BF-A9A2-4925-9EEF-0A8407BE2EA2}">
      <dgm:prSet/>
      <dgm:spPr/>
      <dgm:t>
        <a:bodyPr/>
        <a:lstStyle/>
        <a:p>
          <a:endParaRPr lang="en-SG"/>
        </a:p>
      </dgm:t>
    </dgm:pt>
    <dgm:pt modelId="{3810A1A9-6FB6-4BAF-8A95-BA86EBD2D2D5}" type="pres">
      <dgm:prSet presAssocID="{1FC6BE4B-5D4B-42C2-BB5D-057BFF0694D9}" presName="compositeShape" presStyleCnt="0">
        <dgm:presLayoutVars>
          <dgm:chMax val="7"/>
          <dgm:dir/>
          <dgm:resizeHandles val="exact"/>
        </dgm:presLayoutVars>
      </dgm:prSet>
      <dgm:spPr/>
    </dgm:pt>
    <dgm:pt modelId="{AD42B493-59EA-4BA8-8FB9-1120915A0D43}" type="pres">
      <dgm:prSet presAssocID="{D23932E3-04BD-4E08-8D9A-EA5CFE100B16}" presName="circ1" presStyleLbl="vennNode1" presStyleIdx="0" presStyleCnt="3"/>
      <dgm:spPr/>
    </dgm:pt>
    <dgm:pt modelId="{E1FF6951-855C-451B-B3B7-C67C73A451CB}" type="pres">
      <dgm:prSet presAssocID="{D23932E3-04BD-4E08-8D9A-EA5CFE100B1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A2B0D0D-809A-4180-88D9-0747186BFF85}" type="pres">
      <dgm:prSet presAssocID="{229E3E89-9D1F-47F3-B992-D29D1019F6F5}" presName="circ2" presStyleLbl="vennNode1" presStyleIdx="1" presStyleCnt="3"/>
      <dgm:spPr/>
    </dgm:pt>
    <dgm:pt modelId="{DBB092D7-7017-4AE1-BB54-37007FF128E7}" type="pres">
      <dgm:prSet presAssocID="{229E3E89-9D1F-47F3-B992-D29D1019F6F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31F2B77-8C55-48DE-A932-0FED0EEA0510}" type="pres">
      <dgm:prSet presAssocID="{47B39188-66A0-46C8-A439-0187663B59D0}" presName="circ3" presStyleLbl="vennNode1" presStyleIdx="2" presStyleCnt="3"/>
      <dgm:spPr/>
    </dgm:pt>
    <dgm:pt modelId="{061E57E5-AD43-461B-B978-0B9B70CBC92D}" type="pres">
      <dgm:prSet presAssocID="{47B39188-66A0-46C8-A439-0187663B59D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1838709-310D-4BAC-BAB2-C8FF3A731629}" type="presOf" srcId="{1FC6BE4B-5D4B-42C2-BB5D-057BFF0694D9}" destId="{3810A1A9-6FB6-4BAF-8A95-BA86EBD2D2D5}" srcOrd="0" destOrd="0" presId="urn:microsoft.com/office/officeart/2005/8/layout/venn1"/>
    <dgm:cxn modelId="{86E3833E-AD60-4FA7-A177-E52862DAE15E}" type="presOf" srcId="{D23932E3-04BD-4E08-8D9A-EA5CFE100B16}" destId="{AD42B493-59EA-4BA8-8FB9-1120915A0D43}" srcOrd="0" destOrd="0" presId="urn:microsoft.com/office/officeart/2005/8/layout/venn1"/>
    <dgm:cxn modelId="{4446F640-2559-41E3-ABBB-80C8B0A0919D}" type="presOf" srcId="{229E3E89-9D1F-47F3-B992-D29D1019F6F5}" destId="{DBB092D7-7017-4AE1-BB54-37007FF128E7}" srcOrd="1" destOrd="0" presId="urn:microsoft.com/office/officeart/2005/8/layout/venn1"/>
    <dgm:cxn modelId="{00352F79-23E4-4435-B848-272A9877CF4D}" srcId="{1FC6BE4B-5D4B-42C2-BB5D-057BFF0694D9}" destId="{229E3E89-9D1F-47F3-B992-D29D1019F6F5}" srcOrd="1" destOrd="0" parTransId="{96342C22-61BE-4479-B8B6-B13E6EE88701}" sibTransId="{904EBD5C-5577-4FB5-8675-8EA84CB0AAB8}"/>
    <dgm:cxn modelId="{D953F18C-306B-4484-94AC-41B015D9A510}" type="presOf" srcId="{D23932E3-04BD-4E08-8D9A-EA5CFE100B16}" destId="{E1FF6951-855C-451B-B3B7-C67C73A451CB}" srcOrd="1" destOrd="0" presId="urn:microsoft.com/office/officeart/2005/8/layout/venn1"/>
    <dgm:cxn modelId="{D73B158D-3A81-4610-B4F7-D4DC440B896E}" srcId="{1FC6BE4B-5D4B-42C2-BB5D-057BFF0694D9}" destId="{D23932E3-04BD-4E08-8D9A-EA5CFE100B16}" srcOrd="0" destOrd="0" parTransId="{14BAE29A-0648-4B75-B20F-278B788A1CD9}" sibTransId="{FFF286A9-B714-4D0E-9EE7-DE666100EB8C}"/>
    <dgm:cxn modelId="{3FE255BF-A9A2-4925-9EEF-0A8407BE2EA2}" srcId="{1FC6BE4B-5D4B-42C2-BB5D-057BFF0694D9}" destId="{47B39188-66A0-46C8-A439-0187663B59D0}" srcOrd="2" destOrd="0" parTransId="{26EB68E5-1D5E-4252-AA7A-D112AA9BC6B4}" sibTransId="{F00289CD-8381-4AC1-B018-A96468843E86}"/>
    <dgm:cxn modelId="{1D163DD1-1B2F-4501-B7D0-83A3CB4AC8E7}" type="presOf" srcId="{229E3E89-9D1F-47F3-B992-D29D1019F6F5}" destId="{8A2B0D0D-809A-4180-88D9-0747186BFF85}" srcOrd="0" destOrd="0" presId="urn:microsoft.com/office/officeart/2005/8/layout/venn1"/>
    <dgm:cxn modelId="{A693EDEC-3C84-436D-8AFD-B7D2A61ED7F4}" type="presOf" srcId="{47B39188-66A0-46C8-A439-0187663B59D0}" destId="{061E57E5-AD43-461B-B978-0B9B70CBC92D}" srcOrd="1" destOrd="0" presId="urn:microsoft.com/office/officeart/2005/8/layout/venn1"/>
    <dgm:cxn modelId="{442872EF-0932-45F3-8938-0FD76A8A49DA}" type="presOf" srcId="{47B39188-66A0-46C8-A439-0187663B59D0}" destId="{B31F2B77-8C55-48DE-A932-0FED0EEA0510}" srcOrd="0" destOrd="0" presId="urn:microsoft.com/office/officeart/2005/8/layout/venn1"/>
    <dgm:cxn modelId="{C58D280A-9AA1-4B82-9BBF-0FE8A6410642}" type="presParOf" srcId="{3810A1A9-6FB6-4BAF-8A95-BA86EBD2D2D5}" destId="{AD42B493-59EA-4BA8-8FB9-1120915A0D43}" srcOrd="0" destOrd="0" presId="urn:microsoft.com/office/officeart/2005/8/layout/venn1"/>
    <dgm:cxn modelId="{DF9070CC-3BAC-467B-9820-C3C2AD5F9457}" type="presParOf" srcId="{3810A1A9-6FB6-4BAF-8A95-BA86EBD2D2D5}" destId="{E1FF6951-855C-451B-B3B7-C67C73A451CB}" srcOrd="1" destOrd="0" presId="urn:microsoft.com/office/officeart/2005/8/layout/venn1"/>
    <dgm:cxn modelId="{7792AD05-B677-4F73-A298-A092C5088210}" type="presParOf" srcId="{3810A1A9-6FB6-4BAF-8A95-BA86EBD2D2D5}" destId="{8A2B0D0D-809A-4180-88D9-0747186BFF85}" srcOrd="2" destOrd="0" presId="urn:microsoft.com/office/officeart/2005/8/layout/venn1"/>
    <dgm:cxn modelId="{78CD6073-9260-4DE9-978C-ECAB2D53579D}" type="presParOf" srcId="{3810A1A9-6FB6-4BAF-8A95-BA86EBD2D2D5}" destId="{DBB092D7-7017-4AE1-BB54-37007FF128E7}" srcOrd="3" destOrd="0" presId="urn:microsoft.com/office/officeart/2005/8/layout/venn1"/>
    <dgm:cxn modelId="{D68FDAD8-0C1C-4658-9493-98A09A3A58A8}" type="presParOf" srcId="{3810A1A9-6FB6-4BAF-8A95-BA86EBD2D2D5}" destId="{B31F2B77-8C55-48DE-A932-0FED0EEA0510}" srcOrd="4" destOrd="0" presId="urn:microsoft.com/office/officeart/2005/8/layout/venn1"/>
    <dgm:cxn modelId="{60BBC238-4EEF-41B4-B0BC-C8AB27355529}" type="presParOf" srcId="{3810A1A9-6FB6-4BAF-8A95-BA86EBD2D2D5}" destId="{061E57E5-AD43-461B-B978-0B9B70CBC92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F40422-AAF1-49BD-BB17-BF68E3F9223A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F893ADC-E849-4B8C-963E-1AA92B97389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Statistic AB1202</a:t>
          </a:r>
          <a:endParaRPr lang="en-SG" dirty="0"/>
        </a:p>
      </dgm:t>
    </dgm:pt>
    <dgm:pt modelId="{5D334BB9-C5AC-4231-BDCE-AF48B2D22D01}" type="parTrans" cxnId="{5B131E25-480E-41D1-A8B0-D0AB679960B5}">
      <dgm:prSet/>
      <dgm:spPr/>
      <dgm:t>
        <a:bodyPr/>
        <a:lstStyle/>
        <a:p>
          <a:endParaRPr lang="en-SG"/>
        </a:p>
      </dgm:t>
    </dgm:pt>
    <dgm:pt modelId="{3A8FB307-19D3-4582-89C5-B06639B96D63}" type="sibTrans" cxnId="{5B131E25-480E-41D1-A8B0-D0AB679960B5}">
      <dgm:prSet/>
      <dgm:spPr/>
      <dgm:t>
        <a:bodyPr/>
        <a:lstStyle/>
        <a:p>
          <a:endParaRPr lang="en-SG"/>
        </a:p>
      </dgm:t>
    </dgm:pt>
    <dgm:pt modelId="{E997E3E9-07AE-4C6A-8737-BFCDC343F9A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Data Management BC2402</a:t>
          </a:r>
          <a:endParaRPr lang="en-SG" dirty="0"/>
        </a:p>
      </dgm:t>
    </dgm:pt>
    <dgm:pt modelId="{C9672953-DF60-4298-AAFF-9993CDF6390B}" type="parTrans" cxnId="{5008A27A-72A9-43DD-A5CF-86D8B61D0463}">
      <dgm:prSet/>
      <dgm:spPr/>
      <dgm:t>
        <a:bodyPr/>
        <a:lstStyle/>
        <a:p>
          <a:endParaRPr lang="en-SG"/>
        </a:p>
      </dgm:t>
    </dgm:pt>
    <dgm:pt modelId="{A2AD7BB5-D2E8-479E-B1E0-ABFF4CB39143}" type="sibTrans" cxnId="{5008A27A-72A9-43DD-A5CF-86D8B61D0463}">
      <dgm:prSet/>
      <dgm:spPr/>
      <dgm:t>
        <a:bodyPr/>
        <a:lstStyle/>
        <a:p>
          <a:endParaRPr lang="en-SG"/>
        </a:p>
      </dgm:t>
    </dgm:pt>
    <dgm:pt modelId="{CC83EC44-7F42-43CE-A48C-154F50FF849C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Business Analytics BC2406 2407</a:t>
          </a:r>
        </a:p>
      </dgm:t>
    </dgm:pt>
    <dgm:pt modelId="{D39EF4C5-01BB-4BE2-A13D-CFCF3C081828}" type="parTrans" cxnId="{2D0AF99D-FEE5-4938-B2DA-FB619C261D06}">
      <dgm:prSet/>
      <dgm:spPr/>
      <dgm:t>
        <a:bodyPr/>
        <a:lstStyle/>
        <a:p>
          <a:endParaRPr lang="en-SG"/>
        </a:p>
      </dgm:t>
    </dgm:pt>
    <dgm:pt modelId="{D893EBE7-A73F-4B48-8237-027D373D640D}" type="sibTrans" cxnId="{2D0AF99D-FEE5-4938-B2DA-FB619C261D06}">
      <dgm:prSet/>
      <dgm:spPr/>
      <dgm:t>
        <a:bodyPr/>
        <a:lstStyle/>
        <a:p>
          <a:endParaRPr lang="en-SG"/>
        </a:p>
      </dgm:t>
    </dgm:pt>
    <dgm:pt modelId="{D6568345-ABAB-49A6-B41F-3BFD71825ED2}">
      <dgm:prSet/>
      <dgm:spPr/>
      <dgm:t>
        <a:bodyPr/>
        <a:lstStyle/>
        <a:p>
          <a:r>
            <a:rPr lang="en-US" dirty="0"/>
            <a:t>Artificial Intelligence BC3409</a:t>
          </a:r>
          <a:endParaRPr lang="en-SG" dirty="0"/>
        </a:p>
      </dgm:t>
    </dgm:pt>
    <dgm:pt modelId="{19CC0F9F-89E8-4825-BD8B-115A7C1AAF83}" type="parTrans" cxnId="{14F7B58F-3A65-43CD-BF0C-1F2CA00B2BBA}">
      <dgm:prSet/>
      <dgm:spPr/>
      <dgm:t>
        <a:bodyPr/>
        <a:lstStyle/>
        <a:p>
          <a:endParaRPr lang="en-SG"/>
        </a:p>
      </dgm:t>
    </dgm:pt>
    <dgm:pt modelId="{05D4803F-DDB9-40BC-A817-1121C848402E}" type="sibTrans" cxnId="{14F7B58F-3A65-43CD-BF0C-1F2CA00B2BBA}">
      <dgm:prSet/>
      <dgm:spPr/>
      <dgm:t>
        <a:bodyPr/>
        <a:lstStyle/>
        <a:p>
          <a:endParaRPr lang="en-SG"/>
        </a:p>
      </dgm:t>
    </dgm:pt>
    <dgm:pt modelId="{97E1D48E-FD07-4D7C-BC36-10AF72F326DE}" type="pres">
      <dgm:prSet presAssocID="{A0F40422-AAF1-49BD-BB17-BF68E3F9223A}" presName="outerComposite" presStyleCnt="0">
        <dgm:presLayoutVars>
          <dgm:chMax val="5"/>
          <dgm:dir/>
          <dgm:resizeHandles val="exact"/>
        </dgm:presLayoutVars>
      </dgm:prSet>
      <dgm:spPr/>
    </dgm:pt>
    <dgm:pt modelId="{7F2FD9B5-9A66-4824-A46B-CBF9768FE5AA}" type="pres">
      <dgm:prSet presAssocID="{A0F40422-AAF1-49BD-BB17-BF68E3F9223A}" presName="dummyMaxCanvas" presStyleCnt="0">
        <dgm:presLayoutVars/>
      </dgm:prSet>
      <dgm:spPr/>
    </dgm:pt>
    <dgm:pt modelId="{BE94C97D-CB56-42F6-BA1D-7CF9632A8F00}" type="pres">
      <dgm:prSet presAssocID="{A0F40422-AAF1-49BD-BB17-BF68E3F9223A}" presName="FourNodes_1" presStyleLbl="node1" presStyleIdx="0" presStyleCnt="4">
        <dgm:presLayoutVars>
          <dgm:bulletEnabled val="1"/>
        </dgm:presLayoutVars>
      </dgm:prSet>
      <dgm:spPr/>
    </dgm:pt>
    <dgm:pt modelId="{0C20F7EA-CBDD-4C27-8C4B-9E07E57FA0AC}" type="pres">
      <dgm:prSet presAssocID="{A0F40422-AAF1-49BD-BB17-BF68E3F9223A}" presName="FourNodes_2" presStyleLbl="node1" presStyleIdx="1" presStyleCnt="4">
        <dgm:presLayoutVars>
          <dgm:bulletEnabled val="1"/>
        </dgm:presLayoutVars>
      </dgm:prSet>
      <dgm:spPr/>
    </dgm:pt>
    <dgm:pt modelId="{04C099F4-2EFB-4152-91E0-2D035ABA00AD}" type="pres">
      <dgm:prSet presAssocID="{A0F40422-AAF1-49BD-BB17-BF68E3F9223A}" presName="FourNodes_3" presStyleLbl="node1" presStyleIdx="2" presStyleCnt="4">
        <dgm:presLayoutVars>
          <dgm:bulletEnabled val="1"/>
        </dgm:presLayoutVars>
      </dgm:prSet>
      <dgm:spPr/>
    </dgm:pt>
    <dgm:pt modelId="{DD0736FC-FBD1-4AE6-9D19-1C7F878220C8}" type="pres">
      <dgm:prSet presAssocID="{A0F40422-AAF1-49BD-BB17-BF68E3F9223A}" presName="FourNodes_4" presStyleLbl="node1" presStyleIdx="3" presStyleCnt="4">
        <dgm:presLayoutVars>
          <dgm:bulletEnabled val="1"/>
        </dgm:presLayoutVars>
      </dgm:prSet>
      <dgm:spPr/>
    </dgm:pt>
    <dgm:pt modelId="{FF802A94-7B3C-4206-8940-9926AA1F353A}" type="pres">
      <dgm:prSet presAssocID="{A0F40422-AAF1-49BD-BB17-BF68E3F9223A}" presName="FourConn_1-2" presStyleLbl="fgAccFollowNode1" presStyleIdx="0" presStyleCnt="3">
        <dgm:presLayoutVars>
          <dgm:bulletEnabled val="1"/>
        </dgm:presLayoutVars>
      </dgm:prSet>
      <dgm:spPr/>
    </dgm:pt>
    <dgm:pt modelId="{63C95B3A-F8F9-40F2-A49C-86212433873A}" type="pres">
      <dgm:prSet presAssocID="{A0F40422-AAF1-49BD-BB17-BF68E3F9223A}" presName="FourConn_2-3" presStyleLbl="fgAccFollowNode1" presStyleIdx="1" presStyleCnt="3">
        <dgm:presLayoutVars>
          <dgm:bulletEnabled val="1"/>
        </dgm:presLayoutVars>
      </dgm:prSet>
      <dgm:spPr/>
    </dgm:pt>
    <dgm:pt modelId="{8F579C48-9C67-4A4A-8F73-859283BD8DDA}" type="pres">
      <dgm:prSet presAssocID="{A0F40422-AAF1-49BD-BB17-BF68E3F9223A}" presName="FourConn_3-4" presStyleLbl="fgAccFollowNode1" presStyleIdx="2" presStyleCnt="3">
        <dgm:presLayoutVars>
          <dgm:bulletEnabled val="1"/>
        </dgm:presLayoutVars>
      </dgm:prSet>
      <dgm:spPr/>
    </dgm:pt>
    <dgm:pt modelId="{66E4D855-0010-40A8-8594-C93C24E0F71D}" type="pres">
      <dgm:prSet presAssocID="{A0F40422-AAF1-49BD-BB17-BF68E3F9223A}" presName="FourNodes_1_text" presStyleLbl="node1" presStyleIdx="3" presStyleCnt="4">
        <dgm:presLayoutVars>
          <dgm:bulletEnabled val="1"/>
        </dgm:presLayoutVars>
      </dgm:prSet>
      <dgm:spPr/>
    </dgm:pt>
    <dgm:pt modelId="{EF95C9A4-4258-439C-A486-8621849AFBB0}" type="pres">
      <dgm:prSet presAssocID="{A0F40422-AAF1-49BD-BB17-BF68E3F9223A}" presName="FourNodes_2_text" presStyleLbl="node1" presStyleIdx="3" presStyleCnt="4">
        <dgm:presLayoutVars>
          <dgm:bulletEnabled val="1"/>
        </dgm:presLayoutVars>
      </dgm:prSet>
      <dgm:spPr/>
    </dgm:pt>
    <dgm:pt modelId="{AC9752FF-D39A-4FFD-9F25-8D71F070FAC5}" type="pres">
      <dgm:prSet presAssocID="{A0F40422-AAF1-49BD-BB17-BF68E3F9223A}" presName="FourNodes_3_text" presStyleLbl="node1" presStyleIdx="3" presStyleCnt="4">
        <dgm:presLayoutVars>
          <dgm:bulletEnabled val="1"/>
        </dgm:presLayoutVars>
      </dgm:prSet>
      <dgm:spPr/>
    </dgm:pt>
    <dgm:pt modelId="{24B4B27A-A347-478F-AF48-0551544B9AE2}" type="pres">
      <dgm:prSet presAssocID="{A0F40422-AAF1-49BD-BB17-BF68E3F9223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B131E25-480E-41D1-A8B0-D0AB679960B5}" srcId="{A0F40422-AAF1-49BD-BB17-BF68E3F9223A}" destId="{4F893ADC-E849-4B8C-963E-1AA92B973898}" srcOrd="0" destOrd="0" parTransId="{5D334BB9-C5AC-4231-BDCE-AF48B2D22D01}" sibTransId="{3A8FB307-19D3-4582-89C5-B06639B96D63}"/>
    <dgm:cxn modelId="{57B9B325-7708-487E-A4BE-827BBDD94C29}" type="presOf" srcId="{A2AD7BB5-D2E8-479E-B1E0-ABFF4CB39143}" destId="{63C95B3A-F8F9-40F2-A49C-86212433873A}" srcOrd="0" destOrd="0" presId="urn:microsoft.com/office/officeart/2005/8/layout/vProcess5"/>
    <dgm:cxn modelId="{5573A02C-FA17-4C57-BFD7-EF78C1E21DF1}" type="presOf" srcId="{D893EBE7-A73F-4B48-8237-027D373D640D}" destId="{8F579C48-9C67-4A4A-8F73-859283BD8DDA}" srcOrd="0" destOrd="0" presId="urn:microsoft.com/office/officeart/2005/8/layout/vProcess5"/>
    <dgm:cxn modelId="{A801C061-8DDB-432F-A6CD-551172651E0E}" type="presOf" srcId="{CC83EC44-7F42-43CE-A48C-154F50FF849C}" destId="{04C099F4-2EFB-4152-91E0-2D035ABA00AD}" srcOrd="0" destOrd="0" presId="urn:microsoft.com/office/officeart/2005/8/layout/vProcess5"/>
    <dgm:cxn modelId="{F13F8E69-EC2F-4D28-AFE4-20D6EA077795}" type="presOf" srcId="{CC83EC44-7F42-43CE-A48C-154F50FF849C}" destId="{AC9752FF-D39A-4FFD-9F25-8D71F070FAC5}" srcOrd="1" destOrd="0" presId="urn:microsoft.com/office/officeart/2005/8/layout/vProcess5"/>
    <dgm:cxn modelId="{DD725A74-FEDB-48DF-A31B-96EA51D26D0B}" type="presOf" srcId="{E997E3E9-07AE-4C6A-8737-BFCDC343F9A0}" destId="{0C20F7EA-CBDD-4C27-8C4B-9E07E57FA0AC}" srcOrd="0" destOrd="0" presId="urn:microsoft.com/office/officeart/2005/8/layout/vProcess5"/>
    <dgm:cxn modelId="{0EAFC675-D834-47AF-ACF1-9337DA600523}" type="presOf" srcId="{D6568345-ABAB-49A6-B41F-3BFD71825ED2}" destId="{24B4B27A-A347-478F-AF48-0551544B9AE2}" srcOrd="1" destOrd="0" presId="urn:microsoft.com/office/officeart/2005/8/layout/vProcess5"/>
    <dgm:cxn modelId="{5008A27A-72A9-43DD-A5CF-86D8B61D0463}" srcId="{A0F40422-AAF1-49BD-BB17-BF68E3F9223A}" destId="{E997E3E9-07AE-4C6A-8737-BFCDC343F9A0}" srcOrd="1" destOrd="0" parTransId="{C9672953-DF60-4298-AAFF-9993CDF6390B}" sibTransId="{A2AD7BB5-D2E8-479E-B1E0-ABFF4CB39143}"/>
    <dgm:cxn modelId="{14F7B58F-3A65-43CD-BF0C-1F2CA00B2BBA}" srcId="{A0F40422-AAF1-49BD-BB17-BF68E3F9223A}" destId="{D6568345-ABAB-49A6-B41F-3BFD71825ED2}" srcOrd="3" destOrd="0" parTransId="{19CC0F9F-89E8-4825-BD8B-115A7C1AAF83}" sibTransId="{05D4803F-DDB9-40BC-A817-1121C848402E}"/>
    <dgm:cxn modelId="{2D0AF99D-FEE5-4938-B2DA-FB619C261D06}" srcId="{A0F40422-AAF1-49BD-BB17-BF68E3F9223A}" destId="{CC83EC44-7F42-43CE-A48C-154F50FF849C}" srcOrd="2" destOrd="0" parTransId="{D39EF4C5-01BB-4BE2-A13D-CFCF3C081828}" sibTransId="{D893EBE7-A73F-4B48-8237-027D373D640D}"/>
    <dgm:cxn modelId="{1F30FFB3-4675-4680-B861-0B3E80DDD493}" type="presOf" srcId="{4F893ADC-E849-4B8C-963E-1AA92B973898}" destId="{BE94C97D-CB56-42F6-BA1D-7CF9632A8F00}" srcOrd="0" destOrd="0" presId="urn:microsoft.com/office/officeart/2005/8/layout/vProcess5"/>
    <dgm:cxn modelId="{2AE83DC0-A3CF-4D85-94A4-386956837716}" type="presOf" srcId="{D6568345-ABAB-49A6-B41F-3BFD71825ED2}" destId="{DD0736FC-FBD1-4AE6-9D19-1C7F878220C8}" srcOrd="0" destOrd="0" presId="urn:microsoft.com/office/officeart/2005/8/layout/vProcess5"/>
    <dgm:cxn modelId="{CC1350C4-BCDB-447F-BABD-1C2BBE35DF64}" type="presOf" srcId="{3A8FB307-19D3-4582-89C5-B06639B96D63}" destId="{FF802A94-7B3C-4206-8940-9926AA1F353A}" srcOrd="0" destOrd="0" presId="urn:microsoft.com/office/officeart/2005/8/layout/vProcess5"/>
    <dgm:cxn modelId="{3C7DFFCB-CC15-48FC-AEF1-FDC71CA4D152}" type="presOf" srcId="{A0F40422-AAF1-49BD-BB17-BF68E3F9223A}" destId="{97E1D48E-FD07-4D7C-BC36-10AF72F326DE}" srcOrd="0" destOrd="0" presId="urn:microsoft.com/office/officeart/2005/8/layout/vProcess5"/>
    <dgm:cxn modelId="{17A47FD0-0AE6-476D-8402-97BE76A076F4}" type="presOf" srcId="{4F893ADC-E849-4B8C-963E-1AA92B973898}" destId="{66E4D855-0010-40A8-8594-C93C24E0F71D}" srcOrd="1" destOrd="0" presId="urn:microsoft.com/office/officeart/2005/8/layout/vProcess5"/>
    <dgm:cxn modelId="{9E621BE9-B559-48E4-9BC4-455AFF7F8BF3}" type="presOf" srcId="{E997E3E9-07AE-4C6A-8737-BFCDC343F9A0}" destId="{EF95C9A4-4258-439C-A486-8621849AFBB0}" srcOrd="1" destOrd="0" presId="urn:microsoft.com/office/officeart/2005/8/layout/vProcess5"/>
    <dgm:cxn modelId="{44998459-BC5C-4078-8320-3C4EC3AF2C14}" type="presParOf" srcId="{97E1D48E-FD07-4D7C-BC36-10AF72F326DE}" destId="{7F2FD9B5-9A66-4824-A46B-CBF9768FE5AA}" srcOrd="0" destOrd="0" presId="urn:microsoft.com/office/officeart/2005/8/layout/vProcess5"/>
    <dgm:cxn modelId="{10DF19CF-FC8D-42B1-A7F6-2A57F4D21BE9}" type="presParOf" srcId="{97E1D48E-FD07-4D7C-BC36-10AF72F326DE}" destId="{BE94C97D-CB56-42F6-BA1D-7CF9632A8F00}" srcOrd="1" destOrd="0" presId="urn:microsoft.com/office/officeart/2005/8/layout/vProcess5"/>
    <dgm:cxn modelId="{7840B215-008C-479B-950D-0CBAA8CEBA6F}" type="presParOf" srcId="{97E1D48E-FD07-4D7C-BC36-10AF72F326DE}" destId="{0C20F7EA-CBDD-4C27-8C4B-9E07E57FA0AC}" srcOrd="2" destOrd="0" presId="urn:microsoft.com/office/officeart/2005/8/layout/vProcess5"/>
    <dgm:cxn modelId="{3152BEF0-0FBF-4EE0-A135-C51EE0BE3E2E}" type="presParOf" srcId="{97E1D48E-FD07-4D7C-BC36-10AF72F326DE}" destId="{04C099F4-2EFB-4152-91E0-2D035ABA00AD}" srcOrd="3" destOrd="0" presId="urn:microsoft.com/office/officeart/2005/8/layout/vProcess5"/>
    <dgm:cxn modelId="{1CFCEB27-4639-42AF-946F-E1BC68EF9F91}" type="presParOf" srcId="{97E1D48E-FD07-4D7C-BC36-10AF72F326DE}" destId="{DD0736FC-FBD1-4AE6-9D19-1C7F878220C8}" srcOrd="4" destOrd="0" presId="urn:microsoft.com/office/officeart/2005/8/layout/vProcess5"/>
    <dgm:cxn modelId="{D1DA6EDF-1A11-480F-8077-2EB162675FB7}" type="presParOf" srcId="{97E1D48E-FD07-4D7C-BC36-10AF72F326DE}" destId="{FF802A94-7B3C-4206-8940-9926AA1F353A}" srcOrd="5" destOrd="0" presId="urn:microsoft.com/office/officeart/2005/8/layout/vProcess5"/>
    <dgm:cxn modelId="{3B944017-595C-4C54-911C-82BFB60A9FC6}" type="presParOf" srcId="{97E1D48E-FD07-4D7C-BC36-10AF72F326DE}" destId="{63C95B3A-F8F9-40F2-A49C-86212433873A}" srcOrd="6" destOrd="0" presId="urn:microsoft.com/office/officeart/2005/8/layout/vProcess5"/>
    <dgm:cxn modelId="{CB99B7BB-6DC2-41D5-80D3-6594FF4D9B0B}" type="presParOf" srcId="{97E1D48E-FD07-4D7C-BC36-10AF72F326DE}" destId="{8F579C48-9C67-4A4A-8F73-859283BD8DDA}" srcOrd="7" destOrd="0" presId="urn:microsoft.com/office/officeart/2005/8/layout/vProcess5"/>
    <dgm:cxn modelId="{2427A1EB-EA88-4C73-A97B-4EF2603E1B32}" type="presParOf" srcId="{97E1D48E-FD07-4D7C-BC36-10AF72F326DE}" destId="{66E4D855-0010-40A8-8594-C93C24E0F71D}" srcOrd="8" destOrd="0" presId="urn:microsoft.com/office/officeart/2005/8/layout/vProcess5"/>
    <dgm:cxn modelId="{F0E6EB21-575B-4BE3-BE03-984E05E00330}" type="presParOf" srcId="{97E1D48E-FD07-4D7C-BC36-10AF72F326DE}" destId="{EF95C9A4-4258-439C-A486-8621849AFBB0}" srcOrd="9" destOrd="0" presId="urn:microsoft.com/office/officeart/2005/8/layout/vProcess5"/>
    <dgm:cxn modelId="{08B693F1-FC36-4F7A-B09E-D3010F4AC8B3}" type="presParOf" srcId="{97E1D48E-FD07-4D7C-BC36-10AF72F326DE}" destId="{AC9752FF-D39A-4FFD-9F25-8D71F070FAC5}" srcOrd="10" destOrd="0" presId="urn:microsoft.com/office/officeart/2005/8/layout/vProcess5"/>
    <dgm:cxn modelId="{7B4A3A36-9A93-4274-95D2-73EBE49441A8}" type="presParOf" srcId="{97E1D48E-FD07-4D7C-BC36-10AF72F326DE}" destId="{24B4B27A-A347-478F-AF48-0551544B9AE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2B493-59EA-4BA8-8FB9-1120915A0D43}">
      <dsp:nvSpPr>
        <dsp:cNvPr id="0" name=""/>
        <dsp:cNvSpPr/>
      </dsp:nvSpPr>
      <dsp:spPr>
        <a:xfrm>
          <a:off x="2340102" y="47910"/>
          <a:ext cx="2299715" cy="22997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Financial Management</a:t>
          </a:r>
        </a:p>
      </dsp:txBody>
      <dsp:txXfrm>
        <a:off x="2646731" y="450360"/>
        <a:ext cx="1686457" cy="1034871"/>
      </dsp:txXfrm>
    </dsp:sp>
    <dsp:sp modelId="{8A2B0D0D-809A-4180-88D9-0747186BFF85}">
      <dsp:nvSpPr>
        <dsp:cNvPr id="0" name=""/>
        <dsp:cNvSpPr/>
      </dsp:nvSpPr>
      <dsp:spPr>
        <a:xfrm>
          <a:off x="3169916" y="1485232"/>
          <a:ext cx="2299715" cy="22997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Management Accounting</a:t>
          </a:r>
        </a:p>
      </dsp:txBody>
      <dsp:txXfrm>
        <a:off x="3873245" y="2079326"/>
        <a:ext cx="1379829" cy="1264843"/>
      </dsp:txXfrm>
    </dsp:sp>
    <dsp:sp modelId="{B31F2B77-8C55-48DE-A932-0FED0EEA0510}">
      <dsp:nvSpPr>
        <dsp:cNvPr id="0" name=""/>
        <dsp:cNvSpPr/>
      </dsp:nvSpPr>
      <dsp:spPr>
        <a:xfrm>
          <a:off x="1510288" y="1485232"/>
          <a:ext cx="2299715" cy="22997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Financial Accounting</a:t>
          </a:r>
        </a:p>
      </dsp:txBody>
      <dsp:txXfrm>
        <a:off x="1726844" y="2079326"/>
        <a:ext cx="1379829" cy="1264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2B493-59EA-4BA8-8FB9-1120915A0D43}">
      <dsp:nvSpPr>
        <dsp:cNvPr id="0" name=""/>
        <dsp:cNvSpPr/>
      </dsp:nvSpPr>
      <dsp:spPr>
        <a:xfrm>
          <a:off x="2340102" y="47910"/>
          <a:ext cx="2299715" cy="22997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Analytics</a:t>
          </a:r>
        </a:p>
      </dsp:txBody>
      <dsp:txXfrm>
        <a:off x="2646731" y="450360"/>
        <a:ext cx="1686457" cy="1034871"/>
      </dsp:txXfrm>
    </dsp:sp>
    <dsp:sp modelId="{8A2B0D0D-809A-4180-88D9-0747186BFF85}">
      <dsp:nvSpPr>
        <dsp:cNvPr id="0" name=""/>
        <dsp:cNvSpPr/>
      </dsp:nvSpPr>
      <dsp:spPr>
        <a:xfrm>
          <a:off x="3169916" y="1485232"/>
          <a:ext cx="2299715" cy="22997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Prediction</a:t>
          </a:r>
        </a:p>
      </dsp:txBody>
      <dsp:txXfrm>
        <a:off x="3873245" y="2079326"/>
        <a:ext cx="1379829" cy="1264843"/>
      </dsp:txXfrm>
    </dsp:sp>
    <dsp:sp modelId="{B31F2B77-8C55-48DE-A932-0FED0EEA0510}">
      <dsp:nvSpPr>
        <dsp:cNvPr id="0" name=""/>
        <dsp:cNvSpPr/>
      </dsp:nvSpPr>
      <dsp:spPr>
        <a:xfrm>
          <a:off x="1510288" y="1485232"/>
          <a:ext cx="2299715" cy="22997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Automation</a:t>
          </a:r>
        </a:p>
      </dsp:txBody>
      <dsp:txXfrm>
        <a:off x="1726844" y="2079326"/>
        <a:ext cx="1379829" cy="1264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2B493-59EA-4BA8-8FB9-1120915A0D43}">
      <dsp:nvSpPr>
        <dsp:cNvPr id="0" name=""/>
        <dsp:cNvSpPr/>
      </dsp:nvSpPr>
      <dsp:spPr>
        <a:xfrm>
          <a:off x="2423352" y="52449"/>
          <a:ext cx="2517553" cy="251755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Neural Network</a:t>
          </a:r>
        </a:p>
      </dsp:txBody>
      <dsp:txXfrm>
        <a:off x="2759026" y="493020"/>
        <a:ext cx="1846205" cy="1132898"/>
      </dsp:txXfrm>
    </dsp:sp>
    <dsp:sp modelId="{8A2B0D0D-809A-4180-88D9-0747186BFF85}">
      <dsp:nvSpPr>
        <dsp:cNvPr id="0" name=""/>
        <dsp:cNvSpPr/>
      </dsp:nvSpPr>
      <dsp:spPr>
        <a:xfrm>
          <a:off x="3331770" y="1625919"/>
          <a:ext cx="2517553" cy="251755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Chatbot</a:t>
          </a:r>
        </a:p>
      </dsp:txBody>
      <dsp:txXfrm>
        <a:off x="4101721" y="2276287"/>
        <a:ext cx="1510531" cy="1384654"/>
      </dsp:txXfrm>
    </dsp:sp>
    <dsp:sp modelId="{B31F2B77-8C55-48DE-A932-0FED0EEA0510}">
      <dsp:nvSpPr>
        <dsp:cNvPr id="0" name=""/>
        <dsp:cNvSpPr/>
      </dsp:nvSpPr>
      <dsp:spPr>
        <a:xfrm>
          <a:off x="1514935" y="1625919"/>
          <a:ext cx="2517553" cy="251755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RPA</a:t>
          </a:r>
        </a:p>
      </dsp:txBody>
      <dsp:txXfrm>
        <a:off x="1752005" y="2276287"/>
        <a:ext cx="1510531" cy="1384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4C97D-CB56-42F6-BA1D-7CF9632A8F00}">
      <dsp:nvSpPr>
        <dsp:cNvPr id="0" name=""/>
        <dsp:cNvSpPr/>
      </dsp:nvSpPr>
      <dsp:spPr>
        <a:xfrm>
          <a:off x="0" y="0"/>
          <a:ext cx="4937760" cy="63965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Statistic AB1202</a:t>
          </a:r>
          <a:endParaRPr lang="en-SG" sz="2300" kern="1200" dirty="0"/>
        </a:p>
      </dsp:txBody>
      <dsp:txXfrm>
        <a:off x="18735" y="18735"/>
        <a:ext cx="4193475" cy="602181"/>
      </dsp:txXfrm>
    </dsp:sp>
    <dsp:sp modelId="{0C20F7EA-CBDD-4C27-8C4B-9E07E57FA0AC}">
      <dsp:nvSpPr>
        <dsp:cNvPr id="0" name=""/>
        <dsp:cNvSpPr/>
      </dsp:nvSpPr>
      <dsp:spPr>
        <a:xfrm>
          <a:off x="413537" y="755951"/>
          <a:ext cx="4937760" cy="63965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Management BC2402</a:t>
          </a:r>
          <a:endParaRPr lang="en-SG" sz="2300" kern="1200" dirty="0"/>
        </a:p>
      </dsp:txBody>
      <dsp:txXfrm>
        <a:off x="432272" y="774686"/>
        <a:ext cx="4070979" cy="602181"/>
      </dsp:txXfrm>
    </dsp:sp>
    <dsp:sp modelId="{04C099F4-2EFB-4152-91E0-2D035ABA00AD}">
      <dsp:nvSpPr>
        <dsp:cNvPr id="0" name=""/>
        <dsp:cNvSpPr/>
      </dsp:nvSpPr>
      <dsp:spPr>
        <a:xfrm>
          <a:off x="820902" y="1511903"/>
          <a:ext cx="4937760" cy="63965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Business Analytics BC2406 2407</a:t>
          </a:r>
        </a:p>
      </dsp:txBody>
      <dsp:txXfrm>
        <a:off x="839637" y="1530638"/>
        <a:ext cx="4077151" cy="602181"/>
      </dsp:txXfrm>
    </dsp:sp>
    <dsp:sp modelId="{DD0736FC-FBD1-4AE6-9D19-1C7F878220C8}">
      <dsp:nvSpPr>
        <dsp:cNvPr id="0" name=""/>
        <dsp:cNvSpPr/>
      </dsp:nvSpPr>
      <dsp:spPr>
        <a:xfrm>
          <a:off x="1234439" y="2267854"/>
          <a:ext cx="4937760" cy="6396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Artificial Intelligence BC3409</a:t>
          </a:r>
          <a:endParaRPr lang="en-SG" sz="2300" kern="1200" dirty="0"/>
        </a:p>
      </dsp:txBody>
      <dsp:txXfrm>
        <a:off x="1253174" y="2286589"/>
        <a:ext cx="4070979" cy="602181"/>
      </dsp:txXfrm>
    </dsp:sp>
    <dsp:sp modelId="{FF802A94-7B3C-4206-8940-9926AA1F353A}">
      <dsp:nvSpPr>
        <dsp:cNvPr id="0" name=""/>
        <dsp:cNvSpPr/>
      </dsp:nvSpPr>
      <dsp:spPr>
        <a:xfrm>
          <a:off x="4521986" y="489914"/>
          <a:ext cx="415773" cy="41577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800" kern="1200"/>
        </a:p>
      </dsp:txBody>
      <dsp:txXfrm>
        <a:off x="4615535" y="489914"/>
        <a:ext cx="228675" cy="312869"/>
      </dsp:txXfrm>
    </dsp:sp>
    <dsp:sp modelId="{63C95B3A-F8F9-40F2-A49C-86212433873A}">
      <dsp:nvSpPr>
        <dsp:cNvPr id="0" name=""/>
        <dsp:cNvSpPr/>
      </dsp:nvSpPr>
      <dsp:spPr>
        <a:xfrm>
          <a:off x="4935524" y="1245866"/>
          <a:ext cx="415773" cy="41577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800" kern="1200"/>
        </a:p>
      </dsp:txBody>
      <dsp:txXfrm>
        <a:off x="5029073" y="1245866"/>
        <a:ext cx="228675" cy="312869"/>
      </dsp:txXfrm>
    </dsp:sp>
    <dsp:sp modelId="{8F579C48-9C67-4A4A-8F73-859283BD8DDA}">
      <dsp:nvSpPr>
        <dsp:cNvPr id="0" name=""/>
        <dsp:cNvSpPr/>
      </dsp:nvSpPr>
      <dsp:spPr>
        <a:xfrm>
          <a:off x="5342889" y="2001817"/>
          <a:ext cx="415773" cy="41577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800" kern="1200"/>
        </a:p>
      </dsp:txBody>
      <dsp:txXfrm>
        <a:off x="5436438" y="2001817"/>
        <a:ext cx="228675" cy="312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5B3-379E-EF40-A0D2-38E640436CC2}" type="datetimeFigureOut">
              <a:rPr lang="en-US" smtClean="0">
                <a:latin typeface="Arial"/>
              </a:rPr>
              <a:t>9/6/2020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29101-7F9C-2D47-B95D-7561785BF174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1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A36F0-6936-4FC0-97A3-A708269A923B}" type="datetimeFigureOut">
              <a:rPr lang="en-SG" smtClean="0"/>
              <a:t>6/9/2020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20A2B-4052-4FBD-8A9E-819616F498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495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2"/>
            <a:ext cx="82296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4994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94758"/>
            <a:ext cx="4040188" cy="36284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854994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94758"/>
            <a:ext cx="4041775" cy="36284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618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88620"/>
            <a:ext cx="5111750" cy="539820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25147"/>
            <a:ext cx="3008313" cy="406167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7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3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9196"/>
            <a:ext cx="82296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15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F1CC899-6CEC-9548-B06D-7E1EB6F78CA3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153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15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NTU_PP_slide_Footer_size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909"/>
            <a:ext cx="9144000" cy="5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65148988/97905202/ttteoh@ntu.edu.s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986" y="2603322"/>
            <a:ext cx="2015285" cy="1651356"/>
          </a:xfrm>
        </p:spPr>
        <p:txBody>
          <a:bodyPr>
            <a:normAutofit fontScale="90000"/>
          </a:bodyPr>
          <a:lstStyle/>
          <a:p>
            <a:r>
              <a:rPr lang="en-US" sz="2250" b="1" dirty="0">
                <a:solidFill>
                  <a:schemeClr val="bg1"/>
                </a:solidFill>
                <a:cs typeface="Arial"/>
              </a:rPr>
              <a:t>BC3409</a:t>
            </a:r>
            <a:br>
              <a:rPr lang="en-US" sz="2250" b="1" dirty="0">
                <a:solidFill>
                  <a:schemeClr val="bg1"/>
                </a:solidFill>
                <a:cs typeface="Arial"/>
              </a:rPr>
            </a:br>
            <a:r>
              <a:rPr lang="en-US" sz="2250" b="1" dirty="0">
                <a:solidFill>
                  <a:schemeClr val="bg1"/>
                </a:solidFill>
                <a:cs typeface="Arial"/>
              </a:rPr>
              <a:t>AI in Accounting and Finance</a:t>
            </a:r>
            <a:br>
              <a:rPr lang="en-US" sz="2250" b="1" dirty="0">
                <a:solidFill>
                  <a:schemeClr val="bg1"/>
                </a:solidFill>
                <a:cs typeface="Arial"/>
              </a:rPr>
            </a:br>
            <a:br>
              <a:rPr lang="en-US" sz="2250" b="1" dirty="0">
                <a:solidFill>
                  <a:schemeClr val="bg1"/>
                </a:solidFill>
                <a:cs typeface="Arial"/>
              </a:rPr>
            </a:br>
            <a:r>
              <a:rPr lang="en-US" sz="2250" b="1" dirty="0">
                <a:solidFill>
                  <a:schemeClr val="bg1"/>
                </a:solidFill>
                <a:cs typeface="Arial"/>
              </a:rPr>
              <a:t>Lecture 3: Neural Network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709" y="4977700"/>
            <a:ext cx="3756540" cy="1265293"/>
          </a:xfrm>
        </p:spPr>
        <p:txBody>
          <a:bodyPr>
            <a:normAutofit/>
          </a:bodyPr>
          <a:lstStyle/>
          <a:p>
            <a:pPr algn="l"/>
            <a:r>
              <a:rPr lang="en-US" sz="1125" dirty="0">
                <a:solidFill>
                  <a:srgbClr val="FFFFFF"/>
                </a:solidFill>
                <a:cs typeface="Arial"/>
              </a:rPr>
              <a:t>Teoh Teik Toe</a:t>
            </a:r>
          </a:p>
          <a:p>
            <a:pPr algn="l"/>
            <a:r>
              <a:rPr lang="en-US" sz="1125" dirty="0">
                <a:solidFill>
                  <a:srgbClr val="FFFFFF"/>
                </a:solidFill>
                <a:cs typeface="Arial"/>
              </a:rPr>
              <a:t>ITOM/NBS</a:t>
            </a:r>
          </a:p>
          <a:p>
            <a:pPr algn="l"/>
            <a:r>
              <a:rPr lang="en-US" sz="1125" i="1" dirty="0">
                <a:solidFill>
                  <a:srgbClr val="FFFFFF"/>
                </a:solidFill>
                <a:cs typeface="Arial"/>
              </a:rPr>
              <a:t>ttteoh@ntu.edu.sg</a:t>
            </a:r>
          </a:p>
          <a:p>
            <a:pPr algn="l"/>
            <a:r>
              <a:rPr lang="en-US" sz="1125" i="1" dirty="0">
                <a:solidFill>
                  <a:srgbClr val="FFFFFF"/>
                </a:solidFill>
                <a:cs typeface="Arial"/>
              </a:rPr>
              <a:t>Aug 2020</a:t>
            </a:r>
          </a:p>
          <a:p>
            <a:pPr algn="l"/>
            <a:r>
              <a:rPr lang="en-US" sz="1125" i="1" dirty="0">
                <a:solidFill>
                  <a:srgbClr val="FFFFFF"/>
                </a:solidFill>
                <a:cs typeface="Arial"/>
              </a:rPr>
              <a:t>97905202</a:t>
            </a:r>
          </a:p>
        </p:txBody>
      </p:sp>
    </p:spTree>
    <p:extLst>
      <p:ext uri="{BB962C8B-B14F-4D97-AF65-F5344CB8AC3E}">
        <p14:creationId xmlns:p14="http://schemas.microsoft.com/office/powerpoint/2010/main" val="189798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52836A-B4F5-4D48-9EB6-AAC32C74D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779807"/>
              </p:ext>
            </p:extLst>
          </p:nvPr>
        </p:nvGraphicFramePr>
        <p:xfrm>
          <a:off x="648747" y="1504971"/>
          <a:ext cx="7889079" cy="43923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37506">
                  <a:extLst>
                    <a:ext uri="{9D8B030D-6E8A-4147-A177-3AD203B41FA5}">
                      <a16:colId xmlns:a16="http://schemas.microsoft.com/office/drawing/2014/main" val="1951514668"/>
                    </a:ext>
                  </a:extLst>
                </a:gridCol>
                <a:gridCol w="1266556">
                  <a:extLst>
                    <a:ext uri="{9D8B030D-6E8A-4147-A177-3AD203B41FA5}">
                      <a16:colId xmlns:a16="http://schemas.microsoft.com/office/drawing/2014/main" val="1454002560"/>
                    </a:ext>
                  </a:extLst>
                </a:gridCol>
                <a:gridCol w="1736707">
                  <a:extLst>
                    <a:ext uri="{9D8B030D-6E8A-4147-A177-3AD203B41FA5}">
                      <a16:colId xmlns:a16="http://schemas.microsoft.com/office/drawing/2014/main" val="558917902"/>
                    </a:ext>
                  </a:extLst>
                </a:gridCol>
                <a:gridCol w="2948310">
                  <a:extLst>
                    <a:ext uri="{9D8B030D-6E8A-4147-A177-3AD203B41FA5}">
                      <a16:colId xmlns:a16="http://schemas.microsoft.com/office/drawing/2014/main" val="2623772440"/>
                    </a:ext>
                  </a:extLst>
                </a:gridCol>
              </a:tblGrid>
              <a:tr h="6087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Component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Weightage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Team/Individual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extLst>
                  <a:ext uri="{0D108BD9-81ED-4DB2-BD59-A6C34878D82A}">
                    <a16:rowId xmlns:a16="http://schemas.microsoft.com/office/drawing/2014/main" val="577186078"/>
                  </a:ext>
                </a:extLst>
              </a:tr>
              <a:tr h="933005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Tx/>
                        <a:buNone/>
                      </a:pPr>
                      <a:r>
                        <a:rPr lang="en-SG" sz="1800">
                          <a:effectLst/>
                        </a:rPr>
                        <a:t>Class Participation</a:t>
                      </a:r>
                      <a:endParaRPr lang="en-SG" sz="1800">
                        <a:effectLst/>
                        <a:latin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15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Individual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Latha" panose="020B0604020202020204" pitchFamily="34" charset="0"/>
                        </a:rPr>
                        <a:t>Week 1 to 13</a:t>
                      </a:r>
                    </a:p>
                  </a:txBody>
                  <a:tcPr marL="51165" marR="51165" marT="0" marB="0"/>
                </a:tc>
                <a:extLst>
                  <a:ext uri="{0D108BD9-81ED-4DB2-BD59-A6C34878D82A}">
                    <a16:rowId xmlns:a16="http://schemas.microsoft.com/office/drawing/2014/main" val="564652198"/>
                  </a:ext>
                </a:extLst>
              </a:tr>
              <a:tr h="79386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Tx/>
                        <a:buNone/>
                      </a:pPr>
                      <a:r>
                        <a:rPr lang="en-SG" sz="1800">
                          <a:effectLst/>
                        </a:rPr>
                        <a:t>Practical Assessment</a:t>
                      </a:r>
                      <a:endParaRPr lang="en-SG" sz="1800">
                        <a:effectLst/>
                        <a:latin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40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Individual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Latha" panose="020B0604020202020204" pitchFamily="34" charset="0"/>
                        </a:rPr>
                        <a:t>Week 10</a:t>
                      </a:r>
                    </a:p>
                  </a:txBody>
                  <a:tcPr marL="51165" marR="51165" marT="0" marB="0"/>
                </a:tc>
                <a:extLst>
                  <a:ext uri="{0D108BD9-81ED-4DB2-BD59-A6C34878D82A}">
                    <a16:rowId xmlns:a16="http://schemas.microsoft.com/office/drawing/2014/main" val="521607625"/>
                  </a:ext>
                </a:extLst>
              </a:tr>
              <a:tr h="84504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Tx/>
                        <a:buNone/>
                      </a:pPr>
                      <a:r>
                        <a:rPr lang="en-SG" sz="1800" dirty="0">
                          <a:effectLst/>
                        </a:rPr>
                        <a:t>Individual Project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30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Latha" panose="020B0604020202020204" pitchFamily="34" charset="0"/>
                        </a:rPr>
                        <a:t>Individual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Latha" panose="020B0604020202020204" pitchFamily="34" charset="0"/>
                        </a:rPr>
                        <a:t>Week 12 (Video Clip)</a:t>
                      </a:r>
                    </a:p>
                  </a:txBody>
                  <a:tcPr marL="51165" marR="51165" marT="0" marB="0"/>
                </a:tc>
                <a:extLst>
                  <a:ext uri="{0D108BD9-81ED-4DB2-BD59-A6C34878D82A}">
                    <a16:rowId xmlns:a16="http://schemas.microsoft.com/office/drawing/2014/main" val="597434910"/>
                  </a:ext>
                </a:extLst>
              </a:tr>
              <a:tr h="915072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Tx/>
                        <a:buNone/>
                      </a:pPr>
                      <a:r>
                        <a:rPr lang="en-SG" sz="1800" dirty="0">
                          <a:effectLst/>
                        </a:rPr>
                        <a:t>Group Project &amp; Presentation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15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>
                          <a:effectLst/>
                        </a:rPr>
                        <a:t>Team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Latha" panose="020B0604020202020204" pitchFamily="34" charset="0"/>
                        </a:rPr>
                        <a:t>Week 13 (Video Clip &amp; 15 mins Presentation for each group)</a:t>
                      </a:r>
                    </a:p>
                  </a:txBody>
                  <a:tcPr marL="51165" marR="51165" marT="0" marB="0"/>
                </a:tc>
                <a:extLst>
                  <a:ext uri="{0D108BD9-81ED-4DB2-BD59-A6C34878D82A}">
                    <a16:rowId xmlns:a16="http://schemas.microsoft.com/office/drawing/2014/main" val="2010008023"/>
                  </a:ext>
                </a:extLst>
              </a:tr>
              <a:tr h="2966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Total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100%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effectLst/>
                        </a:rPr>
                        <a:t> 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51165" marR="51165" marT="0" marB="0"/>
                </a:tc>
                <a:extLst>
                  <a:ext uri="{0D108BD9-81ED-4DB2-BD59-A6C34878D82A}">
                    <a16:rowId xmlns:a16="http://schemas.microsoft.com/office/drawing/2014/main" val="120377647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6C200F9B-6621-4466-8714-DB0AB750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80" y="248373"/>
            <a:ext cx="6172200" cy="857250"/>
          </a:xfrm>
        </p:spPr>
        <p:txBody>
          <a:bodyPr/>
          <a:lstStyle/>
          <a:p>
            <a:r>
              <a:rPr lang="en-SG" dirty="0"/>
              <a:t>Most Importantly …..</a:t>
            </a:r>
          </a:p>
        </p:txBody>
      </p:sp>
    </p:spTree>
    <p:extLst>
      <p:ext uri="{BB962C8B-B14F-4D97-AF65-F5344CB8AC3E}">
        <p14:creationId xmlns:p14="http://schemas.microsoft.com/office/powerpoint/2010/main" val="326633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52962E1-2265-4806-83CC-E267DFDF6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43775"/>
              </p:ext>
            </p:extLst>
          </p:nvPr>
        </p:nvGraphicFramePr>
        <p:xfrm>
          <a:off x="450573" y="510761"/>
          <a:ext cx="8156712" cy="523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452">
                  <a:extLst>
                    <a:ext uri="{9D8B030D-6E8A-4147-A177-3AD203B41FA5}">
                      <a16:colId xmlns:a16="http://schemas.microsoft.com/office/drawing/2014/main" val="3989973311"/>
                    </a:ext>
                  </a:extLst>
                </a:gridCol>
                <a:gridCol w="1359452">
                  <a:extLst>
                    <a:ext uri="{9D8B030D-6E8A-4147-A177-3AD203B41FA5}">
                      <a16:colId xmlns:a16="http://schemas.microsoft.com/office/drawing/2014/main" val="533009838"/>
                    </a:ext>
                  </a:extLst>
                </a:gridCol>
                <a:gridCol w="1359452">
                  <a:extLst>
                    <a:ext uri="{9D8B030D-6E8A-4147-A177-3AD203B41FA5}">
                      <a16:colId xmlns:a16="http://schemas.microsoft.com/office/drawing/2014/main" val="446190553"/>
                    </a:ext>
                  </a:extLst>
                </a:gridCol>
                <a:gridCol w="1359452">
                  <a:extLst>
                    <a:ext uri="{9D8B030D-6E8A-4147-A177-3AD203B41FA5}">
                      <a16:colId xmlns:a16="http://schemas.microsoft.com/office/drawing/2014/main" val="1247212987"/>
                    </a:ext>
                  </a:extLst>
                </a:gridCol>
                <a:gridCol w="1359452">
                  <a:extLst>
                    <a:ext uri="{9D8B030D-6E8A-4147-A177-3AD203B41FA5}">
                      <a16:colId xmlns:a16="http://schemas.microsoft.com/office/drawing/2014/main" val="474894515"/>
                    </a:ext>
                  </a:extLst>
                </a:gridCol>
                <a:gridCol w="1359452">
                  <a:extLst>
                    <a:ext uri="{9D8B030D-6E8A-4147-A177-3AD203B41FA5}">
                      <a16:colId xmlns:a16="http://schemas.microsoft.com/office/drawing/2014/main" val="4277423022"/>
                    </a:ext>
                  </a:extLst>
                </a:gridCol>
              </a:tblGrid>
              <a:tr h="1264330">
                <a:tc>
                  <a:txBody>
                    <a:bodyPr/>
                    <a:lstStyle/>
                    <a:p>
                      <a:r>
                        <a:rPr lang="en-US" dirty="0"/>
                        <a:t>Type of activation function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neurons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hidden layers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epochs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Dropout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638375"/>
                  </a:ext>
                </a:extLst>
              </a:tr>
              <a:tr h="661621"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93834"/>
                  </a:ext>
                </a:extLst>
              </a:tr>
              <a:tr h="661621"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83940"/>
                  </a:ext>
                </a:extLst>
              </a:tr>
              <a:tr h="661621"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81766"/>
                  </a:ext>
                </a:extLst>
              </a:tr>
              <a:tr h="661621"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53561"/>
                  </a:ext>
                </a:extLst>
              </a:tr>
              <a:tr h="661621"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71%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74065"/>
                  </a:ext>
                </a:extLst>
              </a:tr>
              <a:tr h="661621"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178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60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1A27-6E17-4E59-9CC8-557AAD8E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56" y="286230"/>
            <a:ext cx="8229600" cy="1143000"/>
          </a:xfrm>
        </p:spPr>
        <p:txBody>
          <a:bodyPr/>
          <a:lstStyle/>
          <a:p>
            <a:r>
              <a:rPr lang="en-US" dirty="0"/>
              <a:t>Mark Distribution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7748-F4BF-4656-A26F-0B8D7276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56" y="1706632"/>
            <a:ext cx="8532688" cy="44051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Participation 15%</a:t>
            </a:r>
          </a:p>
          <a:p>
            <a:pPr lvl="1"/>
            <a:r>
              <a:rPr lang="en-US" dirty="0"/>
              <a:t>Discussion 5%</a:t>
            </a:r>
          </a:p>
          <a:p>
            <a:pPr lvl="1"/>
            <a:r>
              <a:rPr lang="en-US" dirty="0"/>
              <a:t>Chatbot Presentation 5% (Week 6)</a:t>
            </a:r>
          </a:p>
          <a:p>
            <a:pPr lvl="1"/>
            <a:r>
              <a:rPr lang="en-US" dirty="0"/>
              <a:t>RPA Presentation 5% (Week 8)</a:t>
            </a:r>
          </a:p>
          <a:p>
            <a:r>
              <a:rPr lang="en-US" dirty="0"/>
              <a:t>Individual Project 30%</a:t>
            </a:r>
          </a:p>
          <a:p>
            <a:pPr lvl="1"/>
            <a:r>
              <a:rPr lang="en-US" dirty="0"/>
              <a:t>Project Plan 5% (Week 5)</a:t>
            </a:r>
          </a:p>
          <a:p>
            <a:pPr lvl="1"/>
            <a:r>
              <a:rPr lang="en-US" dirty="0"/>
              <a:t>Final Report 20% (Week 12)</a:t>
            </a:r>
          </a:p>
          <a:p>
            <a:r>
              <a:rPr lang="en-US" dirty="0"/>
              <a:t>Group Project 15%</a:t>
            </a:r>
          </a:p>
          <a:p>
            <a:pPr lvl="1"/>
            <a:r>
              <a:rPr lang="en-US" dirty="0"/>
              <a:t>Project Plan 5% (Week 9)</a:t>
            </a:r>
          </a:p>
          <a:p>
            <a:pPr lvl="1"/>
            <a:r>
              <a:rPr lang="en-US" dirty="0"/>
              <a:t>Final Report 10% (Week 13)</a:t>
            </a:r>
          </a:p>
          <a:p>
            <a:r>
              <a:rPr lang="en-US" dirty="0"/>
              <a:t>Practical Assessment 40% (Week 10)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607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16F7-8390-4D54-9E79-CE03A8D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02" y="286229"/>
            <a:ext cx="8229600" cy="1143000"/>
          </a:xfrm>
        </p:spPr>
        <p:txBody>
          <a:bodyPr/>
          <a:lstStyle/>
          <a:p>
            <a:r>
              <a:rPr lang="en-US" dirty="0"/>
              <a:t>Current Courses</a:t>
            </a:r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C3C268-5637-4869-8E32-51EAF7E52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617687"/>
              </p:ext>
            </p:extLst>
          </p:nvPr>
        </p:nvGraphicFramePr>
        <p:xfrm>
          <a:off x="1330172" y="1975248"/>
          <a:ext cx="6172200" cy="2907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C9E514B-1CAC-4C9A-974C-3BF5C7E6FB8F}"/>
              </a:ext>
            </a:extLst>
          </p:cNvPr>
          <p:cNvSpPr/>
          <p:nvPr/>
        </p:nvSpPr>
        <p:spPr>
          <a:xfrm>
            <a:off x="508240" y="5174857"/>
            <a:ext cx="74439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350" dirty="0"/>
              <a:t>AI Model </a:t>
            </a:r>
            <a:r>
              <a:rPr lang="en-SG" sz="1350" dirty="0" err="1"/>
              <a:t>DropBox</a:t>
            </a:r>
            <a:r>
              <a:rPr lang="en-SG" sz="1350" dirty="0"/>
              <a:t>:</a:t>
            </a:r>
          </a:p>
          <a:p>
            <a:r>
              <a:rPr lang="en-SG" sz="1350" dirty="0"/>
              <a:t>https://www.dropbox.com/sh/m03zs4hd497rnk7/AABZ_o5g1MHKE7wUvvXYPWACa?dl=0</a:t>
            </a:r>
          </a:p>
        </p:txBody>
      </p:sp>
    </p:spTree>
    <p:extLst>
      <p:ext uri="{BB962C8B-B14F-4D97-AF65-F5344CB8AC3E}">
        <p14:creationId xmlns:p14="http://schemas.microsoft.com/office/powerpoint/2010/main" val="225581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301F-0C09-4A64-BF91-3DA7D525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A5B7E-017B-4676-97D3-7F242110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Using Python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Compile</a:t>
            </a:r>
          </a:p>
          <a:p>
            <a:r>
              <a:rPr lang="en-US" dirty="0"/>
              <a:t>Fit – Training</a:t>
            </a:r>
          </a:p>
          <a:p>
            <a:r>
              <a:rPr lang="en-US" dirty="0"/>
              <a:t>Evaluation – Testing</a:t>
            </a:r>
          </a:p>
          <a:p>
            <a:r>
              <a:rPr lang="en-US" dirty="0"/>
              <a:t>Prediction –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67249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A84F-3DA2-40AE-B74C-D16342A4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41E30-6924-4E3A-81B3-54DF4F844584}"/>
              </a:ext>
            </a:extLst>
          </p:cNvPr>
          <p:cNvSpPr/>
          <p:nvPr/>
        </p:nvSpPr>
        <p:spPr>
          <a:xfrm>
            <a:off x="380144" y="1963487"/>
            <a:ext cx="83837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Keras</a:t>
            </a:r>
            <a:r>
              <a:rPr lang="en-US" sz="2800" dirty="0"/>
              <a:t> is an open-source neural-network library written in Python. </a:t>
            </a:r>
          </a:p>
          <a:p>
            <a:r>
              <a:rPr lang="en-US" sz="2800" dirty="0"/>
              <a:t>It is capable of running on top of TensorFlow, Microsoft Cognitive Toolkit, R, Theano, or </a:t>
            </a:r>
            <a:r>
              <a:rPr lang="en-US" sz="2800" dirty="0" err="1"/>
              <a:t>PlaidML</a:t>
            </a:r>
            <a:r>
              <a:rPr lang="en-US" sz="2800" dirty="0"/>
              <a:t>. </a:t>
            </a:r>
          </a:p>
          <a:p>
            <a:r>
              <a:rPr lang="en-US" sz="2800" dirty="0"/>
              <a:t>Its primary author and maintainer is François </a:t>
            </a:r>
            <a:r>
              <a:rPr lang="en-US" sz="2800" dirty="0" err="1"/>
              <a:t>Chollet</a:t>
            </a:r>
            <a:r>
              <a:rPr lang="en-US" sz="2800" dirty="0"/>
              <a:t>, a Google engineer. </a:t>
            </a:r>
          </a:p>
          <a:p>
            <a:r>
              <a:rPr lang="en-US" sz="2800" dirty="0"/>
              <a:t>In 2017, Google's TensorFlow team decided to support </a:t>
            </a:r>
            <a:r>
              <a:rPr lang="en-US" sz="2800" dirty="0" err="1"/>
              <a:t>Keras</a:t>
            </a:r>
            <a:r>
              <a:rPr lang="en-US" sz="2800" dirty="0"/>
              <a:t> in TensorFlow's core library.</a:t>
            </a:r>
            <a:endParaRPr lang="en-SG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84547-477E-42C3-BDCE-7BA932E20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306777"/>
            <a:ext cx="39719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56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522B-C6DB-47B1-969C-E949A1E1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C204-E107-4974-9669-95DCA8174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TensorFlow is a free and open-source software library for dataflow and differentiable programming across a range of tasks. It is a symbolic math library and is also used for machine learning applications such as neural networks.</a:t>
            </a:r>
          </a:p>
          <a:p>
            <a:r>
              <a:rPr lang="en-US" dirty="0"/>
              <a:t>TensorFlow was developed by the Google Brain team for internal Google use. It was released under the Apache License 2.0 on November 9, 2015.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D9EE9-940F-4280-89A0-4436C148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04" y="106432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07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6ED6-4B74-49D0-8F69-D5C2F3C5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Keras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25AD-1EBC-4CB9-AD22-9F396BA7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Requirement</a:t>
            </a:r>
            <a:endParaRPr lang="en-SG" u="sng" dirty="0"/>
          </a:p>
          <a:p>
            <a:r>
              <a:rPr lang="en-US" dirty="0"/>
              <a:t>Python 3.5 (Window </a:t>
            </a:r>
            <a:r>
              <a:rPr lang="en-US" dirty="0" err="1"/>
              <a:t>Tensorflow</a:t>
            </a:r>
            <a:r>
              <a:rPr lang="en-US" dirty="0"/>
              <a:t> only support 3.5)</a:t>
            </a:r>
          </a:p>
          <a:p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 (CPU or GPU both are ok)</a:t>
            </a:r>
          </a:p>
          <a:p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the above can be installed through </a:t>
            </a:r>
            <a:r>
              <a:rPr lang="en-US" dirty="0" err="1"/>
              <a:t>pycharm</a:t>
            </a:r>
            <a:r>
              <a:rPr lang="en-US" dirty="0"/>
              <a:t>(recommended for easy installation)</a:t>
            </a:r>
          </a:p>
        </p:txBody>
      </p:sp>
    </p:spTree>
    <p:extLst>
      <p:ext uri="{BB962C8B-B14F-4D97-AF65-F5344CB8AC3E}">
        <p14:creationId xmlns:p14="http://schemas.microsoft.com/office/powerpoint/2010/main" val="361116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E81D-E999-49FB-B743-923E84A6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in running a </a:t>
            </a:r>
            <a:r>
              <a:rPr lang="en-US" dirty="0" err="1"/>
              <a:t>Keras</a:t>
            </a:r>
            <a:r>
              <a:rPr lang="en-US" dirty="0"/>
              <a:t> program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AFFC-2934-46C5-A0CC-C050C080B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Make sequential model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Add layer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Add compile function, which contains loss function and optimizer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Add how many times to train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Evaluate after training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Prediction on Test Set</a:t>
            </a:r>
          </a:p>
          <a:p>
            <a:pPr marL="685800" lvl="1" indent="-3429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49019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9B6A-7AA1-4882-A142-D068B381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Sequential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DA91F-FE6E-4F5B-B0BA-0D86B3AC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is a linear stack of layers</a:t>
            </a:r>
          </a:p>
          <a:p>
            <a:r>
              <a:rPr lang="en-US" dirty="0"/>
              <a:t>This is use most of the time</a:t>
            </a:r>
          </a:p>
          <a:p>
            <a:r>
              <a:rPr lang="en-US" dirty="0"/>
              <a:t>Model that use sequential</a:t>
            </a:r>
          </a:p>
          <a:p>
            <a:pPr lvl="1"/>
            <a:r>
              <a:rPr lang="en-US" dirty="0"/>
              <a:t>LSTM, RNN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SG" dirty="0"/>
              <a:t>model = Sequential()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484F2-7FA3-4752-B008-485BBFA69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15" y="2968275"/>
            <a:ext cx="3239664" cy="220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3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2CB-10EE-44A7-A9FF-5AFD1762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Plan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F3A5F-7267-4FD5-AB43-BCD20BA3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+ Practical (1.5hours)</a:t>
            </a:r>
          </a:p>
          <a:p>
            <a:r>
              <a:rPr lang="en-US" dirty="0"/>
              <a:t>15mins break</a:t>
            </a:r>
          </a:p>
          <a:p>
            <a:r>
              <a:rPr lang="en-US" dirty="0"/>
              <a:t>Exercise (1.5hours)</a:t>
            </a:r>
          </a:p>
          <a:p>
            <a:r>
              <a:rPr lang="en-US" dirty="0"/>
              <a:t>15mins break</a:t>
            </a:r>
          </a:p>
          <a:p>
            <a:r>
              <a:rPr lang="en-US" dirty="0"/>
              <a:t>Presentation and Discussion (0.5 hours)</a:t>
            </a:r>
          </a:p>
          <a:p>
            <a:endParaRPr lang="en-US" dirty="0"/>
          </a:p>
          <a:p>
            <a:r>
              <a:rPr lang="en-US" dirty="0"/>
              <a:t>Week 1,2 &amp; 3 do not have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BC930-6A0E-442C-AB67-E5F75FB3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06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9BDC-883F-4B9D-AD0C-A2F9D4F3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Adding Layer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02EA7-706D-482C-8A0A-F48B0D2F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Example</a:t>
            </a:r>
            <a:endParaRPr lang="en-US" dirty="0"/>
          </a:p>
          <a:p>
            <a:r>
              <a:rPr lang="en-SG" dirty="0" err="1"/>
              <a:t>model.add</a:t>
            </a:r>
            <a:r>
              <a:rPr lang="en-SG" dirty="0"/>
              <a:t>(Dense(12, </a:t>
            </a:r>
            <a:r>
              <a:rPr lang="en-SG" dirty="0" err="1"/>
              <a:t>input_dim</a:t>
            </a:r>
            <a:r>
              <a:rPr lang="en-SG" dirty="0"/>
              <a:t>=8, activation='</a:t>
            </a:r>
            <a:r>
              <a:rPr lang="en-SG" dirty="0" err="1"/>
              <a:t>relu</a:t>
            </a:r>
            <a:r>
              <a:rPr lang="en-SG" dirty="0"/>
              <a:t>'))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SG" dirty="0" err="1"/>
              <a:t>ense</a:t>
            </a:r>
            <a:r>
              <a:rPr lang="en-SG" dirty="0"/>
              <a:t> is a regular Neural Network layer</a:t>
            </a:r>
          </a:p>
          <a:p>
            <a:r>
              <a:rPr lang="en-US" dirty="0"/>
              <a:t>O</a:t>
            </a:r>
            <a:r>
              <a:rPr lang="en-SG" dirty="0" err="1"/>
              <a:t>ther</a:t>
            </a:r>
            <a:r>
              <a:rPr lang="en-SG" dirty="0"/>
              <a:t> layer are available, LSTM, RNN</a:t>
            </a:r>
          </a:p>
        </p:txBody>
      </p:sp>
    </p:spTree>
    <p:extLst>
      <p:ext uri="{BB962C8B-B14F-4D97-AF65-F5344CB8AC3E}">
        <p14:creationId xmlns:p14="http://schemas.microsoft.com/office/powerpoint/2010/main" val="238276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8843-F915-45DD-BB8F-C3A86A98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Compile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6F7C0-B91E-4E6E-BFA9-2FCD16564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to specify what type of loss function to use</a:t>
            </a:r>
          </a:p>
          <a:p>
            <a:r>
              <a:rPr lang="en-US" dirty="0"/>
              <a:t>Also the gradient descend which is the optimizer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SG" dirty="0" err="1"/>
              <a:t>xample</a:t>
            </a:r>
            <a:endParaRPr lang="en-SG" dirty="0"/>
          </a:p>
          <a:p>
            <a:r>
              <a:rPr lang="en-US" dirty="0" err="1"/>
              <a:t>model.compile</a:t>
            </a:r>
            <a:r>
              <a:rPr lang="en-SG" dirty="0"/>
              <a:t>(loss='</a:t>
            </a:r>
            <a:r>
              <a:rPr lang="en-SG" dirty="0" err="1"/>
              <a:t>binary_crossentropy</a:t>
            </a:r>
            <a:r>
              <a:rPr lang="en-SG" dirty="0"/>
              <a:t>', optimizer='</a:t>
            </a:r>
            <a:r>
              <a:rPr lang="en-SG" dirty="0" err="1"/>
              <a:t>adam</a:t>
            </a:r>
            <a:r>
              <a:rPr lang="en-SG" dirty="0"/>
              <a:t>', metrics=['accuracy'])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98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F2E6-E745-4DEA-A7DC-3772542D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Fit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B35C-37D9-4BCA-B44F-F9418AD14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train the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GB" dirty="0" err="1"/>
              <a:t>model.fit</a:t>
            </a:r>
            <a:r>
              <a:rPr lang="en-GB" dirty="0"/>
              <a:t>(X, Y, epochs=150, </a:t>
            </a:r>
            <a:r>
              <a:rPr lang="en-GB" dirty="0" err="1"/>
              <a:t>batch_size</a:t>
            </a:r>
            <a:r>
              <a:rPr lang="en-GB" dirty="0"/>
              <a:t>=10)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SG" dirty="0"/>
              <a:t>here X, and Y are </a:t>
            </a:r>
            <a:r>
              <a:rPr lang="en-SG" dirty="0" err="1"/>
              <a:t>numpy</a:t>
            </a:r>
            <a:r>
              <a:rPr lang="en-SG" dirty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2006383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3C20-69D0-481A-A15D-E05323BD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Evaluate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0F61-F8C4-4477-947C-6C529E28E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training we want to check the accuracy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  <a:endParaRPr lang="en-GB" dirty="0"/>
          </a:p>
          <a:p>
            <a:r>
              <a:rPr lang="en-GB" dirty="0"/>
              <a:t>scores = </a:t>
            </a:r>
            <a:r>
              <a:rPr lang="en-GB" dirty="0" err="1"/>
              <a:t>model.evaluate</a:t>
            </a:r>
            <a:r>
              <a:rPr lang="en-GB" dirty="0"/>
              <a:t>(X, Y)</a:t>
            </a:r>
          </a:p>
          <a:p>
            <a:r>
              <a:rPr lang="en-GB" dirty="0"/>
              <a:t>print("\</a:t>
            </a:r>
            <a:r>
              <a:rPr lang="en-GB" dirty="0" err="1"/>
              <a:t>n%s</a:t>
            </a:r>
            <a:r>
              <a:rPr lang="en-GB" dirty="0"/>
              <a:t>: %.2f%%" % (</a:t>
            </a:r>
            <a:r>
              <a:rPr lang="en-GB" dirty="0" err="1"/>
              <a:t>model.metrics_names</a:t>
            </a:r>
            <a:r>
              <a:rPr lang="en-GB" dirty="0"/>
              <a:t>[1], scores[1]*100))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4702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3C20-69D0-481A-A15D-E05323BD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Prediction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0F61-F8C4-4477-947C-6C529E28E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Final step, we predict the accuracy on the test set.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  <a:endParaRPr lang="en-GB" dirty="0"/>
          </a:p>
          <a:p>
            <a:pPr marL="0" indent="0">
              <a:buNone/>
            </a:pPr>
            <a:r>
              <a:rPr lang="en-SG" dirty="0"/>
              <a:t>predictions = </a:t>
            </a:r>
            <a:r>
              <a:rPr lang="en-SG" dirty="0" err="1"/>
              <a:t>model.predict</a:t>
            </a:r>
            <a:r>
              <a:rPr lang="en-SG" dirty="0"/>
              <a:t>(X)</a:t>
            </a:r>
          </a:p>
          <a:p>
            <a:pPr marL="0" indent="0">
              <a:buNone/>
            </a:pPr>
            <a:r>
              <a:rPr lang="en-SG" dirty="0"/>
              <a:t>print(predictions)</a:t>
            </a:r>
          </a:p>
          <a:p>
            <a:pPr marL="0" indent="0">
              <a:buNone/>
            </a:pPr>
            <a:r>
              <a:rPr lang="en-SG" dirty="0"/>
              <a:t>print('predictions shape:', </a:t>
            </a:r>
            <a:r>
              <a:rPr lang="en-SG" dirty="0" err="1"/>
              <a:t>predictions.shape</a:t>
            </a:r>
            <a:r>
              <a:rPr lang="en-SG" dirty="0"/>
              <a:t>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err="1"/>
              <a:t>y_pred</a:t>
            </a:r>
            <a:r>
              <a:rPr lang="en-SG" dirty="0"/>
              <a:t> = (predictions &gt; 0.5)</a:t>
            </a:r>
          </a:p>
          <a:p>
            <a:pPr marL="0" indent="0">
              <a:buNone/>
            </a:pPr>
            <a:r>
              <a:rPr lang="en-SG" dirty="0" err="1"/>
              <a:t>y_pred</a:t>
            </a:r>
            <a:r>
              <a:rPr lang="en-SG" dirty="0"/>
              <a:t>=</a:t>
            </a:r>
            <a:r>
              <a:rPr lang="en-SG" dirty="0" err="1"/>
              <a:t>y_pred</a:t>
            </a:r>
            <a:r>
              <a:rPr lang="en-SG" dirty="0"/>
              <a:t>*1 #convert to 0,1 instead of True False</a:t>
            </a:r>
          </a:p>
          <a:p>
            <a:pPr marL="0" indent="0">
              <a:buNone/>
            </a:pPr>
            <a:r>
              <a:rPr lang="en-SG" dirty="0"/>
              <a:t>matrix = </a:t>
            </a:r>
            <a:r>
              <a:rPr lang="en-SG" dirty="0" err="1"/>
              <a:t>confusion_matrix</a:t>
            </a:r>
            <a:r>
              <a:rPr lang="en-SG" dirty="0"/>
              <a:t>(Y, </a:t>
            </a:r>
            <a:r>
              <a:rPr lang="en-SG" dirty="0" err="1"/>
              <a:t>y_pred</a:t>
            </a:r>
            <a:r>
              <a:rPr lang="en-SG" dirty="0"/>
              <a:t>)</a:t>
            </a:r>
          </a:p>
          <a:p>
            <a:pPr marL="0" indent="0">
              <a:buNone/>
            </a:pPr>
            <a:r>
              <a:rPr lang="en-SG" dirty="0"/>
              <a:t>print(matrix)</a:t>
            </a:r>
          </a:p>
        </p:txBody>
      </p:sp>
    </p:spTree>
    <p:extLst>
      <p:ext uri="{BB962C8B-B14F-4D97-AF65-F5344CB8AC3E}">
        <p14:creationId xmlns:p14="http://schemas.microsoft.com/office/powerpoint/2010/main" val="1091412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BFC6-9EEA-4E80-BD9C-9DD31F7E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Example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3D89-E715-451B-AFDD-EA22CC81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example that show case the usability and user friendliness</a:t>
            </a:r>
          </a:p>
          <a:p>
            <a:r>
              <a:rPr lang="en-US" dirty="0"/>
              <a:t>Able to be modified and added more layers or use different activation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5371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DD76-C15A-4DBC-8454-0A4A69E86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76" y="174662"/>
            <a:ext cx="8399124" cy="55906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dirty="0"/>
              <a:t># Create your first MLP in </a:t>
            </a:r>
            <a:r>
              <a:rPr lang="en-SG" dirty="0" err="1"/>
              <a:t>Keras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from </a:t>
            </a:r>
            <a:r>
              <a:rPr lang="en-SG" dirty="0" err="1"/>
              <a:t>keras.models</a:t>
            </a:r>
            <a:r>
              <a:rPr lang="en-SG" dirty="0"/>
              <a:t> import Sequential</a:t>
            </a:r>
          </a:p>
          <a:p>
            <a:pPr marL="0" indent="0">
              <a:buNone/>
            </a:pPr>
            <a:r>
              <a:rPr lang="en-SG" dirty="0"/>
              <a:t>from </a:t>
            </a:r>
            <a:r>
              <a:rPr lang="en-SG" dirty="0" err="1"/>
              <a:t>keras.layers</a:t>
            </a:r>
            <a:r>
              <a:rPr lang="en-SG" dirty="0"/>
              <a:t> import Dense</a:t>
            </a:r>
          </a:p>
          <a:p>
            <a:pPr marL="0" indent="0">
              <a:buNone/>
            </a:pPr>
            <a:r>
              <a:rPr lang="en-SG" dirty="0"/>
              <a:t>from </a:t>
            </a:r>
            <a:r>
              <a:rPr lang="en-SG" dirty="0" err="1"/>
              <a:t>sklearn.metrics</a:t>
            </a:r>
            <a:r>
              <a:rPr lang="en-SG" dirty="0"/>
              <a:t> import </a:t>
            </a:r>
            <a:r>
              <a:rPr lang="en-SG" dirty="0" err="1"/>
              <a:t>classification_report</a:t>
            </a:r>
            <a:r>
              <a:rPr lang="en-SG" dirty="0"/>
              <a:t>, </a:t>
            </a:r>
            <a:r>
              <a:rPr lang="en-SG" dirty="0" err="1"/>
              <a:t>confusion_matrix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import </a:t>
            </a:r>
            <a:r>
              <a:rPr lang="en-SG" dirty="0" err="1"/>
              <a:t>numpy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# fix random seed for reproducibility</a:t>
            </a:r>
          </a:p>
          <a:p>
            <a:pPr marL="0" indent="0">
              <a:buNone/>
            </a:pPr>
            <a:r>
              <a:rPr lang="en-SG" dirty="0" err="1"/>
              <a:t>numpy.random.seed</a:t>
            </a:r>
            <a:r>
              <a:rPr lang="en-SG" dirty="0"/>
              <a:t>(7)</a:t>
            </a:r>
          </a:p>
          <a:p>
            <a:pPr marL="0" indent="0">
              <a:buNone/>
            </a:pPr>
            <a:r>
              <a:rPr lang="en-SG" dirty="0"/>
              <a:t># load pima </a:t>
            </a:r>
            <a:r>
              <a:rPr lang="en-SG" dirty="0" err="1"/>
              <a:t>indians</a:t>
            </a:r>
            <a:r>
              <a:rPr lang="en-SG" dirty="0"/>
              <a:t> dataset</a:t>
            </a:r>
          </a:p>
          <a:p>
            <a:pPr marL="0" indent="0">
              <a:buNone/>
            </a:pPr>
            <a:r>
              <a:rPr lang="en-SG" dirty="0"/>
              <a:t>dataset = </a:t>
            </a:r>
            <a:r>
              <a:rPr lang="en-SG" dirty="0" err="1"/>
              <a:t>numpy.loadtxt</a:t>
            </a:r>
            <a:r>
              <a:rPr lang="en-SG" dirty="0"/>
              <a:t>("pima-indians-diabetes.csv", delimiter=",")</a:t>
            </a:r>
          </a:p>
          <a:p>
            <a:pPr marL="0" indent="0">
              <a:buNone/>
            </a:pPr>
            <a:r>
              <a:rPr lang="en-SG" dirty="0"/>
              <a:t># split into input (X) and output (Y) variables</a:t>
            </a:r>
          </a:p>
          <a:p>
            <a:pPr marL="0" indent="0">
              <a:buNone/>
            </a:pPr>
            <a:r>
              <a:rPr lang="en-SG" dirty="0"/>
              <a:t>X = dataset[:,0:8]</a:t>
            </a:r>
          </a:p>
          <a:p>
            <a:pPr marL="0" indent="0">
              <a:buNone/>
            </a:pPr>
            <a:r>
              <a:rPr lang="en-SG" dirty="0"/>
              <a:t>Y = dataset[:,8]</a:t>
            </a:r>
          </a:p>
          <a:p>
            <a:pPr marL="0" indent="0">
              <a:buNone/>
            </a:pPr>
            <a:r>
              <a:rPr lang="en-SG" dirty="0"/>
              <a:t># create model</a:t>
            </a:r>
          </a:p>
          <a:p>
            <a:pPr marL="0" indent="0">
              <a:buNone/>
            </a:pPr>
            <a:r>
              <a:rPr lang="en-SG" dirty="0"/>
              <a:t>model = Sequential()</a:t>
            </a:r>
          </a:p>
          <a:p>
            <a:pPr marL="0" indent="0">
              <a:buNone/>
            </a:pPr>
            <a:r>
              <a:rPr lang="en-SG" dirty="0" err="1"/>
              <a:t>model.add</a:t>
            </a:r>
            <a:r>
              <a:rPr lang="en-SG" dirty="0"/>
              <a:t>(Dense(10, </a:t>
            </a:r>
            <a:r>
              <a:rPr lang="en-SG" dirty="0" err="1"/>
              <a:t>input_dim</a:t>
            </a:r>
            <a:r>
              <a:rPr lang="en-SG" dirty="0"/>
              <a:t>=8, activation='</a:t>
            </a:r>
            <a:r>
              <a:rPr lang="en-SG" dirty="0" err="1"/>
              <a:t>relu</a:t>
            </a:r>
            <a:r>
              <a:rPr lang="en-SG" dirty="0"/>
              <a:t>'))</a:t>
            </a:r>
          </a:p>
          <a:p>
            <a:pPr marL="0" indent="0">
              <a:buNone/>
            </a:pPr>
            <a:r>
              <a:rPr lang="en-SG" dirty="0" err="1"/>
              <a:t>model.add</a:t>
            </a:r>
            <a:r>
              <a:rPr lang="en-SG" dirty="0"/>
              <a:t>(Dense(10, activation='</a:t>
            </a:r>
            <a:r>
              <a:rPr lang="en-SG" dirty="0" err="1"/>
              <a:t>relu</a:t>
            </a:r>
            <a:r>
              <a:rPr lang="en-SG" dirty="0"/>
              <a:t>'))</a:t>
            </a:r>
          </a:p>
          <a:p>
            <a:pPr marL="0" indent="0">
              <a:buNone/>
            </a:pPr>
            <a:r>
              <a:rPr lang="en-SG" dirty="0" err="1"/>
              <a:t>model.add</a:t>
            </a:r>
            <a:r>
              <a:rPr lang="en-SG" dirty="0"/>
              <a:t>(Dense(1, activation='sigmoid'))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5556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EC08-8E4D-45F4-922B-5E7019B3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47" y="277402"/>
            <a:ext cx="8347753" cy="54879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SG" dirty="0"/>
              <a:t># Compile mode</a:t>
            </a:r>
          </a:p>
          <a:p>
            <a:pPr marL="0" indent="0">
              <a:buNone/>
            </a:pPr>
            <a:r>
              <a:rPr lang="en-SG" dirty="0"/>
              <a:t># https://www.tensorflow.org/guide/keras/train_and_evaluate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err="1"/>
              <a:t>model.compile</a:t>
            </a:r>
            <a:r>
              <a:rPr lang="en-SG" dirty="0"/>
              <a:t>(loss='</a:t>
            </a:r>
            <a:r>
              <a:rPr lang="en-SG" dirty="0" err="1"/>
              <a:t>binary_crossentropy</a:t>
            </a:r>
            <a:r>
              <a:rPr lang="en-SG" dirty="0"/>
              <a:t>', optimizer='</a:t>
            </a:r>
            <a:r>
              <a:rPr lang="en-SG" dirty="0" err="1"/>
              <a:t>adam</a:t>
            </a:r>
            <a:r>
              <a:rPr lang="en-SG" dirty="0"/>
              <a:t>', metrics=['accuracy'])</a:t>
            </a:r>
          </a:p>
          <a:p>
            <a:pPr marL="0" indent="0">
              <a:buNone/>
            </a:pPr>
            <a:r>
              <a:rPr lang="en-SG" dirty="0"/>
              <a:t># Fit the model</a:t>
            </a:r>
          </a:p>
          <a:p>
            <a:pPr marL="0" indent="0">
              <a:buNone/>
            </a:pPr>
            <a:r>
              <a:rPr lang="en-SG" dirty="0" err="1"/>
              <a:t>model.fit</a:t>
            </a:r>
            <a:r>
              <a:rPr lang="en-SG" dirty="0"/>
              <a:t>(X, Y, epochs=1, </a:t>
            </a:r>
            <a:r>
              <a:rPr lang="en-SG" dirty="0" err="1"/>
              <a:t>batch_size</a:t>
            </a:r>
            <a:r>
              <a:rPr lang="en-SG" dirty="0"/>
              <a:t>=10)</a:t>
            </a:r>
          </a:p>
          <a:p>
            <a:pPr marL="0" indent="0">
              <a:buNone/>
            </a:pPr>
            <a:r>
              <a:rPr lang="en-SG" dirty="0"/>
              <a:t># evaluate the model</a:t>
            </a:r>
          </a:p>
          <a:p>
            <a:pPr marL="0" indent="0">
              <a:buNone/>
            </a:pPr>
            <a:r>
              <a:rPr lang="en-SG" dirty="0"/>
              <a:t>scores = </a:t>
            </a:r>
            <a:r>
              <a:rPr lang="en-SG" dirty="0" err="1"/>
              <a:t>model.evaluate</a:t>
            </a:r>
            <a:r>
              <a:rPr lang="en-SG" dirty="0"/>
              <a:t>(X, Y)</a:t>
            </a:r>
          </a:p>
          <a:p>
            <a:pPr marL="0" indent="0">
              <a:buNone/>
            </a:pPr>
            <a:r>
              <a:rPr lang="en-SG" dirty="0"/>
              <a:t>print(scores)</a:t>
            </a:r>
          </a:p>
          <a:p>
            <a:pPr marL="0" indent="0">
              <a:buNone/>
            </a:pPr>
            <a:r>
              <a:rPr lang="en-SG" dirty="0"/>
              <a:t>print("</a:t>
            </a:r>
            <a:r>
              <a:rPr lang="en-SG" dirty="0" err="1"/>
              <a:t>Keras</a:t>
            </a:r>
            <a:r>
              <a:rPr lang="en-SG" dirty="0"/>
              <a:t>: \</a:t>
            </a:r>
            <a:r>
              <a:rPr lang="en-SG" dirty="0" err="1"/>
              <a:t>n%s</a:t>
            </a:r>
            <a:r>
              <a:rPr lang="en-SG" dirty="0"/>
              <a:t>: %.2f%%" % (</a:t>
            </a:r>
            <a:r>
              <a:rPr lang="en-SG" dirty="0" err="1"/>
              <a:t>model.metrics_names</a:t>
            </a:r>
            <a:r>
              <a:rPr lang="en-SG" dirty="0"/>
              <a:t>[1], scores[1]*100))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predictions = </a:t>
            </a:r>
            <a:r>
              <a:rPr lang="en-SG" dirty="0" err="1"/>
              <a:t>model.predict</a:t>
            </a:r>
            <a:r>
              <a:rPr lang="en-SG" dirty="0"/>
              <a:t>(X)</a:t>
            </a:r>
          </a:p>
          <a:p>
            <a:pPr marL="0" indent="0">
              <a:buNone/>
            </a:pPr>
            <a:r>
              <a:rPr lang="en-SG" dirty="0"/>
              <a:t>print(predictions)</a:t>
            </a:r>
          </a:p>
          <a:p>
            <a:pPr marL="0" indent="0">
              <a:buNone/>
            </a:pPr>
            <a:r>
              <a:rPr lang="en-SG" dirty="0"/>
              <a:t>print('predictions shape:', </a:t>
            </a:r>
            <a:r>
              <a:rPr lang="en-SG" dirty="0" err="1"/>
              <a:t>predictions.shape</a:t>
            </a:r>
            <a:r>
              <a:rPr lang="en-SG" dirty="0"/>
              <a:t>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err="1"/>
              <a:t>y_pred</a:t>
            </a:r>
            <a:r>
              <a:rPr lang="en-SG" dirty="0"/>
              <a:t> = (predictions &gt; 0.5)</a:t>
            </a:r>
          </a:p>
          <a:p>
            <a:pPr marL="0" indent="0">
              <a:buNone/>
            </a:pPr>
            <a:r>
              <a:rPr lang="en-SG" dirty="0" err="1"/>
              <a:t>y_pred</a:t>
            </a:r>
            <a:r>
              <a:rPr lang="en-SG" dirty="0"/>
              <a:t>=</a:t>
            </a:r>
            <a:r>
              <a:rPr lang="en-SG" dirty="0" err="1"/>
              <a:t>y_pred</a:t>
            </a:r>
            <a:r>
              <a:rPr lang="en-SG" dirty="0"/>
              <a:t>*1 #convert to 0,1 instead of True False</a:t>
            </a:r>
          </a:p>
          <a:p>
            <a:pPr marL="0" indent="0">
              <a:buNone/>
            </a:pPr>
            <a:r>
              <a:rPr lang="en-SG" dirty="0"/>
              <a:t>matrix = </a:t>
            </a:r>
            <a:r>
              <a:rPr lang="en-SG" dirty="0" err="1"/>
              <a:t>confusion_matrix</a:t>
            </a:r>
            <a:r>
              <a:rPr lang="en-SG" dirty="0"/>
              <a:t>(Y, </a:t>
            </a:r>
            <a:r>
              <a:rPr lang="en-SG" dirty="0" err="1"/>
              <a:t>y_pred</a:t>
            </a:r>
            <a:r>
              <a:rPr lang="en-SG" dirty="0"/>
              <a:t>)</a:t>
            </a:r>
          </a:p>
          <a:p>
            <a:pPr marL="0" indent="0">
              <a:buNone/>
            </a:pPr>
            <a:r>
              <a:rPr lang="en-SG" dirty="0"/>
              <a:t>print(matrix)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8446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60E4-0954-4F0A-AE3C-575A9322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Result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7DD5E-9F06-4BF7-B371-FE6F1F09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6" y="2441822"/>
            <a:ext cx="7557936" cy="183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39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5589-D037-45BF-9EB4-D31EAECE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65C8-0692-40A1-B90B-B73DC0515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program and look at the confusion matrix</a:t>
            </a:r>
          </a:p>
          <a:p>
            <a:r>
              <a:rPr lang="en-US" dirty="0"/>
              <a:t>What is the accuracy?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6B6BE-7D51-4E37-9BFE-D6551495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37" y="3274809"/>
            <a:ext cx="6317565" cy="15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6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78BE-92E9-48D6-82CD-75DA0FA8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58" y="214310"/>
            <a:ext cx="8229600" cy="1143000"/>
          </a:xfrm>
        </p:spPr>
        <p:txBody>
          <a:bodyPr/>
          <a:lstStyle/>
          <a:p>
            <a:r>
              <a:rPr lang="en-US" dirty="0"/>
              <a:t>Weekly Plan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7147-28F0-439E-B75B-FE39AD6E8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31" y="1552197"/>
            <a:ext cx="6878549" cy="4396540"/>
          </a:xfrm>
        </p:spPr>
        <p:txBody>
          <a:bodyPr>
            <a:normAutofit fontScale="850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SG" dirty="0"/>
              <a:t>Introduction to AI &amp; Installing Python and 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Neural Network 1 (PA)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Neural Network 2 (PA)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Weka (PA &amp; Project)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Chatbot 1 (Project)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Chatbot 2 (Project)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RPA 1 (Project)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RPA 2 (Project)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Practical Assessment Review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Project Review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Block Chain (Project)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Deep Learning – Tensor Flow LSTM GAN &amp; Reinforcement Learning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15448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77A8-141C-407F-A0E7-461FCAC1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Activation Function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8856-0BCE-47C4-9F31-926ED26B2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Try different parameter</a:t>
            </a:r>
          </a:p>
          <a:p>
            <a:endParaRPr lang="en-US" dirty="0"/>
          </a:p>
          <a:p>
            <a:r>
              <a:rPr lang="en-SG" dirty="0" err="1"/>
              <a:t>model.add</a:t>
            </a:r>
            <a:r>
              <a:rPr lang="en-SG" dirty="0"/>
              <a:t>(Dense(10, </a:t>
            </a:r>
            <a:r>
              <a:rPr lang="en-SG" dirty="0" err="1"/>
              <a:t>input_dim</a:t>
            </a:r>
            <a:r>
              <a:rPr lang="en-SG" dirty="0"/>
              <a:t>=8, activation='</a:t>
            </a:r>
            <a:r>
              <a:rPr lang="en-SG" dirty="0" err="1"/>
              <a:t>relu</a:t>
            </a:r>
            <a:r>
              <a:rPr lang="en-SG" dirty="0"/>
              <a:t>'))</a:t>
            </a:r>
          </a:p>
          <a:p>
            <a:r>
              <a:rPr lang="en-SG" dirty="0" err="1"/>
              <a:t>model.add</a:t>
            </a:r>
            <a:r>
              <a:rPr lang="en-SG" dirty="0"/>
              <a:t>(Dense(10, activation='</a:t>
            </a:r>
            <a:r>
              <a:rPr lang="en-SG" dirty="0" err="1"/>
              <a:t>relu</a:t>
            </a:r>
            <a:r>
              <a:rPr lang="en-SG" dirty="0"/>
              <a:t>'))</a:t>
            </a:r>
          </a:p>
          <a:p>
            <a:r>
              <a:rPr lang="en-SG" dirty="0" err="1"/>
              <a:t>model.add</a:t>
            </a:r>
            <a:r>
              <a:rPr lang="en-SG" dirty="0"/>
              <a:t>(Dense(1, activation='sigmoid’))</a:t>
            </a:r>
          </a:p>
          <a:p>
            <a:endParaRPr lang="en-SG" dirty="0"/>
          </a:p>
          <a:p>
            <a:r>
              <a:rPr lang="en-SG" dirty="0"/>
              <a:t>Try change </a:t>
            </a:r>
            <a:r>
              <a:rPr lang="en-SG" dirty="0" err="1"/>
              <a:t>relu</a:t>
            </a:r>
            <a:r>
              <a:rPr lang="en-SG" dirty="0"/>
              <a:t> to sigmoid and see if any difference in the results</a:t>
            </a:r>
          </a:p>
          <a:p>
            <a:r>
              <a:rPr lang="en-SG" dirty="0"/>
              <a:t>Write down the accuracy, which one is the highest?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7127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77A8-141C-407F-A0E7-461FCAC1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# of neurons in hidden layer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8856-0BCE-47C4-9F31-926ED26B2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Try different parameter</a:t>
            </a:r>
          </a:p>
          <a:p>
            <a:endParaRPr lang="en-US" dirty="0"/>
          </a:p>
          <a:p>
            <a:r>
              <a:rPr lang="en-SG" dirty="0" err="1"/>
              <a:t>model.add</a:t>
            </a:r>
            <a:r>
              <a:rPr lang="en-SG" dirty="0"/>
              <a:t>(Dense(10, </a:t>
            </a:r>
            <a:r>
              <a:rPr lang="en-SG" dirty="0" err="1"/>
              <a:t>input_dim</a:t>
            </a:r>
            <a:r>
              <a:rPr lang="en-SG" dirty="0"/>
              <a:t>=8, activation='</a:t>
            </a:r>
            <a:r>
              <a:rPr lang="en-SG" dirty="0" err="1"/>
              <a:t>relu</a:t>
            </a:r>
            <a:r>
              <a:rPr lang="en-SG" dirty="0"/>
              <a:t>'))</a:t>
            </a:r>
          </a:p>
          <a:p>
            <a:r>
              <a:rPr lang="en-SG" dirty="0" err="1"/>
              <a:t>model.add</a:t>
            </a:r>
            <a:r>
              <a:rPr lang="en-SG" dirty="0"/>
              <a:t>(Dense(10, activation='</a:t>
            </a:r>
            <a:r>
              <a:rPr lang="en-SG" dirty="0" err="1"/>
              <a:t>relu</a:t>
            </a:r>
            <a:r>
              <a:rPr lang="en-SG" dirty="0"/>
              <a:t>'))</a:t>
            </a:r>
          </a:p>
          <a:p>
            <a:r>
              <a:rPr lang="en-SG" dirty="0" err="1"/>
              <a:t>model.add</a:t>
            </a:r>
            <a:r>
              <a:rPr lang="en-SG" dirty="0"/>
              <a:t>(Dense(1, activation='sigmoid’))</a:t>
            </a:r>
          </a:p>
          <a:p>
            <a:endParaRPr lang="en-SG" dirty="0"/>
          </a:p>
          <a:p>
            <a:r>
              <a:rPr lang="en-SG" dirty="0"/>
              <a:t>Try change hidden layer neuron to sigmoid and see if any difference in the results</a:t>
            </a:r>
          </a:p>
          <a:p>
            <a:r>
              <a:rPr lang="en-SG" dirty="0"/>
              <a:t>Write down the accuracy, which one is the highest?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0A274C-796B-4DE2-9BC9-7A2CE5042E7C}"/>
              </a:ext>
            </a:extLst>
          </p:cNvPr>
          <p:cNvCxnSpPr/>
          <p:nvPr/>
        </p:nvCxnSpPr>
        <p:spPr>
          <a:xfrm flipH="1" flipV="1">
            <a:off x="3647326" y="3133618"/>
            <a:ext cx="102741" cy="1479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158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77A8-141C-407F-A0E7-461FCAC1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Hidden Layer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8856-0BCE-47C4-9F31-926ED26B2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Try different parameter</a:t>
            </a:r>
          </a:p>
          <a:p>
            <a:endParaRPr lang="en-US" dirty="0"/>
          </a:p>
          <a:p>
            <a:r>
              <a:rPr lang="en-SG" dirty="0" err="1"/>
              <a:t>model.add</a:t>
            </a:r>
            <a:r>
              <a:rPr lang="en-SG" dirty="0"/>
              <a:t>(Dense(10, </a:t>
            </a:r>
            <a:r>
              <a:rPr lang="en-SG" dirty="0" err="1"/>
              <a:t>input_dim</a:t>
            </a:r>
            <a:r>
              <a:rPr lang="en-SG" dirty="0"/>
              <a:t>=8, activation='</a:t>
            </a:r>
            <a:r>
              <a:rPr lang="en-SG" dirty="0" err="1"/>
              <a:t>relu</a:t>
            </a:r>
            <a:r>
              <a:rPr lang="en-SG" dirty="0"/>
              <a:t>'))</a:t>
            </a:r>
          </a:p>
          <a:p>
            <a:r>
              <a:rPr lang="en-SG" dirty="0" err="1"/>
              <a:t>model.add</a:t>
            </a:r>
            <a:r>
              <a:rPr lang="en-SG" dirty="0"/>
              <a:t>(Dense(10, activation='</a:t>
            </a:r>
            <a:r>
              <a:rPr lang="en-SG" dirty="0" err="1"/>
              <a:t>relu</a:t>
            </a:r>
            <a:r>
              <a:rPr lang="en-SG" dirty="0"/>
              <a:t>'))</a:t>
            </a:r>
          </a:p>
          <a:p>
            <a:r>
              <a:rPr lang="en-SG" dirty="0" err="1"/>
              <a:t>model.add</a:t>
            </a:r>
            <a:r>
              <a:rPr lang="en-SG" dirty="0"/>
              <a:t>(Dense(1, activation='sigmoid’))</a:t>
            </a:r>
          </a:p>
          <a:p>
            <a:endParaRPr lang="en-SG" dirty="0"/>
          </a:p>
          <a:p>
            <a:r>
              <a:rPr lang="en-SG" dirty="0"/>
              <a:t>Try add and remove hidden layer by adding or removing </a:t>
            </a:r>
            <a:r>
              <a:rPr lang="en-SG" dirty="0" err="1"/>
              <a:t>model.add</a:t>
            </a:r>
            <a:r>
              <a:rPr lang="en-SG" dirty="0"/>
              <a:t> and see if any difference in the results</a:t>
            </a:r>
          </a:p>
          <a:p>
            <a:r>
              <a:rPr lang="en-SG" dirty="0"/>
              <a:t>Write down the accuracy, which one is the highest?</a:t>
            </a:r>
          </a:p>
          <a:p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3939E9-7797-4C85-8AB0-AA97957C08F4}"/>
              </a:ext>
            </a:extLst>
          </p:cNvPr>
          <p:cNvCxnSpPr/>
          <p:nvPr/>
        </p:nvCxnSpPr>
        <p:spPr>
          <a:xfrm flipV="1">
            <a:off x="1797978" y="3595955"/>
            <a:ext cx="0" cy="1469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796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E264-3E1B-496C-A2DB-5F770A4B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66" y="122006"/>
            <a:ext cx="8229600" cy="1143000"/>
          </a:xfrm>
        </p:spPr>
        <p:txBody>
          <a:bodyPr/>
          <a:lstStyle/>
          <a:p>
            <a:r>
              <a:rPr lang="en-US" dirty="0"/>
              <a:t>Exercise 5 Compile – Losses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AB6-EEAB-4962-A56A-0AD53D12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66463"/>
            <a:ext cx="8471043" cy="4798031"/>
          </a:xfrm>
        </p:spPr>
        <p:txBody>
          <a:bodyPr>
            <a:normAutofit lnSpcReduction="10000"/>
          </a:bodyPr>
          <a:lstStyle/>
          <a:p>
            <a:r>
              <a:rPr lang="en-SG" dirty="0"/>
              <a:t># Compile mode</a:t>
            </a:r>
          </a:p>
          <a:p>
            <a:r>
              <a:rPr lang="en-SG" dirty="0"/>
              <a:t>#https://www.tensorflow.org/guide/keras/train_and_evaluate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1400" dirty="0" err="1"/>
              <a:t>model.compile</a:t>
            </a:r>
            <a:r>
              <a:rPr lang="en-SG" sz="1400" dirty="0"/>
              <a:t>(</a:t>
            </a:r>
          </a:p>
          <a:p>
            <a:pPr marL="0" indent="0">
              <a:buNone/>
            </a:pPr>
            <a:r>
              <a:rPr lang="en-SG" sz="1400" dirty="0"/>
              <a:t>optimizer=</a:t>
            </a:r>
            <a:r>
              <a:rPr lang="en-SG" sz="1400" dirty="0" err="1"/>
              <a:t>keras.optimizers.RMSprop</a:t>
            </a:r>
            <a:r>
              <a:rPr lang="en-SG" sz="1400" dirty="0"/>
              <a:t>(),  # Optimizer</a:t>
            </a:r>
          </a:p>
          <a:p>
            <a:pPr marL="0" indent="0">
              <a:buNone/>
            </a:pPr>
            <a:r>
              <a:rPr lang="en-SG" sz="1400" dirty="0"/>
              <a:t>loss=</a:t>
            </a:r>
            <a:r>
              <a:rPr lang="en-SG" sz="1400" dirty="0" err="1"/>
              <a:t>keras.losses.SparseCategoricalCrossentropy</a:t>
            </a:r>
            <a:r>
              <a:rPr lang="en-SG" sz="1400" dirty="0"/>
              <a:t>(</a:t>
            </a:r>
            <a:r>
              <a:rPr lang="en-SG" sz="1400" dirty="0" err="1"/>
              <a:t>from_logits</a:t>
            </a:r>
            <a:r>
              <a:rPr lang="en-SG" sz="1400" dirty="0"/>
              <a:t>=True), # Loss function to minimize</a:t>
            </a:r>
          </a:p>
          <a:p>
            <a:pPr marL="0" indent="0">
              <a:buNone/>
            </a:pPr>
            <a:r>
              <a:rPr lang="en-SG" sz="1400" dirty="0"/>
              <a:t>metrics=['</a:t>
            </a:r>
            <a:r>
              <a:rPr lang="en-SG" sz="1400" dirty="0" err="1"/>
              <a:t>sparse_categorical_accuracy</a:t>
            </a:r>
            <a:r>
              <a:rPr lang="en-SG" sz="1400" dirty="0"/>
              <a:t>’]</a:t>
            </a:r>
            <a:r>
              <a:rPr lang="en-US" sz="1400" dirty="0"/>
              <a:t> # List of metrics to monitor</a:t>
            </a:r>
          </a:p>
          <a:p>
            <a:pPr marL="0" indent="0">
              <a:buNone/>
            </a:pPr>
            <a:r>
              <a:rPr lang="en-SG" sz="1400" dirty="0"/>
              <a:t> 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err="1"/>
              <a:t>model.compile</a:t>
            </a:r>
            <a:r>
              <a:rPr lang="en-SG" dirty="0"/>
              <a:t>(</a:t>
            </a:r>
          </a:p>
          <a:p>
            <a:pPr marL="0" indent="0">
              <a:buNone/>
            </a:pPr>
            <a:r>
              <a:rPr lang="en-SG" dirty="0"/>
              <a:t>optimizer='</a:t>
            </a:r>
            <a:r>
              <a:rPr lang="en-SG" dirty="0" err="1"/>
              <a:t>adam</a:t>
            </a:r>
            <a:r>
              <a:rPr lang="en-SG" dirty="0"/>
              <a:t>’,</a:t>
            </a:r>
          </a:p>
          <a:p>
            <a:pPr marL="0" indent="0">
              <a:buNone/>
            </a:pPr>
            <a:r>
              <a:rPr lang="en-SG" dirty="0"/>
              <a:t>loss='</a:t>
            </a:r>
            <a:r>
              <a:rPr lang="en-SG" dirty="0" err="1"/>
              <a:t>binary_crossentropy</a:t>
            </a:r>
            <a:r>
              <a:rPr lang="en-SG" dirty="0"/>
              <a:t>’, </a:t>
            </a:r>
          </a:p>
          <a:p>
            <a:pPr marL="0" indent="0">
              <a:buNone/>
            </a:pPr>
            <a:r>
              <a:rPr lang="en-SG" dirty="0"/>
              <a:t>metrics=['accuracy'])</a:t>
            </a:r>
          </a:p>
          <a:p>
            <a:endParaRPr lang="en-S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DFC6FD-9C01-4067-87BE-4197D63BBC6B}"/>
              </a:ext>
            </a:extLst>
          </p:cNvPr>
          <p:cNvCxnSpPr/>
          <p:nvPr/>
        </p:nvCxnSpPr>
        <p:spPr>
          <a:xfrm>
            <a:off x="3657600" y="212675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Arrow: Left 3">
            <a:extLst>
              <a:ext uri="{FF2B5EF4-FFF2-40B4-BE49-F238E27FC236}">
                <a16:creationId xmlns:a16="http://schemas.microsoft.com/office/drawing/2014/main" id="{BE1EE725-5172-431A-8E3B-2988FA3D31DF}"/>
              </a:ext>
            </a:extLst>
          </p:cNvPr>
          <p:cNvSpPr/>
          <p:nvPr/>
        </p:nvSpPr>
        <p:spPr>
          <a:xfrm>
            <a:off x="8373439" y="3279151"/>
            <a:ext cx="626724" cy="29969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57930-41FF-49FC-A4CE-A6F47170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305" y="5293400"/>
            <a:ext cx="719390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24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5323-8CC7-47E9-BB5C-C227B9BCD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3134"/>
            <a:ext cx="8229600" cy="440218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What are losses?</a:t>
            </a:r>
          </a:p>
          <a:p>
            <a:pPr marL="0" indent="0">
              <a:buNone/>
            </a:pPr>
            <a:r>
              <a:rPr lang="en-US" dirty="0"/>
              <a:t>	Recall the goal of the neural network is to minimize the errors from the prediction and actual target across the dataset</a:t>
            </a:r>
          </a:p>
          <a:p>
            <a:pPr marL="0" indent="0">
              <a:buNone/>
            </a:pPr>
            <a:r>
              <a:rPr lang="en-US" dirty="0"/>
              <a:t>	Losses are the formula used to compute these errors</a:t>
            </a:r>
          </a:p>
          <a:p>
            <a:pPr marL="0" indent="0">
              <a:buNone/>
            </a:pPr>
            <a:r>
              <a:rPr lang="en-US" dirty="0"/>
              <a:t>	So that the losses (error) can be used to compute to update the weights of neuron</a:t>
            </a:r>
          </a:p>
          <a:p>
            <a:pPr marL="0" indent="0">
              <a:buNone/>
            </a:pPr>
            <a:r>
              <a:rPr lang="en-US" dirty="0"/>
              <a:t>	This is </a:t>
            </a:r>
            <a:r>
              <a:rPr lang="en-US" b="1" dirty="0"/>
              <a:t>WHAT </a:t>
            </a:r>
            <a:r>
              <a:rPr lang="en-US" dirty="0"/>
              <a:t>you want to optimize. </a:t>
            </a:r>
            <a:r>
              <a:rPr lang="en-US" dirty="0">
                <a:sym typeface="Wingdings" panose="05000000000000000000" pitchFamily="2" charset="2"/>
              </a:rPr>
              <a:t> minimize error</a:t>
            </a: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7D299A-1A2C-458E-8452-D07D17B5F578}"/>
              </a:ext>
            </a:extLst>
          </p:cNvPr>
          <p:cNvSpPr txBox="1">
            <a:spLocks/>
          </p:cNvSpPr>
          <p:nvPr/>
        </p:nvSpPr>
        <p:spPr>
          <a:xfrm>
            <a:off x="272266" y="1220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/>
              <a:t>Exercise 5 Compile – Losses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3542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5D70-3697-4A78-8127-6525EAD7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 Compile – Losses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288DC-2384-4281-859A-5F859801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02" y="1633592"/>
            <a:ext cx="8409398" cy="4131728"/>
          </a:xfrm>
        </p:spPr>
        <p:txBody>
          <a:bodyPr/>
          <a:lstStyle/>
          <a:p>
            <a:r>
              <a:rPr lang="en-SG" dirty="0"/>
              <a:t>Losses:</a:t>
            </a:r>
          </a:p>
          <a:p>
            <a:endParaRPr lang="en-SG" dirty="0"/>
          </a:p>
          <a:p>
            <a:r>
              <a:rPr lang="en-SG" dirty="0" err="1"/>
              <a:t>MeanSquaredError</a:t>
            </a:r>
            <a:r>
              <a:rPr lang="en-SG" dirty="0"/>
              <a:t>()</a:t>
            </a:r>
          </a:p>
          <a:p>
            <a:r>
              <a:rPr lang="en-SG" dirty="0" err="1"/>
              <a:t>KLDivergence</a:t>
            </a:r>
            <a:r>
              <a:rPr lang="en-SG" dirty="0"/>
              <a:t>()</a:t>
            </a:r>
          </a:p>
          <a:p>
            <a:r>
              <a:rPr lang="en-SG" dirty="0" err="1"/>
              <a:t>CosineSimilarity</a:t>
            </a:r>
            <a:r>
              <a:rPr lang="en-SG" dirty="0"/>
              <a:t>()</a:t>
            </a:r>
          </a:p>
          <a:p>
            <a:r>
              <a:rPr lang="en-SG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001742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4533-150F-47DB-A7B4-564C5723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 Compile – Losses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61CF-CBC9-4E9A-83C3-60D274E6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Important losses to know:</a:t>
            </a:r>
          </a:p>
          <a:p>
            <a:pPr lvl="1"/>
            <a:r>
              <a:rPr lang="en-SG" dirty="0"/>
              <a:t>Root mean squared error (Continuous)</a:t>
            </a:r>
          </a:p>
          <a:p>
            <a:pPr lvl="1"/>
            <a:r>
              <a:rPr lang="en-SG" dirty="0"/>
              <a:t>Binary cross entropy (Discrete for 2 classes </a:t>
            </a:r>
            <a:r>
              <a:rPr lang="en-SG" dirty="0" err="1"/>
              <a:t>eg.</a:t>
            </a:r>
            <a:r>
              <a:rPr lang="en-SG" dirty="0"/>
              <a:t> Dog vs Cat)</a:t>
            </a:r>
          </a:p>
          <a:p>
            <a:pPr lvl="1"/>
            <a:r>
              <a:rPr lang="en-SG" dirty="0"/>
              <a:t>Categorical cross entropy​​ (Discrete for &gt;2 classes </a:t>
            </a:r>
            <a:r>
              <a:rPr lang="en-SG" dirty="0" err="1"/>
              <a:t>eg.</a:t>
            </a:r>
            <a:r>
              <a:rPr lang="en-SG" dirty="0"/>
              <a:t> Dog vs Cat vs Monkey)</a:t>
            </a:r>
          </a:p>
        </p:txBody>
      </p:sp>
    </p:spTree>
    <p:extLst>
      <p:ext uri="{BB962C8B-B14F-4D97-AF65-F5344CB8AC3E}">
        <p14:creationId xmlns:p14="http://schemas.microsoft.com/office/powerpoint/2010/main" val="259610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F8C1-C215-4500-9BEC-7FE7E6E3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Root mean squared error (Covered in Analytics 1)</a:t>
            </a:r>
          </a:p>
          <a:p>
            <a:r>
              <a:rPr lang="en-SG" dirty="0"/>
              <a:t>Binary cross entropy (Discrete for 2 classes </a:t>
            </a:r>
            <a:r>
              <a:rPr lang="en-SG" dirty="0" err="1"/>
              <a:t>eg.</a:t>
            </a:r>
            <a:r>
              <a:rPr lang="en-SG" dirty="0"/>
              <a:t> Dog vs Cat) (Covered today in detail)</a:t>
            </a:r>
          </a:p>
          <a:p>
            <a:r>
              <a:rPr lang="en-SG" dirty="0"/>
              <a:t>Categorical cross entropy​​ (Discrete for &gt;2 classes </a:t>
            </a:r>
            <a:r>
              <a:rPr lang="en-SG" dirty="0" err="1"/>
              <a:t>eg.</a:t>
            </a:r>
            <a:r>
              <a:rPr lang="en-SG" dirty="0"/>
              <a:t> Dog vs Cat vs Monkey) (Self-reading. Concept similar to binary cross entropy. Email me if you have questions)</a:t>
            </a:r>
          </a:p>
          <a:p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75F713-FF0F-44BE-9B83-FF93651B6654}"/>
              </a:ext>
            </a:extLst>
          </p:cNvPr>
          <p:cNvSpPr txBox="1">
            <a:spLocks/>
          </p:cNvSpPr>
          <p:nvPr/>
        </p:nvSpPr>
        <p:spPr>
          <a:xfrm>
            <a:off x="609600" y="7160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/>
              <a:t>Exercise 5 Compile – Losses</a:t>
            </a:r>
            <a:br>
              <a:rPr lang="en-SG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4032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1A4E-9F8A-419C-9AAA-5DE64889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 Compile – Losses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CD364-E38B-4ED8-9062-30CF23C2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87600"/>
            <a:ext cx="8229600" cy="3377719"/>
          </a:xfrm>
        </p:spPr>
        <p:txBody>
          <a:bodyPr/>
          <a:lstStyle/>
          <a:p>
            <a:r>
              <a:rPr lang="en-SG" sz="2000" dirty="0"/>
              <a:t>Some intuition (for example in classifying apple (1) and orange(0))</a:t>
            </a:r>
          </a:p>
          <a:p>
            <a:r>
              <a:rPr lang="en-SG" sz="2000" dirty="0"/>
              <a:t>Look at this in 3 cases </a:t>
            </a:r>
          </a:p>
          <a:p>
            <a:pPr lvl="1"/>
            <a:r>
              <a:rPr lang="en-SG" sz="1700" u="sng" dirty="0"/>
              <a:t>Model predict Apple (1) but is Orange (0) </a:t>
            </a:r>
          </a:p>
          <a:p>
            <a:pPr lvl="1"/>
            <a:r>
              <a:rPr lang="en-SG" sz="1700" dirty="0"/>
              <a:t>Model predict Orange (0) but is Orange (Apple)</a:t>
            </a:r>
          </a:p>
          <a:p>
            <a:pPr lvl="1"/>
            <a:r>
              <a:rPr lang="en-SG" sz="1700" u="sng" dirty="0"/>
              <a:t>Model predict Apple (1) and is Apple (1) </a:t>
            </a:r>
          </a:p>
          <a:p>
            <a:pPr lvl="1"/>
            <a:r>
              <a:rPr lang="en-SG" sz="1700" dirty="0"/>
              <a:t>Model predict Orange (0) and is Orange (0)</a:t>
            </a:r>
          </a:p>
          <a:p>
            <a:pPr lvl="1"/>
            <a:r>
              <a:rPr lang="en-SG" sz="1700" u="sng" dirty="0"/>
              <a:t>Model is not confident P(Yi) = 0.5</a:t>
            </a:r>
          </a:p>
          <a:p>
            <a:pPr lvl="1"/>
            <a:endParaRPr lang="en-SG" sz="1700" dirty="0"/>
          </a:p>
          <a:p>
            <a:pPr lvl="1"/>
            <a:endParaRPr lang="en-SG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1F6A8-E199-4CF6-98A0-63D3AFF91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421677"/>
            <a:ext cx="52197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566D8D-A988-46A8-AF91-527D42E84F12}"/>
              </a:ext>
            </a:extLst>
          </p:cNvPr>
          <p:cNvSpPr/>
          <p:nvPr/>
        </p:nvSpPr>
        <p:spPr>
          <a:xfrm>
            <a:off x="3623733" y="1507068"/>
            <a:ext cx="1202267" cy="533400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C00D36-8A46-4CBA-80CF-575240DF75D6}"/>
              </a:ext>
            </a:extLst>
          </p:cNvPr>
          <p:cNvSpPr/>
          <p:nvPr/>
        </p:nvSpPr>
        <p:spPr>
          <a:xfrm>
            <a:off x="5063068" y="1531214"/>
            <a:ext cx="2076450" cy="5334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2883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0DCA-47E4-41A4-8D1F-77542E39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3689"/>
            <a:ext cx="8229600" cy="348163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lvl="1" indent="0">
              <a:buNone/>
            </a:pPr>
            <a:r>
              <a:rPr lang="en-SG" sz="1700" dirty="0"/>
              <a:t>Apple </a:t>
            </a:r>
            <a:r>
              <a:rPr lang="en-SG" sz="1700" dirty="0">
                <a:sym typeface="Wingdings" panose="05000000000000000000" pitchFamily="2" charset="2"/>
              </a:rPr>
              <a:t> 1 , Orange  0</a:t>
            </a:r>
            <a:endParaRPr lang="en-SG" sz="1700" dirty="0"/>
          </a:p>
          <a:p>
            <a:pPr marL="556895" lvl="1" indent="-213995"/>
            <a:r>
              <a:rPr lang="en-SG" sz="1700" dirty="0"/>
              <a:t>Model predict Apple (1) but is Orange (0) – similar to case 2</a:t>
            </a:r>
            <a:endParaRPr lang="en-SG" sz="1400" dirty="0">
              <a:cs typeface="Arial"/>
            </a:endParaRPr>
          </a:p>
          <a:p>
            <a:pPr marL="685800" lvl="2" indent="0">
              <a:buNone/>
            </a:pPr>
            <a:r>
              <a:rPr lang="en-SG" sz="1600" dirty="0"/>
              <a:t>P(</a:t>
            </a:r>
            <a:r>
              <a:rPr lang="en-SG" sz="1600" dirty="0" err="1"/>
              <a:t>yi</a:t>
            </a:r>
            <a:r>
              <a:rPr lang="en-SG" sz="1600" dirty="0"/>
              <a:t>) </a:t>
            </a:r>
            <a:r>
              <a:rPr lang="en-SG" sz="1600" dirty="0">
                <a:sym typeface="Wingdings" panose="05000000000000000000" pitchFamily="2" charset="2"/>
              </a:rPr>
              <a:t> high (0.8)</a:t>
            </a:r>
            <a:endParaRPr lang="en-SG" sz="1600" dirty="0">
              <a:cs typeface="Arial"/>
            </a:endParaRPr>
          </a:p>
          <a:p>
            <a:pPr marL="685800" lvl="2" indent="0">
              <a:buNone/>
            </a:pPr>
            <a:r>
              <a:rPr lang="en-SG" sz="1600" dirty="0">
                <a:sym typeface="Wingdings" panose="05000000000000000000" pitchFamily="2" charset="2"/>
              </a:rPr>
              <a:t>Yi  0 </a:t>
            </a:r>
            <a:endParaRPr lang="en-SG" sz="1600" dirty="0">
              <a:cs typeface="Arial"/>
            </a:endParaRPr>
          </a:p>
          <a:p>
            <a:pPr marL="685800" lvl="2" indent="0">
              <a:buNone/>
            </a:pPr>
            <a:r>
              <a:rPr lang="en-SG" sz="1600" dirty="0"/>
              <a:t>Becomes 0</a:t>
            </a:r>
            <a:endParaRPr lang="en-SG" sz="1600" dirty="0">
              <a:cs typeface="Arial"/>
            </a:endParaRPr>
          </a:p>
          <a:p>
            <a:pPr marL="685800" lvl="2" indent="0">
              <a:buNone/>
            </a:pPr>
            <a:endParaRPr lang="en-SG" sz="1600" dirty="0">
              <a:cs typeface="Arial"/>
            </a:endParaRPr>
          </a:p>
          <a:p>
            <a:pPr marL="685800" lvl="2" indent="0">
              <a:buNone/>
            </a:pPr>
            <a:endParaRPr lang="en-SG" sz="1600" dirty="0">
              <a:cs typeface="Arial"/>
            </a:endParaRPr>
          </a:p>
          <a:p>
            <a:pPr marL="685800" lvl="2" indent="0">
              <a:buNone/>
            </a:pPr>
            <a:endParaRPr lang="en-SG" sz="1600" dirty="0">
              <a:cs typeface="Arial"/>
            </a:endParaRPr>
          </a:p>
          <a:p>
            <a:pPr marL="685800" lvl="2" indent="0">
              <a:buNone/>
            </a:pPr>
            <a:r>
              <a:rPr lang="en-SG" sz="1600" dirty="0"/>
              <a:t>(1 – </a:t>
            </a:r>
            <a:r>
              <a:rPr lang="en-SG" sz="1600" dirty="0" err="1"/>
              <a:t>yi</a:t>
            </a:r>
            <a:r>
              <a:rPr lang="en-SG" sz="1600" dirty="0"/>
              <a:t>) </a:t>
            </a:r>
            <a:r>
              <a:rPr lang="en-SG" sz="1600" dirty="0">
                <a:sym typeface="Wingdings" panose="05000000000000000000" pitchFamily="2" charset="2"/>
              </a:rPr>
              <a:t> 1</a:t>
            </a:r>
            <a:endParaRPr lang="en-SG" sz="1600" dirty="0">
              <a:cs typeface="Arial"/>
            </a:endParaRPr>
          </a:p>
          <a:p>
            <a:pPr marL="685800" lvl="2" indent="0">
              <a:buNone/>
            </a:pPr>
            <a:r>
              <a:rPr lang="en-SG" sz="1600" dirty="0"/>
              <a:t>Part 2</a:t>
            </a:r>
            <a:r>
              <a:rPr lang="en-SG" sz="1600" dirty="0">
                <a:sym typeface="Wingdings" panose="05000000000000000000" pitchFamily="2" charset="2"/>
              </a:rPr>
              <a:t> </a:t>
            </a:r>
            <a:r>
              <a:rPr lang="en-SG" sz="1600" dirty="0"/>
              <a:t>Becomes </a:t>
            </a:r>
            <a:r>
              <a:rPr lang="en-SG" sz="1600" b="1" dirty="0"/>
              <a:t>high</a:t>
            </a:r>
            <a:r>
              <a:rPr lang="en-SG" sz="1600" dirty="0"/>
              <a:t> Log(0.2) &gt; Log(0.8) in magnitude</a:t>
            </a:r>
            <a:endParaRPr lang="en-SG" sz="1600" dirty="0">
              <a:cs typeface="Arial"/>
            </a:endParaRPr>
          </a:p>
          <a:p>
            <a:pPr lvl="2"/>
            <a:endParaRPr lang="en-SG" sz="1400" dirty="0"/>
          </a:p>
          <a:p>
            <a:r>
              <a:rPr lang="en-SG" dirty="0"/>
              <a:t>Conclusion: Predict wrongly </a:t>
            </a:r>
            <a:r>
              <a:rPr lang="en-SG" dirty="0">
                <a:sym typeface="Wingdings" panose="05000000000000000000" pitchFamily="2" charset="2"/>
              </a:rPr>
              <a:t></a:t>
            </a:r>
            <a:r>
              <a:rPr lang="en-SG" dirty="0"/>
              <a:t> Error is large </a:t>
            </a:r>
            <a:r>
              <a:rPr lang="en-SG" dirty="0">
                <a:sym typeface="Wingdings" panose="05000000000000000000" pitchFamily="2" charset="2"/>
              </a:rPr>
              <a:t> Huge changes is made to weights with backpropagation  New result is very different which is good!</a:t>
            </a: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1B5ACB-F9A3-46F8-9096-02B7D691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3563"/>
            <a:ext cx="8229600" cy="1143000"/>
          </a:xfrm>
        </p:spPr>
        <p:txBody>
          <a:bodyPr/>
          <a:lstStyle/>
          <a:p>
            <a:r>
              <a:rPr lang="en-US" dirty="0"/>
              <a:t>Exercise 5 Compile – Losses</a:t>
            </a:r>
            <a:endParaRPr lang="en-SG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9545B86-D79A-442D-890E-4C134B294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421677"/>
            <a:ext cx="52197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86EC53-6CCA-456A-A831-42AD87D392F4}"/>
              </a:ext>
            </a:extLst>
          </p:cNvPr>
          <p:cNvSpPr/>
          <p:nvPr/>
        </p:nvSpPr>
        <p:spPr>
          <a:xfrm>
            <a:off x="3623733" y="1507068"/>
            <a:ext cx="1202267" cy="533400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1C6107-A650-4049-9F13-B5AE68973DDE}"/>
              </a:ext>
            </a:extLst>
          </p:cNvPr>
          <p:cNvSpPr/>
          <p:nvPr/>
        </p:nvSpPr>
        <p:spPr>
          <a:xfrm>
            <a:off x="5063068" y="1531214"/>
            <a:ext cx="2076450" cy="5334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ED4FDE1-B300-495E-B0B5-8D4394045C7C}"/>
              </a:ext>
            </a:extLst>
          </p:cNvPr>
          <p:cNvSpPr/>
          <p:nvPr/>
        </p:nvSpPr>
        <p:spPr>
          <a:xfrm rot="19567259">
            <a:off x="2076161" y="2498782"/>
            <a:ext cx="2056742" cy="237624"/>
          </a:xfrm>
          <a:prstGeom prst="rightArrow">
            <a:avLst/>
          </a:prstGeom>
          <a:solidFill>
            <a:schemeClr val="accent5">
              <a:alpha val="46000"/>
            </a:schemeClr>
          </a:solidFill>
          <a:ln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2E2088C-1A65-4003-9094-F57B1BCC09AD}"/>
              </a:ext>
            </a:extLst>
          </p:cNvPr>
          <p:cNvSpPr/>
          <p:nvPr/>
        </p:nvSpPr>
        <p:spPr>
          <a:xfrm rot="19567259">
            <a:off x="2882568" y="2977716"/>
            <a:ext cx="3450592" cy="284043"/>
          </a:xfrm>
          <a:prstGeom prst="rightArrow">
            <a:avLst/>
          </a:prstGeom>
          <a:solidFill>
            <a:schemeClr val="accent5">
              <a:alpha val="46000"/>
            </a:schemeClr>
          </a:solidFill>
          <a:ln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309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6CF0-8B7B-485D-8E32-40437195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Recording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3A1FB-B814-44BD-BF94-D30ADE5E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Regression (PA) – Video</a:t>
            </a:r>
          </a:p>
          <a:p>
            <a:r>
              <a:rPr lang="en-SG" dirty="0"/>
              <a:t>Decision Tree (PA) – Video</a:t>
            </a:r>
          </a:p>
          <a:p>
            <a:r>
              <a:rPr lang="en-SG" dirty="0"/>
              <a:t>Text Analytics - Video</a:t>
            </a:r>
          </a:p>
          <a:p>
            <a:r>
              <a:rPr lang="en-SG" dirty="0"/>
              <a:t>Accounting and Finance knowledge – Video</a:t>
            </a:r>
          </a:p>
          <a:p>
            <a:endParaRPr lang="en-SG" dirty="0"/>
          </a:p>
          <a:p>
            <a:r>
              <a:rPr lang="en-SG" dirty="0"/>
              <a:t>Pre-Requisite : BC2406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8155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0DCA-47E4-41A4-8D1F-77542E39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3689"/>
            <a:ext cx="8229600" cy="348163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lvl="1" indent="0">
              <a:buNone/>
            </a:pPr>
            <a:r>
              <a:rPr lang="en-SG" sz="1700" dirty="0"/>
              <a:t>Apple </a:t>
            </a:r>
            <a:r>
              <a:rPr lang="en-SG" sz="1700" dirty="0">
                <a:sym typeface="Wingdings" panose="05000000000000000000" pitchFamily="2" charset="2"/>
              </a:rPr>
              <a:t> 1 , Orange  0</a:t>
            </a:r>
            <a:endParaRPr lang="en-SG" sz="1700" dirty="0"/>
          </a:p>
          <a:p>
            <a:pPr marL="556895" lvl="1" indent="-213995"/>
            <a:r>
              <a:rPr lang="en-SG" sz="1700" dirty="0"/>
              <a:t>Model predict Apple (1) and is Apple (1) – similar to case 4</a:t>
            </a:r>
            <a:endParaRPr lang="en-SG" sz="1400">
              <a:cs typeface="Arial"/>
            </a:endParaRPr>
          </a:p>
          <a:p>
            <a:pPr marL="685800" lvl="2" indent="0">
              <a:buNone/>
            </a:pPr>
            <a:r>
              <a:rPr lang="en-SG" sz="1600" dirty="0"/>
              <a:t>P(</a:t>
            </a:r>
            <a:r>
              <a:rPr lang="en-SG" sz="1600" dirty="0" err="1"/>
              <a:t>yi</a:t>
            </a:r>
            <a:r>
              <a:rPr lang="en-SG" sz="1600" dirty="0"/>
              <a:t>) </a:t>
            </a:r>
            <a:r>
              <a:rPr lang="en-SG" sz="1600" dirty="0">
                <a:sym typeface="Wingdings" panose="05000000000000000000" pitchFamily="2" charset="2"/>
              </a:rPr>
              <a:t> high (0.8)</a:t>
            </a:r>
            <a:endParaRPr lang="en-SG" sz="1600">
              <a:cs typeface="Arial"/>
            </a:endParaRPr>
          </a:p>
          <a:p>
            <a:pPr marL="685800" lvl="2" indent="0">
              <a:buNone/>
            </a:pPr>
            <a:r>
              <a:rPr lang="en-SG" sz="1600" dirty="0">
                <a:sym typeface="Wingdings" panose="05000000000000000000" pitchFamily="2" charset="2"/>
              </a:rPr>
              <a:t>Yi  1 </a:t>
            </a:r>
            <a:endParaRPr lang="en-SG" sz="1600">
              <a:cs typeface="Arial"/>
            </a:endParaRPr>
          </a:p>
          <a:p>
            <a:pPr marL="685800" lvl="2" indent="0">
              <a:buNone/>
            </a:pPr>
            <a:r>
              <a:rPr lang="en-SG" sz="1600" dirty="0"/>
              <a:t>Becomes </a:t>
            </a:r>
            <a:r>
              <a:rPr lang="en-SG" sz="1600" b="1" dirty="0"/>
              <a:t>low</a:t>
            </a:r>
            <a:endParaRPr lang="en-SG" sz="1600" b="1">
              <a:cs typeface="Arial"/>
            </a:endParaRPr>
          </a:p>
          <a:p>
            <a:pPr marL="685800" lvl="2" indent="0">
              <a:buNone/>
            </a:pPr>
            <a:r>
              <a:rPr lang="en-SG" sz="1600" dirty="0"/>
              <a:t>Log(0.8) is lower in magnitude than Log(0.2). Compare with previous slides</a:t>
            </a:r>
            <a:endParaRPr lang="en-SG" sz="1600">
              <a:cs typeface="Arial"/>
            </a:endParaRPr>
          </a:p>
          <a:p>
            <a:pPr marL="685800" lvl="2" indent="0">
              <a:buNone/>
            </a:pPr>
            <a:endParaRPr lang="en-SG" sz="1400" dirty="0"/>
          </a:p>
          <a:p>
            <a:pPr marL="685800" lvl="2" indent="0">
              <a:buNone/>
            </a:pPr>
            <a:endParaRPr lang="en-SG" sz="1400" dirty="0"/>
          </a:p>
          <a:p>
            <a:pPr marL="685800" lvl="2" indent="0">
              <a:buNone/>
            </a:pPr>
            <a:endParaRPr lang="en-SG" sz="1400" dirty="0"/>
          </a:p>
          <a:p>
            <a:pPr marL="685800" lvl="2" indent="0">
              <a:buNone/>
            </a:pPr>
            <a:r>
              <a:rPr lang="en-SG" sz="1600" dirty="0"/>
              <a:t>(1 – </a:t>
            </a:r>
            <a:r>
              <a:rPr lang="en-SG" sz="1600" dirty="0" err="1"/>
              <a:t>yi</a:t>
            </a:r>
            <a:r>
              <a:rPr lang="en-SG" sz="1600" dirty="0"/>
              <a:t>) </a:t>
            </a:r>
            <a:r>
              <a:rPr lang="en-SG" sz="1600" dirty="0">
                <a:sym typeface="Wingdings" panose="05000000000000000000" pitchFamily="2" charset="2"/>
              </a:rPr>
              <a:t> 0</a:t>
            </a:r>
            <a:endParaRPr lang="en-SG" sz="1600">
              <a:cs typeface="Arial"/>
            </a:endParaRPr>
          </a:p>
          <a:p>
            <a:pPr marL="685800" lvl="2" indent="0">
              <a:buNone/>
            </a:pPr>
            <a:r>
              <a:rPr lang="en-SG" sz="1600" dirty="0"/>
              <a:t>Part 2 become 0 since you multiply by 0</a:t>
            </a:r>
            <a:endParaRPr lang="en-SG" sz="1600">
              <a:cs typeface="Arial"/>
            </a:endParaRPr>
          </a:p>
          <a:p>
            <a:r>
              <a:rPr lang="en-SG" dirty="0"/>
              <a:t>Conclusion: Predict correct </a:t>
            </a:r>
            <a:r>
              <a:rPr lang="en-SG" dirty="0">
                <a:sym typeface="Wingdings" panose="05000000000000000000" pitchFamily="2" charset="2"/>
              </a:rPr>
              <a:t></a:t>
            </a:r>
            <a:r>
              <a:rPr lang="en-SG" dirty="0"/>
              <a:t> Error is small</a:t>
            </a:r>
            <a:r>
              <a:rPr lang="en-SG" dirty="0">
                <a:sym typeface="Wingdings" panose="05000000000000000000" pitchFamily="2" charset="2"/>
              </a:rPr>
              <a:t> Small changes is made to weights with backpropagation  New result is similar which is good!</a:t>
            </a: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1B5ACB-F9A3-46F8-9096-02B7D691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3563"/>
            <a:ext cx="8229600" cy="1143000"/>
          </a:xfrm>
        </p:spPr>
        <p:txBody>
          <a:bodyPr/>
          <a:lstStyle/>
          <a:p>
            <a:r>
              <a:rPr lang="en-US" dirty="0"/>
              <a:t>Exercise 5 Compile - Losses</a:t>
            </a:r>
            <a:endParaRPr lang="en-SG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9545B86-D79A-442D-890E-4C134B294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421677"/>
            <a:ext cx="52197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86EC53-6CCA-456A-A831-42AD87D392F4}"/>
              </a:ext>
            </a:extLst>
          </p:cNvPr>
          <p:cNvSpPr/>
          <p:nvPr/>
        </p:nvSpPr>
        <p:spPr>
          <a:xfrm>
            <a:off x="3623733" y="1507068"/>
            <a:ext cx="1202267" cy="533400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1C6107-A650-4049-9F13-B5AE68973DDE}"/>
              </a:ext>
            </a:extLst>
          </p:cNvPr>
          <p:cNvSpPr/>
          <p:nvPr/>
        </p:nvSpPr>
        <p:spPr>
          <a:xfrm>
            <a:off x="5063068" y="1531214"/>
            <a:ext cx="2076450" cy="5334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ED4FDE1-B300-495E-B0B5-8D4394045C7C}"/>
              </a:ext>
            </a:extLst>
          </p:cNvPr>
          <p:cNvSpPr/>
          <p:nvPr/>
        </p:nvSpPr>
        <p:spPr>
          <a:xfrm rot="19567259">
            <a:off x="2035870" y="2718063"/>
            <a:ext cx="2504861" cy="237624"/>
          </a:xfrm>
          <a:prstGeom prst="rightArrow">
            <a:avLst/>
          </a:prstGeom>
          <a:solidFill>
            <a:schemeClr val="accent5">
              <a:alpha val="46000"/>
            </a:schemeClr>
          </a:solidFill>
          <a:ln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2E2088C-1A65-4003-9094-F57B1BCC09AD}"/>
              </a:ext>
            </a:extLst>
          </p:cNvPr>
          <p:cNvSpPr/>
          <p:nvPr/>
        </p:nvSpPr>
        <p:spPr>
          <a:xfrm rot="19567259">
            <a:off x="2450163" y="3109416"/>
            <a:ext cx="3923109" cy="284043"/>
          </a:xfrm>
          <a:prstGeom prst="rightArrow">
            <a:avLst/>
          </a:prstGeom>
          <a:solidFill>
            <a:schemeClr val="accent5">
              <a:alpha val="46000"/>
            </a:schemeClr>
          </a:solidFill>
          <a:ln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7613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0DCA-47E4-41A4-8D1F-77542E39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3689"/>
            <a:ext cx="8229600" cy="348163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lvl="1" indent="0">
              <a:buNone/>
            </a:pPr>
            <a:r>
              <a:rPr lang="en-SG" sz="1700" dirty="0"/>
              <a:t>Apple </a:t>
            </a:r>
            <a:r>
              <a:rPr lang="en-SG" sz="1700" dirty="0">
                <a:sym typeface="Wingdings" panose="05000000000000000000" pitchFamily="2" charset="2"/>
              </a:rPr>
              <a:t> 1 , Orange  0</a:t>
            </a:r>
            <a:endParaRPr lang="en-SG" sz="1700" dirty="0"/>
          </a:p>
          <a:p>
            <a:pPr marL="556895" lvl="1" indent="-213995"/>
            <a:r>
              <a:rPr lang="en-SG" sz="1700" dirty="0"/>
              <a:t>Model is not very sure of prediction. P(Yi) = 0.5</a:t>
            </a:r>
            <a:endParaRPr lang="en-SG" sz="1400" dirty="0">
              <a:cs typeface="Arial"/>
            </a:endParaRPr>
          </a:p>
          <a:p>
            <a:pPr marL="685800" lvl="2" indent="0">
              <a:buNone/>
            </a:pPr>
            <a:r>
              <a:rPr lang="en-SG" sz="1600" dirty="0"/>
              <a:t>P(</a:t>
            </a:r>
            <a:r>
              <a:rPr lang="en-SG" sz="1600" dirty="0" err="1"/>
              <a:t>yi</a:t>
            </a:r>
            <a:r>
              <a:rPr lang="en-SG" sz="1600" dirty="0"/>
              <a:t>) </a:t>
            </a:r>
            <a:r>
              <a:rPr lang="en-SG" sz="1600" dirty="0">
                <a:sym typeface="Wingdings" panose="05000000000000000000" pitchFamily="2" charset="2"/>
              </a:rPr>
              <a:t> (0.5)</a:t>
            </a:r>
            <a:endParaRPr lang="en-SG" sz="1600" dirty="0">
              <a:cs typeface="Arial"/>
            </a:endParaRPr>
          </a:p>
          <a:p>
            <a:pPr marL="685800" lvl="2" indent="0">
              <a:buNone/>
            </a:pPr>
            <a:r>
              <a:rPr lang="en-SG" sz="1600" dirty="0">
                <a:sym typeface="Wingdings" panose="05000000000000000000" pitchFamily="2" charset="2"/>
              </a:rPr>
              <a:t>Yi  1 </a:t>
            </a:r>
            <a:endParaRPr lang="en-SG" sz="1600" dirty="0">
              <a:cs typeface="Arial"/>
            </a:endParaRPr>
          </a:p>
          <a:p>
            <a:pPr marL="685800" lvl="2" indent="0">
              <a:buNone/>
            </a:pPr>
            <a:r>
              <a:rPr lang="en-SG" sz="1600" b="1" dirty="0"/>
              <a:t>Log(0.5) = 0.301</a:t>
            </a:r>
            <a:endParaRPr lang="en-SG" sz="1600" b="1" dirty="0">
              <a:cs typeface="Arial"/>
            </a:endParaRPr>
          </a:p>
          <a:p>
            <a:pPr marL="685800" lvl="2" indent="0">
              <a:buNone/>
            </a:pPr>
            <a:endParaRPr lang="en-SG" sz="1600" dirty="0">
              <a:cs typeface="Arial"/>
            </a:endParaRPr>
          </a:p>
          <a:p>
            <a:pPr marL="685800" lvl="2" indent="0">
              <a:buNone/>
            </a:pPr>
            <a:endParaRPr lang="en-SG" sz="1600" dirty="0">
              <a:cs typeface="Arial"/>
            </a:endParaRPr>
          </a:p>
          <a:p>
            <a:pPr marL="685800" lvl="2" indent="0">
              <a:buNone/>
            </a:pPr>
            <a:endParaRPr lang="en-SG" sz="1600" dirty="0">
              <a:cs typeface="Arial"/>
            </a:endParaRPr>
          </a:p>
          <a:p>
            <a:pPr marL="685800" lvl="2" indent="0">
              <a:buNone/>
            </a:pPr>
            <a:r>
              <a:rPr lang="en-SG" sz="1600" dirty="0"/>
              <a:t>(1 – </a:t>
            </a:r>
            <a:r>
              <a:rPr lang="en-SG" sz="1600" dirty="0" err="1"/>
              <a:t>yi</a:t>
            </a:r>
            <a:r>
              <a:rPr lang="en-SG" sz="1600" dirty="0"/>
              <a:t>) </a:t>
            </a:r>
            <a:r>
              <a:rPr lang="en-SG" sz="1600" dirty="0">
                <a:sym typeface="Wingdings" panose="05000000000000000000" pitchFamily="2" charset="2"/>
              </a:rPr>
              <a:t> 0</a:t>
            </a:r>
            <a:endParaRPr lang="en-SG" sz="1600" dirty="0">
              <a:cs typeface="Arial"/>
            </a:endParaRPr>
          </a:p>
          <a:p>
            <a:pPr marL="685800" lvl="2" indent="0">
              <a:buNone/>
            </a:pPr>
            <a:r>
              <a:rPr lang="en-SG" sz="1600" dirty="0"/>
              <a:t>Part 2 become 0 since you multiply by 0</a:t>
            </a:r>
            <a:endParaRPr lang="en-SG" sz="1600" dirty="0">
              <a:cs typeface="Arial"/>
            </a:endParaRPr>
          </a:p>
          <a:p>
            <a:r>
              <a:rPr lang="en-SG" dirty="0"/>
              <a:t>Conclusion: Unconfident model will be penalised as well but less compared to when model is wrong </a:t>
            </a:r>
            <a:r>
              <a:rPr lang="en-SG" dirty="0">
                <a:sym typeface="Wingdings" panose="05000000000000000000" pitchFamily="2" charset="2"/>
              </a:rPr>
              <a:t> weights will be modified and there might be different result</a:t>
            </a: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1B5ACB-F9A3-46F8-9096-02B7D691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3563"/>
            <a:ext cx="8229600" cy="1143000"/>
          </a:xfrm>
        </p:spPr>
        <p:txBody>
          <a:bodyPr/>
          <a:lstStyle/>
          <a:p>
            <a:r>
              <a:rPr lang="en-US" dirty="0"/>
              <a:t>Exercise 5 Compile – Losses</a:t>
            </a:r>
            <a:endParaRPr lang="en-SG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9545B86-D79A-442D-890E-4C134B294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421677"/>
            <a:ext cx="52197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86EC53-6CCA-456A-A831-42AD87D392F4}"/>
              </a:ext>
            </a:extLst>
          </p:cNvPr>
          <p:cNvSpPr/>
          <p:nvPr/>
        </p:nvSpPr>
        <p:spPr>
          <a:xfrm>
            <a:off x="3623733" y="1507068"/>
            <a:ext cx="1202267" cy="533400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1C6107-A650-4049-9F13-B5AE68973DDE}"/>
              </a:ext>
            </a:extLst>
          </p:cNvPr>
          <p:cNvSpPr/>
          <p:nvPr/>
        </p:nvSpPr>
        <p:spPr>
          <a:xfrm>
            <a:off x="5063068" y="1531214"/>
            <a:ext cx="2076450" cy="5334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ED4FDE1-B300-495E-B0B5-8D4394045C7C}"/>
              </a:ext>
            </a:extLst>
          </p:cNvPr>
          <p:cNvSpPr/>
          <p:nvPr/>
        </p:nvSpPr>
        <p:spPr>
          <a:xfrm rot="19567259">
            <a:off x="2424530" y="2599686"/>
            <a:ext cx="2080146" cy="237624"/>
          </a:xfrm>
          <a:prstGeom prst="rightArrow">
            <a:avLst/>
          </a:prstGeom>
          <a:solidFill>
            <a:schemeClr val="accent5">
              <a:alpha val="46000"/>
            </a:schemeClr>
          </a:solidFill>
          <a:ln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2E2088C-1A65-4003-9094-F57B1BCC09AD}"/>
              </a:ext>
            </a:extLst>
          </p:cNvPr>
          <p:cNvSpPr/>
          <p:nvPr/>
        </p:nvSpPr>
        <p:spPr>
          <a:xfrm rot="19567259">
            <a:off x="2450163" y="3109416"/>
            <a:ext cx="3923109" cy="284043"/>
          </a:xfrm>
          <a:prstGeom prst="rightArrow">
            <a:avLst/>
          </a:prstGeom>
          <a:solidFill>
            <a:schemeClr val="accent5">
              <a:alpha val="46000"/>
            </a:schemeClr>
          </a:solidFill>
          <a:ln>
            <a:solidFill>
              <a:schemeClr val="accent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9121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E264-3E1B-496C-A2DB-5F770A4B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66" y="122006"/>
            <a:ext cx="8229600" cy="1143000"/>
          </a:xfrm>
        </p:spPr>
        <p:txBody>
          <a:bodyPr/>
          <a:lstStyle/>
          <a:p>
            <a:r>
              <a:rPr lang="en-US" dirty="0"/>
              <a:t>Exercise 5 Compile – Optimizer, Losses, Metrics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AB6-EEAB-4962-A56A-0AD53D12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66463"/>
            <a:ext cx="8471043" cy="4798031"/>
          </a:xfrm>
        </p:spPr>
        <p:txBody>
          <a:bodyPr>
            <a:normAutofit lnSpcReduction="10000"/>
          </a:bodyPr>
          <a:lstStyle/>
          <a:p>
            <a:r>
              <a:rPr lang="en-SG" dirty="0"/>
              <a:t># Compile mode</a:t>
            </a:r>
          </a:p>
          <a:p>
            <a:r>
              <a:rPr lang="en-SG" dirty="0"/>
              <a:t>#https://www.tensorflow.org/guide/keras/train_and_evaluate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1400" dirty="0" err="1"/>
              <a:t>model.compile</a:t>
            </a:r>
            <a:r>
              <a:rPr lang="en-SG" sz="1400" dirty="0"/>
              <a:t>(</a:t>
            </a:r>
          </a:p>
          <a:p>
            <a:pPr marL="0" indent="0">
              <a:buNone/>
            </a:pPr>
            <a:r>
              <a:rPr lang="en-SG" sz="1400" dirty="0"/>
              <a:t>optimizer=</a:t>
            </a:r>
            <a:r>
              <a:rPr lang="en-SG" sz="1400" dirty="0" err="1"/>
              <a:t>keras.optimizers.RMSprop</a:t>
            </a:r>
            <a:r>
              <a:rPr lang="en-SG" sz="1400" dirty="0"/>
              <a:t>(),  # Optimizer</a:t>
            </a:r>
          </a:p>
          <a:p>
            <a:pPr marL="0" indent="0">
              <a:buNone/>
            </a:pPr>
            <a:r>
              <a:rPr lang="en-SG" sz="1400" dirty="0"/>
              <a:t>loss=</a:t>
            </a:r>
            <a:r>
              <a:rPr lang="en-SG" sz="1400" dirty="0" err="1"/>
              <a:t>keras.losses.SparseCategoricalCrossentropy</a:t>
            </a:r>
            <a:r>
              <a:rPr lang="en-SG" sz="1400" dirty="0"/>
              <a:t>(</a:t>
            </a:r>
            <a:r>
              <a:rPr lang="en-SG" sz="1400" dirty="0" err="1"/>
              <a:t>from_logits</a:t>
            </a:r>
            <a:r>
              <a:rPr lang="en-SG" sz="1400" dirty="0"/>
              <a:t>=True), # Loss function to minimize</a:t>
            </a:r>
          </a:p>
          <a:p>
            <a:pPr marL="0" indent="0">
              <a:buNone/>
            </a:pPr>
            <a:r>
              <a:rPr lang="en-SG" sz="1400" dirty="0"/>
              <a:t>metrics=['</a:t>
            </a:r>
            <a:r>
              <a:rPr lang="en-SG" sz="1400" dirty="0" err="1"/>
              <a:t>sparse_categorical_accuracy</a:t>
            </a:r>
            <a:r>
              <a:rPr lang="en-SG" sz="1400" dirty="0"/>
              <a:t>’]</a:t>
            </a:r>
            <a:r>
              <a:rPr lang="en-US" sz="1400" dirty="0"/>
              <a:t> # List of metrics to monitor</a:t>
            </a:r>
          </a:p>
          <a:p>
            <a:pPr marL="0" indent="0">
              <a:buNone/>
            </a:pPr>
            <a:r>
              <a:rPr lang="en-SG" sz="1400" dirty="0"/>
              <a:t> 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err="1"/>
              <a:t>model.compile</a:t>
            </a:r>
            <a:r>
              <a:rPr lang="en-SG" dirty="0"/>
              <a:t>(</a:t>
            </a:r>
          </a:p>
          <a:p>
            <a:pPr marL="0" indent="0">
              <a:buNone/>
            </a:pPr>
            <a:r>
              <a:rPr lang="en-SG" dirty="0"/>
              <a:t>optimizer='</a:t>
            </a:r>
            <a:r>
              <a:rPr lang="en-SG" dirty="0" err="1"/>
              <a:t>adam</a:t>
            </a:r>
            <a:r>
              <a:rPr lang="en-SG" dirty="0"/>
              <a:t>’,</a:t>
            </a:r>
          </a:p>
          <a:p>
            <a:pPr marL="0" indent="0">
              <a:buNone/>
            </a:pPr>
            <a:r>
              <a:rPr lang="en-SG" dirty="0"/>
              <a:t>loss='</a:t>
            </a:r>
            <a:r>
              <a:rPr lang="en-SG" dirty="0" err="1"/>
              <a:t>binary_crossentropy</a:t>
            </a:r>
            <a:r>
              <a:rPr lang="en-SG" dirty="0"/>
              <a:t>’, </a:t>
            </a:r>
          </a:p>
          <a:p>
            <a:pPr marL="0" indent="0">
              <a:buNone/>
            </a:pPr>
            <a:r>
              <a:rPr lang="en-SG" dirty="0"/>
              <a:t>metrics=['accuracy'])</a:t>
            </a:r>
          </a:p>
          <a:p>
            <a:endParaRPr lang="en-S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DFC6FD-9C01-4067-87BE-4197D63BBC6B}"/>
              </a:ext>
            </a:extLst>
          </p:cNvPr>
          <p:cNvCxnSpPr/>
          <p:nvPr/>
        </p:nvCxnSpPr>
        <p:spPr>
          <a:xfrm>
            <a:off x="3657600" y="212675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117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5D70-3697-4A78-8127-6525EAD7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 Compile – Optimizers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288DC-2384-4281-859A-5F859801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02" y="1633592"/>
            <a:ext cx="8409398" cy="413172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What are Optimizers?</a:t>
            </a:r>
          </a:p>
          <a:p>
            <a:pPr marL="0" indent="0">
              <a:buNone/>
            </a:pPr>
            <a:r>
              <a:rPr lang="en-US" dirty="0"/>
              <a:t>	Recall the goal of the neural network is to minimize the errors from the prediction and actual target across the dataset</a:t>
            </a:r>
          </a:p>
          <a:p>
            <a:pPr marL="0" indent="0">
              <a:buNone/>
            </a:pPr>
            <a:r>
              <a:rPr lang="en-US" dirty="0"/>
              <a:t>	Losses are the formula used to compute these error</a:t>
            </a:r>
          </a:p>
          <a:p>
            <a:pPr marL="0" indent="0">
              <a:buNone/>
            </a:pPr>
            <a:r>
              <a:rPr lang="en-US" dirty="0"/>
              <a:t>	Optimizer is </a:t>
            </a:r>
            <a:r>
              <a:rPr lang="en-US" b="1" dirty="0"/>
              <a:t>HOW </a:t>
            </a:r>
            <a:r>
              <a:rPr lang="en-US" dirty="0"/>
              <a:t>you want to </a:t>
            </a:r>
            <a:r>
              <a:rPr lang="en-US" b="1" dirty="0"/>
              <a:t>UPDATE YOUR WEIGHTS</a:t>
            </a:r>
            <a:r>
              <a:rPr lang="en-US" dirty="0"/>
              <a:t>. </a:t>
            </a:r>
            <a:r>
              <a:rPr lang="en-US" dirty="0">
                <a:sym typeface="Wingdings" panose="05000000000000000000" pitchFamily="2" charset="2"/>
              </a:rPr>
              <a:t> minimize error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4669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5879-2FF1-49BC-B13F-BD0B35B9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 Compile	– Optimizer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144E-64CA-46DF-846D-16F563998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Optimizer – Learning Rate (0.001)</a:t>
            </a:r>
          </a:p>
          <a:p>
            <a:r>
              <a:rPr lang="en-US" dirty="0"/>
              <a:t>Loss – Type of error measurement (RMSE)</a:t>
            </a:r>
          </a:p>
          <a:p>
            <a:r>
              <a:rPr lang="en-US" dirty="0"/>
              <a:t>Metrics – Accuracy, Specificity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25871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1F9A16-3270-4333-AEBD-1FA880B4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35" y="1404214"/>
            <a:ext cx="5069578" cy="50564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17FE0E-5422-4572-B4A3-AF1C3604B7AE}"/>
              </a:ext>
            </a:extLst>
          </p:cNvPr>
          <p:cNvSpPr/>
          <p:nvPr/>
        </p:nvSpPr>
        <p:spPr>
          <a:xfrm>
            <a:off x="244370" y="1404214"/>
            <a:ext cx="3033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 dirty="0"/>
          </a:p>
          <a:p>
            <a:r>
              <a:rPr lang="en-SG" dirty="0" err="1"/>
              <a:t>model.compile</a:t>
            </a:r>
            <a:r>
              <a:rPr lang="en-SG" dirty="0"/>
              <a:t>(</a:t>
            </a:r>
          </a:p>
          <a:p>
            <a:r>
              <a:rPr lang="en-SG" dirty="0"/>
              <a:t>loss='</a:t>
            </a:r>
            <a:r>
              <a:rPr lang="en-SG" dirty="0" err="1"/>
              <a:t>binary_crossentropy</a:t>
            </a:r>
            <a:r>
              <a:rPr lang="en-SG" dirty="0"/>
              <a:t>', optimizer='</a:t>
            </a:r>
            <a:r>
              <a:rPr lang="en-SG" dirty="0" err="1"/>
              <a:t>adam</a:t>
            </a:r>
            <a:r>
              <a:rPr lang="en-SG" dirty="0"/>
              <a:t>', metrics=['accuracy’]</a:t>
            </a:r>
          </a:p>
          <a:p>
            <a:r>
              <a:rPr lang="en-SG" dirty="0"/>
              <a:t>)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FFBB3C9E-B3C3-4DFB-B98F-87E1FC4C2A11}"/>
              </a:ext>
            </a:extLst>
          </p:cNvPr>
          <p:cNvSpPr/>
          <p:nvPr/>
        </p:nvSpPr>
        <p:spPr>
          <a:xfrm>
            <a:off x="5712432" y="2295401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ED9891-F57F-43FB-8BB5-F9327F90EAE1}"/>
              </a:ext>
            </a:extLst>
          </p:cNvPr>
          <p:cNvSpPr txBox="1">
            <a:spLocks/>
          </p:cNvSpPr>
          <p:nvPr/>
        </p:nvSpPr>
        <p:spPr>
          <a:xfrm>
            <a:off x="354458" y="13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/>
              <a:t>Exercise 6 Compile – Optimizer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9505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38396-EF53-428C-90B1-5591A0C12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51" y="1541124"/>
            <a:ext cx="8388849" cy="42241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Optimizer? What does </a:t>
            </a:r>
            <a:r>
              <a:rPr lang="en-SG" dirty="0"/>
              <a:t>optimizer='</a:t>
            </a:r>
            <a:r>
              <a:rPr lang="en-SG" dirty="0" err="1"/>
              <a:t>adam</a:t>
            </a:r>
            <a:r>
              <a:rPr lang="en-SG" dirty="0"/>
              <a:t>’ means</a:t>
            </a:r>
            <a:r>
              <a:rPr lang="en-US" dirty="0"/>
              <a:t>?</a:t>
            </a:r>
          </a:p>
          <a:p>
            <a:r>
              <a:rPr lang="en-US" dirty="0"/>
              <a:t>An optimizer is one of the two arguments required for compiling a </a:t>
            </a:r>
            <a:r>
              <a:rPr lang="en-US" dirty="0" err="1"/>
              <a:t>Keras</a:t>
            </a:r>
            <a:r>
              <a:rPr lang="en-US" dirty="0"/>
              <a:t>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SGD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RMSprop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Adadelta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Adagrad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Adamax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Nadam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Ftrl</a:t>
            </a: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8A01563-5C13-45BF-A8AA-0E2A3E8B3B7C}"/>
              </a:ext>
            </a:extLst>
          </p:cNvPr>
          <p:cNvSpPr/>
          <p:nvPr/>
        </p:nvSpPr>
        <p:spPr>
          <a:xfrm>
            <a:off x="2188395" y="3306532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D4BA12-D9BB-4BBC-B641-077477F9547F}"/>
              </a:ext>
            </a:extLst>
          </p:cNvPr>
          <p:cNvSpPr txBox="1">
            <a:spLocks/>
          </p:cNvSpPr>
          <p:nvPr/>
        </p:nvSpPr>
        <p:spPr>
          <a:xfrm>
            <a:off x="297951" y="18937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/>
              <a:t>Exercise 6 Compile – Optimizer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5041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971D-8AE4-4D26-998F-154CAEDD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51" y="117948"/>
            <a:ext cx="8229600" cy="1143000"/>
          </a:xfrm>
        </p:spPr>
        <p:txBody>
          <a:bodyPr/>
          <a:lstStyle/>
          <a:p>
            <a:r>
              <a:rPr lang="en-US" dirty="0"/>
              <a:t>Exercise 6 Compile Optimizer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9158-476F-49A6-A55A-BEA4B04B2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51" y="1489753"/>
            <a:ext cx="8507002" cy="47326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dirty="0" err="1"/>
              <a:t>tf.keras.optimizers.Adam</a:t>
            </a:r>
            <a:r>
              <a:rPr lang="en-SG" dirty="0"/>
              <a:t>(</a:t>
            </a:r>
          </a:p>
          <a:p>
            <a:pPr marL="0" indent="0">
              <a:buNone/>
            </a:pPr>
            <a:r>
              <a:rPr lang="en-SG" dirty="0"/>
              <a:t>    </a:t>
            </a:r>
            <a:r>
              <a:rPr lang="en-SG" dirty="0" err="1"/>
              <a:t>learning_rate</a:t>
            </a:r>
            <a:r>
              <a:rPr lang="en-SG" dirty="0"/>
              <a:t>=0.001,</a:t>
            </a:r>
          </a:p>
          <a:p>
            <a:pPr marL="0" indent="0">
              <a:buNone/>
            </a:pPr>
            <a:r>
              <a:rPr lang="en-SG" dirty="0"/>
              <a:t>    beta_1=0.9,</a:t>
            </a:r>
          </a:p>
          <a:p>
            <a:pPr marL="0" indent="0">
              <a:buNone/>
            </a:pPr>
            <a:r>
              <a:rPr lang="en-SG" dirty="0"/>
              <a:t>    beta_2=0.999,</a:t>
            </a:r>
          </a:p>
          <a:p>
            <a:pPr marL="0" indent="0">
              <a:buNone/>
            </a:pPr>
            <a:r>
              <a:rPr lang="en-SG" dirty="0"/>
              <a:t>    epsilon=1e-07,</a:t>
            </a:r>
          </a:p>
          <a:p>
            <a:pPr marL="0" indent="0">
              <a:buNone/>
            </a:pPr>
            <a:r>
              <a:rPr lang="en-SG" dirty="0"/>
              <a:t>    </a:t>
            </a:r>
            <a:r>
              <a:rPr lang="en-SG" dirty="0" err="1"/>
              <a:t>amsgrad</a:t>
            </a:r>
            <a:r>
              <a:rPr lang="en-SG" dirty="0"/>
              <a:t>=False,</a:t>
            </a:r>
          </a:p>
          <a:p>
            <a:pPr marL="0" indent="0">
              <a:buNone/>
            </a:pPr>
            <a:r>
              <a:rPr lang="en-SG" dirty="0"/>
              <a:t>    name="Adam",</a:t>
            </a:r>
          </a:p>
          <a:p>
            <a:pPr marL="0" indent="0">
              <a:buNone/>
            </a:pPr>
            <a:r>
              <a:rPr lang="en-SG" dirty="0"/>
              <a:t>    **</a:t>
            </a:r>
            <a:r>
              <a:rPr lang="en-SG" dirty="0" err="1"/>
              <a:t>kwargs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err="1"/>
              <a:t>tf.keras.optimizers.Adamax</a:t>
            </a:r>
            <a:r>
              <a:rPr lang="en-SG" dirty="0"/>
              <a:t>(</a:t>
            </a:r>
          </a:p>
          <a:p>
            <a:pPr marL="0" indent="0">
              <a:buNone/>
            </a:pPr>
            <a:r>
              <a:rPr lang="en-SG" dirty="0"/>
              <a:t>    </a:t>
            </a:r>
            <a:r>
              <a:rPr lang="en-SG" dirty="0" err="1"/>
              <a:t>learning_rate</a:t>
            </a:r>
            <a:r>
              <a:rPr lang="en-SG" dirty="0"/>
              <a:t>=0.001, beta_1=0.9, beta_2=0.999, epsilon=1e-07, name="</a:t>
            </a:r>
            <a:r>
              <a:rPr lang="en-SG" dirty="0" err="1"/>
              <a:t>Adamax</a:t>
            </a:r>
            <a:r>
              <a:rPr lang="en-SG" dirty="0"/>
              <a:t>", **</a:t>
            </a:r>
            <a:r>
              <a:rPr lang="en-SG" dirty="0" err="1"/>
              <a:t>kwargs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)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8DAFE-7B23-45C1-BFA5-F7512A0A3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720" y="1334328"/>
            <a:ext cx="3370994" cy="3580339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568A1655-D112-443E-81AD-3AD48ACDD2E8}"/>
              </a:ext>
            </a:extLst>
          </p:cNvPr>
          <p:cNvSpPr/>
          <p:nvPr/>
        </p:nvSpPr>
        <p:spPr>
          <a:xfrm>
            <a:off x="2540602" y="3090364"/>
            <a:ext cx="607357" cy="29199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84297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38BC-4B1A-4D20-A71B-F08471BE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SGD –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6701-4D5A-4F39-9965-1FF2F7925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 few samples are selected randomly instead of the whole data set for each iteration.</a:t>
            </a:r>
          </a:p>
          <a:p>
            <a:r>
              <a:rPr lang="en-US" dirty="0"/>
              <a:t>In Gradient Descent, there is a term called “batch” which denotes the total number of samples from a dataset that is used for calculating the gradient for each iteration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5386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472D-79C3-4386-905E-796152B0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35"/>
            <a:ext cx="8229600" cy="1143000"/>
          </a:xfrm>
        </p:spPr>
        <p:txBody>
          <a:bodyPr/>
          <a:lstStyle/>
          <a:p>
            <a:r>
              <a:rPr lang="en-SG" dirty="0"/>
              <a:t>SGD – stochastic gradient descent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955B6F-EBEF-4AA6-B7E4-525AC11E9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67" y="1157885"/>
            <a:ext cx="2876550" cy="2981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F29C2F-82DF-453C-9439-C269EFFC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054" y="1157884"/>
            <a:ext cx="2790825" cy="2981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B3D5F8-B437-4164-9476-07D4C8C59A0E}"/>
              </a:ext>
            </a:extLst>
          </p:cNvPr>
          <p:cNvSpPr txBox="1"/>
          <p:nvPr/>
        </p:nvSpPr>
        <p:spPr>
          <a:xfrm>
            <a:off x="457200" y="4347895"/>
            <a:ext cx="8068734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SG" dirty="0"/>
              <a:t>Effects:</a:t>
            </a:r>
          </a:p>
          <a:p>
            <a:r>
              <a:rPr lang="en-US" dirty="0"/>
              <a:t>Computationally much less expensive than typical batch Gradient Descent.</a:t>
            </a:r>
            <a:endParaRPr lang="en-US" dirty="0">
              <a:cs typeface="Calibri"/>
            </a:endParaRPr>
          </a:p>
          <a:p>
            <a:r>
              <a:rPr lang="en-US" dirty="0"/>
              <a:t>Takes a higher number of iterations to reach the minima, because of its randomness (path taken is wrigglier)</a:t>
            </a:r>
            <a:endParaRPr lang="en-US" dirty="0">
              <a:cs typeface="Calibri"/>
            </a:endParaRPr>
          </a:p>
          <a:p>
            <a:r>
              <a:rPr lang="en-US" dirty="0"/>
              <a:t>Both batch and SGD reach same destination (minima) but how they reach is different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6702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CB15-471D-49B2-B204-728FFB76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70" y="428625"/>
            <a:ext cx="8174034" cy="857250"/>
          </a:xfrm>
        </p:spPr>
        <p:txBody>
          <a:bodyPr>
            <a:normAutofit fontScale="90000"/>
          </a:bodyPr>
          <a:lstStyle/>
          <a:p>
            <a:r>
              <a:rPr lang="en-SG" dirty="0"/>
              <a:t>Objective of this class – Domain Knowledge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BD1600-2F52-4F2D-B7C2-46D4F0D93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674834"/>
              </p:ext>
            </p:extLst>
          </p:nvPr>
        </p:nvGraphicFramePr>
        <p:xfrm>
          <a:off x="937260" y="1619251"/>
          <a:ext cx="6979920" cy="3832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8249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935B-30B0-445A-8DDC-850E0B36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RMSprop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E19D1-F5BB-40DB-B77C-F53AF3E3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6632"/>
            <a:ext cx="4686300" cy="3638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75285C-23D7-47C5-82BF-2DB3C7ACC0F3}"/>
              </a:ext>
            </a:extLst>
          </p:cNvPr>
          <p:cNvSpPr/>
          <p:nvPr/>
        </p:nvSpPr>
        <p:spPr>
          <a:xfrm>
            <a:off x="905933" y="2849631"/>
            <a:ext cx="3371851" cy="168850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18504-45FE-445B-A124-D3F4DFBB8DFF}"/>
              </a:ext>
            </a:extLst>
          </p:cNvPr>
          <p:cNvSpPr txBox="1"/>
          <p:nvPr/>
        </p:nvSpPr>
        <p:spPr>
          <a:xfrm>
            <a:off x="4373159" y="3433233"/>
            <a:ext cx="2499782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SG" dirty="0"/>
              <a:t>Gradient descent discussed in Week 2</a:t>
            </a:r>
          </a:p>
          <a:p>
            <a:r>
              <a:rPr lang="en-SG" dirty="0">
                <a:sym typeface="Wingdings" panose="05000000000000000000" pitchFamily="2" charset="2"/>
              </a:rPr>
              <a:t> updated with after deducting gradient</a:t>
            </a:r>
          </a:p>
          <a:p>
            <a:r>
              <a:rPr lang="en-SG" dirty="0">
                <a:sym typeface="Wingdings" panose="05000000000000000000" pitchFamily="2" charset="2"/>
              </a:rPr>
              <a:t> Hence the name gradient descent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21516-B48C-4255-A2FC-95C221BBD7A1}"/>
              </a:ext>
            </a:extLst>
          </p:cNvPr>
          <p:cNvSpPr/>
          <p:nvPr/>
        </p:nvSpPr>
        <p:spPr>
          <a:xfrm>
            <a:off x="3631223" y="1760036"/>
            <a:ext cx="651282" cy="103619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C7BDD-78AD-4F23-94D5-D862CDB52257}"/>
              </a:ext>
            </a:extLst>
          </p:cNvPr>
          <p:cNvSpPr txBox="1"/>
          <p:nvPr/>
        </p:nvSpPr>
        <p:spPr>
          <a:xfrm>
            <a:off x="4499871" y="1372303"/>
            <a:ext cx="4371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What is </a:t>
            </a:r>
            <a:r>
              <a:rPr lang="en-SG" dirty="0" err="1"/>
              <a:t>db</a:t>
            </a:r>
            <a:r>
              <a:rPr lang="en-SG" dirty="0"/>
              <a:t> vs </a:t>
            </a:r>
            <a:r>
              <a:rPr lang="en-SG" dirty="0" err="1"/>
              <a:t>dw</a:t>
            </a:r>
            <a:r>
              <a:rPr lang="en-SG" dirty="0"/>
              <a:t>?</a:t>
            </a:r>
          </a:p>
          <a:p>
            <a:r>
              <a:rPr lang="en-SG" dirty="0"/>
              <a:t>Linear regression: y = mx +C</a:t>
            </a:r>
          </a:p>
          <a:p>
            <a:r>
              <a:rPr lang="en-SG" dirty="0"/>
              <a:t>In neural network, constant is denoted as b</a:t>
            </a:r>
          </a:p>
          <a:p>
            <a:r>
              <a:rPr lang="en-SG" dirty="0"/>
              <a:t>Db </a:t>
            </a:r>
            <a:r>
              <a:rPr lang="en-SG" dirty="0">
                <a:sym typeface="Wingdings" panose="05000000000000000000" pitchFamily="2" charset="2"/>
              </a:rPr>
              <a:t> derivative of error </a:t>
            </a:r>
            <a:r>
              <a:rPr lang="en-SG" dirty="0" err="1">
                <a:sym typeface="Wingdings" panose="05000000000000000000" pitchFamily="2" charset="2"/>
              </a:rPr>
              <a:t>wrt</a:t>
            </a:r>
            <a:r>
              <a:rPr lang="en-SG" dirty="0">
                <a:sym typeface="Wingdings" panose="05000000000000000000" pitchFamily="2" charset="2"/>
              </a:rPr>
              <a:t> constant</a:t>
            </a:r>
          </a:p>
          <a:p>
            <a:r>
              <a:rPr lang="en-SG" dirty="0" err="1"/>
              <a:t>Dw</a:t>
            </a:r>
            <a:r>
              <a:rPr lang="en-SG" dirty="0"/>
              <a:t> </a:t>
            </a:r>
            <a:r>
              <a:rPr lang="en-SG" dirty="0">
                <a:sym typeface="Wingdings" panose="05000000000000000000" pitchFamily="2" charset="2"/>
              </a:rPr>
              <a:t> derivative of error </a:t>
            </a:r>
            <a:r>
              <a:rPr lang="en-SG" dirty="0" err="1">
                <a:sym typeface="Wingdings" panose="05000000000000000000" pitchFamily="2" charset="2"/>
              </a:rPr>
              <a:t>wrt</a:t>
            </a:r>
            <a:r>
              <a:rPr lang="en-SG" dirty="0">
                <a:sym typeface="Wingdings" panose="05000000000000000000" pitchFamily="2" charset="2"/>
              </a:rPr>
              <a:t> weights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6573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935B-30B0-445A-8DDC-850E0B36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RMSprop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E19D1-F5BB-40DB-B77C-F53AF3E3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6632"/>
            <a:ext cx="4686300" cy="3638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75285C-23D7-47C5-82BF-2DB3C7ACC0F3}"/>
              </a:ext>
            </a:extLst>
          </p:cNvPr>
          <p:cNvSpPr/>
          <p:nvPr/>
        </p:nvSpPr>
        <p:spPr>
          <a:xfrm>
            <a:off x="3499909" y="1609725"/>
            <a:ext cx="904875" cy="13525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8D9E4E-531A-4769-8A27-A3D260EC9162}"/>
              </a:ext>
            </a:extLst>
          </p:cNvPr>
          <p:cNvSpPr txBox="1"/>
          <p:nvPr/>
        </p:nvSpPr>
        <p:spPr>
          <a:xfrm>
            <a:off x="4574805" y="369692"/>
            <a:ext cx="3813172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SG" b="1" dirty="0"/>
              <a:t>Why do you need B and (1-B)?</a:t>
            </a:r>
          </a:p>
          <a:p>
            <a:r>
              <a:rPr lang="en-SG" dirty="0"/>
              <a:t>Give a weighted average and you give more importance to current derivative than past derivative</a:t>
            </a:r>
          </a:p>
          <a:p>
            <a:endParaRPr lang="en-SG" dirty="0"/>
          </a:p>
          <a:p>
            <a:r>
              <a:rPr lang="en-SG" b="1" dirty="0"/>
              <a:t>Why do you square </a:t>
            </a:r>
            <a:r>
              <a:rPr lang="en-SG" b="1" dirty="0" err="1"/>
              <a:t>dw</a:t>
            </a:r>
            <a:r>
              <a:rPr lang="en-SG" b="1" dirty="0"/>
              <a:t> and sqrt later?</a:t>
            </a:r>
          </a:p>
          <a:p>
            <a:r>
              <a:rPr lang="en-SG" dirty="0"/>
              <a:t>You square because you are doing a square root operation at the bottom. Squaring also makes sure that number is positive. To a certain extent, </a:t>
            </a:r>
            <a:r>
              <a:rPr lang="en-SG" u="sng" dirty="0"/>
              <a:t>this makes our number close to 1 for large </a:t>
            </a:r>
            <a:r>
              <a:rPr lang="en-SG" u="sng" dirty="0" err="1"/>
              <a:t>dw</a:t>
            </a:r>
            <a:r>
              <a:rPr lang="en-SG" dirty="0"/>
              <a:t>. What about small derivative (Dw is small </a:t>
            </a:r>
            <a:r>
              <a:rPr lang="en-SG" dirty="0" err="1"/>
              <a:t>i.e</a:t>
            </a:r>
            <a:r>
              <a:rPr lang="en-SG" dirty="0"/>
              <a:t> 0.00001)?</a:t>
            </a:r>
            <a:endParaRPr lang="en-SG" dirty="0">
              <a:cs typeface="Calibri"/>
            </a:endParaRPr>
          </a:p>
          <a:p>
            <a:endParaRPr lang="en-SG" dirty="0"/>
          </a:p>
          <a:p>
            <a:r>
              <a:rPr lang="en-SG" b="1" dirty="0"/>
              <a:t>What is </a:t>
            </a:r>
            <a:r>
              <a:rPr lang="en-SG" b="1" dirty="0" err="1"/>
              <a:t>Vdw</a:t>
            </a:r>
            <a:r>
              <a:rPr lang="en-SG" b="1" dirty="0"/>
              <a:t> ?</a:t>
            </a:r>
            <a:endParaRPr lang="en-SG" b="1" dirty="0">
              <a:cs typeface="Calibri"/>
            </a:endParaRPr>
          </a:p>
          <a:p>
            <a:r>
              <a:rPr lang="en-SG" dirty="0"/>
              <a:t>Previous</a:t>
            </a:r>
            <a:r>
              <a:rPr lang="en-SG" dirty="0">
                <a:sym typeface="Wingdings" panose="05000000000000000000" pitchFamily="2" charset="2"/>
              </a:rPr>
              <a:t> derivative are stored and accounted for here. This is also commonly referred to as "momentum".</a:t>
            </a:r>
            <a:endParaRPr lang="en-SG" dirty="0">
              <a:cs typeface="Calibri"/>
            </a:endParaRPr>
          </a:p>
          <a:p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78AEF8-483F-4D18-BE03-C9E5EA4503A9}"/>
              </a:ext>
            </a:extLst>
          </p:cNvPr>
          <p:cNvSpPr/>
          <p:nvPr/>
        </p:nvSpPr>
        <p:spPr>
          <a:xfrm>
            <a:off x="1676400" y="1803539"/>
            <a:ext cx="754592" cy="44012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B6A4A-3B3E-4178-AE7F-3CE4BE97A9CE}"/>
              </a:ext>
            </a:extLst>
          </p:cNvPr>
          <p:cNvSpPr txBox="1"/>
          <p:nvPr/>
        </p:nvSpPr>
        <p:spPr>
          <a:xfrm>
            <a:off x="583670" y="1411124"/>
            <a:ext cx="319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Current derivative / gradient</a:t>
            </a:r>
          </a:p>
        </p:txBody>
      </p:sp>
    </p:spTree>
    <p:extLst>
      <p:ext uri="{BB962C8B-B14F-4D97-AF65-F5344CB8AC3E}">
        <p14:creationId xmlns:p14="http://schemas.microsoft.com/office/powerpoint/2010/main" val="21724064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935B-30B0-445A-8DDC-850E0B36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RMSprop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E19D1-F5BB-40DB-B77C-F53AF3E3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6632"/>
            <a:ext cx="4686300" cy="3638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CB6A4A-3B3E-4178-AE7F-3CE4BE97A9CE}"/>
              </a:ext>
            </a:extLst>
          </p:cNvPr>
          <p:cNvSpPr txBox="1"/>
          <p:nvPr/>
        </p:nvSpPr>
        <p:spPr>
          <a:xfrm>
            <a:off x="583670" y="1411124"/>
            <a:ext cx="319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Current derivative / gradient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9D314-AFB7-4407-A988-A34C7599DA84}"/>
              </a:ext>
            </a:extLst>
          </p:cNvPr>
          <p:cNvSpPr txBox="1"/>
          <p:nvPr/>
        </p:nvSpPr>
        <p:spPr>
          <a:xfrm>
            <a:off x="4467228" y="1355809"/>
            <a:ext cx="3813172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SG" sz="1400" b="1" dirty="0"/>
              <a:t>What is </a:t>
            </a:r>
            <a:r>
              <a:rPr lang="en-SG" sz="1400" b="1" dirty="0" err="1"/>
              <a:t>dw</a:t>
            </a:r>
            <a:r>
              <a:rPr lang="en-SG" sz="1400" b="1" dirty="0"/>
              <a:t>(</a:t>
            </a:r>
            <a:r>
              <a:rPr lang="en-SG" sz="1400" b="1" dirty="0" err="1"/>
              <a:t>sq</a:t>
            </a:r>
            <a:r>
              <a:rPr lang="en-SG" sz="1400" b="1" dirty="0"/>
              <a:t>) and what does it do? </a:t>
            </a:r>
          </a:p>
          <a:p>
            <a:r>
              <a:rPr lang="en-SG" sz="1400" b="1" dirty="0"/>
              <a:t>Intuition:</a:t>
            </a:r>
          </a:p>
          <a:p>
            <a:r>
              <a:rPr lang="en-SG" sz="1400" dirty="0"/>
              <a:t>Suppose your starting weight 0 and doing SGD.</a:t>
            </a:r>
          </a:p>
          <a:p>
            <a:r>
              <a:rPr lang="en-SG" sz="1400" dirty="0"/>
              <a:t>First derivative is 100</a:t>
            </a:r>
          </a:p>
          <a:p>
            <a:r>
              <a:rPr lang="en-SG" sz="1400" dirty="0"/>
              <a:t>2</a:t>
            </a:r>
            <a:r>
              <a:rPr lang="en-SG" sz="1400" baseline="30000" dirty="0"/>
              <a:t>nd</a:t>
            </a:r>
            <a:r>
              <a:rPr lang="en-SG" sz="1400" dirty="0"/>
              <a:t> derivative is -70</a:t>
            </a:r>
          </a:p>
          <a:p>
            <a:r>
              <a:rPr lang="en-SG" sz="1400" dirty="0"/>
              <a:t>3</a:t>
            </a:r>
            <a:r>
              <a:rPr lang="en-SG" sz="1400" baseline="30000" dirty="0"/>
              <a:t>rd</a:t>
            </a:r>
            <a:r>
              <a:rPr lang="en-SG" sz="1400" dirty="0"/>
              <a:t> derivative is 90 ….</a:t>
            </a:r>
          </a:p>
          <a:p>
            <a:r>
              <a:rPr lang="en-SG" sz="1400" dirty="0"/>
              <a:t>Your weights become </a:t>
            </a:r>
          </a:p>
          <a:p>
            <a:r>
              <a:rPr lang="en-SG" sz="1400" dirty="0"/>
              <a:t>[100 </a:t>
            </a:r>
            <a:r>
              <a:rPr lang="en-SG" sz="1400" dirty="0">
                <a:sym typeface="Wingdings" panose="05000000000000000000" pitchFamily="2" charset="2"/>
              </a:rPr>
              <a:t> 30  120] and have a lot of fluctuations</a:t>
            </a:r>
            <a:endParaRPr lang="en-SG" sz="1400" dirty="0"/>
          </a:p>
          <a:p>
            <a:endParaRPr lang="en-SG" sz="1400" dirty="0"/>
          </a:p>
          <a:p>
            <a:r>
              <a:rPr lang="en-SG" sz="1400" dirty="0"/>
              <a:t>With </a:t>
            </a:r>
            <a:r>
              <a:rPr lang="en-SG" sz="1400" dirty="0" err="1"/>
              <a:t>RMSprop</a:t>
            </a:r>
            <a:r>
              <a:rPr lang="en-SG" sz="1400" dirty="0"/>
              <a:t>, you smooth out these fluctuations because you store previous weights. </a:t>
            </a:r>
          </a:p>
          <a:p>
            <a:r>
              <a:rPr lang="en-SG" sz="1400" dirty="0"/>
              <a:t>First change to weight is 100 but 2</a:t>
            </a:r>
            <a:r>
              <a:rPr lang="en-SG" sz="1400" baseline="30000" dirty="0"/>
              <a:t>nd</a:t>
            </a:r>
            <a:r>
              <a:rPr lang="en-SG" sz="1400" dirty="0"/>
              <a:t> change in weight is weighted average so it would become more than -70, maybe –20 in changing the neural network's weights? Try calculating yourself using the formula! </a:t>
            </a:r>
            <a:r>
              <a:rPr lang="en-SG" sz="1400" b="1" dirty="0" err="1"/>
              <a:t>RMSprop</a:t>
            </a:r>
            <a:r>
              <a:rPr lang="en-SG" sz="1400" b="1" dirty="0"/>
              <a:t> helps to find the best weights more quickly and efficiently.</a:t>
            </a:r>
            <a:endParaRPr lang="en-SG" sz="1400" b="1" dirty="0">
              <a:cs typeface="Calibri"/>
            </a:endParaRPr>
          </a:p>
          <a:p>
            <a:endParaRPr lang="en-SG" sz="1400" b="1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E6BA2-D7CC-442B-ABFB-3ACA7A9B8CE9}"/>
              </a:ext>
            </a:extLst>
          </p:cNvPr>
          <p:cNvSpPr txBox="1"/>
          <p:nvPr/>
        </p:nvSpPr>
        <p:spPr>
          <a:xfrm>
            <a:off x="457200" y="5405718"/>
            <a:ext cx="63111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SG" b="1">
                <a:cs typeface="Segoe UI"/>
              </a:rPr>
              <a:t>Conclusion: Optimiser is how to update your weight.</a:t>
            </a:r>
            <a:r>
              <a:rPr lang="en-SG">
                <a:cs typeface="Segoe UI"/>
              </a:rPr>
              <a:t>​</a:t>
            </a:r>
          </a:p>
          <a:p>
            <a:r>
              <a:rPr lang="en-SG">
                <a:cs typeface="Segoe UI"/>
              </a:rPr>
              <a:t>​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D5296E-A82B-47A8-9980-3BED865B67AC}"/>
              </a:ext>
            </a:extLst>
          </p:cNvPr>
          <p:cNvSpPr/>
          <p:nvPr/>
        </p:nvSpPr>
        <p:spPr>
          <a:xfrm>
            <a:off x="3499909" y="1600761"/>
            <a:ext cx="904875" cy="62640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62BF9-FCED-467C-A2E0-FFDE49DD7F18}"/>
              </a:ext>
            </a:extLst>
          </p:cNvPr>
          <p:cNvSpPr/>
          <p:nvPr/>
        </p:nvSpPr>
        <p:spPr>
          <a:xfrm>
            <a:off x="2755838" y="3286124"/>
            <a:ext cx="779370" cy="4291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19285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935B-30B0-445A-8DDC-850E0B36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RMSprop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E19D1-F5BB-40DB-B77C-F53AF3E3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6632"/>
            <a:ext cx="4686300" cy="3638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75285C-23D7-47C5-82BF-2DB3C7ACC0F3}"/>
              </a:ext>
            </a:extLst>
          </p:cNvPr>
          <p:cNvSpPr/>
          <p:nvPr/>
        </p:nvSpPr>
        <p:spPr>
          <a:xfrm>
            <a:off x="2760134" y="3293532"/>
            <a:ext cx="1526118" cy="4741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8D9E4E-531A-4769-8A27-A3D260EC9162}"/>
              </a:ext>
            </a:extLst>
          </p:cNvPr>
          <p:cNvSpPr txBox="1"/>
          <p:nvPr/>
        </p:nvSpPr>
        <p:spPr>
          <a:xfrm>
            <a:off x="4467228" y="1355809"/>
            <a:ext cx="3813172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SG" b="1" dirty="0"/>
              <a:t>Why do we see epsilon in some formula and not in others?</a:t>
            </a:r>
          </a:p>
          <a:p>
            <a:r>
              <a:rPr lang="en-SG" dirty="0"/>
              <a:t>Suppose if your gradient is very small </a:t>
            </a:r>
            <a:r>
              <a:rPr lang="en-SG" dirty="0" err="1"/>
              <a:t>ie</a:t>
            </a:r>
            <a:r>
              <a:rPr lang="en-SG" dirty="0"/>
              <a:t>. 0.000000000001.</a:t>
            </a:r>
            <a:endParaRPr lang="en-SG" dirty="0">
              <a:cs typeface="Calibri"/>
            </a:endParaRPr>
          </a:p>
          <a:p>
            <a:r>
              <a:rPr lang="en-SG" dirty="0"/>
              <a:t>Any number divided by this number can really blow up become very big and this can result in continued huge fluctuations as </a:t>
            </a:r>
            <a:r>
              <a:rPr lang="en-SG" dirty="0" err="1"/>
              <a:t>vdw</a:t>
            </a:r>
            <a:r>
              <a:rPr lang="en-SG" dirty="0"/>
              <a:t> is carried into next iteration.</a:t>
            </a:r>
            <a:endParaRPr lang="en-SG" dirty="0">
              <a:cs typeface="Calibri"/>
            </a:endParaRPr>
          </a:p>
          <a:p>
            <a:r>
              <a:rPr lang="en-SG" u="sng" dirty="0"/>
              <a:t>Epsilon is a small value you add to the formula to prevent weights from blowing up. </a:t>
            </a:r>
            <a:r>
              <a:rPr lang="en-SG" dirty="0"/>
              <a:t>Try it.</a:t>
            </a:r>
            <a:endParaRPr lang="en-SG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B6A4A-3B3E-4178-AE7F-3CE4BE97A9CE}"/>
              </a:ext>
            </a:extLst>
          </p:cNvPr>
          <p:cNvSpPr txBox="1"/>
          <p:nvPr/>
        </p:nvSpPr>
        <p:spPr>
          <a:xfrm>
            <a:off x="583670" y="1411124"/>
            <a:ext cx="319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Current derivative / gradient</a:t>
            </a:r>
          </a:p>
        </p:txBody>
      </p:sp>
    </p:spTree>
    <p:extLst>
      <p:ext uri="{BB962C8B-B14F-4D97-AF65-F5344CB8AC3E}">
        <p14:creationId xmlns:p14="http://schemas.microsoft.com/office/powerpoint/2010/main" val="32055102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43CA-79BB-42C0-8DAD-6DA487AE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SG" b="1" dirty="0">
                <a:cs typeface="Arial"/>
              </a:rPr>
              <a:t>Adamax – Can you figure out how it works and identify similar techniques used in </a:t>
            </a:r>
            <a:r>
              <a:rPr lang="en-SG" b="1" dirty="0" err="1">
                <a:cs typeface="Arial"/>
              </a:rPr>
              <a:t>RMSprop</a:t>
            </a:r>
            <a:r>
              <a:rPr lang="en-SG" b="1" dirty="0">
                <a:cs typeface="Arial"/>
              </a:rPr>
              <a:t>?</a:t>
            </a:r>
            <a:endParaRPr lang="en-SG" b="1" dirty="0"/>
          </a:p>
          <a:p>
            <a:pPr marL="0" indent="0">
              <a:buNone/>
            </a:pPr>
            <a:r>
              <a:rPr lang="en-SG" dirty="0"/>
              <a:t>t += 1</a:t>
            </a: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SG" dirty="0"/>
              <a:t>m = beta1 * m + (1 - beta) * g</a:t>
            </a:r>
          </a:p>
          <a:p>
            <a:pPr marL="0" indent="0">
              <a:buNone/>
            </a:pPr>
            <a:r>
              <a:rPr lang="en-SG" dirty="0"/>
              <a:t>v = max(beta2 * v, abs(g))</a:t>
            </a:r>
          </a:p>
          <a:p>
            <a:pPr marL="0" indent="0">
              <a:buNone/>
            </a:pPr>
            <a:r>
              <a:rPr lang="en-SG" dirty="0" err="1"/>
              <a:t>current_lr</a:t>
            </a:r>
            <a:r>
              <a:rPr lang="en-SG" dirty="0"/>
              <a:t> = </a:t>
            </a:r>
            <a:r>
              <a:rPr lang="en-SG" dirty="0" err="1"/>
              <a:t>learning_rate</a:t>
            </a:r>
            <a:r>
              <a:rPr lang="en-SG" dirty="0"/>
              <a:t> / (1 - beta1 ** t)</a:t>
            </a:r>
          </a:p>
          <a:p>
            <a:pPr marL="0" indent="0">
              <a:buNone/>
            </a:pPr>
            <a:r>
              <a:rPr lang="en-SG" dirty="0"/>
              <a:t>w = w - </a:t>
            </a:r>
            <a:r>
              <a:rPr lang="en-SG" dirty="0" err="1"/>
              <a:t>current_lr</a:t>
            </a:r>
            <a:r>
              <a:rPr lang="en-SG" dirty="0"/>
              <a:t> * m / (v + epsilon)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C67A8B-7A09-41A7-88CF-46F777226D78}"/>
              </a:ext>
            </a:extLst>
          </p:cNvPr>
          <p:cNvSpPr txBox="1">
            <a:spLocks/>
          </p:cNvSpPr>
          <p:nvPr/>
        </p:nvSpPr>
        <p:spPr>
          <a:xfrm>
            <a:off x="297951" y="1179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/>
              <a:t>Exercise 6 Compile - Optimizer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452248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E264-3E1B-496C-A2DB-5F770A4B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66" y="122006"/>
            <a:ext cx="8229600" cy="1143000"/>
          </a:xfrm>
        </p:spPr>
        <p:txBody>
          <a:bodyPr/>
          <a:lstStyle/>
          <a:p>
            <a:r>
              <a:rPr lang="en-US" dirty="0"/>
              <a:t>Exercise 7 Compile - metrics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AB6-EEAB-4962-A56A-0AD53D12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66463"/>
            <a:ext cx="8471043" cy="4798031"/>
          </a:xfrm>
        </p:spPr>
        <p:txBody>
          <a:bodyPr>
            <a:normAutofit lnSpcReduction="10000"/>
          </a:bodyPr>
          <a:lstStyle/>
          <a:p>
            <a:r>
              <a:rPr lang="en-SG" dirty="0"/>
              <a:t># Compile mode</a:t>
            </a:r>
          </a:p>
          <a:p>
            <a:r>
              <a:rPr lang="en-SG" dirty="0"/>
              <a:t>#https://www.tensorflow.org/guide/keras/train_and_evaluate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1400" dirty="0" err="1"/>
              <a:t>model.compile</a:t>
            </a:r>
            <a:r>
              <a:rPr lang="en-SG" sz="1400" dirty="0"/>
              <a:t>(</a:t>
            </a:r>
          </a:p>
          <a:p>
            <a:pPr marL="0" indent="0">
              <a:buNone/>
            </a:pPr>
            <a:r>
              <a:rPr lang="en-SG" sz="1400" dirty="0"/>
              <a:t>optimizer=</a:t>
            </a:r>
            <a:r>
              <a:rPr lang="en-SG" sz="1400" dirty="0" err="1"/>
              <a:t>keras.optimizers.RMSprop</a:t>
            </a:r>
            <a:r>
              <a:rPr lang="en-SG" sz="1400" dirty="0"/>
              <a:t>(),  # Optimizer</a:t>
            </a:r>
          </a:p>
          <a:p>
            <a:pPr marL="0" indent="0">
              <a:buNone/>
            </a:pPr>
            <a:r>
              <a:rPr lang="en-SG" sz="1400" dirty="0"/>
              <a:t>loss=</a:t>
            </a:r>
            <a:r>
              <a:rPr lang="en-SG" sz="1400" dirty="0" err="1"/>
              <a:t>keras.losses.SparseCategoricalCrossentropy</a:t>
            </a:r>
            <a:r>
              <a:rPr lang="en-SG" sz="1400" dirty="0"/>
              <a:t>(</a:t>
            </a:r>
            <a:r>
              <a:rPr lang="en-SG" sz="1400" dirty="0" err="1"/>
              <a:t>from_logits</a:t>
            </a:r>
            <a:r>
              <a:rPr lang="en-SG" sz="1400" dirty="0"/>
              <a:t>=True), # Loss function to minimize</a:t>
            </a:r>
          </a:p>
          <a:p>
            <a:pPr marL="0" indent="0">
              <a:buNone/>
            </a:pPr>
            <a:r>
              <a:rPr lang="en-SG" sz="1400" dirty="0"/>
              <a:t>metrics=['</a:t>
            </a:r>
            <a:r>
              <a:rPr lang="en-SG" sz="1400" dirty="0" err="1"/>
              <a:t>sparse_categorical_accuracy</a:t>
            </a:r>
            <a:r>
              <a:rPr lang="en-SG" sz="1400" dirty="0"/>
              <a:t>’]</a:t>
            </a:r>
            <a:r>
              <a:rPr lang="en-US" sz="1400" dirty="0"/>
              <a:t> # List of metrics to monitor</a:t>
            </a:r>
          </a:p>
          <a:p>
            <a:pPr marL="0" indent="0">
              <a:buNone/>
            </a:pPr>
            <a:r>
              <a:rPr lang="en-SG" sz="1400" dirty="0"/>
              <a:t> 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err="1"/>
              <a:t>model.compile</a:t>
            </a:r>
            <a:r>
              <a:rPr lang="en-SG" dirty="0"/>
              <a:t>(</a:t>
            </a:r>
          </a:p>
          <a:p>
            <a:pPr marL="0" indent="0">
              <a:buNone/>
            </a:pPr>
            <a:r>
              <a:rPr lang="en-SG" dirty="0"/>
              <a:t>optimizer='</a:t>
            </a:r>
            <a:r>
              <a:rPr lang="en-SG" dirty="0" err="1"/>
              <a:t>adam</a:t>
            </a:r>
            <a:r>
              <a:rPr lang="en-SG" dirty="0"/>
              <a:t>’,</a:t>
            </a:r>
          </a:p>
          <a:p>
            <a:pPr marL="0" indent="0">
              <a:buNone/>
            </a:pPr>
            <a:r>
              <a:rPr lang="en-SG" dirty="0"/>
              <a:t>loss='</a:t>
            </a:r>
            <a:r>
              <a:rPr lang="en-SG" dirty="0" err="1"/>
              <a:t>binary_crossentropy</a:t>
            </a:r>
            <a:r>
              <a:rPr lang="en-SG" dirty="0"/>
              <a:t>’, </a:t>
            </a:r>
          </a:p>
          <a:p>
            <a:pPr marL="0" indent="0">
              <a:buNone/>
            </a:pPr>
            <a:r>
              <a:rPr lang="en-SG" dirty="0"/>
              <a:t>metrics=['accuracy'])</a:t>
            </a:r>
          </a:p>
          <a:p>
            <a:endParaRPr lang="en-S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DFC6FD-9C01-4067-87BE-4197D63BBC6B}"/>
              </a:ext>
            </a:extLst>
          </p:cNvPr>
          <p:cNvCxnSpPr/>
          <p:nvPr/>
        </p:nvCxnSpPr>
        <p:spPr>
          <a:xfrm>
            <a:off x="3657600" y="212675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Arrow: Left 3">
            <a:extLst>
              <a:ext uri="{FF2B5EF4-FFF2-40B4-BE49-F238E27FC236}">
                <a16:creationId xmlns:a16="http://schemas.microsoft.com/office/drawing/2014/main" id="{BE1EE725-5172-431A-8E3B-2988FA3D31DF}"/>
              </a:ext>
            </a:extLst>
          </p:cNvPr>
          <p:cNvSpPr/>
          <p:nvPr/>
        </p:nvSpPr>
        <p:spPr>
          <a:xfrm>
            <a:off x="6020657" y="3627649"/>
            <a:ext cx="626724" cy="29969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57930-41FF-49FC-A4CE-A6F47170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105" y="5763083"/>
            <a:ext cx="719390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308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2D0E-F08C-4FF2-850D-A6DC7E4E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 Compile - metrics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6EA4-4E69-4E30-BB4B-320FA1FE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What are metrics?</a:t>
            </a:r>
          </a:p>
          <a:p>
            <a:pPr marL="0" indent="0">
              <a:buNone/>
            </a:pPr>
            <a:r>
              <a:rPr lang="en-US" dirty="0"/>
              <a:t>	Recall the goal of the neural network is to minimize the errors from the prediction and actual target across the dataset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	Metrics is to evaluate your model and determine if its good. 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b="1" dirty="0"/>
              <a:t>** Can be same as loss function but they mean different thing.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11630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2D0E-F08C-4FF2-850D-A6DC7E4E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 Compile - metrics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5C0A7-4717-4E69-AB6A-A116045D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32" y="1630968"/>
            <a:ext cx="71818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899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0BA4-57A2-4965-A16D-6A5E8542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 : Train on train 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BBAB-9321-4D0C-97FD-5F3A52CFC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model.fit</a:t>
            </a:r>
            <a:r>
              <a:rPr lang="en-SG" dirty="0"/>
              <a:t>(</a:t>
            </a:r>
            <a:r>
              <a:rPr lang="en-SG" dirty="0" err="1"/>
              <a:t>x_train</a:t>
            </a:r>
            <a:r>
              <a:rPr lang="en-SG" dirty="0"/>
              <a:t>, </a:t>
            </a:r>
            <a:r>
              <a:rPr lang="en-SG" dirty="0" err="1"/>
              <a:t>y_train</a:t>
            </a:r>
            <a:r>
              <a:rPr lang="en-SG" dirty="0"/>
              <a:t>, </a:t>
            </a:r>
            <a:r>
              <a:rPr lang="en-SG" dirty="0" err="1"/>
              <a:t>batch_size</a:t>
            </a:r>
            <a:r>
              <a:rPr lang="en-SG" dirty="0"/>
              <a:t>=64, epochs=3)</a:t>
            </a:r>
          </a:p>
          <a:p>
            <a:r>
              <a:rPr lang="en-SG" dirty="0"/>
              <a:t>Please try to change the batch size and epoch</a:t>
            </a:r>
          </a:p>
          <a:p>
            <a:r>
              <a:rPr lang="en-US" dirty="0"/>
              <a:t>Batch size is a term used in machine learning and refers to the number of training examples </a:t>
            </a:r>
            <a:r>
              <a:rPr lang="en-US" dirty="0" err="1"/>
              <a:t>utilised</a:t>
            </a:r>
            <a:r>
              <a:rPr lang="en-US" dirty="0"/>
              <a:t> in one iteration</a:t>
            </a:r>
          </a:p>
          <a:p>
            <a:r>
              <a:rPr lang="en-US" dirty="0"/>
              <a:t>An epoch refers to one cycle through the full training dataset.</a:t>
            </a:r>
          </a:p>
          <a:p>
            <a:r>
              <a:rPr lang="en-US" dirty="0"/>
              <a:t>Try changing the batch size and epochs.</a:t>
            </a:r>
          </a:p>
          <a:p>
            <a:r>
              <a:rPr lang="en-SG" dirty="0"/>
              <a:t>Write down the accuracy, which one is the highest?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511927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2A8B-101A-4C04-B2BD-B88DAD89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9: Evaluation and predict on Test 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D80F4-DC1F-44F2-980F-7350724EE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model.evaluate</a:t>
            </a:r>
            <a:r>
              <a:rPr lang="en-US" dirty="0"/>
              <a:t>(</a:t>
            </a:r>
            <a:r>
              <a:rPr lang="en-US" dirty="0" err="1"/>
              <a:t>test_dataset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it-IT" dirty="0"/>
              <a:t>{'loss': 0.1302270144224167, 'sparse_categorical_accuracy': 0.9611999988555908}</a:t>
            </a:r>
          </a:p>
          <a:p>
            <a:pPr marL="0" indent="0">
              <a:buNone/>
            </a:pPr>
            <a:r>
              <a:rPr lang="en-US" dirty="0"/>
              <a:t>predictions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print(predictions)</a:t>
            </a:r>
          </a:p>
          <a:p>
            <a:pPr marL="0" indent="0">
              <a:buNone/>
            </a:pPr>
            <a:r>
              <a:rPr lang="en-US" dirty="0"/>
              <a:t>print('predictions shape:', </a:t>
            </a:r>
            <a:r>
              <a:rPr lang="en-US" dirty="0" err="1"/>
              <a:t>predictions.shape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y_pred</a:t>
            </a:r>
            <a:r>
              <a:rPr lang="en-US" dirty="0"/>
              <a:t> = (predictions &gt; 0.5) #set </a:t>
            </a:r>
            <a:r>
              <a:rPr lang="en-US" dirty="0" err="1"/>
              <a:t>treshold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y_pred</a:t>
            </a:r>
            <a:r>
              <a:rPr lang="en-US" dirty="0"/>
              <a:t>=</a:t>
            </a:r>
            <a:r>
              <a:rPr lang="en-US" dirty="0" err="1"/>
              <a:t>y_pred</a:t>
            </a:r>
            <a:r>
              <a:rPr lang="en-US" dirty="0"/>
              <a:t>*1 #convert to 0,1 instead of True False</a:t>
            </a:r>
          </a:p>
          <a:p>
            <a:pPr marL="0" indent="0">
              <a:buNone/>
            </a:pPr>
            <a:r>
              <a:rPr lang="en-US" dirty="0"/>
              <a:t>matrix = </a:t>
            </a:r>
            <a:r>
              <a:rPr lang="en-US" dirty="0" err="1"/>
              <a:t>confusion_matrix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print(matrix)</a:t>
            </a:r>
          </a:p>
          <a:p>
            <a:endParaRPr lang="en-US" dirty="0"/>
          </a:p>
          <a:p>
            <a:r>
              <a:rPr lang="en-US" dirty="0"/>
              <a:t>How to improve the model?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129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CB15-471D-49B2-B204-728FFB76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70" y="428625"/>
            <a:ext cx="8174034" cy="857250"/>
          </a:xfrm>
        </p:spPr>
        <p:txBody>
          <a:bodyPr>
            <a:normAutofit fontScale="90000"/>
          </a:bodyPr>
          <a:lstStyle/>
          <a:p>
            <a:r>
              <a:rPr lang="en-SG" dirty="0"/>
              <a:t>Objective of this class – Domain Knowledge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BD1600-2F52-4F2D-B7C2-46D4F0D93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437320"/>
              </p:ext>
            </p:extLst>
          </p:nvPr>
        </p:nvGraphicFramePr>
        <p:xfrm>
          <a:off x="937260" y="1619251"/>
          <a:ext cx="6979920" cy="3832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5239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CA09-B90B-4455-9BED-BE1A1E05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 30mins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5D9E-53A4-46DA-82A7-3121EA7CD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/>
              <a:t>Compare R </a:t>
            </a:r>
            <a:r>
              <a:rPr lang="en-SG" sz="1800" dirty="0" err="1"/>
              <a:t>NNet</a:t>
            </a:r>
            <a:r>
              <a:rPr lang="en-SG" sz="1800" dirty="0"/>
              <a:t> with Python </a:t>
            </a:r>
            <a:r>
              <a:rPr lang="en-SG" sz="1800" dirty="0" err="1"/>
              <a:t>Keras</a:t>
            </a:r>
            <a:endParaRPr lang="en-SG" sz="1800" dirty="0"/>
          </a:p>
          <a:p>
            <a:r>
              <a:rPr lang="en-SG" sz="1800" dirty="0"/>
              <a:t>Form your group</a:t>
            </a:r>
          </a:p>
          <a:p>
            <a:r>
              <a:rPr lang="en-SG" sz="1800" dirty="0"/>
              <a:t>Think of an idea for your project</a:t>
            </a:r>
          </a:p>
          <a:p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4736158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ACF6-C1E2-4C2E-B435-053F8614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73C31-5D45-4C8B-9EF8-78BD4CD1A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Learn how to</a:t>
            </a:r>
          </a:p>
          <a:p>
            <a:r>
              <a:rPr lang="en-GB" dirty="0"/>
              <a:t>How to define neural network in </a:t>
            </a:r>
            <a:r>
              <a:rPr lang="en-GB" dirty="0" err="1"/>
              <a:t>Keras</a:t>
            </a:r>
            <a:r>
              <a:rPr lang="en-GB" dirty="0"/>
              <a:t>.</a:t>
            </a:r>
          </a:p>
          <a:p>
            <a:r>
              <a:rPr lang="en-GB" dirty="0"/>
              <a:t>How to compile a </a:t>
            </a:r>
            <a:r>
              <a:rPr lang="en-GB" dirty="0" err="1"/>
              <a:t>Keras</a:t>
            </a:r>
            <a:r>
              <a:rPr lang="en-GB" dirty="0"/>
              <a:t> model using the efficient numerical backend.</a:t>
            </a:r>
          </a:p>
          <a:p>
            <a:r>
              <a:rPr lang="en-GB" dirty="0"/>
              <a:t>How to train a model on data.</a:t>
            </a:r>
          </a:p>
          <a:p>
            <a:r>
              <a:rPr lang="en-GB" dirty="0"/>
              <a:t>How to evaluate a model on data.</a:t>
            </a:r>
          </a:p>
          <a:p>
            <a:r>
              <a:rPr lang="en-GB" dirty="0"/>
              <a:t>How to predict the </a:t>
            </a:r>
            <a:r>
              <a:rPr lang="en-GB"/>
              <a:t>test data.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50409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Content Placeholder 2">
            <a:extLst>
              <a:ext uri="{FF2B5EF4-FFF2-40B4-BE49-F238E27FC236}">
                <a16:creationId xmlns:a16="http://schemas.microsoft.com/office/drawing/2014/main" id="{FDB1CD3A-8FC9-47DA-AC5D-297FE422A1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26005" y="2403158"/>
            <a:ext cx="4629150" cy="2545854"/>
          </a:xfrm>
        </p:spPr>
        <p:txBody>
          <a:bodyPr/>
          <a:lstStyle/>
          <a:p>
            <a:pPr marL="0" indent="0">
              <a:buNone/>
            </a:pPr>
            <a:endParaRPr lang="en-SG" altLang="zh-CN" dirty="0">
              <a:ea typeface="ＭＳ Ｐゴシック" panose="020B0600070205080204" pitchFamily="34" charset="-128"/>
            </a:endParaRPr>
          </a:p>
          <a:p>
            <a:pPr marL="0" indent="0" algn="ctr">
              <a:buNone/>
            </a:pPr>
            <a:r>
              <a:rPr lang="en-SG" altLang="zh-CN" sz="3300" dirty="0">
                <a:ea typeface="ＭＳ Ｐゴシック" panose="020B0600070205080204" pitchFamily="34" charset="-128"/>
              </a:rPr>
              <a:t>Thank You</a:t>
            </a:r>
          </a:p>
        </p:txBody>
      </p:sp>
      <p:sp>
        <p:nvSpPr>
          <p:cNvPr id="163843" name="Slide Number Placeholder 1">
            <a:extLst>
              <a:ext uri="{FF2B5EF4-FFF2-40B4-BE49-F238E27FC236}">
                <a16:creationId xmlns:a16="http://schemas.microsoft.com/office/drawing/2014/main" id="{549FCC65-1970-4D9A-A078-D89EE098D9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57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17910" indent="-160735">
              <a:spcBef>
                <a:spcPct val="20000"/>
              </a:spcBef>
              <a:buChar char="–"/>
              <a:defRPr sz="135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642938" indent="-128588">
              <a:spcBef>
                <a:spcPct val="20000"/>
              </a:spcBef>
              <a:buChar char="•"/>
              <a:defRPr sz="135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900113" indent="-128588">
              <a:spcBef>
                <a:spcPct val="20000"/>
              </a:spcBef>
              <a:buChar char="–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157288" indent="-128588">
              <a:spcBef>
                <a:spcPct val="20000"/>
              </a:spcBef>
              <a:buChar char="»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414463" indent="-128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671638" indent="-128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928813" indent="-128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185988" indent="-128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5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3698A2-3308-4CA8-9ADE-C1E4645C9E12}" type="slidenum">
              <a:rPr lang="en-US" altLang="zh-CN" sz="788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788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CB15-471D-49B2-B204-728FFB76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70" y="428625"/>
            <a:ext cx="8174034" cy="857250"/>
          </a:xfrm>
        </p:spPr>
        <p:txBody>
          <a:bodyPr>
            <a:normAutofit/>
          </a:bodyPr>
          <a:lstStyle/>
          <a:p>
            <a:r>
              <a:rPr lang="en-SG" dirty="0"/>
              <a:t>Objective of this class – Skill Knowledge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BD1600-2F52-4F2D-B7C2-46D4F0D93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553866"/>
              </p:ext>
            </p:extLst>
          </p:nvPr>
        </p:nvGraphicFramePr>
        <p:xfrm>
          <a:off x="937259" y="1619251"/>
          <a:ext cx="7364259" cy="4195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89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B36E-AAEA-4F33-ADC1-037F55A8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E-Learning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0024-384B-495E-9879-D86E414E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To Be Confirm</a:t>
            </a:r>
          </a:p>
        </p:txBody>
      </p:sp>
    </p:spTree>
    <p:extLst>
      <p:ext uri="{BB962C8B-B14F-4D97-AF65-F5344CB8AC3E}">
        <p14:creationId xmlns:p14="http://schemas.microsoft.com/office/powerpoint/2010/main" val="125116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F4CF-32FA-4ABD-B477-D2B85D0E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Consultation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3C12-B94F-40D6-AAB3-D0D41E07D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S3 B2 C110</a:t>
            </a:r>
          </a:p>
          <a:p>
            <a:r>
              <a:rPr lang="en-SG" dirty="0">
                <a:hlinkClick r:id="rId2"/>
              </a:rPr>
              <a:t>65148988/97905202/ttteoh@ntu.edu.sg</a:t>
            </a:r>
            <a:endParaRPr lang="en-SG" dirty="0"/>
          </a:p>
          <a:p>
            <a:r>
              <a:rPr lang="en-SG" dirty="0"/>
              <a:t>Wednesday 130pm to 330pm</a:t>
            </a:r>
          </a:p>
          <a:p>
            <a:r>
              <a:rPr lang="en-SG" dirty="0"/>
              <a:t>Optional (by Appointment)</a:t>
            </a:r>
          </a:p>
          <a:p>
            <a:pPr lvl="1"/>
            <a:r>
              <a:rPr lang="en-SG" dirty="0"/>
              <a:t>Tuesday 11am to 1pm</a:t>
            </a:r>
          </a:p>
          <a:p>
            <a:pPr lvl="1"/>
            <a:r>
              <a:rPr lang="en-SG" dirty="0"/>
              <a:t>Thursday 11am to 1pm</a:t>
            </a:r>
          </a:p>
          <a:p>
            <a:pPr lvl="1"/>
            <a:r>
              <a:rPr lang="en-SG" dirty="0"/>
              <a:t>Or any other timing</a:t>
            </a:r>
          </a:p>
        </p:txBody>
      </p:sp>
    </p:spTree>
    <p:extLst>
      <p:ext uri="{BB962C8B-B14F-4D97-AF65-F5344CB8AC3E}">
        <p14:creationId xmlns:p14="http://schemas.microsoft.com/office/powerpoint/2010/main" val="271225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8E816AC679FF4C86C22834E825BD05" ma:contentTypeVersion="1" ma:contentTypeDescription="Create a new document." ma:contentTypeScope="" ma:versionID="066e42d507d75a122d0db91dd470f30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C2C9DE-C811-4406-9A96-B5F84A419B8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733E57A-4545-40EE-B846-546C23E605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42CDD3-2BBD-46F1-929C-F92F3B4EA8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10606</TotalTime>
  <Words>3503</Words>
  <Application>Microsoft Office PowerPoint</Application>
  <PresentationFormat>On-screen Show (4:3)</PresentationFormat>
  <Paragraphs>531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Times New Roman</vt:lpstr>
      <vt:lpstr>Office Theme</vt:lpstr>
      <vt:lpstr>BC3409 AI in Accounting and Finance  Lecture 3: Neural Network 2</vt:lpstr>
      <vt:lpstr>Class Plan</vt:lpstr>
      <vt:lpstr>Weekly Plan</vt:lpstr>
      <vt:lpstr>Video Recording</vt:lpstr>
      <vt:lpstr>Objective of this class – Domain Knowledge</vt:lpstr>
      <vt:lpstr>Objective of this class – Domain Knowledge</vt:lpstr>
      <vt:lpstr>Objective of this class – Skill Knowledge</vt:lpstr>
      <vt:lpstr>E-Learning Week</vt:lpstr>
      <vt:lpstr>Consultation</vt:lpstr>
      <vt:lpstr>Most Importantly …..</vt:lpstr>
      <vt:lpstr>PowerPoint Presentation</vt:lpstr>
      <vt:lpstr>Mark Distribution</vt:lpstr>
      <vt:lpstr>Current Courses</vt:lpstr>
      <vt:lpstr>Agenda</vt:lpstr>
      <vt:lpstr>Keras</vt:lpstr>
      <vt:lpstr>TensorFlow</vt:lpstr>
      <vt:lpstr>Install Keras</vt:lpstr>
      <vt:lpstr>Step in running a Keras program</vt:lpstr>
      <vt:lpstr>Keras Sequential</vt:lpstr>
      <vt:lpstr>Keras Adding Layer</vt:lpstr>
      <vt:lpstr>Keras Compile</vt:lpstr>
      <vt:lpstr>Keras Fit</vt:lpstr>
      <vt:lpstr>Keras Evaluate</vt:lpstr>
      <vt:lpstr>Keras Prediction</vt:lpstr>
      <vt:lpstr>Run Example</vt:lpstr>
      <vt:lpstr>PowerPoint Presentation</vt:lpstr>
      <vt:lpstr>PowerPoint Presentation</vt:lpstr>
      <vt:lpstr>Prediction Result</vt:lpstr>
      <vt:lpstr>Exercise 1</vt:lpstr>
      <vt:lpstr>Exercise 2 Activation Function</vt:lpstr>
      <vt:lpstr>Exercise 3 # of neurons in hidden layer</vt:lpstr>
      <vt:lpstr>Exercise 4 Hidden Layer</vt:lpstr>
      <vt:lpstr>Exercise 5 Compile – Losses</vt:lpstr>
      <vt:lpstr>PowerPoint Presentation</vt:lpstr>
      <vt:lpstr>Exercise 5 Compile – Losses</vt:lpstr>
      <vt:lpstr>Exercise 5 Compile – Losses </vt:lpstr>
      <vt:lpstr>PowerPoint Presentation</vt:lpstr>
      <vt:lpstr>Exercise 5 Compile – Losses</vt:lpstr>
      <vt:lpstr>Exercise 5 Compile – Losses</vt:lpstr>
      <vt:lpstr>Exercise 5 Compile - Losses</vt:lpstr>
      <vt:lpstr>Exercise 5 Compile – Losses</vt:lpstr>
      <vt:lpstr>Exercise 5 Compile – Optimizer, Losses, Metrics</vt:lpstr>
      <vt:lpstr>Exercise 6 Compile – Optimizers</vt:lpstr>
      <vt:lpstr>Exercise 6 Compile – Optimizer</vt:lpstr>
      <vt:lpstr>PowerPoint Presentation</vt:lpstr>
      <vt:lpstr>PowerPoint Presentation</vt:lpstr>
      <vt:lpstr>Exercise 6 Compile Optimizer</vt:lpstr>
      <vt:lpstr>SGD – stochastic gradient descent</vt:lpstr>
      <vt:lpstr>SGD – stochastic gradient descent</vt:lpstr>
      <vt:lpstr>RMSprop</vt:lpstr>
      <vt:lpstr>RMSprop</vt:lpstr>
      <vt:lpstr>RMSprop</vt:lpstr>
      <vt:lpstr>RMSprop</vt:lpstr>
      <vt:lpstr>PowerPoint Presentation</vt:lpstr>
      <vt:lpstr>Exercise 7 Compile - metrics</vt:lpstr>
      <vt:lpstr>Exercise 7 Compile - metrics</vt:lpstr>
      <vt:lpstr>Exercise 7 Compile - metrics</vt:lpstr>
      <vt:lpstr>Exercise 8 : Train on train set</vt:lpstr>
      <vt:lpstr>Exercise 9: Evaluation and predict on Test Set</vt:lpstr>
      <vt:lpstr>Discussion 30mins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on  these lines</dc:title>
  <dc:creator>User</dc:creator>
  <cp:lastModifiedBy>#YU YING CHENG#</cp:lastModifiedBy>
  <cp:revision>611</cp:revision>
  <dcterms:created xsi:type="dcterms:W3CDTF">2017-05-14T01:29:56Z</dcterms:created>
  <dcterms:modified xsi:type="dcterms:W3CDTF">2020-09-06T09:33:32Z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0x010100E28E816AC679FF4C86C22834E825BD05</vt:lpwstr>
  </property>
</Properties>
</file>