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handoutMasterIdLst>
    <p:handoutMasterId r:id="rId45"/>
  </p:handoutMasterIdLst>
  <p:sldIdLst>
    <p:sldId id="259" r:id="rId5"/>
    <p:sldId id="257" r:id="rId6"/>
    <p:sldId id="273" r:id="rId7"/>
    <p:sldId id="641" r:id="rId8"/>
    <p:sldId id="834" r:id="rId9"/>
    <p:sldId id="276" r:id="rId10"/>
    <p:sldId id="835" r:id="rId11"/>
    <p:sldId id="842" r:id="rId12"/>
    <p:sldId id="843" r:id="rId13"/>
    <p:sldId id="844" r:id="rId14"/>
    <p:sldId id="845" r:id="rId15"/>
    <p:sldId id="846" r:id="rId16"/>
    <p:sldId id="295" r:id="rId17"/>
    <p:sldId id="847" r:id="rId18"/>
    <p:sldId id="849" r:id="rId19"/>
    <p:sldId id="760" r:id="rId20"/>
    <p:sldId id="762" r:id="rId21"/>
    <p:sldId id="302" r:id="rId22"/>
    <p:sldId id="303" r:id="rId23"/>
    <p:sldId id="304" r:id="rId24"/>
    <p:sldId id="305" r:id="rId25"/>
    <p:sldId id="850" r:id="rId26"/>
    <p:sldId id="310" r:id="rId27"/>
    <p:sldId id="311" r:id="rId28"/>
    <p:sldId id="312" r:id="rId29"/>
    <p:sldId id="313" r:id="rId30"/>
    <p:sldId id="317" r:id="rId31"/>
    <p:sldId id="631" r:id="rId32"/>
    <p:sldId id="632" r:id="rId33"/>
    <p:sldId id="633" r:id="rId34"/>
    <p:sldId id="634" r:id="rId35"/>
    <p:sldId id="635" r:id="rId36"/>
    <p:sldId id="851" r:id="rId37"/>
    <p:sldId id="854" r:id="rId38"/>
    <p:sldId id="855" r:id="rId39"/>
    <p:sldId id="856" r:id="rId40"/>
    <p:sldId id="857" r:id="rId41"/>
    <p:sldId id="858" r:id="rId42"/>
    <p:sldId id="700"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14" autoAdjust="0"/>
    <p:restoredTop sz="94660"/>
  </p:normalViewPr>
  <p:slideViewPr>
    <p:cSldViewPr snapToGrid="0" snapToObjects="1">
      <p:cViewPr varScale="1">
        <p:scale>
          <a:sx n="62" d="100"/>
          <a:sy n="62" d="100"/>
        </p:scale>
        <p:origin x="1304"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EFC5B3-379E-EF40-A0D2-38E640436CC2}" type="datetimeFigureOut">
              <a:rPr lang="en-US" smtClean="0">
                <a:latin typeface="Arial"/>
              </a:rPr>
              <a:t>8/19/2020</a:t>
            </a:fld>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029101-7F9C-2D47-B95D-7561785BF174}" type="slidenum">
              <a:rPr lang="en-US" smtClean="0">
                <a:latin typeface="Arial"/>
              </a:rPr>
              <a:t>‹#›</a:t>
            </a:fld>
            <a:endParaRPr lang="en-US" dirty="0">
              <a:latin typeface="Arial"/>
            </a:endParaRPr>
          </a:p>
        </p:txBody>
      </p:sp>
    </p:spTree>
    <p:extLst>
      <p:ext uri="{BB962C8B-B14F-4D97-AF65-F5344CB8AC3E}">
        <p14:creationId xmlns:p14="http://schemas.microsoft.com/office/powerpoint/2010/main" val="396117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FA36F0-6936-4FC0-97A3-A708269A923B}" type="datetimeFigureOut">
              <a:rPr lang="en-SG" smtClean="0"/>
              <a:t>19/8/2020</a:t>
            </a:fld>
            <a:endParaRPr lang="en-SG"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20A2B-4052-4FBD-8A9E-819616F498F6}" type="slidenum">
              <a:rPr lang="en-SG" smtClean="0"/>
              <a:t>‹#›</a:t>
            </a:fld>
            <a:endParaRPr lang="en-SG" dirty="0"/>
          </a:p>
        </p:txBody>
      </p:sp>
    </p:spTree>
    <p:extLst>
      <p:ext uri="{BB962C8B-B14F-4D97-AF65-F5344CB8AC3E}">
        <p14:creationId xmlns:p14="http://schemas.microsoft.com/office/powerpoint/2010/main" val="2774952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F89AB11C-C172-4691-8B2C-F99A562B5EB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F32F436-5165-408E-B8E0-A43C16792A1F}" type="slidenum">
              <a:rPr lang="en-US" altLang="en-US" sz="1200">
                <a:latin typeface="Times New Roman" panose="02020603050405020304" pitchFamily="18" charset="0"/>
              </a:rPr>
              <a:pPr eaLnBrk="1" hangingPunct="1"/>
              <a:t>3</a:t>
            </a:fld>
            <a:endParaRPr lang="en-US" altLang="en-US" sz="1200">
              <a:latin typeface="Times New Roman" panose="02020603050405020304" pitchFamily="18" charset="0"/>
            </a:endParaRPr>
          </a:p>
        </p:txBody>
      </p:sp>
      <p:sp>
        <p:nvSpPr>
          <p:cNvPr id="18434" name="Rectangle 2">
            <a:extLst>
              <a:ext uri="{FF2B5EF4-FFF2-40B4-BE49-F238E27FC236}">
                <a16:creationId xmlns:a16="http://schemas.microsoft.com/office/drawing/2014/main" id="{437A6BBA-ED84-4DF2-90E0-918CB2BC745A}"/>
              </a:ext>
            </a:extLst>
          </p:cNvPr>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E5480E78-FC91-4730-8188-9903853DCF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855615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58232484-9E84-4DDB-B7C3-60B7032DB23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DD0DD42-A9E0-49DD-BAAC-24EE4817C387}" type="slidenum">
              <a:rPr lang="en-US" altLang="en-US" sz="1200">
                <a:latin typeface="Times New Roman" panose="02020603050405020304" pitchFamily="18" charset="0"/>
              </a:rPr>
              <a:pPr eaLnBrk="1" hangingPunct="1"/>
              <a:t>13</a:t>
            </a:fld>
            <a:endParaRPr lang="en-US" altLang="en-US" sz="1200">
              <a:latin typeface="Times New Roman" panose="02020603050405020304" pitchFamily="18" charset="0"/>
            </a:endParaRPr>
          </a:p>
        </p:txBody>
      </p:sp>
      <p:sp>
        <p:nvSpPr>
          <p:cNvPr id="60418" name="Rectangle 2">
            <a:extLst>
              <a:ext uri="{FF2B5EF4-FFF2-40B4-BE49-F238E27FC236}">
                <a16:creationId xmlns:a16="http://schemas.microsoft.com/office/drawing/2014/main" id="{F143C739-5726-43B7-820F-1390E0718C0E}"/>
              </a:ext>
            </a:extLst>
          </p:cNvPr>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67140E64-CD47-4FD7-87B6-2A6169D7F5F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116990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7BA8CDE7-2643-4ACB-BF7F-D511EC105B7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8C9B1C6-A9CE-4FC3-A95D-B0C78D184A42}" type="slidenum">
              <a:rPr lang="en-US" altLang="en-US" sz="1200">
                <a:latin typeface="Times New Roman" panose="02020603050405020304" pitchFamily="18" charset="0"/>
              </a:rPr>
              <a:pPr eaLnBrk="1" hangingPunct="1"/>
              <a:t>14</a:t>
            </a:fld>
            <a:endParaRPr lang="en-US" altLang="en-US" sz="1200">
              <a:latin typeface="Times New Roman" panose="02020603050405020304" pitchFamily="18" charset="0"/>
            </a:endParaRPr>
          </a:p>
        </p:txBody>
      </p:sp>
      <p:sp>
        <p:nvSpPr>
          <p:cNvPr id="62466" name="Rectangle 2">
            <a:extLst>
              <a:ext uri="{FF2B5EF4-FFF2-40B4-BE49-F238E27FC236}">
                <a16:creationId xmlns:a16="http://schemas.microsoft.com/office/drawing/2014/main" id="{939AC096-B8AE-4197-8039-1178D0DB1430}"/>
              </a:ext>
            </a:extLst>
          </p:cNvPr>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6BA9704D-CC3F-47AB-9E99-58E42C25DC6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1600" b="1"/>
          </a:p>
        </p:txBody>
      </p:sp>
    </p:spTree>
    <p:extLst>
      <p:ext uri="{BB962C8B-B14F-4D97-AF65-F5344CB8AC3E}">
        <p14:creationId xmlns:p14="http://schemas.microsoft.com/office/powerpoint/2010/main" val="4111738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671251-913B-46B0-A908-BD8027C5EA2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FBA8B86-42E1-46DB-886F-CC73B278321B}" type="slidenum">
              <a:rPr lang="en-US" altLang="en-US" sz="1200">
                <a:latin typeface="Times New Roman" panose="02020603050405020304" pitchFamily="18" charset="0"/>
              </a:rPr>
              <a:pPr eaLnBrk="1" hangingPunct="1"/>
              <a:t>15</a:t>
            </a:fld>
            <a:endParaRPr lang="en-US" altLang="en-US" sz="1200">
              <a:latin typeface="Times New Roman" panose="02020603050405020304" pitchFamily="18" charset="0"/>
            </a:endParaRPr>
          </a:p>
        </p:txBody>
      </p:sp>
      <p:sp>
        <p:nvSpPr>
          <p:cNvPr id="66562" name="Rectangle 2">
            <a:extLst>
              <a:ext uri="{FF2B5EF4-FFF2-40B4-BE49-F238E27FC236}">
                <a16:creationId xmlns:a16="http://schemas.microsoft.com/office/drawing/2014/main" id="{14BE4AC9-C832-4AA4-ABA0-75F6E8FD7E7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E88F6B29-1AF7-4F93-A1CF-9A9A4149FF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39151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32B24413-340F-4D58-BFD1-ABACA2F0DC4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242DD6F-9538-449F-902C-05E26B6EB0B3}" type="slidenum">
              <a:rPr lang="en-US" altLang="en-US" sz="1200">
                <a:latin typeface="Times New Roman" panose="02020603050405020304" pitchFamily="18" charset="0"/>
              </a:rPr>
              <a:pPr eaLnBrk="1" hangingPunct="1"/>
              <a:t>18</a:t>
            </a:fld>
            <a:endParaRPr lang="en-US" altLang="en-US" sz="1200">
              <a:latin typeface="Times New Roman" panose="02020603050405020304" pitchFamily="18" charset="0"/>
            </a:endParaRPr>
          </a:p>
        </p:txBody>
      </p:sp>
      <p:sp>
        <p:nvSpPr>
          <p:cNvPr id="73730" name="Rectangle 2">
            <a:extLst>
              <a:ext uri="{FF2B5EF4-FFF2-40B4-BE49-F238E27FC236}">
                <a16:creationId xmlns:a16="http://schemas.microsoft.com/office/drawing/2014/main" id="{90E35C70-699D-4A20-A4BA-A9901FDC537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a:extLst>
              <a:ext uri="{FF2B5EF4-FFF2-40B4-BE49-F238E27FC236}">
                <a16:creationId xmlns:a16="http://schemas.microsoft.com/office/drawing/2014/main" id="{742D6AA4-8082-4F29-A67B-E6487CA9D8B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409345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CE9F09B7-6DA5-41BB-AAF6-BDAE8D2F2C4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A46DA0F-8D81-4FE6-B7E1-96F7D7D008E9}" type="slidenum">
              <a:rPr lang="en-US" altLang="en-US" sz="1200">
                <a:latin typeface="Times New Roman" panose="02020603050405020304" pitchFamily="18" charset="0"/>
              </a:rPr>
              <a:pPr eaLnBrk="1" hangingPunct="1"/>
              <a:t>19</a:t>
            </a:fld>
            <a:endParaRPr lang="en-US" altLang="en-US" sz="1200">
              <a:latin typeface="Times New Roman" panose="02020603050405020304" pitchFamily="18" charset="0"/>
            </a:endParaRPr>
          </a:p>
        </p:txBody>
      </p:sp>
      <p:sp>
        <p:nvSpPr>
          <p:cNvPr id="75778" name="Rectangle 2">
            <a:extLst>
              <a:ext uri="{FF2B5EF4-FFF2-40B4-BE49-F238E27FC236}">
                <a16:creationId xmlns:a16="http://schemas.microsoft.com/office/drawing/2014/main" id="{1197DB19-AF1A-4D14-A83E-660C88947D5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a:extLst>
              <a:ext uri="{FF2B5EF4-FFF2-40B4-BE49-F238E27FC236}">
                <a16:creationId xmlns:a16="http://schemas.microsoft.com/office/drawing/2014/main" id="{AF5E2B53-F727-4B2A-83D9-7FC61A35260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994068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913C9F88-953C-4150-A5D7-B423ABA0DC1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9997385-99BD-42EE-A9E0-08DFDF7DF5E6}" type="slidenum">
              <a:rPr lang="en-US" altLang="en-US" sz="1200">
                <a:latin typeface="Times New Roman" panose="02020603050405020304" pitchFamily="18" charset="0"/>
              </a:rPr>
              <a:pPr eaLnBrk="1" hangingPunct="1"/>
              <a:t>20</a:t>
            </a:fld>
            <a:endParaRPr lang="en-US" altLang="en-US" sz="1200">
              <a:latin typeface="Times New Roman" panose="02020603050405020304" pitchFamily="18" charset="0"/>
            </a:endParaRPr>
          </a:p>
        </p:txBody>
      </p:sp>
      <p:sp>
        <p:nvSpPr>
          <p:cNvPr id="77826" name="Rectangle 2">
            <a:extLst>
              <a:ext uri="{FF2B5EF4-FFF2-40B4-BE49-F238E27FC236}">
                <a16:creationId xmlns:a16="http://schemas.microsoft.com/office/drawing/2014/main" id="{FF7B86DE-1511-480B-A8E0-0F043EB31E8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a:extLst>
              <a:ext uri="{FF2B5EF4-FFF2-40B4-BE49-F238E27FC236}">
                <a16:creationId xmlns:a16="http://schemas.microsoft.com/office/drawing/2014/main" id="{A2D0AE41-912B-4A34-984F-5261D4A9198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017969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7FCAEBD7-46BA-4809-A259-7D7F83FBB4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72A9184-F4B2-41CE-838D-EDC6258CD9BB}" type="slidenum">
              <a:rPr lang="en-US" altLang="en-US" sz="1200">
                <a:latin typeface="Times New Roman" panose="02020603050405020304" pitchFamily="18" charset="0"/>
              </a:rPr>
              <a:pPr eaLnBrk="1" hangingPunct="1"/>
              <a:t>21</a:t>
            </a:fld>
            <a:endParaRPr lang="en-US" altLang="en-US" sz="1200">
              <a:latin typeface="Times New Roman" panose="02020603050405020304" pitchFamily="18" charset="0"/>
            </a:endParaRPr>
          </a:p>
        </p:txBody>
      </p:sp>
      <p:sp>
        <p:nvSpPr>
          <p:cNvPr id="79874" name="Rectangle 2">
            <a:extLst>
              <a:ext uri="{FF2B5EF4-FFF2-40B4-BE49-F238E27FC236}">
                <a16:creationId xmlns:a16="http://schemas.microsoft.com/office/drawing/2014/main" id="{BEDA7A77-1495-46A6-9399-3267110357D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a:extLst>
              <a:ext uri="{FF2B5EF4-FFF2-40B4-BE49-F238E27FC236}">
                <a16:creationId xmlns:a16="http://schemas.microsoft.com/office/drawing/2014/main" id="{8975AE21-0B7E-4EA0-B2CD-9F66B070EDD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971039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EBFF14AC-2B4A-40BC-BFA9-E7D2D242888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F1AE20C-F9D8-415F-A921-BE5FA1080422}" type="slidenum">
              <a:rPr lang="en-US" altLang="en-US" sz="1200">
                <a:latin typeface="Times New Roman" panose="02020603050405020304" pitchFamily="18" charset="0"/>
              </a:rPr>
              <a:pPr eaLnBrk="1" hangingPunct="1"/>
              <a:t>22</a:t>
            </a:fld>
            <a:endParaRPr lang="en-US" altLang="en-US" sz="1200">
              <a:latin typeface="Times New Roman" panose="02020603050405020304" pitchFamily="18" charset="0"/>
            </a:endParaRPr>
          </a:p>
        </p:txBody>
      </p:sp>
      <p:sp>
        <p:nvSpPr>
          <p:cNvPr id="81922" name="Rectangle 2">
            <a:extLst>
              <a:ext uri="{FF2B5EF4-FFF2-40B4-BE49-F238E27FC236}">
                <a16:creationId xmlns:a16="http://schemas.microsoft.com/office/drawing/2014/main" id="{CEE7384D-1045-462A-8275-28C8AF1EC8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a:extLst>
              <a:ext uri="{FF2B5EF4-FFF2-40B4-BE49-F238E27FC236}">
                <a16:creationId xmlns:a16="http://schemas.microsoft.com/office/drawing/2014/main" id="{3A6E1E74-8A1A-4C0F-8555-8DDA26AF22A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456996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DC750773-CD18-472F-B071-8D4B3A98F4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A59582C-B63D-4226-885B-24386D7C56C4}" type="slidenum">
              <a:rPr lang="en-US" altLang="en-US" sz="1200">
                <a:latin typeface="Times New Roman" panose="02020603050405020304" pitchFamily="18" charset="0"/>
              </a:rPr>
              <a:pPr eaLnBrk="1" hangingPunct="1"/>
              <a:t>23</a:t>
            </a:fld>
            <a:endParaRPr lang="en-US" altLang="en-US" sz="1200">
              <a:latin typeface="Times New Roman" panose="02020603050405020304" pitchFamily="18" charset="0"/>
            </a:endParaRPr>
          </a:p>
        </p:txBody>
      </p:sp>
      <p:sp>
        <p:nvSpPr>
          <p:cNvPr id="88066" name="Rectangle 2">
            <a:extLst>
              <a:ext uri="{FF2B5EF4-FFF2-40B4-BE49-F238E27FC236}">
                <a16:creationId xmlns:a16="http://schemas.microsoft.com/office/drawing/2014/main" id="{54FB5E10-DA74-4053-A354-0FD79A9F474A}"/>
              </a:ext>
            </a:extLst>
          </p:cNvPr>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a:extLst>
              <a:ext uri="{FF2B5EF4-FFF2-40B4-BE49-F238E27FC236}">
                <a16:creationId xmlns:a16="http://schemas.microsoft.com/office/drawing/2014/main" id="{A495F637-D6AB-499A-AECA-CAA4C941650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1600" b="1"/>
          </a:p>
        </p:txBody>
      </p:sp>
    </p:spTree>
    <p:extLst>
      <p:ext uri="{BB962C8B-B14F-4D97-AF65-F5344CB8AC3E}">
        <p14:creationId xmlns:p14="http://schemas.microsoft.com/office/powerpoint/2010/main" val="4217713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2957E008-5A26-4AD9-B01B-71F8D80174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A92D4C5-55B4-4A7C-A657-2182D18752AA}" type="slidenum">
              <a:rPr lang="en-US" altLang="en-US" sz="1200">
                <a:latin typeface="Times New Roman" panose="02020603050405020304" pitchFamily="18" charset="0"/>
              </a:rPr>
              <a:pPr eaLnBrk="1" hangingPunct="1"/>
              <a:t>24</a:t>
            </a:fld>
            <a:endParaRPr lang="en-US" altLang="en-US" sz="1200">
              <a:latin typeface="Times New Roman" panose="02020603050405020304" pitchFamily="18" charset="0"/>
            </a:endParaRPr>
          </a:p>
        </p:txBody>
      </p:sp>
      <p:sp>
        <p:nvSpPr>
          <p:cNvPr id="90114" name="Rectangle 2">
            <a:extLst>
              <a:ext uri="{FF2B5EF4-FFF2-40B4-BE49-F238E27FC236}">
                <a16:creationId xmlns:a16="http://schemas.microsoft.com/office/drawing/2014/main" id="{56565701-5BEE-44E1-A95D-78BECA9E2CD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a:extLst>
              <a:ext uri="{FF2B5EF4-FFF2-40B4-BE49-F238E27FC236}">
                <a16:creationId xmlns:a16="http://schemas.microsoft.com/office/drawing/2014/main" id="{4B548E32-3EA4-4C14-BFA2-AB6B569694B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Income statement reports on operating activities.</a:t>
            </a:r>
          </a:p>
        </p:txBody>
      </p:sp>
    </p:spTree>
    <p:extLst>
      <p:ext uri="{BB962C8B-B14F-4D97-AF65-F5344CB8AC3E}">
        <p14:creationId xmlns:p14="http://schemas.microsoft.com/office/powerpoint/2010/main" val="9901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186C59FC-2386-493B-8920-0AD015E5BD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ED43E6E-5A37-49C1-9138-AE0A458ED32A}" type="slidenum">
              <a:rPr lang="en-US" altLang="en-US" sz="1200">
                <a:latin typeface="Times New Roman" panose="02020603050405020304" pitchFamily="18" charset="0"/>
              </a:rPr>
              <a:pPr eaLnBrk="1" hangingPunct="1"/>
              <a:t>5</a:t>
            </a:fld>
            <a:endParaRPr lang="en-US" altLang="en-US" sz="1200">
              <a:latin typeface="Times New Roman" panose="02020603050405020304" pitchFamily="18" charset="0"/>
            </a:endParaRPr>
          </a:p>
        </p:txBody>
      </p:sp>
      <p:sp>
        <p:nvSpPr>
          <p:cNvPr id="23554" name="Rectangle 2">
            <a:extLst>
              <a:ext uri="{FF2B5EF4-FFF2-40B4-BE49-F238E27FC236}">
                <a16:creationId xmlns:a16="http://schemas.microsoft.com/office/drawing/2014/main" id="{C58DFFA8-0A1F-40C1-A29C-EBC6A56BEC6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598C03AE-AD00-4731-B058-88135758A7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External:  individuals, businesses , investors , creditors, government agencies, taxing authorities, nonprofit organizations </a:t>
            </a:r>
          </a:p>
          <a:p>
            <a:pPr eaLnBrk="1" hangingPunct="1">
              <a:spcBef>
                <a:spcPct val="0"/>
              </a:spcBef>
            </a:pPr>
            <a:r>
              <a:rPr lang="en-US" altLang="en-US"/>
              <a:t>Internal:  managers</a:t>
            </a:r>
          </a:p>
          <a:p>
            <a:pPr eaLnBrk="1" hangingPunct="1">
              <a:spcBef>
                <a:spcPct val="0"/>
              </a:spcBef>
            </a:pPr>
            <a:endParaRPr lang="en-US" altLang="en-US"/>
          </a:p>
        </p:txBody>
      </p:sp>
    </p:spTree>
    <p:extLst>
      <p:ext uri="{BB962C8B-B14F-4D97-AF65-F5344CB8AC3E}">
        <p14:creationId xmlns:p14="http://schemas.microsoft.com/office/powerpoint/2010/main" val="2275396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0069CD12-A7F3-4CD9-A08D-45AEA04017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196F104-C9CB-48C3-B9FA-AE7C70299051}" type="slidenum">
              <a:rPr lang="en-US" altLang="en-US" sz="1200">
                <a:latin typeface="Times New Roman" panose="02020603050405020304" pitchFamily="18" charset="0"/>
              </a:rPr>
              <a:pPr eaLnBrk="1" hangingPunct="1"/>
              <a:t>25</a:t>
            </a:fld>
            <a:endParaRPr lang="en-US" altLang="en-US" sz="1200">
              <a:latin typeface="Times New Roman" panose="02020603050405020304" pitchFamily="18" charset="0"/>
            </a:endParaRPr>
          </a:p>
        </p:txBody>
      </p:sp>
      <p:sp>
        <p:nvSpPr>
          <p:cNvPr id="92162" name="Rectangle 2">
            <a:extLst>
              <a:ext uri="{FF2B5EF4-FFF2-40B4-BE49-F238E27FC236}">
                <a16:creationId xmlns:a16="http://schemas.microsoft.com/office/drawing/2014/main" id="{0B0B43DD-0B98-4763-BAE1-CBAB5C1DD12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a:extLst>
              <a:ext uri="{FF2B5EF4-FFF2-40B4-BE49-F238E27FC236}">
                <a16:creationId xmlns:a16="http://schemas.microsoft.com/office/drawing/2014/main" id="{3334DB41-BE2C-4994-B5F3-70284E7CA97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223265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a:extLst>
              <a:ext uri="{FF2B5EF4-FFF2-40B4-BE49-F238E27FC236}">
                <a16:creationId xmlns:a16="http://schemas.microsoft.com/office/drawing/2014/main" id="{54617C33-1849-47FB-A220-94EA406B39C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21BDA4E-D3B9-4480-B3A2-C988BF3A5C00}" type="slidenum">
              <a:rPr lang="en-US" altLang="en-US" sz="1200">
                <a:latin typeface="Times New Roman" panose="02020603050405020304" pitchFamily="18" charset="0"/>
              </a:rPr>
              <a:pPr eaLnBrk="1" hangingPunct="1"/>
              <a:t>26</a:t>
            </a:fld>
            <a:endParaRPr lang="en-US" altLang="en-US" sz="1200">
              <a:latin typeface="Times New Roman" panose="02020603050405020304" pitchFamily="18" charset="0"/>
            </a:endParaRPr>
          </a:p>
        </p:txBody>
      </p:sp>
      <p:sp>
        <p:nvSpPr>
          <p:cNvPr id="94210" name="Rectangle 2">
            <a:extLst>
              <a:ext uri="{FF2B5EF4-FFF2-40B4-BE49-F238E27FC236}">
                <a16:creationId xmlns:a16="http://schemas.microsoft.com/office/drawing/2014/main" id="{99C76BEC-0096-4688-A52D-02621DF5E9B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a:extLst>
              <a:ext uri="{FF2B5EF4-FFF2-40B4-BE49-F238E27FC236}">
                <a16:creationId xmlns:a16="http://schemas.microsoft.com/office/drawing/2014/main" id="{A24B5F6E-38A7-4174-8BDF-7988BD3AB70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217313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a:extLst>
              <a:ext uri="{FF2B5EF4-FFF2-40B4-BE49-F238E27FC236}">
                <a16:creationId xmlns:a16="http://schemas.microsoft.com/office/drawing/2014/main" id="{9FA0B953-F545-41DB-94BF-4AD0AA1ABD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147338E-8C5B-42CC-B460-40D36770E82C}" type="slidenum">
              <a:rPr lang="en-US" altLang="en-US" sz="1200">
                <a:latin typeface="Times New Roman" panose="02020603050405020304" pitchFamily="18" charset="0"/>
              </a:rPr>
              <a:pPr eaLnBrk="1" hangingPunct="1"/>
              <a:t>27</a:t>
            </a:fld>
            <a:endParaRPr lang="en-US" altLang="en-US" sz="1200">
              <a:latin typeface="Times New Roman" panose="02020603050405020304" pitchFamily="18" charset="0"/>
            </a:endParaRPr>
          </a:p>
        </p:txBody>
      </p:sp>
      <p:sp>
        <p:nvSpPr>
          <p:cNvPr id="102402" name="Rectangle 2">
            <a:extLst>
              <a:ext uri="{FF2B5EF4-FFF2-40B4-BE49-F238E27FC236}">
                <a16:creationId xmlns:a16="http://schemas.microsoft.com/office/drawing/2014/main" id="{2374A7A5-21FA-453B-A73F-5DB59D294BCC}"/>
              </a:ext>
            </a:extLst>
          </p:cNvPr>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a:extLst>
              <a:ext uri="{FF2B5EF4-FFF2-40B4-BE49-F238E27FC236}">
                <a16:creationId xmlns:a16="http://schemas.microsoft.com/office/drawing/2014/main" id="{5B6E2045-799F-4E35-93EC-436BCC310E5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305308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a:extLst>
              <a:ext uri="{FF2B5EF4-FFF2-40B4-BE49-F238E27FC236}">
                <a16:creationId xmlns:a16="http://schemas.microsoft.com/office/drawing/2014/main" id="{AB6DB9ED-847E-4B76-A38B-88196F6AA00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E3BF457-D77F-4514-ADBF-FE9B66808E41}" type="slidenum">
              <a:rPr lang="en-US" altLang="en-US" sz="1200">
                <a:latin typeface="Times New Roman" panose="02020603050405020304" pitchFamily="18" charset="0"/>
              </a:rPr>
              <a:pPr eaLnBrk="1" hangingPunct="1"/>
              <a:t>28</a:t>
            </a:fld>
            <a:endParaRPr lang="en-US" altLang="en-US" sz="1200">
              <a:latin typeface="Times New Roman" panose="02020603050405020304" pitchFamily="18" charset="0"/>
            </a:endParaRPr>
          </a:p>
        </p:txBody>
      </p:sp>
      <p:sp>
        <p:nvSpPr>
          <p:cNvPr id="119810" name="Rectangle 2">
            <a:extLst>
              <a:ext uri="{FF2B5EF4-FFF2-40B4-BE49-F238E27FC236}">
                <a16:creationId xmlns:a16="http://schemas.microsoft.com/office/drawing/2014/main" id="{2D8F66F6-1BE5-4111-83BA-9082DE0011C7}"/>
              </a:ext>
            </a:extLst>
          </p:cNvPr>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19811" name="Rectangle 3">
            <a:extLst>
              <a:ext uri="{FF2B5EF4-FFF2-40B4-BE49-F238E27FC236}">
                <a16:creationId xmlns:a16="http://schemas.microsoft.com/office/drawing/2014/main" id="{D74ACF0B-1EDB-437D-8936-0925B9BB621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184404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a:extLst>
              <a:ext uri="{FF2B5EF4-FFF2-40B4-BE49-F238E27FC236}">
                <a16:creationId xmlns:a16="http://schemas.microsoft.com/office/drawing/2014/main" id="{48B02A38-1FBF-43CE-BC36-25000DE4931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D9D922D-C49E-404A-B39F-8402338C43F2}" type="slidenum">
              <a:rPr lang="en-US" altLang="en-US" sz="1200">
                <a:latin typeface="Times New Roman" panose="02020603050405020304" pitchFamily="18" charset="0"/>
              </a:rPr>
              <a:pPr eaLnBrk="1" hangingPunct="1"/>
              <a:t>29</a:t>
            </a:fld>
            <a:endParaRPr lang="en-US" altLang="en-US" sz="1200">
              <a:latin typeface="Times New Roman" panose="02020603050405020304" pitchFamily="18" charset="0"/>
            </a:endParaRPr>
          </a:p>
        </p:txBody>
      </p:sp>
      <p:sp>
        <p:nvSpPr>
          <p:cNvPr id="121858" name="Rectangle 2">
            <a:extLst>
              <a:ext uri="{FF2B5EF4-FFF2-40B4-BE49-F238E27FC236}">
                <a16:creationId xmlns:a16="http://schemas.microsoft.com/office/drawing/2014/main" id="{100B79EF-EE6C-4904-B9F1-12FB848FBB51}"/>
              </a:ext>
            </a:extLst>
          </p:cNvPr>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Rectangle 3">
            <a:extLst>
              <a:ext uri="{FF2B5EF4-FFF2-40B4-BE49-F238E27FC236}">
                <a16:creationId xmlns:a16="http://schemas.microsoft.com/office/drawing/2014/main" id="{89D7F1E7-A0BE-46E9-972D-AD5E3CCE58E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Operating activities are the most important of the three.  If a company can not generate a positive cash flow from its day to day operations, it will not be in business for very long.</a:t>
            </a:r>
          </a:p>
        </p:txBody>
      </p:sp>
    </p:spTree>
    <p:extLst>
      <p:ext uri="{BB962C8B-B14F-4D97-AF65-F5344CB8AC3E}">
        <p14:creationId xmlns:p14="http://schemas.microsoft.com/office/powerpoint/2010/main" val="933372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a:extLst>
              <a:ext uri="{FF2B5EF4-FFF2-40B4-BE49-F238E27FC236}">
                <a16:creationId xmlns:a16="http://schemas.microsoft.com/office/drawing/2014/main" id="{5A11087C-E8D7-4E6B-968C-177F68DCFC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C80A0EB-D3A3-4FA8-A509-44089FD62ACC}" type="slidenum">
              <a:rPr lang="en-US" altLang="en-US" sz="1200">
                <a:latin typeface="Times New Roman" panose="02020603050405020304" pitchFamily="18" charset="0"/>
              </a:rPr>
              <a:pPr eaLnBrk="1" hangingPunct="1"/>
              <a:t>30</a:t>
            </a:fld>
            <a:endParaRPr lang="en-US" altLang="en-US" sz="1200">
              <a:latin typeface="Times New Roman" panose="02020603050405020304" pitchFamily="18" charset="0"/>
            </a:endParaRPr>
          </a:p>
        </p:txBody>
      </p:sp>
      <p:sp>
        <p:nvSpPr>
          <p:cNvPr id="123906" name="Rectangle 2">
            <a:extLst>
              <a:ext uri="{FF2B5EF4-FFF2-40B4-BE49-F238E27FC236}">
                <a16:creationId xmlns:a16="http://schemas.microsoft.com/office/drawing/2014/main" id="{F520CB4C-A553-4A12-8803-9E78CFBA6CA5}"/>
              </a:ext>
            </a:extLst>
          </p:cNvPr>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Rectangle 3">
            <a:extLst>
              <a:ext uri="{FF2B5EF4-FFF2-40B4-BE49-F238E27FC236}">
                <a16:creationId xmlns:a16="http://schemas.microsoft.com/office/drawing/2014/main" id="{501D741E-02BD-4F8C-B62E-676A6BC67B4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6678070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a:extLst>
              <a:ext uri="{FF2B5EF4-FFF2-40B4-BE49-F238E27FC236}">
                <a16:creationId xmlns:a16="http://schemas.microsoft.com/office/drawing/2014/main" id="{A0B35D1A-027F-4547-A0A9-D1BFF47E8E7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F4AAB81-0EE6-42E1-B522-DA277A0E4C46}" type="slidenum">
              <a:rPr lang="en-US" altLang="en-US" sz="1200">
                <a:latin typeface="Times New Roman" panose="02020603050405020304" pitchFamily="18" charset="0"/>
              </a:rPr>
              <a:pPr eaLnBrk="1" hangingPunct="1"/>
              <a:t>31</a:t>
            </a:fld>
            <a:endParaRPr lang="en-US" altLang="en-US" sz="1200">
              <a:latin typeface="Times New Roman" panose="02020603050405020304" pitchFamily="18" charset="0"/>
            </a:endParaRPr>
          </a:p>
        </p:txBody>
      </p:sp>
      <p:sp>
        <p:nvSpPr>
          <p:cNvPr id="125954" name="Rectangle 2">
            <a:extLst>
              <a:ext uri="{FF2B5EF4-FFF2-40B4-BE49-F238E27FC236}">
                <a16:creationId xmlns:a16="http://schemas.microsoft.com/office/drawing/2014/main" id="{FE0D9886-66D2-4024-8FD1-B7F4DB31A2EE}"/>
              </a:ext>
            </a:extLst>
          </p:cNvPr>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Rectangle 3">
            <a:extLst>
              <a:ext uri="{FF2B5EF4-FFF2-40B4-BE49-F238E27FC236}">
                <a16:creationId xmlns:a16="http://schemas.microsoft.com/office/drawing/2014/main" id="{A1F5369E-C4E8-4C84-9A47-8971586F1A3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87164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57523764-A4E1-4DA1-9004-D7CA784A0B4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044D384-833C-4E33-BEA4-50F4835D5B38}" type="slidenum">
              <a:rPr lang="en-US" altLang="en-US" sz="1200">
                <a:latin typeface="Times New Roman" panose="02020603050405020304" pitchFamily="18" charset="0"/>
              </a:rPr>
              <a:pPr eaLnBrk="1" hangingPunct="1"/>
              <a:t>6</a:t>
            </a:fld>
            <a:endParaRPr lang="en-US" altLang="en-US" sz="1200">
              <a:latin typeface="Times New Roman" panose="02020603050405020304" pitchFamily="18" charset="0"/>
            </a:endParaRPr>
          </a:p>
        </p:txBody>
      </p:sp>
      <p:sp>
        <p:nvSpPr>
          <p:cNvPr id="25602" name="Rectangle 2">
            <a:extLst>
              <a:ext uri="{FF2B5EF4-FFF2-40B4-BE49-F238E27FC236}">
                <a16:creationId xmlns:a16="http://schemas.microsoft.com/office/drawing/2014/main" id="{A14E4160-4742-4B7C-936B-3C6EB991B490}"/>
              </a:ext>
            </a:extLst>
          </p:cNvPr>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06D5BE83-BD8D-4257-840F-C6869D93C49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There are different branches of accounting that provide different kinds of information.  The first part of this book focuses on financial accounting.  You will learn about managerial accounting later in the course.</a:t>
            </a:r>
          </a:p>
        </p:txBody>
      </p:sp>
    </p:spTree>
    <p:extLst>
      <p:ext uri="{BB962C8B-B14F-4D97-AF65-F5344CB8AC3E}">
        <p14:creationId xmlns:p14="http://schemas.microsoft.com/office/powerpoint/2010/main" val="1678237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D00BEDF0-A9CF-4364-959C-91EA8274267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3E22DA3-F4EE-4D98-AD73-25A5247C9DFA}" type="slidenum">
              <a:rPr lang="en-US" altLang="en-US" sz="1200">
                <a:latin typeface="Times New Roman" panose="02020603050405020304" pitchFamily="18" charset="0"/>
              </a:rPr>
              <a:pPr eaLnBrk="1" hangingPunct="1"/>
              <a:t>7</a:t>
            </a:fld>
            <a:endParaRPr lang="en-US" altLang="en-US" sz="1200">
              <a:latin typeface="Times New Roman" panose="02020603050405020304" pitchFamily="18" charset="0"/>
            </a:endParaRPr>
          </a:p>
        </p:txBody>
      </p:sp>
      <p:sp>
        <p:nvSpPr>
          <p:cNvPr id="33794" name="Rectangle 2">
            <a:extLst>
              <a:ext uri="{FF2B5EF4-FFF2-40B4-BE49-F238E27FC236}">
                <a16:creationId xmlns:a16="http://schemas.microsoft.com/office/drawing/2014/main" id="{A7B68176-F800-4485-9C04-CF30CD97E96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a:extLst>
              <a:ext uri="{FF2B5EF4-FFF2-40B4-BE49-F238E27FC236}">
                <a16:creationId xmlns:a16="http://schemas.microsoft.com/office/drawing/2014/main" id="{5E0AC461-055D-4D04-9E54-08F926DE17B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Discuss characteristics of each, advantages and disadvantages.</a:t>
            </a:r>
          </a:p>
        </p:txBody>
      </p:sp>
    </p:spTree>
    <p:extLst>
      <p:ext uri="{BB962C8B-B14F-4D97-AF65-F5344CB8AC3E}">
        <p14:creationId xmlns:p14="http://schemas.microsoft.com/office/powerpoint/2010/main" val="1783270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4BE87962-BAAF-4B6A-952A-72D26250C8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8C2D49D-5B73-43BC-AB54-E7E35FEBED11}" type="slidenum">
              <a:rPr lang="en-US" altLang="en-US" sz="1200">
                <a:latin typeface="Times New Roman" panose="02020603050405020304" pitchFamily="18" charset="0"/>
              </a:rPr>
              <a:pPr eaLnBrk="1" hangingPunct="1"/>
              <a:t>8</a:t>
            </a:fld>
            <a:endParaRPr lang="en-US" altLang="en-US" sz="1200">
              <a:latin typeface="Times New Roman" panose="02020603050405020304" pitchFamily="18" charset="0"/>
            </a:endParaRPr>
          </a:p>
        </p:txBody>
      </p:sp>
      <p:sp>
        <p:nvSpPr>
          <p:cNvPr id="50178" name="Rectangle 2">
            <a:extLst>
              <a:ext uri="{FF2B5EF4-FFF2-40B4-BE49-F238E27FC236}">
                <a16:creationId xmlns:a16="http://schemas.microsoft.com/office/drawing/2014/main" id="{A33EA59A-7292-436F-86CD-4AD4294C72C1}"/>
              </a:ext>
            </a:extLst>
          </p:cNvPr>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3D9D0043-3266-4BA8-908B-81EC2E5CA9D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557650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B92A8EB8-5CC8-4B77-B9F1-94F93EFFFCB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97297FC-1693-40B9-BE35-460AB7DA7C68}" type="slidenum">
              <a:rPr lang="en-US" altLang="en-US" sz="1200">
                <a:latin typeface="Times New Roman" panose="02020603050405020304" pitchFamily="18" charset="0"/>
              </a:rPr>
              <a:pPr eaLnBrk="1" hangingPunct="1"/>
              <a:t>9</a:t>
            </a:fld>
            <a:endParaRPr lang="en-US" altLang="en-US" sz="1200">
              <a:latin typeface="Times New Roman" panose="02020603050405020304" pitchFamily="18" charset="0"/>
            </a:endParaRPr>
          </a:p>
        </p:txBody>
      </p:sp>
      <p:sp>
        <p:nvSpPr>
          <p:cNvPr id="52226" name="Rectangle 2">
            <a:extLst>
              <a:ext uri="{FF2B5EF4-FFF2-40B4-BE49-F238E27FC236}">
                <a16:creationId xmlns:a16="http://schemas.microsoft.com/office/drawing/2014/main" id="{6FDB5370-DCE6-46B8-9B2E-64E9FCBB07F5}"/>
              </a:ext>
            </a:extLst>
          </p:cNvPr>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E81D17A5-AC33-472A-8025-D1FAC8C9CEF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These are creditors</a:t>
            </a:r>
            <a:r>
              <a:rPr lang="ja-JP" altLang="en-US"/>
              <a:t>’</a:t>
            </a:r>
            <a:r>
              <a:rPr lang="en-US" altLang="ja-JP"/>
              <a:t> claims to the assets.</a:t>
            </a:r>
            <a:endParaRPr lang="en-US" altLang="en-US"/>
          </a:p>
        </p:txBody>
      </p:sp>
    </p:spTree>
    <p:extLst>
      <p:ext uri="{BB962C8B-B14F-4D97-AF65-F5344CB8AC3E}">
        <p14:creationId xmlns:p14="http://schemas.microsoft.com/office/powerpoint/2010/main" val="2760480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EE1CE6FA-867C-4F9E-BBA2-CEFC7621342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5581E94-070C-4E24-8901-367920BC742F}" type="slidenum">
              <a:rPr lang="en-US" altLang="en-US" sz="1200">
                <a:latin typeface="Times New Roman" panose="02020603050405020304" pitchFamily="18" charset="0"/>
              </a:rPr>
              <a:pPr eaLnBrk="1" hangingPunct="1"/>
              <a:t>10</a:t>
            </a:fld>
            <a:endParaRPr lang="en-US" altLang="en-US" sz="1200">
              <a:latin typeface="Times New Roman" panose="02020603050405020304" pitchFamily="18" charset="0"/>
            </a:endParaRPr>
          </a:p>
        </p:txBody>
      </p:sp>
      <p:sp>
        <p:nvSpPr>
          <p:cNvPr id="54274" name="Rectangle 2">
            <a:extLst>
              <a:ext uri="{FF2B5EF4-FFF2-40B4-BE49-F238E27FC236}">
                <a16:creationId xmlns:a16="http://schemas.microsoft.com/office/drawing/2014/main" id="{2A0F3C9D-6415-445C-8403-6D78920A5825}"/>
              </a:ext>
            </a:extLst>
          </p:cNvPr>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a:extLst>
              <a:ext uri="{FF2B5EF4-FFF2-40B4-BE49-F238E27FC236}">
                <a16:creationId xmlns:a16="http://schemas.microsoft.com/office/drawing/2014/main" id="{7EE86B9E-2E01-4538-B04E-EB83EBE3B01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Owner</a:t>
            </a:r>
            <a:r>
              <a:rPr lang="ja-JP" altLang="en-US"/>
              <a:t>’</a:t>
            </a:r>
            <a:r>
              <a:rPr lang="en-US" altLang="ja-JP"/>
              <a:t>s Equity represents the owner</a:t>
            </a:r>
            <a:r>
              <a:rPr lang="ja-JP" altLang="en-US"/>
              <a:t>’</a:t>
            </a:r>
            <a:r>
              <a:rPr lang="en-US" altLang="ja-JP"/>
              <a:t>s claims (residual interest) in assets.</a:t>
            </a:r>
            <a:endParaRPr lang="en-US" altLang="en-US"/>
          </a:p>
        </p:txBody>
      </p:sp>
    </p:spTree>
    <p:extLst>
      <p:ext uri="{BB962C8B-B14F-4D97-AF65-F5344CB8AC3E}">
        <p14:creationId xmlns:p14="http://schemas.microsoft.com/office/powerpoint/2010/main" val="382537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18D40F48-07DE-42B5-A4C0-5A5D4584CF4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E7FEE93-30DC-4224-B773-8838926B0FC9}" type="slidenum">
              <a:rPr lang="en-US" altLang="en-US" sz="1200">
                <a:latin typeface="Times New Roman" panose="02020603050405020304" pitchFamily="18" charset="0"/>
              </a:rPr>
              <a:pPr eaLnBrk="1" hangingPunct="1"/>
              <a:t>11</a:t>
            </a:fld>
            <a:endParaRPr lang="en-US" altLang="en-US" sz="1200">
              <a:latin typeface="Times New Roman" panose="02020603050405020304" pitchFamily="18" charset="0"/>
            </a:endParaRPr>
          </a:p>
        </p:txBody>
      </p:sp>
      <p:sp>
        <p:nvSpPr>
          <p:cNvPr id="56322" name="Rectangle 2">
            <a:extLst>
              <a:ext uri="{FF2B5EF4-FFF2-40B4-BE49-F238E27FC236}">
                <a16:creationId xmlns:a16="http://schemas.microsoft.com/office/drawing/2014/main" id="{9496B911-0760-4A09-BC71-DF6E1DA46CAA}"/>
              </a:ext>
            </a:extLst>
          </p:cNvPr>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a:extLst>
              <a:ext uri="{FF2B5EF4-FFF2-40B4-BE49-F238E27FC236}">
                <a16:creationId xmlns:a16="http://schemas.microsoft.com/office/drawing/2014/main" id="{3375B6E8-7C12-49B1-B307-EFC8ECDECD2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If assets are 100,000 and liabilities are 70,000, what is the amount of owner</a:t>
            </a:r>
            <a:r>
              <a:rPr lang="ja-JP" altLang="en-US"/>
              <a:t>’</a:t>
            </a:r>
            <a:r>
              <a:rPr lang="en-US" altLang="ja-JP"/>
              <a:t>s equity?  30,000</a:t>
            </a:r>
          </a:p>
          <a:p>
            <a:pPr eaLnBrk="1" hangingPunct="1">
              <a:spcBef>
                <a:spcPct val="0"/>
              </a:spcBef>
            </a:pPr>
            <a:r>
              <a:rPr lang="en-US" altLang="en-US"/>
              <a:t>Jeremy is starting a cleaning service.  </a:t>
            </a:r>
          </a:p>
          <a:p>
            <a:pPr eaLnBrk="1" hangingPunct="1">
              <a:spcBef>
                <a:spcPct val="0"/>
              </a:spcBef>
            </a:pPr>
            <a:r>
              <a:rPr lang="en-US" altLang="en-US"/>
              <a:t>What things does he need to start? (students might say cash, cleaning supplies, vehicle, equipment)  write these on the board, explain that these are assets</a:t>
            </a:r>
          </a:p>
          <a:p>
            <a:pPr eaLnBrk="1" hangingPunct="1">
              <a:spcBef>
                <a:spcPct val="0"/>
              </a:spcBef>
            </a:pPr>
            <a:r>
              <a:rPr lang="en-US" altLang="en-US"/>
              <a:t>Now…how will Jeremy acquire these assets? (students might say from his own savings and borrow it).  Write these on the board, explaining how liabilities are creditors</a:t>
            </a:r>
            <a:r>
              <a:rPr lang="ja-JP" altLang="en-US"/>
              <a:t>’</a:t>
            </a:r>
            <a:r>
              <a:rPr lang="en-US" altLang="ja-JP"/>
              <a:t> claims and owner</a:t>
            </a:r>
            <a:r>
              <a:rPr lang="ja-JP" altLang="en-US"/>
              <a:t>’</a:t>
            </a:r>
            <a:r>
              <a:rPr lang="en-US" altLang="ja-JP"/>
              <a:t>s equity represents owner</a:t>
            </a:r>
            <a:r>
              <a:rPr lang="ja-JP" altLang="en-US"/>
              <a:t>’</a:t>
            </a:r>
            <a:r>
              <a:rPr lang="en-US" altLang="ja-JP"/>
              <a:t>s claims.</a:t>
            </a:r>
            <a:endParaRPr lang="en-US" altLang="en-US"/>
          </a:p>
        </p:txBody>
      </p:sp>
    </p:spTree>
    <p:extLst>
      <p:ext uri="{BB962C8B-B14F-4D97-AF65-F5344CB8AC3E}">
        <p14:creationId xmlns:p14="http://schemas.microsoft.com/office/powerpoint/2010/main" val="852610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8F3177C0-E563-4676-92E5-A185A75A83F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E53B3C0-3E65-4ED4-85C0-9FA19918C35B}" type="slidenum">
              <a:rPr lang="en-US" altLang="en-US" sz="1200">
                <a:latin typeface="Times New Roman" panose="02020603050405020304" pitchFamily="18" charset="0"/>
              </a:rPr>
              <a:pPr eaLnBrk="1" hangingPunct="1"/>
              <a:t>12</a:t>
            </a:fld>
            <a:endParaRPr lang="en-US" altLang="en-US" sz="1200">
              <a:latin typeface="Times New Roman" panose="02020603050405020304" pitchFamily="18" charset="0"/>
            </a:endParaRPr>
          </a:p>
        </p:txBody>
      </p:sp>
      <p:sp>
        <p:nvSpPr>
          <p:cNvPr id="58370" name="Rectangle 2">
            <a:extLst>
              <a:ext uri="{FF2B5EF4-FFF2-40B4-BE49-F238E27FC236}">
                <a16:creationId xmlns:a16="http://schemas.microsoft.com/office/drawing/2014/main" id="{4B545AD6-185E-4C51-AACC-BB3C329F242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a:extLst>
              <a:ext uri="{FF2B5EF4-FFF2-40B4-BE49-F238E27FC236}">
                <a16:creationId xmlns:a16="http://schemas.microsoft.com/office/drawing/2014/main" id="{02544C4F-4D86-478C-87AA-AD66A4C6E88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 now, Jeremy has put some of his own money into the business.  In order to increase his wealth, he has to get some jobs and do some work!   Explain revenues and expenses and withdrawals.</a:t>
            </a:r>
          </a:p>
        </p:txBody>
      </p:sp>
    </p:spTree>
    <p:extLst>
      <p:ext uri="{BB962C8B-B14F-4D97-AF65-F5344CB8AC3E}">
        <p14:creationId xmlns:p14="http://schemas.microsoft.com/office/powerpoint/2010/main" val="1626437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F1CC899-6CEC-9548-B06D-7E1EB6F78CA3}" type="datetimeFigureOut">
              <a:rPr lang="en-US" smtClean="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dirty="0"/>
          </a:p>
        </p:txBody>
      </p:sp>
    </p:spTree>
    <p:extLst>
      <p:ext uri="{BB962C8B-B14F-4D97-AF65-F5344CB8AC3E}">
        <p14:creationId xmlns:p14="http://schemas.microsoft.com/office/powerpoint/2010/main" val="3792405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F1CC899-6CEC-9548-B06D-7E1EB6F78CA3}" type="datetimeFigureOut">
              <a:rPr lang="en-US" smtClean="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dirty="0"/>
          </a:p>
        </p:txBody>
      </p:sp>
    </p:spTree>
    <p:extLst>
      <p:ext uri="{BB962C8B-B14F-4D97-AF65-F5344CB8AC3E}">
        <p14:creationId xmlns:p14="http://schemas.microsoft.com/office/powerpoint/2010/main" val="149294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406900"/>
            <a:ext cx="82296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457200" y="2906713"/>
            <a:ext cx="82296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F1CC899-6CEC-9548-B06D-7E1EB6F78CA3}" type="datetimeFigureOut">
              <a:rPr lang="en-US" smtClean="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dirty="0"/>
          </a:p>
        </p:txBody>
      </p:sp>
    </p:spTree>
    <p:extLst>
      <p:ext uri="{BB962C8B-B14F-4D97-AF65-F5344CB8AC3E}">
        <p14:creationId xmlns:p14="http://schemas.microsoft.com/office/powerpoint/2010/main" val="2426584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1CC899-6CEC-9548-B06D-7E1EB6F78CA3}" type="datetimeFigureOut">
              <a:rPr lang="en-US" smtClean="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dirty="0"/>
          </a:p>
        </p:txBody>
      </p:sp>
    </p:spTree>
    <p:extLst>
      <p:ext uri="{BB962C8B-B14F-4D97-AF65-F5344CB8AC3E}">
        <p14:creationId xmlns:p14="http://schemas.microsoft.com/office/powerpoint/2010/main" val="1061538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49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94756"/>
            <a:ext cx="4040188" cy="3628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8549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94756"/>
            <a:ext cx="4041775" cy="3628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F1CC899-6CEC-9548-B06D-7E1EB6F78CA3}" type="datetimeFigureOut">
              <a:rPr lang="en-US" smtClean="0"/>
              <a:t>8/19/2020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6562B1-0B0F-0246-9532-09536BC2AE59}" type="slidenum">
              <a:rPr lang="en-US" smtClean="0"/>
              <a:t>‹#›</a:t>
            </a:fld>
            <a:endParaRPr lang="en-US" dirty="0"/>
          </a:p>
        </p:txBody>
      </p:sp>
    </p:spTree>
    <p:extLst>
      <p:ext uri="{BB962C8B-B14F-4D97-AF65-F5344CB8AC3E}">
        <p14:creationId xmlns:p14="http://schemas.microsoft.com/office/powerpoint/2010/main" val="2983490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1CC899-6CEC-9548-B06D-7E1EB6F78CA3}" type="datetimeFigureOut">
              <a:rPr lang="en-US" smtClean="0"/>
              <a:t>8/19/2020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6562B1-0B0F-0246-9532-09536BC2AE59}" type="slidenum">
              <a:rPr lang="en-US" smtClean="0"/>
              <a:t>‹#›</a:t>
            </a:fld>
            <a:endParaRPr lang="en-US" dirty="0"/>
          </a:p>
        </p:txBody>
      </p:sp>
    </p:spTree>
    <p:extLst>
      <p:ext uri="{BB962C8B-B14F-4D97-AF65-F5344CB8AC3E}">
        <p14:creationId xmlns:p14="http://schemas.microsoft.com/office/powerpoint/2010/main" val="1911849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CC899-6CEC-9548-B06D-7E1EB6F78CA3}" type="datetimeFigureOut">
              <a:rPr lang="en-US" smtClean="0"/>
              <a:t>8/19/2020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6562B1-0B0F-0246-9532-09536BC2AE59}" type="slidenum">
              <a:rPr lang="en-US" smtClean="0"/>
              <a:t>‹#›</a:t>
            </a:fld>
            <a:endParaRPr lang="en-US" dirty="0"/>
          </a:p>
        </p:txBody>
      </p:sp>
    </p:spTree>
    <p:extLst>
      <p:ext uri="{BB962C8B-B14F-4D97-AF65-F5344CB8AC3E}">
        <p14:creationId xmlns:p14="http://schemas.microsoft.com/office/powerpoint/2010/main" val="306448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88618"/>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788618"/>
            <a:ext cx="5111750" cy="53982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125147"/>
            <a:ext cx="3008313" cy="40616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F1CC899-6CEC-9548-B06D-7E1EB6F78CA3}" type="datetimeFigureOut">
              <a:rPr lang="en-US" smtClean="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dirty="0"/>
          </a:p>
        </p:txBody>
      </p:sp>
    </p:spTree>
    <p:extLst>
      <p:ext uri="{BB962C8B-B14F-4D97-AF65-F5344CB8AC3E}">
        <p14:creationId xmlns:p14="http://schemas.microsoft.com/office/powerpoint/2010/main" val="415777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1CC899-6CEC-9548-B06D-7E1EB6F78CA3}" type="datetimeFigureOut">
              <a:rPr lang="en-US" smtClean="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dirty="0"/>
          </a:p>
        </p:txBody>
      </p:sp>
    </p:spTree>
    <p:extLst>
      <p:ext uri="{BB962C8B-B14F-4D97-AF65-F5344CB8AC3E}">
        <p14:creationId xmlns:p14="http://schemas.microsoft.com/office/powerpoint/2010/main" val="2072899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63632"/>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889194"/>
            <a:ext cx="8229600" cy="38761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5815373"/>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defRPr>
            </a:lvl1pPr>
          </a:lstStyle>
          <a:p>
            <a:fld id="{9F1CC899-6CEC-9548-B06D-7E1EB6F78CA3}" type="datetimeFigureOut">
              <a:rPr lang="en-US" smtClean="0"/>
              <a:pPr/>
              <a:t>8/19/2020</a:t>
            </a:fld>
            <a:endParaRPr lang="en-US" dirty="0"/>
          </a:p>
        </p:txBody>
      </p:sp>
      <p:sp>
        <p:nvSpPr>
          <p:cNvPr id="5" name="Footer Placeholder 4"/>
          <p:cNvSpPr>
            <a:spLocks noGrp="1"/>
          </p:cNvSpPr>
          <p:nvPr>
            <p:ph type="ftr" sz="quarter" idx="3"/>
          </p:nvPr>
        </p:nvSpPr>
        <p:spPr>
          <a:xfrm>
            <a:off x="3124200" y="5815373"/>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endParaRPr lang="en-US" dirty="0"/>
          </a:p>
        </p:txBody>
      </p:sp>
      <p:sp>
        <p:nvSpPr>
          <p:cNvPr id="6" name="Slide Number Placeholder 5"/>
          <p:cNvSpPr>
            <a:spLocks noGrp="1"/>
          </p:cNvSpPr>
          <p:nvPr>
            <p:ph type="sldNum" sz="quarter" idx="4"/>
          </p:nvPr>
        </p:nvSpPr>
        <p:spPr>
          <a:xfrm>
            <a:off x="6553200" y="5815373"/>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a:defRPr>
            </a:lvl1pPr>
          </a:lstStyle>
          <a:p>
            <a:fld id="{8E6562B1-0B0F-0246-9532-09536BC2AE59}" type="slidenum">
              <a:rPr lang="en-US" smtClean="0"/>
              <a:pPr/>
              <a:t>‹#›</a:t>
            </a:fld>
            <a:endParaRPr lang="en-US" dirty="0"/>
          </a:p>
        </p:txBody>
      </p:sp>
      <p:pic>
        <p:nvPicPr>
          <p:cNvPr id="7" name="Picture 6" descr="NTU_PP_slide_Footer_sized.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6327909"/>
            <a:ext cx="9144000" cy="537882"/>
          </a:xfrm>
          <a:prstGeom prst="rect">
            <a:avLst/>
          </a:prstGeom>
        </p:spPr>
      </p:pic>
    </p:spTree>
    <p:extLst>
      <p:ext uri="{BB962C8B-B14F-4D97-AF65-F5344CB8AC3E}">
        <p14:creationId xmlns:p14="http://schemas.microsoft.com/office/powerpoint/2010/main" val="671930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457200" rtl="0" eaLnBrk="1" latinLnBrk="0" hangingPunct="1">
        <a:spcBef>
          <a:spcPct val="0"/>
        </a:spcBef>
        <a:buNone/>
        <a:defRPr sz="4400" kern="1200">
          <a:solidFill>
            <a:schemeClr val="tx1"/>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18386" y="1896582"/>
            <a:ext cx="2687047" cy="2201808"/>
          </a:xfrm>
        </p:spPr>
        <p:txBody>
          <a:bodyPr>
            <a:noAutofit/>
          </a:bodyPr>
          <a:lstStyle/>
          <a:p>
            <a:r>
              <a:rPr lang="en-US" sz="2400" b="1" dirty="0">
                <a:solidFill>
                  <a:schemeClr val="bg1"/>
                </a:solidFill>
                <a:cs typeface="Arial"/>
              </a:rPr>
              <a:t>Accounting &amp; Finance Report</a:t>
            </a:r>
          </a:p>
        </p:txBody>
      </p:sp>
      <p:sp>
        <p:nvSpPr>
          <p:cNvPr id="3" name="Subtitle 2"/>
          <p:cNvSpPr>
            <a:spLocks noGrp="1"/>
          </p:cNvSpPr>
          <p:nvPr>
            <p:ph type="subTitle" idx="1"/>
          </p:nvPr>
        </p:nvSpPr>
        <p:spPr>
          <a:xfrm>
            <a:off x="518386" y="4346785"/>
            <a:ext cx="5008720" cy="1687057"/>
          </a:xfrm>
        </p:spPr>
        <p:txBody>
          <a:bodyPr>
            <a:normAutofit/>
          </a:bodyPr>
          <a:lstStyle/>
          <a:p>
            <a:pPr algn="l"/>
            <a:r>
              <a:rPr lang="en-US" sz="1500" dirty="0">
                <a:solidFill>
                  <a:srgbClr val="FFFFFF"/>
                </a:solidFill>
                <a:cs typeface="Arial"/>
              </a:rPr>
              <a:t>Teoh Teik Toe</a:t>
            </a:r>
          </a:p>
          <a:p>
            <a:pPr algn="l"/>
            <a:r>
              <a:rPr lang="en-US" sz="1500" dirty="0">
                <a:solidFill>
                  <a:srgbClr val="FFFFFF"/>
                </a:solidFill>
                <a:cs typeface="Arial"/>
              </a:rPr>
              <a:t>ITOM/NBS</a:t>
            </a:r>
          </a:p>
          <a:p>
            <a:pPr algn="l"/>
            <a:r>
              <a:rPr lang="en-US" sz="1500" i="1" dirty="0">
                <a:solidFill>
                  <a:srgbClr val="FFFFFF"/>
                </a:solidFill>
                <a:cs typeface="Arial"/>
              </a:rPr>
              <a:t>ttteoh@ntu.edu.sg</a:t>
            </a:r>
          </a:p>
          <a:p>
            <a:pPr algn="l"/>
            <a:r>
              <a:rPr lang="en-US" sz="1500" i="1" dirty="0">
                <a:solidFill>
                  <a:srgbClr val="FFFFFF"/>
                </a:solidFill>
                <a:cs typeface="Arial"/>
              </a:rPr>
              <a:t>June 2020</a:t>
            </a:r>
          </a:p>
          <a:p>
            <a:pPr algn="l"/>
            <a:r>
              <a:rPr lang="en-US" sz="1500" i="1" dirty="0">
                <a:solidFill>
                  <a:srgbClr val="FFFFFF"/>
                </a:solidFill>
                <a:cs typeface="Arial"/>
              </a:rPr>
              <a:t>97905202</a:t>
            </a:r>
          </a:p>
        </p:txBody>
      </p:sp>
    </p:spTree>
    <p:extLst>
      <p:ext uri="{BB962C8B-B14F-4D97-AF65-F5344CB8AC3E}">
        <p14:creationId xmlns:p14="http://schemas.microsoft.com/office/powerpoint/2010/main" val="1897986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9" name="Rectangle 7">
            <a:extLst>
              <a:ext uri="{FF2B5EF4-FFF2-40B4-BE49-F238E27FC236}">
                <a16:creationId xmlns:a16="http://schemas.microsoft.com/office/drawing/2014/main" id="{8E61F417-97F2-48FC-B41F-275E99C51BB5}"/>
              </a:ext>
            </a:extLst>
          </p:cNvPr>
          <p:cNvSpPr>
            <a:spLocks noGrp="1" noChangeArrowheads="1"/>
          </p:cNvSpPr>
          <p:nvPr>
            <p:ph type="title"/>
          </p:nvPr>
        </p:nvSpPr>
        <p:spPr>
          <a:xfrm>
            <a:off x="228600" y="228600"/>
            <a:ext cx="8305800" cy="762000"/>
          </a:xfrm>
        </p:spPr>
        <p:txBody>
          <a:bodyPr/>
          <a:lstStyle/>
          <a:p>
            <a:pPr eaLnBrk="1" fontAlgn="auto" hangingPunct="1">
              <a:spcAft>
                <a:spcPts val="0"/>
              </a:spcAft>
              <a:defRPr/>
            </a:pPr>
            <a:r>
              <a:rPr lang="en-US" dirty="0">
                <a:ea typeface="+mj-ea"/>
                <a:cs typeface="+mj-cs"/>
              </a:rPr>
              <a:t>Equity</a:t>
            </a:r>
          </a:p>
        </p:txBody>
      </p:sp>
      <p:sp>
        <p:nvSpPr>
          <p:cNvPr id="284680" name="Rectangle 8">
            <a:extLst>
              <a:ext uri="{FF2B5EF4-FFF2-40B4-BE49-F238E27FC236}">
                <a16:creationId xmlns:a16="http://schemas.microsoft.com/office/drawing/2014/main" id="{A77D840E-442D-40DD-B53A-965BB1741CA7}"/>
              </a:ext>
            </a:extLst>
          </p:cNvPr>
          <p:cNvSpPr>
            <a:spLocks noGrp="1" noChangeArrowheads="1"/>
          </p:cNvSpPr>
          <p:nvPr>
            <p:ph idx="1"/>
          </p:nvPr>
        </p:nvSpPr>
        <p:spPr/>
        <p:txBody>
          <a:bodyPr/>
          <a:lstStyle/>
          <a:p>
            <a:pPr marL="0" indent="0" eaLnBrk="1" hangingPunct="1">
              <a:buNone/>
            </a:pPr>
            <a:r>
              <a:rPr lang="en-US" altLang="en-US" dirty="0"/>
              <a:t>Shareholder (capital) – Ordinary Share – claim of business owner to the assets of the business </a:t>
            </a:r>
          </a:p>
        </p:txBody>
      </p:sp>
      <p:sp>
        <p:nvSpPr>
          <p:cNvPr id="23556" name="Slide Number Placeholder 3">
            <a:extLst>
              <a:ext uri="{FF2B5EF4-FFF2-40B4-BE49-F238E27FC236}">
                <a16:creationId xmlns:a16="http://schemas.microsoft.com/office/drawing/2014/main" id="{0BEF5BDB-723F-49AC-A028-459DA0264DE0}"/>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74A9810F-23BB-42F7-AE3A-C035962F2289}" type="slidenum">
              <a:rPr lang="en-US" altLang="en-US" sz="1400">
                <a:latin typeface="Times New Roman" panose="02020603050405020304" pitchFamily="18" charset="0"/>
              </a:rPr>
              <a:pPr algn="l" eaLnBrk="1" hangingPunct="1"/>
              <a:t>10</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591021465"/>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84680">
                                            <p:txEl>
                                              <p:pRg st="0" end="0"/>
                                            </p:txEl>
                                          </p:spTgt>
                                        </p:tgtEl>
                                        <p:attrNameLst>
                                          <p:attrName>style.visibility</p:attrName>
                                        </p:attrNameLst>
                                      </p:cBhvr>
                                      <p:to>
                                        <p:strVal val="visible"/>
                                      </p:to>
                                    </p:set>
                                    <p:animEffect transition="in" filter="dissolve">
                                      <p:cBhvr>
                                        <p:cTn id="13" dur="500"/>
                                        <p:tgtEl>
                                          <p:spTgt spid="2846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utoUpdateAnimBg="0"/>
      <p:bldP spid="28468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4">
            <a:extLst>
              <a:ext uri="{FF2B5EF4-FFF2-40B4-BE49-F238E27FC236}">
                <a16:creationId xmlns:a16="http://schemas.microsoft.com/office/drawing/2014/main" id="{1D73F8AB-7277-48CC-9DC3-3F387B490544}"/>
              </a:ext>
            </a:extLst>
          </p:cNvPr>
          <p:cNvSpPr>
            <a:spLocks noGrp="1" noChangeArrowheads="1"/>
          </p:cNvSpPr>
          <p:nvPr>
            <p:ph type="title"/>
          </p:nvPr>
        </p:nvSpPr>
        <p:spPr>
          <a:xfrm>
            <a:off x="228600" y="304800"/>
            <a:ext cx="8305800" cy="762000"/>
          </a:xfrm>
        </p:spPr>
        <p:txBody>
          <a:bodyPr/>
          <a:lstStyle/>
          <a:p>
            <a:pPr eaLnBrk="1" fontAlgn="auto" hangingPunct="1">
              <a:spcAft>
                <a:spcPts val="0"/>
              </a:spcAft>
              <a:defRPr/>
            </a:pPr>
            <a:r>
              <a:rPr lang="en-US">
                <a:ea typeface="+mj-ea"/>
                <a:cs typeface="+mj-cs"/>
              </a:rPr>
              <a:t>The Accounting Equation</a:t>
            </a:r>
          </a:p>
        </p:txBody>
      </p:sp>
      <p:sp>
        <p:nvSpPr>
          <p:cNvPr id="24579" name="Slide Number Placeholder 2">
            <a:extLst>
              <a:ext uri="{FF2B5EF4-FFF2-40B4-BE49-F238E27FC236}">
                <a16:creationId xmlns:a16="http://schemas.microsoft.com/office/drawing/2014/main" id="{6BE7DC4D-A935-46DE-BBC5-E31F022F430F}"/>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9DCCA49-0C9E-4137-96C2-9C7497E41D5D}" type="slidenum">
              <a:rPr lang="en-US" altLang="en-US" sz="1400">
                <a:latin typeface="Times New Roman" panose="02020603050405020304" pitchFamily="18" charset="0"/>
              </a:rPr>
              <a:pPr eaLnBrk="1" hangingPunct="1"/>
              <a:t>11</a:t>
            </a:fld>
            <a:endParaRPr lang="en-US" altLang="en-US" sz="1400">
              <a:latin typeface="Times New Roman" panose="02020603050405020304" pitchFamily="18" charset="0"/>
            </a:endParaRPr>
          </a:p>
        </p:txBody>
      </p:sp>
      <p:sp>
        <p:nvSpPr>
          <p:cNvPr id="44034" name="Rectangle 2">
            <a:extLst>
              <a:ext uri="{FF2B5EF4-FFF2-40B4-BE49-F238E27FC236}">
                <a16:creationId xmlns:a16="http://schemas.microsoft.com/office/drawing/2014/main" id="{1D32BED8-B1D9-437D-88FD-6A246F59A198}"/>
              </a:ext>
            </a:extLst>
          </p:cNvPr>
          <p:cNvSpPr>
            <a:spLocks noChangeArrowheads="1"/>
          </p:cNvSpPr>
          <p:nvPr/>
        </p:nvSpPr>
        <p:spPr bwMode="auto">
          <a:xfrm>
            <a:off x="533400" y="4246563"/>
            <a:ext cx="2133600" cy="1076325"/>
          </a:xfrm>
          <a:prstGeom prst="rect">
            <a:avLst/>
          </a:prstGeom>
          <a:solidFill>
            <a:schemeClr val="accent2"/>
          </a:solidFill>
          <a:ln w="12700">
            <a:solidFill>
              <a:schemeClr val="tx2"/>
            </a:solidFill>
            <a:miter lim="800000"/>
            <a:headEnd/>
            <a:tailEnd/>
          </a:ln>
        </p:spPr>
        <p:txBody>
          <a:bodyPr wrap="none" lIns="90488" tIns="44450" rIns="90488" bIns="44450" anchor="ct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3200">
                <a:solidFill>
                  <a:schemeClr val="bg1"/>
                </a:solidFill>
              </a:rPr>
              <a:t>Economic</a:t>
            </a:r>
          </a:p>
          <a:p>
            <a:pPr algn="ctr"/>
            <a:r>
              <a:rPr lang="en-US" altLang="en-US" sz="3200">
                <a:solidFill>
                  <a:schemeClr val="bg1"/>
                </a:solidFill>
              </a:rPr>
              <a:t>Resources</a:t>
            </a:r>
            <a:endParaRPr lang="en-US" altLang="en-US" sz="1800">
              <a:solidFill>
                <a:schemeClr val="bg1"/>
              </a:solidFill>
            </a:endParaRPr>
          </a:p>
        </p:txBody>
      </p:sp>
      <p:sp>
        <p:nvSpPr>
          <p:cNvPr id="44035" name="Rectangle 3">
            <a:extLst>
              <a:ext uri="{FF2B5EF4-FFF2-40B4-BE49-F238E27FC236}">
                <a16:creationId xmlns:a16="http://schemas.microsoft.com/office/drawing/2014/main" id="{88B835CD-B2DA-4E22-A7AA-E59E03F0F8BE}"/>
              </a:ext>
            </a:extLst>
          </p:cNvPr>
          <p:cNvSpPr>
            <a:spLocks noChangeArrowheads="1"/>
          </p:cNvSpPr>
          <p:nvPr/>
        </p:nvSpPr>
        <p:spPr bwMode="auto">
          <a:xfrm>
            <a:off x="4779963" y="4246563"/>
            <a:ext cx="2133600" cy="1563687"/>
          </a:xfrm>
          <a:prstGeom prst="rect">
            <a:avLst/>
          </a:prstGeom>
          <a:solidFill>
            <a:schemeClr val="accent2"/>
          </a:solidFill>
          <a:ln w="12700">
            <a:solidFill>
              <a:schemeClr val="tx2"/>
            </a:solidFill>
            <a:miter lim="800000"/>
            <a:headEnd/>
            <a:tailEnd/>
          </a:ln>
        </p:spPr>
        <p:txBody>
          <a:bodyPr wrap="none" lIns="90488" tIns="44450" rIns="90488" bIns="44450" anchor="ct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3200">
                <a:solidFill>
                  <a:schemeClr val="bg1"/>
                </a:solidFill>
              </a:rPr>
              <a:t>Claims to</a:t>
            </a:r>
          </a:p>
          <a:p>
            <a:pPr algn="ctr"/>
            <a:r>
              <a:rPr lang="en-US" altLang="en-US" sz="3200">
                <a:solidFill>
                  <a:schemeClr val="bg1"/>
                </a:solidFill>
              </a:rPr>
              <a:t>Economic</a:t>
            </a:r>
          </a:p>
          <a:p>
            <a:pPr algn="ctr"/>
            <a:r>
              <a:rPr lang="en-US" altLang="en-US" sz="3200">
                <a:solidFill>
                  <a:schemeClr val="bg1"/>
                </a:solidFill>
              </a:rPr>
              <a:t>Resources</a:t>
            </a:r>
          </a:p>
        </p:txBody>
      </p:sp>
      <p:sp>
        <p:nvSpPr>
          <p:cNvPr id="55301" name="Text Box 5">
            <a:extLst>
              <a:ext uri="{FF2B5EF4-FFF2-40B4-BE49-F238E27FC236}">
                <a16:creationId xmlns:a16="http://schemas.microsoft.com/office/drawing/2014/main" id="{7835CC9C-22C2-42D3-B84C-1D642C3A952C}"/>
              </a:ext>
            </a:extLst>
          </p:cNvPr>
          <p:cNvSpPr txBox="1">
            <a:spLocks noChangeArrowheads="1"/>
          </p:cNvSpPr>
          <p:nvPr/>
        </p:nvSpPr>
        <p:spPr bwMode="auto">
          <a:xfrm>
            <a:off x="815975" y="2484438"/>
            <a:ext cx="1524000" cy="588962"/>
          </a:xfrm>
          <a:prstGeom prst="rect">
            <a:avLst/>
          </a:prstGeom>
          <a:solidFill>
            <a:srgbClr val="FFCC00"/>
          </a:solidFill>
          <a:ln w="12700">
            <a:solidFill>
              <a:schemeClr val="tx1"/>
            </a:solidFill>
            <a:miter lim="800000"/>
            <a:headEnd/>
            <a:tailEnd/>
          </a:ln>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spcBef>
                <a:spcPct val="50000"/>
              </a:spcBef>
            </a:pPr>
            <a:r>
              <a:rPr lang="en-US" altLang="en-US" sz="3200" b="1" i="1">
                <a:solidFill>
                  <a:srgbClr val="000066"/>
                </a:solidFill>
                <a:latin typeface="Times New Roman" panose="02020603050405020304" pitchFamily="18" charset="0"/>
              </a:rPr>
              <a:t>Assets</a:t>
            </a:r>
          </a:p>
        </p:txBody>
      </p:sp>
      <p:sp>
        <p:nvSpPr>
          <p:cNvPr id="55302" name="Text Box 6">
            <a:extLst>
              <a:ext uri="{FF2B5EF4-FFF2-40B4-BE49-F238E27FC236}">
                <a16:creationId xmlns:a16="http://schemas.microsoft.com/office/drawing/2014/main" id="{BAACA480-DA82-488A-9EE5-361F35BAAB03}"/>
              </a:ext>
            </a:extLst>
          </p:cNvPr>
          <p:cNvSpPr txBox="1">
            <a:spLocks noChangeArrowheads="1"/>
          </p:cNvSpPr>
          <p:nvPr/>
        </p:nvSpPr>
        <p:spPr bwMode="auto">
          <a:xfrm>
            <a:off x="2597150" y="2490788"/>
            <a:ext cx="4127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spcBef>
                <a:spcPct val="50000"/>
              </a:spcBef>
            </a:pPr>
            <a:r>
              <a:rPr lang="en-US" altLang="en-US" sz="3200" b="1" i="1">
                <a:solidFill>
                  <a:srgbClr val="000066"/>
                </a:solidFill>
                <a:latin typeface="Times New Roman" panose="02020603050405020304" pitchFamily="18" charset="0"/>
              </a:rPr>
              <a:t>=</a:t>
            </a:r>
          </a:p>
        </p:txBody>
      </p:sp>
      <p:sp>
        <p:nvSpPr>
          <p:cNvPr id="55303" name="Text Box 7">
            <a:extLst>
              <a:ext uri="{FF2B5EF4-FFF2-40B4-BE49-F238E27FC236}">
                <a16:creationId xmlns:a16="http://schemas.microsoft.com/office/drawing/2014/main" id="{952CA21C-E0B4-46B5-9D28-4687606CCDDE}"/>
              </a:ext>
            </a:extLst>
          </p:cNvPr>
          <p:cNvSpPr txBox="1">
            <a:spLocks noChangeArrowheads="1"/>
          </p:cNvSpPr>
          <p:nvPr/>
        </p:nvSpPr>
        <p:spPr bwMode="auto">
          <a:xfrm>
            <a:off x="3111500" y="2484438"/>
            <a:ext cx="5481638" cy="588962"/>
          </a:xfrm>
          <a:prstGeom prst="rect">
            <a:avLst/>
          </a:prstGeom>
          <a:solidFill>
            <a:srgbClr val="FFCC00"/>
          </a:solidFill>
          <a:ln w="12700">
            <a:solidFill>
              <a:schemeClr val="tx1"/>
            </a:solidFill>
            <a:miter lim="800000"/>
            <a:headEnd/>
            <a:tailEnd/>
          </a:ln>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spcBef>
                <a:spcPct val="50000"/>
              </a:spcBef>
            </a:pPr>
            <a:r>
              <a:rPr lang="en-US" altLang="en-US" sz="3200" b="1" i="1">
                <a:solidFill>
                  <a:srgbClr val="000066"/>
                </a:solidFill>
                <a:latin typeface="Times New Roman" panose="02020603050405020304" pitchFamily="18" charset="0"/>
              </a:rPr>
              <a:t>Liabilities + Owner</a:t>
            </a:r>
            <a:r>
              <a:rPr lang="ja-JP" altLang="en-US" sz="3200" b="1" i="1">
                <a:solidFill>
                  <a:srgbClr val="000066"/>
                </a:solidFill>
                <a:latin typeface="Times New Roman" panose="02020603050405020304" pitchFamily="18" charset="0"/>
              </a:rPr>
              <a:t>’</a:t>
            </a:r>
            <a:r>
              <a:rPr lang="en-US" altLang="ja-JP" sz="3200" b="1" i="1">
                <a:solidFill>
                  <a:srgbClr val="000066"/>
                </a:solidFill>
                <a:latin typeface="Times New Roman" panose="02020603050405020304" pitchFamily="18" charset="0"/>
              </a:rPr>
              <a:t>s Equity</a:t>
            </a:r>
            <a:endParaRPr lang="en-US" altLang="en-US" sz="3200" b="1" i="1">
              <a:solidFill>
                <a:srgbClr val="000066"/>
              </a:solidFill>
              <a:latin typeface="Times New Roman" panose="02020603050405020304" pitchFamily="18" charset="0"/>
            </a:endParaRPr>
          </a:p>
        </p:txBody>
      </p:sp>
      <p:sp>
        <p:nvSpPr>
          <p:cNvPr id="44040" name="Line 8">
            <a:extLst>
              <a:ext uri="{FF2B5EF4-FFF2-40B4-BE49-F238E27FC236}">
                <a16:creationId xmlns:a16="http://schemas.microsoft.com/office/drawing/2014/main" id="{E2FEAC9D-3CDE-4015-8D69-EFA8FCEFF1FB}"/>
              </a:ext>
            </a:extLst>
          </p:cNvPr>
          <p:cNvSpPr>
            <a:spLocks noChangeShapeType="1"/>
          </p:cNvSpPr>
          <p:nvPr/>
        </p:nvSpPr>
        <p:spPr bwMode="auto">
          <a:xfrm flipV="1">
            <a:off x="1581150" y="3200400"/>
            <a:ext cx="0" cy="1066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8" tIns="44450" rIns="90488" bIns="44450" anchor="ctr">
            <a:spAutoFit/>
          </a:bodyPr>
          <a:lstStyle/>
          <a:p>
            <a:endParaRPr lang="en-SG"/>
          </a:p>
        </p:txBody>
      </p:sp>
      <p:sp>
        <p:nvSpPr>
          <p:cNvPr id="44041" name="Line 9">
            <a:extLst>
              <a:ext uri="{FF2B5EF4-FFF2-40B4-BE49-F238E27FC236}">
                <a16:creationId xmlns:a16="http://schemas.microsoft.com/office/drawing/2014/main" id="{F121C0F3-3018-4401-AC03-9DDA03C9246F}"/>
              </a:ext>
            </a:extLst>
          </p:cNvPr>
          <p:cNvSpPr>
            <a:spLocks noChangeShapeType="1"/>
          </p:cNvSpPr>
          <p:nvPr/>
        </p:nvSpPr>
        <p:spPr bwMode="auto">
          <a:xfrm flipV="1">
            <a:off x="5865813" y="3182938"/>
            <a:ext cx="0" cy="1066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8" tIns="44450" rIns="90488" bIns="44450" anchor="ctr">
            <a:spAutoFit/>
          </a:bodyPr>
          <a:lstStyle/>
          <a:p>
            <a:endParaRPr lang="en-SG"/>
          </a:p>
        </p:txBody>
      </p:sp>
    </p:spTree>
    <p:extLst>
      <p:ext uri="{BB962C8B-B14F-4D97-AF65-F5344CB8AC3E}">
        <p14:creationId xmlns:p14="http://schemas.microsoft.com/office/powerpoint/2010/main" val="361177610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slide(fromBottom)">
                                      <p:cBhvr>
                                        <p:cTn id="7" dur="500"/>
                                        <p:tgtEl>
                                          <p:spTgt spid="44034"/>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4040"/>
                                        </p:tgtEl>
                                        <p:attrNameLst>
                                          <p:attrName>style.visibility</p:attrName>
                                        </p:attrNameLst>
                                      </p:cBhvr>
                                      <p:to>
                                        <p:strVal val="visible"/>
                                      </p:to>
                                    </p:set>
                                    <p:animEffect transition="in" filter="wipe(down)">
                                      <p:cBhvr>
                                        <p:cTn id="11" dur="500"/>
                                        <p:tgtEl>
                                          <p:spTgt spid="44040"/>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44035"/>
                                        </p:tgtEl>
                                        <p:attrNameLst>
                                          <p:attrName>style.visibility</p:attrName>
                                        </p:attrNameLst>
                                      </p:cBhvr>
                                      <p:to>
                                        <p:strVal val="visible"/>
                                      </p:to>
                                    </p:set>
                                    <p:animEffect transition="in" filter="slide(fromBottom)">
                                      <p:cBhvr>
                                        <p:cTn id="15" dur="500"/>
                                        <p:tgtEl>
                                          <p:spTgt spid="44035"/>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44041"/>
                                        </p:tgtEl>
                                        <p:attrNameLst>
                                          <p:attrName>style.visibility</p:attrName>
                                        </p:attrNameLst>
                                      </p:cBhvr>
                                      <p:to>
                                        <p:strVal val="visible"/>
                                      </p:to>
                                    </p:set>
                                    <p:animEffect transition="in" filter="wipe(down)">
                                      <p:cBhvr>
                                        <p:cTn id="19" dur="500"/>
                                        <p:tgtEl>
                                          <p:spTgt spid="44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nimBg="1" autoUpdateAnimBg="0"/>
      <p:bldP spid="44035"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FAFF2BA1-2E34-4A1F-A486-057F0F55C254}"/>
              </a:ext>
            </a:extLst>
          </p:cNvPr>
          <p:cNvSpPr>
            <a:spLocks noGrp="1" noChangeArrowheads="1"/>
          </p:cNvSpPr>
          <p:nvPr>
            <p:ph type="title"/>
          </p:nvPr>
        </p:nvSpPr>
        <p:spPr>
          <a:xfrm>
            <a:off x="228599" y="162674"/>
            <a:ext cx="8134565" cy="1262062"/>
          </a:xfrm>
        </p:spPr>
        <p:txBody>
          <a:bodyPr>
            <a:normAutofit fontScale="90000"/>
          </a:bodyPr>
          <a:lstStyle/>
          <a:p>
            <a:pPr eaLnBrk="1" hangingPunct="1"/>
            <a:r>
              <a:rPr lang="en-US" altLang="en-US" dirty="0"/>
              <a:t>Transactions that Affect</a:t>
            </a:r>
            <a:br>
              <a:rPr lang="en-US" altLang="en-US" dirty="0"/>
            </a:br>
            <a:r>
              <a:rPr lang="en-US" altLang="en-US" dirty="0"/>
              <a:t>Owner</a:t>
            </a:r>
            <a:r>
              <a:rPr lang="ja-JP" altLang="en-US" dirty="0"/>
              <a:t>’</a:t>
            </a:r>
            <a:r>
              <a:rPr lang="en-US" altLang="ja-JP" dirty="0"/>
              <a:t>s Equity</a:t>
            </a:r>
            <a:endParaRPr lang="en-US" altLang="en-US" dirty="0"/>
          </a:p>
        </p:txBody>
      </p:sp>
      <p:sp>
        <p:nvSpPr>
          <p:cNvPr id="25603" name="Slide Number Placeholder 2">
            <a:extLst>
              <a:ext uri="{FF2B5EF4-FFF2-40B4-BE49-F238E27FC236}">
                <a16:creationId xmlns:a16="http://schemas.microsoft.com/office/drawing/2014/main" id="{3BA381DA-94B8-44EF-AC49-231846776C04}"/>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DADD0DA-8AE7-4A3A-B8A8-7BF77666B234}" type="slidenum">
              <a:rPr lang="en-US" altLang="en-US" sz="1400">
                <a:latin typeface="Times New Roman" panose="02020603050405020304" pitchFamily="18" charset="0"/>
              </a:rPr>
              <a:pPr eaLnBrk="1" hangingPunct="1"/>
              <a:t>12</a:t>
            </a:fld>
            <a:endParaRPr lang="en-US" altLang="en-US" sz="1400">
              <a:latin typeface="Times New Roman" panose="02020603050405020304" pitchFamily="18" charset="0"/>
            </a:endParaRPr>
          </a:p>
        </p:txBody>
      </p:sp>
      <p:sp>
        <p:nvSpPr>
          <p:cNvPr id="57347" name="Text Box 3">
            <a:extLst>
              <a:ext uri="{FF2B5EF4-FFF2-40B4-BE49-F238E27FC236}">
                <a16:creationId xmlns:a16="http://schemas.microsoft.com/office/drawing/2014/main" id="{2E7CF4F3-7167-4E4E-B748-E486E5FD2772}"/>
              </a:ext>
            </a:extLst>
          </p:cNvPr>
          <p:cNvSpPr txBox="1">
            <a:spLocks noChangeArrowheads="1"/>
          </p:cNvSpPr>
          <p:nvPr/>
        </p:nvSpPr>
        <p:spPr bwMode="auto">
          <a:xfrm>
            <a:off x="990600" y="1676400"/>
            <a:ext cx="24384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b="1">
                <a:latin typeface="Times New Roman" panose="02020603050405020304" pitchFamily="18" charset="0"/>
              </a:rPr>
              <a:t>OWNER</a:t>
            </a:r>
            <a:r>
              <a:rPr lang="ja-JP" altLang="en-US" b="1">
                <a:latin typeface="Times New Roman" panose="02020603050405020304" pitchFamily="18" charset="0"/>
              </a:rPr>
              <a:t>’</a:t>
            </a:r>
            <a:r>
              <a:rPr lang="en-US" altLang="ja-JP" b="1">
                <a:latin typeface="Times New Roman" panose="02020603050405020304" pitchFamily="18" charset="0"/>
              </a:rPr>
              <a:t>S EQUITY</a:t>
            </a:r>
          </a:p>
          <a:p>
            <a:pPr algn="ctr">
              <a:lnSpc>
                <a:spcPct val="90000"/>
              </a:lnSpc>
            </a:pPr>
            <a:r>
              <a:rPr lang="en-US" altLang="en-US" b="1">
                <a:latin typeface="Times New Roman" panose="02020603050405020304" pitchFamily="18" charset="0"/>
              </a:rPr>
              <a:t>INCREASES</a:t>
            </a:r>
          </a:p>
        </p:txBody>
      </p:sp>
      <p:sp>
        <p:nvSpPr>
          <p:cNvPr id="57348" name="Text Box 4">
            <a:extLst>
              <a:ext uri="{FF2B5EF4-FFF2-40B4-BE49-F238E27FC236}">
                <a16:creationId xmlns:a16="http://schemas.microsoft.com/office/drawing/2014/main" id="{9710E44E-E4BB-48F0-9D5F-6A29D48429EA}"/>
              </a:ext>
            </a:extLst>
          </p:cNvPr>
          <p:cNvSpPr txBox="1">
            <a:spLocks noChangeArrowheads="1"/>
          </p:cNvSpPr>
          <p:nvPr/>
        </p:nvSpPr>
        <p:spPr bwMode="auto">
          <a:xfrm>
            <a:off x="6118225" y="1905000"/>
            <a:ext cx="2917825"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b="1">
                <a:latin typeface="Times New Roman" panose="02020603050405020304" pitchFamily="18" charset="0"/>
              </a:rPr>
              <a:t>OWNER</a:t>
            </a:r>
            <a:r>
              <a:rPr lang="ja-JP" altLang="en-US" b="1">
                <a:latin typeface="Times New Roman" panose="02020603050405020304" pitchFamily="18" charset="0"/>
              </a:rPr>
              <a:t>’</a:t>
            </a:r>
            <a:r>
              <a:rPr lang="en-US" altLang="ja-JP" b="1">
                <a:latin typeface="Times New Roman" panose="02020603050405020304" pitchFamily="18" charset="0"/>
              </a:rPr>
              <a:t>S EQUITY</a:t>
            </a:r>
          </a:p>
          <a:p>
            <a:pPr algn="ctr">
              <a:lnSpc>
                <a:spcPct val="90000"/>
              </a:lnSpc>
            </a:pPr>
            <a:r>
              <a:rPr lang="en-US" altLang="en-US" b="1">
                <a:latin typeface="Times New Roman" panose="02020603050405020304" pitchFamily="18" charset="0"/>
              </a:rPr>
              <a:t>DECREASES</a:t>
            </a:r>
          </a:p>
        </p:txBody>
      </p:sp>
      <p:sp>
        <p:nvSpPr>
          <p:cNvPr id="50181" name="Text Box 5">
            <a:extLst>
              <a:ext uri="{FF2B5EF4-FFF2-40B4-BE49-F238E27FC236}">
                <a16:creationId xmlns:a16="http://schemas.microsoft.com/office/drawing/2014/main" id="{BF448358-9364-44B8-AABB-6345F2777937}"/>
              </a:ext>
            </a:extLst>
          </p:cNvPr>
          <p:cNvSpPr txBox="1">
            <a:spLocks noChangeArrowheads="1"/>
          </p:cNvSpPr>
          <p:nvPr/>
        </p:nvSpPr>
        <p:spPr bwMode="auto">
          <a:xfrm>
            <a:off x="228600" y="3013075"/>
            <a:ext cx="2741613" cy="822325"/>
          </a:xfrm>
          <a:prstGeom prst="rect">
            <a:avLst/>
          </a:prstGeom>
          <a:solidFill>
            <a:srgbClr val="FFCC00"/>
          </a:solidFill>
          <a:ln w="12700">
            <a:solidFill>
              <a:schemeClr val="hlink"/>
            </a:solidFill>
            <a:miter lim="800000"/>
            <a:headEnd/>
            <a:tailEnd/>
          </a:ln>
        </p:spPr>
        <p:txBody>
          <a:bodyPr wrap="none" lIns="90488" tIns="44450" rIns="90488" bIns="4445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b="1">
                <a:solidFill>
                  <a:srgbClr val="000066"/>
                </a:solidFill>
                <a:latin typeface="Times New Roman" panose="02020603050405020304" pitchFamily="18" charset="0"/>
              </a:rPr>
              <a:t>Owner </a:t>
            </a:r>
          </a:p>
          <a:p>
            <a:pPr algn="ctr"/>
            <a:r>
              <a:rPr lang="en-US" altLang="en-US" b="1">
                <a:solidFill>
                  <a:srgbClr val="000066"/>
                </a:solidFill>
                <a:latin typeface="Times New Roman" panose="02020603050405020304" pitchFamily="18" charset="0"/>
              </a:rPr>
              <a:t>Investments</a:t>
            </a:r>
          </a:p>
        </p:txBody>
      </p:sp>
      <p:sp>
        <p:nvSpPr>
          <p:cNvPr id="50182" name="Text Box 6">
            <a:extLst>
              <a:ext uri="{FF2B5EF4-FFF2-40B4-BE49-F238E27FC236}">
                <a16:creationId xmlns:a16="http://schemas.microsoft.com/office/drawing/2014/main" id="{FBCB3163-CD74-4659-BC5A-EF93243AE728}"/>
              </a:ext>
            </a:extLst>
          </p:cNvPr>
          <p:cNvSpPr txBox="1">
            <a:spLocks noChangeArrowheads="1"/>
          </p:cNvSpPr>
          <p:nvPr/>
        </p:nvSpPr>
        <p:spPr bwMode="auto">
          <a:xfrm>
            <a:off x="228600" y="5410200"/>
            <a:ext cx="2743200" cy="822325"/>
          </a:xfrm>
          <a:prstGeom prst="rect">
            <a:avLst/>
          </a:prstGeom>
          <a:solidFill>
            <a:srgbClr val="FFCC00"/>
          </a:solidFill>
          <a:ln w="12700">
            <a:solidFill>
              <a:schemeClr val="hlink"/>
            </a:solidFill>
            <a:miter lim="800000"/>
            <a:headEnd/>
            <a:tailEnd/>
          </a:ln>
        </p:spPr>
        <p:txBody>
          <a:bodyPr wrap="none" lIns="90488" tIns="44450" rIns="90488" bIns="44450"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150000"/>
              </a:lnSpc>
            </a:pPr>
            <a:r>
              <a:rPr lang="en-US" altLang="en-US" b="1">
                <a:solidFill>
                  <a:srgbClr val="000066"/>
                </a:solidFill>
                <a:latin typeface="Times New Roman" panose="02020603050405020304" pitchFamily="18" charset="0"/>
              </a:rPr>
              <a:t>Revenues</a:t>
            </a:r>
          </a:p>
        </p:txBody>
      </p:sp>
      <p:sp>
        <p:nvSpPr>
          <p:cNvPr id="50183" name="Text Box 7">
            <a:extLst>
              <a:ext uri="{FF2B5EF4-FFF2-40B4-BE49-F238E27FC236}">
                <a16:creationId xmlns:a16="http://schemas.microsoft.com/office/drawing/2014/main" id="{86D5B712-B37B-48D1-9AF2-09FA9DEF26E8}"/>
              </a:ext>
            </a:extLst>
          </p:cNvPr>
          <p:cNvSpPr txBox="1">
            <a:spLocks noChangeArrowheads="1"/>
          </p:cNvSpPr>
          <p:nvPr/>
        </p:nvSpPr>
        <p:spPr bwMode="auto">
          <a:xfrm>
            <a:off x="5945188" y="5421313"/>
            <a:ext cx="2741612" cy="822325"/>
          </a:xfrm>
          <a:prstGeom prst="rect">
            <a:avLst/>
          </a:prstGeom>
          <a:solidFill>
            <a:srgbClr val="C87700"/>
          </a:solidFill>
          <a:ln w="12700">
            <a:solidFill>
              <a:schemeClr val="hlink"/>
            </a:solidFill>
            <a:miter lim="800000"/>
            <a:headEnd/>
            <a:tailEnd/>
          </a:ln>
        </p:spPr>
        <p:txBody>
          <a:bodyPr wrap="none" lIns="90488" tIns="44450" rIns="90488" bIns="44450"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b="1">
                <a:latin typeface="Times New Roman" panose="02020603050405020304" pitchFamily="18" charset="0"/>
              </a:rPr>
              <a:t>Expenses</a:t>
            </a:r>
          </a:p>
        </p:txBody>
      </p:sp>
      <p:sp>
        <p:nvSpPr>
          <p:cNvPr id="50184" name="Text Box 8">
            <a:extLst>
              <a:ext uri="{FF2B5EF4-FFF2-40B4-BE49-F238E27FC236}">
                <a16:creationId xmlns:a16="http://schemas.microsoft.com/office/drawing/2014/main" id="{730A21E8-E5CA-4BD1-894B-D324B5E21A0C}"/>
              </a:ext>
            </a:extLst>
          </p:cNvPr>
          <p:cNvSpPr txBox="1">
            <a:spLocks noChangeArrowheads="1"/>
          </p:cNvSpPr>
          <p:nvPr/>
        </p:nvSpPr>
        <p:spPr bwMode="auto">
          <a:xfrm>
            <a:off x="5945188" y="3006725"/>
            <a:ext cx="2741612" cy="822325"/>
          </a:xfrm>
          <a:prstGeom prst="rect">
            <a:avLst/>
          </a:prstGeom>
          <a:solidFill>
            <a:srgbClr val="C87700"/>
          </a:solidFill>
          <a:ln w="12700">
            <a:solidFill>
              <a:schemeClr val="hlink"/>
            </a:solidFill>
            <a:miter lim="800000"/>
            <a:headEnd/>
            <a:tailEnd/>
          </a:ln>
        </p:spPr>
        <p:txBody>
          <a:bodyPr wrap="none" lIns="90488" tIns="44450" rIns="90488" bIns="4445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b="1">
                <a:latin typeface="Times New Roman" panose="02020603050405020304" pitchFamily="18" charset="0"/>
              </a:rPr>
              <a:t>Owner </a:t>
            </a:r>
          </a:p>
          <a:p>
            <a:pPr algn="ctr"/>
            <a:r>
              <a:rPr lang="en-US" altLang="en-US" b="1">
                <a:latin typeface="Times New Roman" panose="02020603050405020304" pitchFamily="18" charset="0"/>
              </a:rPr>
              <a:t>Withdrawals</a:t>
            </a:r>
          </a:p>
          <a:p>
            <a:pPr algn="ctr"/>
            <a:endParaRPr lang="en-US" altLang="en-US" b="1">
              <a:latin typeface="Times New Roman" panose="02020603050405020304" pitchFamily="18" charset="0"/>
            </a:endParaRPr>
          </a:p>
        </p:txBody>
      </p:sp>
      <p:sp>
        <p:nvSpPr>
          <p:cNvPr id="57353" name="Text Box 9">
            <a:extLst>
              <a:ext uri="{FF2B5EF4-FFF2-40B4-BE49-F238E27FC236}">
                <a16:creationId xmlns:a16="http://schemas.microsoft.com/office/drawing/2014/main" id="{0AB7F03A-BE02-45AA-9646-F1557405871A}"/>
              </a:ext>
            </a:extLst>
          </p:cNvPr>
          <p:cNvSpPr txBox="1">
            <a:spLocks noChangeArrowheads="1"/>
          </p:cNvSpPr>
          <p:nvPr/>
        </p:nvSpPr>
        <p:spPr bwMode="auto">
          <a:xfrm>
            <a:off x="3201988" y="4267200"/>
            <a:ext cx="2741612" cy="822325"/>
          </a:xfrm>
          <a:prstGeom prst="rect">
            <a:avLst/>
          </a:prstGeom>
          <a:solidFill>
            <a:srgbClr val="0033CC"/>
          </a:solidFill>
          <a:ln w="12700">
            <a:solidFill>
              <a:schemeClr val="hlink"/>
            </a:solidFill>
            <a:miter lim="800000"/>
            <a:headEnd/>
            <a:tailEnd/>
          </a:ln>
        </p:spPr>
        <p:txBody>
          <a:bodyPr wrap="none" lIns="90488" tIns="44450" rIns="90488" bIns="44450"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b="1">
                <a:solidFill>
                  <a:schemeClr val="bg1"/>
                </a:solidFill>
                <a:latin typeface="Times New Roman" panose="02020603050405020304" pitchFamily="18" charset="0"/>
              </a:rPr>
              <a:t>Shareholder Capital</a:t>
            </a:r>
          </a:p>
        </p:txBody>
      </p:sp>
      <p:cxnSp>
        <p:nvCxnSpPr>
          <p:cNvPr id="50186" name="AutoShape 10">
            <a:extLst>
              <a:ext uri="{FF2B5EF4-FFF2-40B4-BE49-F238E27FC236}">
                <a16:creationId xmlns:a16="http://schemas.microsoft.com/office/drawing/2014/main" id="{DC181ABE-737E-42F2-99D1-03879CE431E7}"/>
              </a:ext>
            </a:extLst>
          </p:cNvPr>
          <p:cNvCxnSpPr>
            <a:cxnSpLocks noChangeShapeType="1"/>
          </p:cNvCxnSpPr>
          <p:nvPr/>
        </p:nvCxnSpPr>
        <p:spPr bwMode="auto">
          <a:xfrm>
            <a:off x="6094413" y="4762500"/>
            <a:ext cx="1371600" cy="639763"/>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50187" name="AutoShape 11">
            <a:extLst>
              <a:ext uri="{FF2B5EF4-FFF2-40B4-BE49-F238E27FC236}">
                <a16:creationId xmlns:a16="http://schemas.microsoft.com/office/drawing/2014/main" id="{2FF1B8C4-6887-401D-B3CD-868141540E09}"/>
              </a:ext>
            </a:extLst>
          </p:cNvPr>
          <p:cNvCxnSpPr>
            <a:cxnSpLocks noChangeShapeType="1"/>
          </p:cNvCxnSpPr>
          <p:nvPr/>
        </p:nvCxnSpPr>
        <p:spPr bwMode="auto">
          <a:xfrm flipV="1">
            <a:off x="6094413" y="3932238"/>
            <a:ext cx="1373187" cy="547687"/>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50188" name="AutoShape 12">
            <a:extLst>
              <a:ext uri="{FF2B5EF4-FFF2-40B4-BE49-F238E27FC236}">
                <a16:creationId xmlns:a16="http://schemas.microsoft.com/office/drawing/2014/main" id="{EAD1F8A9-434F-49EF-BD1B-6F68FB5AD955}"/>
              </a:ext>
            </a:extLst>
          </p:cNvPr>
          <p:cNvCxnSpPr>
            <a:cxnSpLocks noChangeShapeType="1"/>
          </p:cNvCxnSpPr>
          <p:nvPr/>
        </p:nvCxnSpPr>
        <p:spPr bwMode="auto">
          <a:xfrm rot="16200000" flipH="1">
            <a:off x="2028825" y="3395663"/>
            <a:ext cx="731837" cy="1601788"/>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50189" name="AutoShape 13">
            <a:extLst>
              <a:ext uri="{FF2B5EF4-FFF2-40B4-BE49-F238E27FC236}">
                <a16:creationId xmlns:a16="http://schemas.microsoft.com/office/drawing/2014/main" id="{CAC46623-F638-43F9-B43C-EA6C26CDB8AA}"/>
              </a:ext>
            </a:extLst>
          </p:cNvPr>
          <p:cNvCxnSpPr>
            <a:cxnSpLocks noChangeShapeType="1"/>
          </p:cNvCxnSpPr>
          <p:nvPr/>
        </p:nvCxnSpPr>
        <p:spPr bwMode="auto">
          <a:xfrm rot="-5400000">
            <a:off x="2110581" y="4336257"/>
            <a:ext cx="547687" cy="1600200"/>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1088838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dissolve">
                                      <p:cBhvr>
                                        <p:cTn id="7" dur="500"/>
                                        <p:tgtEl>
                                          <p:spTgt spid="5018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0182"/>
                                        </p:tgtEl>
                                        <p:attrNameLst>
                                          <p:attrName>style.visibility</p:attrName>
                                        </p:attrNameLst>
                                      </p:cBhvr>
                                      <p:to>
                                        <p:strVal val="visible"/>
                                      </p:to>
                                    </p:set>
                                    <p:animEffect transition="in" filter="dissolve">
                                      <p:cBhvr>
                                        <p:cTn id="10" dur="500"/>
                                        <p:tgtEl>
                                          <p:spTgt spid="50182"/>
                                        </p:tgtEl>
                                      </p:cBhvr>
                                    </p:animEffect>
                                  </p:childTnLst>
                                </p:cTn>
                              </p:par>
                              <p:par>
                                <p:cTn id="11" presetID="9" presetClass="entr" presetSubtype="0" fill="hold" nodeType="withEffect">
                                  <p:stCondLst>
                                    <p:cond delay="0"/>
                                  </p:stCondLst>
                                  <p:childTnLst>
                                    <p:set>
                                      <p:cBhvr>
                                        <p:cTn id="12" dur="1" fill="hold">
                                          <p:stCondLst>
                                            <p:cond delay="0"/>
                                          </p:stCondLst>
                                        </p:cTn>
                                        <p:tgtEl>
                                          <p:spTgt spid="50188"/>
                                        </p:tgtEl>
                                        <p:attrNameLst>
                                          <p:attrName>style.visibility</p:attrName>
                                        </p:attrNameLst>
                                      </p:cBhvr>
                                      <p:to>
                                        <p:strVal val="visible"/>
                                      </p:to>
                                    </p:set>
                                    <p:animEffect transition="in" filter="dissolve">
                                      <p:cBhvr>
                                        <p:cTn id="13" dur="500"/>
                                        <p:tgtEl>
                                          <p:spTgt spid="50188"/>
                                        </p:tgtEl>
                                      </p:cBhvr>
                                    </p:animEffect>
                                  </p:childTnLst>
                                </p:cTn>
                              </p:par>
                              <p:par>
                                <p:cTn id="14" presetID="9" presetClass="entr" presetSubtype="0" fill="hold" nodeType="withEffect">
                                  <p:stCondLst>
                                    <p:cond delay="0"/>
                                  </p:stCondLst>
                                  <p:childTnLst>
                                    <p:set>
                                      <p:cBhvr>
                                        <p:cTn id="15" dur="1" fill="hold">
                                          <p:stCondLst>
                                            <p:cond delay="0"/>
                                          </p:stCondLst>
                                        </p:cTn>
                                        <p:tgtEl>
                                          <p:spTgt spid="50189"/>
                                        </p:tgtEl>
                                        <p:attrNameLst>
                                          <p:attrName>style.visibility</p:attrName>
                                        </p:attrNameLst>
                                      </p:cBhvr>
                                      <p:to>
                                        <p:strVal val="visible"/>
                                      </p:to>
                                    </p:set>
                                    <p:animEffect transition="in" filter="dissolve">
                                      <p:cBhvr>
                                        <p:cTn id="16" dur="500"/>
                                        <p:tgtEl>
                                          <p:spTgt spid="5018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0183"/>
                                        </p:tgtEl>
                                        <p:attrNameLst>
                                          <p:attrName>style.visibility</p:attrName>
                                        </p:attrNameLst>
                                      </p:cBhvr>
                                      <p:to>
                                        <p:strVal val="visible"/>
                                      </p:to>
                                    </p:set>
                                    <p:animEffect transition="in" filter="dissolve">
                                      <p:cBhvr>
                                        <p:cTn id="21" dur="500"/>
                                        <p:tgtEl>
                                          <p:spTgt spid="5018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0184"/>
                                        </p:tgtEl>
                                        <p:attrNameLst>
                                          <p:attrName>style.visibility</p:attrName>
                                        </p:attrNameLst>
                                      </p:cBhvr>
                                      <p:to>
                                        <p:strVal val="visible"/>
                                      </p:to>
                                    </p:set>
                                    <p:animEffect transition="in" filter="dissolve">
                                      <p:cBhvr>
                                        <p:cTn id="24" dur="500"/>
                                        <p:tgtEl>
                                          <p:spTgt spid="50184"/>
                                        </p:tgtEl>
                                      </p:cBhvr>
                                    </p:animEffect>
                                  </p:childTnLst>
                                </p:cTn>
                              </p:par>
                              <p:par>
                                <p:cTn id="25" presetID="9" presetClass="entr" presetSubtype="0" fill="hold" nodeType="withEffect">
                                  <p:stCondLst>
                                    <p:cond delay="0"/>
                                  </p:stCondLst>
                                  <p:childTnLst>
                                    <p:set>
                                      <p:cBhvr>
                                        <p:cTn id="26" dur="1" fill="hold">
                                          <p:stCondLst>
                                            <p:cond delay="0"/>
                                          </p:stCondLst>
                                        </p:cTn>
                                        <p:tgtEl>
                                          <p:spTgt spid="50186"/>
                                        </p:tgtEl>
                                        <p:attrNameLst>
                                          <p:attrName>style.visibility</p:attrName>
                                        </p:attrNameLst>
                                      </p:cBhvr>
                                      <p:to>
                                        <p:strVal val="visible"/>
                                      </p:to>
                                    </p:set>
                                    <p:animEffect transition="in" filter="dissolve">
                                      <p:cBhvr>
                                        <p:cTn id="27" dur="500"/>
                                        <p:tgtEl>
                                          <p:spTgt spid="50186"/>
                                        </p:tgtEl>
                                      </p:cBhvr>
                                    </p:animEffect>
                                  </p:childTnLst>
                                </p:cTn>
                              </p:par>
                              <p:par>
                                <p:cTn id="28" presetID="9" presetClass="entr" presetSubtype="0" fill="hold" nodeType="withEffect">
                                  <p:stCondLst>
                                    <p:cond delay="0"/>
                                  </p:stCondLst>
                                  <p:childTnLst>
                                    <p:set>
                                      <p:cBhvr>
                                        <p:cTn id="29" dur="1" fill="hold">
                                          <p:stCondLst>
                                            <p:cond delay="0"/>
                                          </p:stCondLst>
                                        </p:cTn>
                                        <p:tgtEl>
                                          <p:spTgt spid="50187"/>
                                        </p:tgtEl>
                                        <p:attrNameLst>
                                          <p:attrName>style.visibility</p:attrName>
                                        </p:attrNameLst>
                                      </p:cBhvr>
                                      <p:to>
                                        <p:strVal val="visible"/>
                                      </p:to>
                                    </p:set>
                                    <p:animEffect transition="in" filter="dissolve">
                                      <p:cBhvr>
                                        <p:cTn id="30" dur="500"/>
                                        <p:tgtEl>
                                          <p:spTgt spid="50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animBg="1"/>
      <p:bldP spid="50182" grpId="0" animBg="1"/>
      <p:bldP spid="50183" grpId="0" animBg="1"/>
      <p:bldP spid="5018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Rectangle 15">
            <a:extLst>
              <a:ext uri="{FF2B5EF4-FFF2-40B4-BE49-F238E27FC236}">
                <a16:creationId xmlns:a16="http://schemas.microsoft.com/office/drawing/2014/main" id="{7AB3DAE3-3BB6-4D15-ADC9-B2EB375ADAF8}"/>
              </a:ext>
            </a:extLst>
          </p:cNvPr>
          <p:cNvSpPr>
            <a:spLocks noGrp="1" noChangeArrowheads="1"/>
          </p:cNvSpPr>
          <p:nvPr>
            <p:ph type="title"/>
          </p:nvPr>
        </p:nvSpPr>
        <p:spPr>
          <a:xfrm>
            <a:off x="228600" y="228600"/>
            <a:ext cx="8305800" cy="762000"/>
          </a:xfrm>
        </p:spPr>
        <p:txBody>
          <a:bodyPr/>
          <a:lstStyle/>
          <a:p>
            <a:pPr eaLnBrk="1" fontAlgn="auto" hangingPunct="1">
              <a:spcAft>
                <a:spcPts val="0"/>
              </a:spcAft>
              <a:defRPr/>
            </a:pPr>
            <a:r>
              <a:rPr lang="en-US" dirty="0">
                <a:ea typeface="+mj-ea"/>
                <a:cs typeface="+mj-cs"/>
              </a:rPr>
              <a:t>Revenues</a:t>
            </a:r>
          </a:p>
        </p:txBody>
      </p:sp>
      <p:sp>
        <p:nvSpPr>
          <p:cNvPr id="51216" name="Rectangle 16">
            <a:extLst>
              <a:ext uri="{FF2B5EF4-FFF2-40B4-BE49-F238E27FC236}">
                <a16:creationId xmlns:a16="http://schemas.microsoft.com/office/drawing/2014/main" id="{34F0E730-8989-44E1-9E93-170DDB676359}"/>
              </a:ext>
            </a:extLst>
          </p:cNvPr>
          <p:cNvSpPr>
            <a:spLocks noGrp="1" noChangeArrowheads="1"/>
          </p:cNvSpPr>
          <p:nvPr>
            <p:ph idx="1"/>
          </p:nvPr>
        </p:nvSpPr>
        <p:spPr/>
        <p:txBody>
          <a:bodyPr/>
          <a:lstStyle/>
          <a:p>
            <a:pPr marL="0" indent="0" eaLnBrk="1" hangingPunct="1">
              <a:buNone/>
              <a:defRPr/>
            </a:pPr>
            <a:r>
              <a:rPr lang="en-US" dirty="0">
                <a:ea typeface="ＭＳ Ｐゴシック" charset="0"/>
                <a:cs typeface="+mn-cs"/>
              </a:rPr>
              <a:t>Amounts earned by delivering goods or services to customers</a:t>
            </a:r>
          </a:p>
          <a:p>
            <a:pPr lvl="1" eaLnBrk="1" hangingPunct="1">
              <a:defRPr/>
            </a:pPr>
            <a:r>
              <a:rPr lang="en-US" dirty="0">
                <a:ea typeface="ＭＳ Ｐゴシック" charset="0"/>
              </a:rPr>
              <a:t>Interest income</a:t>
            </a:r>
          </a:p>
          <a:p>
            <a:pPr lvl="1" eaLnBrk="1" hangingPunct="1">
              <a:defRPr/>
            </a:pPr>
            <a:r>
              <a:rPr lang="en-US" dirty="0">
                <a:ea typeface="ＭＳ Ｐゴシック" charset="0"/>
              </a:rPr>
              <a:t>Fee and commission income</a:t>
            </a:r>
          </a:p>
          <a:p>
            <a:pPr lvl="1" eaLnBrk="1" hangingPunct="1">
              <a:defRPr/>
            </a:pPr>
            <a:r>
              <a:rPr lang="en-US" dirty="0">
                <a:ea typeface="ＭＳ Ｐゴシック" charset="0"/>
              </a:rPr>
              <a:t>Trading income</a:t>
            </a:r>
          </a:p>
        </p:txBody>
      </p:sp>
      <p:sp>
        <p:nvSpPr>
          <p:cNvPr id="26628" name="Slide Number Placeholder 3">
            <a:extLst>
              <a:ext uri="{FF2B5EF4-FFF2-40B4-BE49-F238E27FC236}">
                <a16:creationId xmlns:a16="http://schemas.microsoft.com/office/drawing/2014/main" id="{AF5349F1-BB22-462B-B3D1-4B6C6538D3B3}"/>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49976F01-5D48-4CEA-8A79-21D64C64AEA0}" type="slidenum">
              <a:rPr lang="en-US" altLang="en-US" sz="1400">
                <a:latin typeface="Times New Roman" panose="02020603050405020304" pitchFamily="18" charset="0"/>
              </a:rPr>
              <a:pPr algn="l" eaLnBrk="1" hangingPunct="1"/>
              <a:t>13</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53252122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16">
                                            <p:txEl>
                                              <p:pRg st="0" end="0"/>
                                            </p:txEl>
                                          </p:spTgt>
                                        </p:tgtEl>
                                        <p:attrNameLst>
                                          <p:attrName>style.visibility</p:attrName>
                                        </p:attrNameLst>
                                      </p:cBhvr>
                                      <p:to>
                                        <p:strVal val="visible"/>
                                      </p:to>
                                    </p:set>
                                    <p:animEffect transition="in" filter="wipe(left)">
                                      <p:cBhvr>
                                        <p:cTn id="7" dur="500"/>
                                        <p:tgtEl>
                                          <p:spTgt spid="512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16">
                                            <p:txEl>
                                              <p:pRg st="1" end="1"/>
                                            </p:txEl>
                                          </p:spTgt>
                                        </p:tgtEl>
                                        <p:attrNameLst>
                                          <p:attrName>style.visibility</p:attrName>
                                        </p:attrNameLst>
                                      </p:cBhvr>
                                      <p:to>
                                        <p:strVal val="visible"/>
                                      </p:to>
                                    </p:set>
                                    <p:animEffect transition="in" filter="wipe(left)">
                                      <p:cBhvr>
                                        <p:cTn id="12" dur="500"/>
                                        <p:tgtEl>
                                          <p:spTgt spid="51216">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1216">
                                            <p:txEl>
                                              <p:pRg st="2" end="2"/>
                                            </p:txEl>
                                          </p:spTgt>
                                        </p:tgtEl>
                                        <p:attrNameLst>
                                          <p:attrName>style.visibility</p:attrName>
                                        </p:attrNameLst>
                                      </p:cBhvr>
                                      <p:to>
                                        <p:strVal val="visible"/>
                                      </p:to>
                                    </p:set>
                                    <p:animEffect transition="in" filter="wipe(left)">
                                      <p:cBhvr>
                                        <p:cTn id="15" dur="500"/>
                                        <p:tgtEl>
                                          <p:spTgt spid="51216">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1216">
                                            <p:txEl>
                                              <p:pRg st="3" end="3"/>
                                            </p:txEl>
                                          </p:spTgt>
                                        </p:tgtEl>
                                        <p:attrNameLst>
                                          <p:attrName>style.visibility</p:attrName>
                                        </p:attrNameLst>
                                      </p:cBhvr>
                                      <p:to>
                                        <p:strVal val="visible"/>
                                      </p:to>
                                    </p:set>
                                    <p:animEffect transition="in" filter="wipe(left)">
                                      <p:cBhvr>
                                        <p:cTn id="18" dur="500"/>
                                        <p:tgtEl>
                                          <p:spTgt spid="512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6"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841C67F9-5EF5-4FE0-8249-4C6C6CA7695B}"/>
              </a:ext>
            </a:extLst>
          </p:cNvPr>
          <p:cNvSpPr>
            <a:spLocks noGrp="1" noChangeArrowheads="1"/>
          </p:cNvSpPr>
          <p:nvPr>
            <p:ph type="title"/>
          </p:nvPr>
        </p:nvSpPr>
        <p:spPr>
          <a:xfrm>
            <a:off x="304800" y="152400"/>
            <a:ext cx="8305800" cy="762000"/>
          </a:xfrm>
        </p:spPr>
        <p:txBody>
          <a:bodyPr lIns="90488" tIns="44450" rIns="90488" bIns="44450"/>
          <a:lstStyle/>
          <a:p>
            <a:pPr eaLnBrk="1" fontAlgn="auto" hangingPunct="1">
              <a:spcAft>
                <a:spcPts val="0"/>
              </a:spcAft>
              <a:defRPr/>
            </a:pPr>
            <a:r>
              <a:rPr lang="en-US" dirty="0">
                <a:ea typeface="+mj-ea"/>
                <a:cs typeface="+mj-cs"/>
              </a:rPr>
              <a:t>Expenses</a:t>
            </a:r>
          </a:p>
        </p:txBody>
      </p:sp>
      <p:sp>
        <p:nvSpPr>
          <p:cNvPr id="53251" name="Rectangle 3">
            <a:extLst>
              <a:ext uri="{FF2B5EF4-FFF2-40B4-BE49-F238E27FC236}">
                <a16:creationId xmlns:a16="http://schemas.microsoft.com/office/drawing/2014/main" id="{9754EEB3-A883-41D0-8A2D-509DDF1E3BC7}"/>
              </a:ext>
            </a:extLst>
          </p:cNvPr>
          <p:cNvSpPr>
            <a:spLocks noGrp="1" noChangeArrowheads="1"/>
          </p:cNvSpPr>
          <p:nvPr>
            <p:ph idx="1"/>
          </p:nvPr>
        </p:nvSpPr>
        <p:spPr/>
        <p:txBody>
          <a:bodyPr lIns="90488" tIns="44450" rIns="90488" bIns="44450">
            <a:normAutofit/>
          </a:bodyPr>
          <a:lstStyle/>
          <a:p>
            <a:pPr marL="0" indent="0" eaLnBrk="1" hangingPunct="1">
              <a:buNone/>
            </a:pPr>
            <a:r>
              <a:rPr lang="en-US" altLang="en-US" dirty="0"/>
              <a:t>Decrease in owner</a:t>
            </a:r>
            <a:r>
              <a:rPr lang="ja-JP" altLang="en-US" dirty="0"/>
              <a:t>’</a:t>
            </a:r>
            <a:r>
              <a:rPr lang="en-US" altLang="ja-JP" dirty="0"/>
              <a:t>s equity that occurs from using assets or increasing liabilities in the course of delivering goods or services to customers</a:t>
            </a:r>
          </a:p>
          <a:p>
            <a:pPr lvl="1" eaLnBrk="1" hangingPunct="1"/>
            <a:r>
              <a:rPr lang="en-US" altLang="en-US" dirty="0"/>
              <a:t>Salary expense</a:t>
            </a:r>
          </a:p>
          <a:p>
            <a:pPr lvl="1" eaLnBrk="1" hangingPunct="1"/>
            <a:r>
              <a:rPr lang="en-US" altLang="en-US" dirty="0"/>
              <a:t>Rent expense</a:t>
            </a:r>
          </a:p>
          <a:p>
            <a:pPr lvl="1" eaLnBrk="1" hangingPunct="1"/>
            <a:r>
              <a:rPr lang="en-US" altLang="en-US" dirty="0"/>
              <a:t>Interest expense</a:t>
            </a:r>
          </a:p>
          <a:p>
            <a:pPr lvl="1" eaLnBrk="1" hangingPunct="1">
              <a:buFontTx/>
              <a:buNone/>
            </a:pPr>
            <a:endParaRPr lang="en-US" altLang="en-US" dirty="0"/>
          </a:p>
          <a:p>
            <a:pPr lvl="1" eaLnBrk="1" hangingPunct="1">
              <a:buFontTx/>
              <a:buNone/>
            </a:pPr>
            <a:endParaRPr lang="en-US" altLang="en-US" dirty="0"/>
          </a:p>
        </p:txBody>
      </p:sp>
      <p:sp>
        <p:nvSpPr>
          <p:cNvPr id="27652" name="Slide Number Placeholder 3">
            <a:extLst>
              <a:ext uri="{FF2B5EF4-FFF2-40B4-BE49-F238E27FC236}">
                <a16:creationId xmlns:a16="http://schemas.microsoft.com/office/drawing/2014/main" id="{7E52B603-9CE0-46B5-AC3B-AB73FD30D39E}"/>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A3DF7C4B-1B81-4CEA-AEB5-37DBEAEA3EC7}" type="slidenum">
              <a:rPr lang="en-US" altLang="en-US" sz="1400">
                <a:latin typeface="Times New Roman" panose="02020603050405020304" pitchFamily="18" charset="0"/>
              </a:rPr>
              <a:pPr algn="l" eaLnBrk="1" hangingPunct="1"/>
              <a:t>14</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420357454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wipe(left)">
                                      <p:cBhvr>
                                        <p:cTn id="7" dur="500"/>
                                        <p:tgtEl>
                                          <p:spTgt spid="53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wipe(left)">
                                      <p:cBhvr>
                                        <p:cTn id="12" dur="500"/>
                                        <p:tgtEl>
                                          <p:spTgt spid="5325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animEffect transition="in" filter="wipe(left)">
                                      <p:cBhvr>
                                        <p:cTn id="15" dur="500"/>
                                        <p:tgtEl>
                                          <p:spTgt spid="5325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3251">
                                            <p:txEl>
                                              <p:pRg st="3" end="3"/>
                                            </p:txEl>
                                          </p:spTgt>
                                        </p:tgtEl>
                                        <p:attrNameLst>
                                          <p:attrName>style.visibility</p:attrName>
                                        </p:attrNameLst>
                                      </p:cBhvr>
                                      <p:to>
                                        <p:strVal val="visible"/>
                                      </p:to>
                                    </p:set>
                                    <p:animEffect transition="in" filter="wipe(left)">
                                      <p:cBhvr>
                                        <p:cTn id="18" dur="500"/>
                                        <p:tgtEl>
                                          <p:spTgt spid="53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5">
            <a:extLst>
              <a:ext uri="{FF2B5EF4-FFF2-40B4-BE49-F238E27FC236}">
                <a16:creationId xmlns:a16="http://schemas.microsoft.com/office/drawing/2014/main" id="{37712839-AE33-4D92-ABF2-5AD608FC5A35}"/>
              </a:ext>
            </a:extLst>
          </p:cNvPr>
          <p:cNvSpPr>
            <a:spLocks noGrp="1" noChangeArrowheads="1"/>
          </p:cNvSpPr>
          <p:nvPr>
            <p:ph type="subTitle" idx="1"/>
          </p:nvPr>
        </p:nvSpPr>
        <p:spPr>
          <a:xfrm>
            <a:off x="763284" y="2545423"/>
            <a:ext cx="7391400" cy="1600200"/>
          </a:xfrm>
        </p:spPr>
        <p:txBody>
          <a:bodyPr rtlCol="0">
            <a:normAutofit/>
          </a:bodyPr>
          <a:lstStyle/>
          <a:p>
            <a:pPr eaLnBrk="1" fontAlgn="auto" hangingPunct="1">
              <a:spcAft>
                <a:spcPts val="0"/>
              </a:spcAft>
              <a:buFont typeface="Arial" pitchFamily="34" charset="0"/>
              <a:buNone/>
              <a:defRPr/>
            </a:pPr>
            <a:r>
              <a:rPr lang="en-US" sz="4000" dirty="0">
                <a:solidFill>
                  <a:schemeClr val="tx1"/>
                </a:solidFill>
                <a:ea typeface="+mn-ea"/>
                <a:cs typeface="+mn-cs"/>
              </a:rPr>
              <a:t>Accounting Entry</a:t>
            </a:r>
          </a:p>
        </p:txBody>
      </p:sp>
      <p:sp>
        <p:nvSpPr>
          <p:cNvPr id="29700" name="Rectangle 86">
            <a:extLst>
              <a:ext uri="{FF2B5EF4-FFF2-40B4-BE49-F238E27FC236}">
                <a16:creationId xmlns:a16="http://schemas.microsoft.com/office/drawing/2014/main" id="{110F50A4-77F1-4325-8DA3-D9C318C44CB8}"/>
              </a:ext>
            </a:extLst>
          </p:cNvPr>
          <p:cNvSpPr>
            <a:spLocks noGrp="1" noChangeArrowheads="1"/>
          </p:cNvSpPr>
          <p:nvPr>
            <p:ph type="sldNum" sz="quarter" idx="12"/>
          </p:nvPr>
        </p:nvSpPr>
        <p:spPr>
          <a:xfrm>
            <a:off x="7010400" y="6534150"/>
            <a:ext cx="2133600" cy="4762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D83E6EC-D589-42BA-89BD-E7DCBC7D6A91}" type="slidenum">
              <a:rPr lang="en-US" altLang="en-US" sz="1400">
                <a:latin typeface="Times New Roman" panose="02020603050405020304" pitchFamily="18" charset="0"/>
              </a:rPr>
              <a:pPr eaLnBrk="1" hangingPunct="1"/>
              <a:t>15</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52229646"/>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7142-1C73-4E3A-89B6-86E124AB704B}"/>
              </a:ext>
            </a:extLst>
          </p:cNvPr>
          <p:cNvSpPr>
            <a:spLocks noGrp="1"/>
          </p:cNvSpPr>
          <p:nvPr>
            <p:ph type="title"/>
          </p:nvPr>
        </p:nvSpPr>
        <p:spPr>
          <a:xfrm>
            <a:off x="304800" y="152400"/>
            <a:ext cx="8305800" cy="762000"/>
          </a:xfrm>
        </p:spPr>
        <p:txBody>
          <a:bodyPr/>
          <a:lstStyle/>
          <a:p>
            <a:pPr>
              <a:defRPr/>
            </a:pPr>
            <a:r>
              <a:rPr lang="en-US" dirty="0">
                <a:ea typeface="ＭＳ Ｐゴシック" charset="0"/>
              </a:rPr>
              <a:t>Importance of accounting</a:t>
            </a:r>
          </a:p>
        </p:txBody>
      </p:sp>
      <p:sp>
        <p:nvSpPr>
          <p:cNvPr id="3" name="Content Placeholder 2">
            <a:extLst>
              <a:ext uri="{FF2B5EF4-FFF2-40B4-BE49-F238E27FC236}">
                <a16:creationId xmlns:a16="http://schemas.microsoft.com/office/drawing/2014/main" id="{77644E2B-BD04-4848-81AE-53F55A7FECDA}"/>
              </a:ext>
            </a:extLst>
          </p:cNvPr>
          <p:cNvSpPr>
            <a:spLocks noGrp="1"/>
          </p:cNvSpPr>
          <p:nvPr>
            <p:ph idx="1"/>
          </p:nvPr>
        </p:nvSpPr>
        <p:spPr/>
        <p:txBody>
          <a:bodyPr/>
          <a:lstStyle/>
          <a:p>
            <a:pPr>
              <a:defRPr/>
            </a:pPr>
            <a:r>
              <a:rPr lang="en-US" dirty="0">
                <a:ea typeface="ＭＳ Ｐゴシック" charset="0"/>
              </a:rPr>
              <a:t>Book-keeping</a:t>
            </a:r>
          </a:p>
          <a:p>
            <a:pPr lvl="1">
              <a:defRPr/>
            </a:pPr>
            <a:r>
              <a:rPr lang="en-US" dirty="0">
                <a:ea typeface="ＭＳ Ｐゴシック" charset="0"/>
              </a:rPr>
              <a:t>From transaction to report </a:t>
            </a:r>
          </a:p>
          <a:p>
            <a:pPr>
              <a:defRPr/>
            </a:pPr>
            <a:r>
              <a:rPr lang="en-US" dirty="0">
                <a:ea typeface="ＭＳ Ｐゴシック" charset="0"/>
              </a:rPr>
              <a:t>Double entry</a:t>
            </a:r>
          </a:p>
          <a:p>
            <a:pPr lvl="1">
              <a:defRPr/>
            </a:pPr>
            <a:r>
              <a:rPr lang="en-US" dirty="0">
                <a:ea typeface="ＭＳ Ｐゴシック" charset="0"/>
              </a:rPr>
              <a:t>Debit credit balance</a:t>
            </a:r>
          </a:p>
          <a:p>
            <a:pPr>
              <a:defRPr/>
            </a:pPr>
            <a:r>
              <a:rPr lang="en-US" dirty="0">
                <a:ea typeface="ＭＳ Ｐゴシック" charset="0"/>
              </a:rPr>
              <a:t>Importance having a balanced entry</a:t>
            </a:r>
          </a:p>
          <a:p>
            <a:pPr lvl="1">
              <a:defRPr/>
            </a:pPr>
            <a:r>
              <a:rPr lang="en-US" dirty="0">
                <a:ea typeface="ＭＳ Ｐゴシック" charset="0"/>
              </a:rPr>
              <a:t>Ensure reporting is correct</a:t>
            </a:r>
          </a:p>
        </p:txBody>
      </p:sp>
    </p:spTree>
    <p:extLst>
      <p:ext uri="{BB962C8B-B14F-4D97-AF65-F5344CB8AC3E}">
        <p14:creationId xmlns:p14="http://schemas.microsoft.com/office/powerpoint/2010/main" val="1226119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8E33-8399-41F4-B538-04D4CE9309C7}"/>
              </a:ext>
            </a:extLst>
          </p:cNvPr>
          <p:cNvSpPr>
            <a:spLocks noGrp="1"/>
          </p:cNvSpPr>
          <p:nvPr>
            <p:ph type="title"/>
          </p:nvPr>
        </p:nvSpPr>
        <p:spPr>
          <a:xfrm>
            <a:off x="228600" y="152400"/>
            <a:ext cx="8305800" cy="762000"/>
          </a:xfrm>
        </p:spPr>
        <p:txBody>
          <a:bodyPr/>
          <a:lstStyle/>
          <a:p>
            <a:pPr>
              <a:defRPr/>
            </a:pPr>
            <a:r>
              <a:rPr lang="en-US" dirty="0">
                <a:ea typeface="ＭＳ Ｐゴシック" charset="0"/>
              </a:rPr>
              <a:t>Accrual Accounting</a:t>
            </a:r>
          </a:p>
        </p:txBody>
      </p:sp>
      <p:sp>
        <p:nvSpPr>
          <p:cNvPr id="3" name="Content Placeholder 2">
            <a:extLst>
              <a:ext uri="{FF2B5EF4-FFF2-40B4-BE49-F238E27FC236}">
                <a16:creationId xmlns:a16="http://schemas.microsoft.com/office/drawing/2014/main" id="{97D76288-A416-45CD-849F-625E53502033}"/>
              </a:ext>
            </a:extLst>
          </p:cNvPr>
          <p:cNvSpPr>
            <a:spLocks noGrp="1"/>
          </p:cNvSpPr>
          <p:nvPr>
            <p:ph idx="1"/>
          </p:nvPr>
        </p:nvSpPr>
        <p:spPr/>
        <p:txBody>
          <a:bodyPr/>
          <a:lstStyle/>
          <a:p>
            <a:pPr>
              <a:defRPr/>
            </a:pPr>
            <a:r>
              <a:rPr lang="en-US" dirty="0">
                <a:ea typeface="ＭＳ Ｐゴシック" charset="0"/>
              </a:rPr>
              <a:t>Accrual Basis</a:t>
            </a:r>
          </a:p>
          <a:p>
            <a:pPr lvl="1">
              <a:defRPr/>
            </a:pPr>
            <a:r>
              <a:rPr lang="en-US" dirty="0">
                <a:ea typeface="ＭＳ Ｐゴシック" charset="0"/>
              </a:rPr>
              <a:t>Accounting uses accrual basis</a:t>
            </a:r>
          </a:p>
          <a:p>
            <a:pPr>
              <a:defRPr/>
            </a:pPr>
            <a:r>
              <a:rPr lang="en-US" dirty="0">
                <a:ea typeface="ＭＳ Ｐゴシック" charset="0"/>
              </a:rPr>
              <a:t>Accrue interest and commission</a:t>
            </a:r>
          </a:p>
          <a:p>
            <a:pPr lvl="1">
              <a:defRPr/>
            </a:pPr>
            <a:r>
              <a:rPr lang="en-US" dirty="0">
                <a:ea typeface="ＭＳ Ｐゴシック" charset="0"/>
              </a:rPr>
              <a:t>Interest is recorded when earned and accrued</a:t>
            </a:r>
          </a:p>
          <a:p>
            <a:pPr lvl="1">
              <a:defRPr/>
            </a:pPr>
            <a:r>
              <a:rPr lang="en-US" dirty="0">
                <a:ea typeface="ＭＳ Ｐゴシック" charset="0"/>
              </a:rPr>
              <a:t>Interest is not recorded when customer paid</a:t>
            </a:r>
          </a:p>
        </p:txBody>
      </p:sp>
    </p:spTree>
    <p:extLst>
      <p:ext uri="{BB962C8B-B14F-4D97-AF65-F5344CB8AC3E}">
        <p14:creationId xmlns:p14="http://schemas.microsoft.com/office/powerpoint/2010/main" val="1991700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44738" name="Group 2">
            <a:extLst>
              <a:ext uri="{FF2B5EF4-FFF2-40B4-BE49-F238E27FC236}">
                <a16:creationId xmlns:a16="http://schemas.microsoft.com/office/drawing/2014/main" id="{03AEB6C3-9BD9-4081-81F0-F60051B60BF7}"/>
              </a:ext>
            </a:extLst>
          </p:cNvPr>
          <p:cNvGraphicFramePr>
            <a:graphicFrameLocks noGrp="1"/>
          </p:cNvGraphicFramePr>
          <p:nvPr>
            <p:ph sz="half" idx="1"/>
          </p:nvPr>
        </p:nvGraphicFramePr>
        <p:xfrm>
          <a:off x="381000" y="1524000"/>
          <a:ext cx="8458200" cy="2897188"/>
        </p:xfrm>
        <a:graphic>
          <a:graphicData uri="http://schemas.openxmlformats.org/drawingml/2006/table">
            <a:tbl>
              <a:tblPr/>
              <a:tblGrid>
                <a:gridCol w="762000">
                  <a:extLst>
                    <a:ext uri="{9D8B030D-6E8A-4147-A177-3AD203B41FA5}">
                      <a16:colId xmlns:a16="http://schemas.microsoft.com/office/drawing/2014/main" val="2792535654"/>
                    </a:ext>
                  </a:extLst>
                </a:gridCol>
                <a:gridCol w="1143000">
                  <a:extLst>
                    <a:ext uri="{9D8B030D-6E8A-4147-A177-3AD203B41FA5}">
                      <a16:colId xmlns:a16="http://schemas.microsoft.com/office/drawing/2014/main" val="84692481"/>
                    </a:ext>
                  </a:extLst>
                </a:gridCol>
                <a:gridCol w="990600">
                  <a:extLst>
                    <a:ext uri="{9D8B030D-6E8A-4147-A177-3AD203B41FA5}">
                      <a16:colId xmlns:a16="http://schemas.microsoft.com/office/drawing/2014/main" val="1540568658"/>
                    </a:ext>
                  </a:extLst>
                </a:gridCol>
                <a:gridCol w="1295400">
                  <a:extLst>
                    <a:ext uri="{9D8B030D-6E8A-4147-A177-3AD203B41FA5}">
                      <a16:colId xmlns:a16="http://schemas.microsoft.com/office/drawing/2014/main" val="869635744"/>
                    </a:ext>
                  </a:extLst>
                </a:gridCol>
                <a:gridCol w="1295400">
                  <a:extLst>
                    <a:ext uri="{9D8B030D-6E8A-4147-A177-3AD203B41FA5}">
                      <a16:colId xmlns:a16="http://schemas.microsoft.com/office/drawing/2014/main" val="1270004292"/>
                    </a:ext>
                  </a:extLst>
                </a:gridCol>
                <a:gridCol w="1219200">
                  <a:extLst>
                    <a:ext uri="{9D8B030D-6E8A-4147-A177-3AD203B41FA5}">
                      <a16:colId xmlns:a16="http://schemas.microsoft.com/office/drawing/2014/main" val="509921904"/>
                    </a:ext>
                  </a:extLst>
                </a:gridCol>
                <a:gridCol w="1752600">
                  <a:extLst>
                    <a:ext uri="{9D8B030D-6E8A-4147-A177-3AD203B41FA5}">
                      <a16:colId xmlns:a16="http://schemas.microsoft.com/office/drawing/2014/main" val="814185230"/>
                    </a:ext>
                  </a:extLst>
                </a:gridCol>
              </a:tblGrid>
              <a:tr h="701675">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Date</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gridSpan="3">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Assets</a:t>
                      </a:r>
                    </a:p>
                  </a:txBody>
                  <a:tcPr marT="45730" marB="45730"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SG"/>
                    </a:p>
                  </a:txBody>
                  <a:tcPr/>
                </a:tc>
                <a:tc hMerge="1">
                  <a:txBody>
                    <a:bodyPr/>
                    <a:lstStyle/>
                    <a:p>
                      <a:endParaRPr lang="en-SG"/>
                    </a:p>
                  </a:txBody>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Liabilities</a:t>
                      </a:r>
                    </a:p>
                  </a:txBody>
                  <a:tcPr marT="45730" marB="45730"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Owner</a:t>
                      </a:r>
                      <a:r>
                        <a:rPr kumimoji="0" lang="ja-JP"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a:t>
                      </a:r>
                      <a:r>
                        <a:rPr kumimoji="0" lang="en-US" altLang="ja-JP"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s Equity</a:t>
                      </a: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659250157"/>
                  </a:ext>
                </a:extLst>
              </a:tr>
              <a:tr h="747713">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July</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Cash</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Loans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Securities</a:t>
                      </a:r>
                    </a:p>
                  </a:txBody>
                  <a:tcPr marT="45730" marB="45730"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Deposits</a:t>
                      </a:r>
                    </a:p>
                  </a:txBody>
                  <a:tcPr marT="45730" marB="45730"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Bank Capital</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Type of Transaction</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4052156672"/>
                  </a:ext>
                </a:extLst>
              </a:tr>
              <a:tr h="457200">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3240811280"/>
                  </a:ext>
                </a:extLst>
              </a:tr>
              <a:tr h="457200">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2043256653"/>
                  </a:ext>
                </a:extLst>
              </a:tr>
              <a:tr h="533400">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3203514733"/>
                  </a:ext>
                </a:extLst>
              </a:tr>
            </a:tbl>
          </a:graphicData>
        </a:graphic>
      </p:graphicFrame>
      <p:sp>
        <p:nvSpPr>
          <p:cNvPr id="31794" name="Slide Number Placeholder 4">
            <a:extLst>
              <a:ext uri="{FF2B5EF4-FFF2-40B4-BE49-F238E27FC236}">
                <a16:creationId xmlns:a16="http://schemas.microsoft.com/office/drawing/2014/main" id="{3403125D-2A8C-47D2-85C2-CF7DD098BAD5}"/>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00985AA-F0B1-4D0D-84D1-0CB750F49EA0}" type="slidenum">
              <a:rPr lang="en-US" altLang="en-US" sz="1400">
                <a:latin typeface="Times New Roman" panose="02020603050405020304" pitchFamily="18" charset="0"/>
              </a:rPr>
              <a:pPr eaLnBrk="1" hangingPunct="1"/>
              <a:t>18</a:t>
            </a:fld>
            <a:endParaRPr lang="en-US" altLang="en-US" sz="1400">
              <a:latin typeface="Times New Roman" panose="02020603050405020304" pitchFamily="18" charset="0"/>
            </a:endParaRPr>
          </a:p>
        </p:txBody>
      </p:sp>
      <p:grpSp>
        <p:nvGrpSpPr>
          <p:cNvPr id="2" name="Group 55">
            <a:extLst>
              <a:ext uri="{FF2B5EF4-FFF2-40B4-BE49-F238E27FC236}">
                <a16:creationId xmlns:a16="http://schemas.microsoft.com/office/drawing/2014/main" id="{57ED2BDB-F8E8-427F-9571-EEF291B8F218}"/>
              </a:ext>
            </a:extLst>
          </p:cNvPr>
          <p:cNvGrpSpPr>
            <a:grpSpLocks/>
          </p:cNvGrpSpPr>
          <p:nvPr/>
        </p:nvGrpSpPr>
        <p:grpSpPr bwMode="auto">
          <a:xfrm>
            <a:off x="5911850" y="3028950"/>
            <a:ext cx="2927350" cy="427038"/>
            <a:chOff x="3724" y="1908"/>
            <a:chExt cx="1844" cy="269"/>
          </a:xfrm>
        </p:grpSpPr>
        <p:sp>
          <p:nvSpPr>
            <p:cNvPr id="72760" name="Text Box 56">
              <a:extLst>
                <a:ext uri="{FF2B5EF4-FFF2-40B4-BE49-F238E27FC236}">
                  <a16:creationId xmlns:a16="http://schemas.microsoft.com/office/drawing/2014/main" id="{E8CA09C1-3671-4C8C-9026-696D417B7E1F}"/>
                </a:ext>
              </a:extLst>
            </p:cNvPr>
            <p:cNvSpPr txBox="1">
              <a:spLocks noChangeArrowheads="1"/>
            </p:cNvSpPr>
            <p:nvPr/>
          </p:nvSpPr>
          <p:spPr bwMode="auto">
            <a:xfrm>
              <a:off x="3724" y="1908"/>
              <a:ext cx="7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45,000</a:t>
              </a:r>
            </a:p>
          </p:txBody>
        </p:sp>
        <p:sp>
          <p:nvSpPr>
            <p:cNvPr id="72761" name="Text Box 57">
              <a:extLst>
                <a:ext uri="{FF2B5EF4-FFF2-40B4-BE49-F238E27FC236}">
                  <a16:creationId xmlns:a16="http://schemas.microsoft.com/office/drawing/2014/main" id="{0896556A-F163-400A-A2EB-E2E9988B062F}"/>
                </a:ext>
              </a:extLst>
            </p:cNvPr>
            <p:cNvSpPr txBox="1">
              <a:spLocks noChangeArrowheads="1"/>
            </p:cNvSpPr>
            <p:nvPr/>
          </p:nvSpPr>
          <p:spPr bwMode="auto">
            <a:xfrm>
              <a:off x="4441" y="1908"/>
              <a:ext cx="112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Investment</a:t>
              </a:r>
            </a:p>
          </p:txBody>
        </p:sp>
      </p:grpSp>
      <p:sp>
        <p:nvSpPr>
          <p:cNvPr id="244795" name="Text Box 59">
            <a:extLst>
              <a:ext uri="{FF2B5EF4-FFF2-40B4-BE49-F238E27FC236}">
                <a16:creationId xmlns:a16="http://schemas.microsoft.com/office/drawing/2014/main" id="{B5342819-B7CD-4653-B5B5-EA79C2F1A437}"/>
              </a:ext>
            </a:extLst>
          </p:cNvPr>
          <p:cNvSpPr txBox="1">
            <a:spLocks noChangeArrowheads="1"/>
          </p:cNvSpPr>
          <p:nvPr/>
        </p:nvSpPr>
        <p:spPr bwMode="auto">
          <a:xfrm>
            <a:off x="1271588" y="4699000"/>
            <a:ext cx="2690812"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b="1">
                <a:solidFill>
                  <a:schemeClr val="accent2"/>
                </a:solidFill>
                <a:latin typeface="Verdana" panose="020B0604030504040204" pitchFamily="34" charset="0"/>
              </a:rPr>
              <a:t>Assets = $45,000</a:t>
            </a:r>
          </a:p>
        </p:txBody>
      </p:sp>
      <p:sp>
        <p:nvSpPr>
          <p:cNvPr id="244796" name="Text Box 60">
            <a:extLst>
              <a:ext uri="{FF2B5EF4-FFF2-40B4-BE49-F238E27FC236}">
                <a16:creationId xmlns:a16="http://schemas.microsoft.com/office/drawing/2014/main" id="{AC5704B6-6D74-4AA4-89FC-53FD71D7A58F}"/>
              </a:ext>
            </a:extLst>
          </p:cNvPr>
          <p:cNvSpPr txBox="1">
            <a:spLocks noChangeArrowheads="1"/>
          </p:cNvSpPr>
          <p:nvPr/>
        </p:nvSpPr>
        <p:spPr bwMode="auto">
          <a:xfrm>
            <a:off x="4876800" y="4572000"/>
            <a:ext cx="3921125"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b="1">
                <a:solidFill>
                  <a:schemeClr val="accent2"/>
                </a:solidFill>
                <a:latin typeface="Verdana" panose="020B0604030504040204" pitchFamily="34" charset="0"/>
              </a:rPr>
              <a:t>Liabilities &amp; </a:t>
            </a:r>
          </a:p>
          <a:p>
            <a:r>
              <a:rPr lang="en-US" altLang="en-US" sz="2000" b="1">
                <a:solidFill>
                  <a:schemeClr val="accent2"/>
                </a:solidFill>
                <a:latin typeface="Verdana" panose="020B0604030504040204" pitchFamily="34" charset="0"/>
              </a:rPr>
              <a:t>Owner</a:t>
            </a:r>
            <a:r>
              <a:rPr lang="ja-JP" altLang="en-US" sz="2000" b="1">
                <a:solidFill>
                  <a:schemeClr val="accent2"/>
                </a:solidFill>
                <a:latin typeface="Verdana" panose="020B0604030504040204" pitchFamily="34" charset="0"/>
              </a:rPr>
              <a:t>’</a:t>
            </a:r>
            <a:r>
              <a:rPr lang="en-US" altLang="ja-JP" sz="2000" b="1">
                <a:solidFill>
                  <a:schemeClr val="accent2"/>
                </a:solidFill>
                <a:latin typeface="Verdana" panose="020B0604030504040204" pitchFamily="34" charset="0"/>
              </a:rPr>
              <a:t>s Equity = $45,000</a:t>
            </a:r>
            <a:endParaRPr lang="en-US" altLang="en-US" sz="2000" b="1">
              <a:solidFill>
                <a:schemeClr val="accent2"/>
              </a:solidFill>
              <a:latin typeface="Verdana" panose="020B0604030504040204" pitchFamily="34" charset="0"/>
            </a:endParaRPr>
          </a:p>
        </p:txBody>
      </p:sp>
      <p:grpSp>
        <p:nvGrpSpPr>
          <p:cNvPr id="3" name="Group 61">
            <a:extLst>
              <a:ext uri="{FF2B5EF4-FFF2-40B4-BE49-F238E27FC236}">
                <a16:creationId xmlns:a16="http://schemas.microsoft.com/office/drawing/2014/main" id="{54CCA613-D2E8-4D68-A884-79EB65BE9F75}"/>
              </a:ext>
            </a:extLst>
          </p:cNvPr>
          <p:cNvGrpSpPr>
            <a:grpSpLocks/>
          </p:cNvGrpSpPr>
          <p:nvPr/>
        </p:nvGrpSpPr>
        <p:grpSpPr bwMode="auto">
          <a:xfrm>
            <a:off x="582613" y="3028950"/>
            <a:ext cx="1785937" cy="427038"/>
            <a:chOff x="367" y="1908"/>
            <a:chExt cx="1125" cy="269"/>
          </a:xfrm>
        </p:grpSpPr>
        <p:sp>
          <p:nvSpPr>
            <p:cNvPr id="72758" name="Text Box 62">
              <a:extLst>
                <a:ext uri="{FF2B5EF4-FFF2-40B4-BE49-F238E27FC236}">
                  <a16:creationId xmlns:a16="http://schemas.microsoft.com/office/drawing/2014/main" id="{E7EF2CED-FFEE-431D-8441-2ED6FA36BFD1}"/>
                </a:ext>
              </a:extLst>
            </p:cNvPr>
            <p:cNvSpPr txBox="1">
              <a:spLocks noChangeArrowheads="1"/>
            </p:cNvSpPr>
            <p:nvPr/>
          </p:nvSpPr>
          <p:spPr bwMode="auto">
            <a:xfrm>
              <a:off x="752" y="1908"/>
              <a:ext cx="7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45,000</a:t>
              </a:r>
            </a:p>
          </p:txBody>
        </p:sp>
        <p:sp>
          <p:nvSpPr>
            <p:cNvPr id="72759" name="Text Box 63">
              <a:extLst>
                <a:ext uri="{FF2B5EF4-FFF2-40B4-BE49-F238E27FC236}">
                  <a16:creationId xmlns:a16="http://schemas.microsoft.com/office/drawing/2014/main" id="{49013327-46C4-4DBA-9568-C24B909701B1}"/>
                </a:ext>
              </a:extLst>
            </p:cNvPr>
            <p:cNvSpPr txBox="1">
              <a:spLocks noChangeArrowheads="1"/>
            </p:cNvSpPr>
            <p:nvPr/>
          </p:nvSpPr>
          <p:spPr bwMode="auto">
            <a:xfrm>
              <a:off x="367" y="1908"/>
              <a:ext cx="2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6</a:t>
              </a:r>
            </a:p>
          </p:txBody>
        </p:sp>
      </p:grpSp>
      <p:sp>
        <p:nvSpPr>
          <p:cNvPr id="12" name="Rectangle 6">
            <a:extLst>
              <a:ext uri="{FF2B5EF4-FFF2-40B4-BE49-F238E27FC236}">
                <a16:creationId xmlns:a16="http://schemas.microsoft.com/office/drawing/2014/main" id="{AE0454D6-DC75-403D-B0FD-8F398FA2E13A}"/>
              </a:ext>
            </a:extLst>
          </p:cNvPr>
          <p:cNvSpPr>
            <a:spLocks noGrp="1" noChangeArrowheads="1"/>
          </p:cNvSpPr>
          <p:nvPr>
            <p:ph type="title"/>
          </p:nvPr>
        </p:nvSpPr>
        <p:spPr>
          <a:xfrm>
            <a:off x="152400" y="228600"/>
            <a:ext cx="8305800" cy="762000"/>
          </a:xfrm>
        </p:spPr>
        <p:txBody>
          <a:bodyPr/>
          <a:lstStyle/>
          <a:p>
            <a:pPr eaLnBrk="1" fontAlgn="auto" hangingPunct="1">
              <a:spcAft>
                <a:spcPts val="0"/>
              </a:spcAft>
              <a:defRPr/>
            </a:pPr>
            <a:r>
              <a:rPr lang="en-US" dirty="0">
                <a:ea typeface="+mj-ea"/>
                <a:cs typeface="+mj-cs"/>
              </a:rPr>
              <a:t>Invest $45,000</a:t>
            </a:r>
          </a:p>
        </p:txBody>
      </p:sp>
    </p:spTree>
    <p:extLst>
      <p:ext uri="{BB962C8B-B14F-4D97-AF65-F5344CB8AC3E}">
        <p14:creationId xmlns:p14="http://schemas.microsoft.com/office/powerpoint/2010/main" val="228074902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44795"/>
                                        </p:tgtEl>
                                        <p:attrNameLst>
                                          <p:attrName>style.visibility</p:attrName>
                                        </p:attrNameLst>
                                      </p:cBhvr>
                                      <p:to>
                                        <p:strVal val="visible"/>
                                      </p:to>
                                    </p:set>
                                    <p:animEffect transition="in" filter="dissolve">
                                      <p:cBhvr>
                                        <p:cTn id="15" dur="500"/>
                                        <p:tgtEl>
                                          <p:spTgt spid="24479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44796"/>
                                        </p:tgtEl>
                                        <p:attrNameLst>
                                          <p:attrName>style.visibility</p:attrName>
                                        </p:attrNameLst>
                                      </p:cBhvr>
                                      <p:to>
                                        <p:strVal val="visible"/>
                                      </p:to>
                                    </p:set>
                                    <p:animEffect transition="in" filter="dissolve">
                                      <p:cBhvr>
                                        <p:cTn id="20" dur="500"/>
                                        <p:tgtEl>
                                          <p:spTgt spid="244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95" grpId="0" animBg="1"/>
      <p:bldP spid="244796"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15271" name="Group 231">
            <a:extLst>
              <a:ext uri="{FF2B5EF4-FFF2-40B4-BE49-F238E27FC236}">
                <a16:creationId xmlns:a16="http://schemas.microsoft.com/office/drawing/2014/main" id="{FA744E5B-FF7B-446D-B66E-7B4D345FD4E6}"/>
              </a:ext>
            </a:extLst>
          </p:cNvPr>
          <p:cNvGraphicFramePr>
            <a:graphicFrameLocks noGrp="1"/>
          </p:cNvGraphicFramePr>
          <p:nvPr>
            <p:ph sz="half" idx="1"/>
          </p:nvPr>
        </p:nvGraphicFramePr>
        <p:xfrm>
          <a:off x="381000" y="1524000"/>
          <a:ext cx="8458200" cy="2897188"/>
        </p:xfrm>
        <a:graphic>
          <a:graphicData uri="http://schemas.openxmlformats.org/drawingml/2006/table">
            <a:tbl>
              <a:tblPr/>
              <a:tblGrid>
                <a:gridCol w="762000">
                  <a:extLst>
                    <a:ext uri="{9D8B030D-6E8A-4147-A177-3AD203B41FA5}">
                      <a16:colId xmlns:a16="http://schemas.microsoft.com/office/drawing/2014/main" val="1394109245"/>
                    </a:ext>
                  </a:extLst>
                </a:gridCol>
                <a:gridCol w="1143000">
                  <a:extLst>
                    <a:ext uri="{9D8B030D-6E8A-4147-A177-3AD203B41FA5}">
                      <a16:colId xmlns:a16="http://schemas.microsoft.com/office/drawing/2014/main" val="515514250"/>
                    </a:ext>
                  </a:extLst>
                </a:gridCol>
                <a:gridCol w="990600">
                  <a:extLst>
                    <a:ext uri="{9D8B030D-6E8A-4147-A177-3AD203B41FA5}">
                      <a16:colId xmlns:a16="http://schemas.microsoft.com/office/drawing/2014/main" val="2094308858"/>
                    </a:ext>
                  </a:extLst>
                </a:gridCol>
                <a:gridCol w="1295400">
                  <a:extLst>
                    <a:ext uri="{9D8B030D-6E8A-4147-A177-3AD203B41FA5}">
                      <a16:colId xmlns:a16="http://schemas.microsoft.com/office/drawing/2014/main" val="2792632568"/>
                    </a:ext>
                  </a:extLst>
                </a:gridCol>
                <a:gridCol w="1295400">
                  <a:extLst>
                    <a:ext uri="{9D8B030D-6E8A-4147-A177-3AD203B41FA5}">
                      <a16:colId xmlns:a16="http://schemas.microsoft.com/office/drawing/2014/main" val="4213913183"/>
                    </a:ext>
                  </a:extLst>
                </a:gridCol>
                <a:gridCol w="1219200">
                  <a:extLst>
                    <a:ext uri="{9D8B030D-6E8A-4147-A177-3AD203B41FA5}">
                      <a16:colId xmlns:a16="http://schemas.microsoft.com/office/drawing/2014/main" val="1139484880"/>
                    </a:ext>
                  </a:extLst>
                </a:gridCol>
                <a:gridCol w="1752600">
                  <a:extLst>
                    <a:ext uri="{9D8B030D-6E8A-4147-A177-3AD203B41FA5}">
                      <a16:colId xmlns:a16="http://schemas.microsoft.com/office/drawing/2014/main" val="762526180"/>
                    </a:ext>
                  </a:extLst>
                </a:gridCol>
              </a:tblGrid>
              <a:tr h="701675">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Date</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gridSpan="3">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Assets</a:t>
                      </a:r>
                    </a:p>
                  </a:txBody>
                  <a:tcPr marT="45730" marB="45730"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SG"/>
                    </a:p>
                  </a:txBody>
                  <a:tcPr/>
                </a:tc>
                <a:tc hMerge="1">
                  <a:txBody>
                    <a:bodyPr/>
                    <a:lstStyle/>
                    <a:p>
                      <a:endParaRPr lang="en-SG"/>
                    </a:p>
                  </a:txBody>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Liabilities</a:t>
                      </a:r>
                    </a:p>
                  </a:txBody>
                  <a:tcPr marT="45730" marB="45730"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Owner</a:t>
                      </a:r>
                      <a:r>
                        <a:rPr kumimoji="0" lang="ja-JP"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a:t>
                      </a:r>
                      <a:r>
                        <a:rPr kumimoji="0" lang="en-US" altLang="ja-JP"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s Equity</a:t>
                      </a: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2138195668"/>
                  </a:ext>
                </a:extLst>
              </a:tr>
              <a:tr h="747713">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July</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Cash</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Loans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Securities</a:t>
                      </a:r>
                    </a:p>
                  </a:txBody>
                  <a:tcPr marT="45730" marB="45730"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Deposits</a:t>
                      </a:r>
                    </a:p>
                  </a:txBody>
                  <a:tcPr marT="45730" marB="45730"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Bank, Capital</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Type of Transaction</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3966485005"/>
                  </a:ext>
                </a:extLst>
              </a:tr>
              <a:tr h="457200">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752825353"/>
                  </a:ext>
                </a:extLst>
              </a:tr>
              <a:tr h="457200">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2744825321"/>
                  </a:ext>
                </a:extLst>
              </a:tr>
              <a:tr h="533400">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226008381"/>
                  </a:ext>
                </a:extLst>
              </a:tr>
            </a:tbl>
          </a:graphicData>
        </a:graphic>
      </p:graphicFrame>
      <p:sp>
        <p:nvSpPr>
          <p:cNvPr id="32818" name="Slide Number Placeholder 4">
            <a:extLst>
              <a:ext uri="{FF2B5EF4-FFF2-40B4-BE49-F238E27FC236}">
                <a16:creationId xmlns:a16="http://schemas.microsoft.com/office/drawing/2014/main" id="{93685CA5-3DEA-4761-8A01-C0A91825B287}"/>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0FECF48-9CD2-4CA1-A7A9-FBA59EFF0CBD}" type="slidenum">
              <a:rPr lang="en-US" altLang="en-US" sz="1400">
                <a:latin typeface="Times New Roman" panose="02020603050405020304" pitchFamily="18" charset="0"/>
              </a:rPr>
              <a:pPr eaLnBrk="1" hangingPunct="1"/>
              <a:t>19</a:t>
            </a:fld>
            <a:endParaRPr lang="en-US" altLang="en-US" sz="1400">
              <a:latin typeface="Times New Roman" panose="02020603050405020304" pitchFamily="18" charset="0"/>
            </a:endParaRPr>
          </a:p>
        </p:txBody>
      </p:sp>
      <p:grpSp>
        <p:nvGrpSpPr>
          <p:cNvPr id="74802" name="Group 235">
            <a:extLst>
              <a:ext uri="{FF2B5EF4-FFF2-40B4-BE49-F238E27FC236}">
                <a16:creationId xmlns:a16="http://schemas.microsoft.com/office/drawing/2014/main" id="{A659BDDF-26E1-4506-8AA9-6551E35FE904}"/>
              </a:ext>
            </a:extLst>
          </p:cNvPr>
          <p:cNvGrpSpPr>
            <a:grpSpLocks/>
          </p:cNvGrpSpPr>
          <p:nvPr/>
        </p:nvGrpSpPr>
        <p:grpSpPr bwMode="auto">
          <a:xfrm>
            <a:off x="5911850" y="3028950"/>
            <a:ext cx="2927350" cy="427038"/>
            <a:chOff x="3724" y="1908"/>
            <a:chExt cx="1844" cy="269"/>
          </a:xfrm>
        </p:grpSpPr>
        <p:sp>
          <p:nvSpPr>
            <p:cNvPr id="74817" name="Text Box 5">
              <a:extLst>
                <a:ext uri="{FF2B5EF4-FFF2-40B4-BE49-F238E27FC236}">
                  <a16:creationId xmlns:a16="http://schemas.microsoft.com/office/drawing/2014/main" id="{2334F9B9-F05F-4343-8DCF-11A2081C2063}"/>
                </a:ext>
              </a:extLst>
            </p:cNvPr>
            <p:cNvSpPr txBox="1">
              <a:spLocks noChangeArrowheads="1"/>
            </p:cNvSpPr>
            <p:nvPr/>
          </p:nvSpPr>
          <p:spPr bwMode="auto">
            <a:xfrm>
              <a:off x="3724" y="1908"/>
              <a:ext cx="7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45,000</a:t>
              </a:r>
            </a:p>
          </p:txBody>
        </p:sp>
        <p:sp>
          <p:nvSpPr>
            <p:cNvPr id="74818" name="Text Box 6">
              <a:extLst>
                <a:ext uri="{FF2B5EF4-FFF2-40B4-BE49-F238E27FC236}">
                  <a16:creationId xmlns:a16="http://schemas.microsoft.com/office/drawing/2014/main" id="{E9C19D82-E6C1-480C-AE45-4D7BCFEE9AF2}"/>
                </a:ext>
              </a:extLst>
            </p:cNvPr>
            <p:cNvSpPr txBox="1">
              <a:spLocks noChangeArrowheads="1"/>
            </p:cNvSpPr>
            <p:nvPr/>
          </p:nvSpPr>
          <p:spPr bwMode="auto">
            <a:xfrm>
              <a:off x="4441" y="1908"/>
              <a:ext cx="112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Investment</a:t>
              </a:r>
            </a:p>
          </p:txBody>
        </p:sp>
      </p:grpSp>
      <p:sp>
        <p:nvSpPr>
          <p:cNvPr id="215051" name="Text Box 11">
            <a:extLst>
              <a:ext uri="{FF2B5EF4-FFF2-40B4-BE49-F238E27FC236}">
                <a16:creationId xmlns:a16="http://schemas.microsoft.com/office/drawing/2014/main" id="{95DD8DE2-6BBE-48C0-98D5-32E33F1F185A}"/>
              </a:ext>
            </a:extLst>
          </p:cNvPr>
          <p:cNvSpPr txBox="1">
            <a:spLocks noChangeArrowheads="1"/>
          </p:cNvSpPr>
          <p:nvPr/>
        </p:nvSpPr>
        <p:spPr bwMode="auto">
          <a:xfrm>
            <a:off x="3479800" y="3500438"/>
            <a:ext cx="11747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35,000</a:t>
            </a:r>
          </a:p>
        </p:txBody>
      </p:sp>
      <p:sp>
        <p:nvSpPr>
          <p:cNvPr id="215064" name="Text Box 24">
            <a:extLst>
              <a:ext uri="{FF2B5EF4-FFF2-40B4-BE49-F238E27FC236}">
                <a16:creationId xmlns:a16="http://schemas.microsoft.com/office/drawing/2014/main" id="{30F2E61A-2CAF-4FA9-8E62-A837A3E87B5C}"/>
              </a:ext>
            </a:extLst>
          </p:cNvPr>
          <p:cNvSpPr txBox="1">
            <a:spLocks noChangeArrowheads="1"/>
          </p:cNvSpPr>
          <p:nvPr/>
        </p:nvSpPr>
        <p:spPr bwMode="auto">
          <a:xfrm>
            <a:off x="1271588" y="4699000"/>
            <a:ext cx="2690812"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b="1">
                <a:solidFill>
                  <a:schemeClr val="accent2"/>
                </a:solidFill>
                <a:latin typeface="Verdana" panose="020B0604030504040204" pitchFamily="34" charset="0"/>
              </a:rPr>
              <a:t>Assets = $45,000</a:t>
            </a:r>
          </a:p>
        </p:txBody>
      </p:sp>
      <p:sp>
        <p:nvSpPr>
          <p:cNvPr id="215065" name="Text Box 25">
            <a:extLst>
              <a:ext uri="{FF2B5EF4-FFF2-40B4-BE49-F238E27FC236}">
                <a16:creationId xmlns:a16="http://schemas.microsoft.com/office/drawing/2014/main" id="{2A78A292-C06C-4F3D-BA3A-580C8800DE91}"/>
              </a:ext>
            </a:extLst>
          </p:cNvPr>
          <p:cNvSpPr txBox="1">
            <a:spLocks noChangeArrowheads="1"/>
          </p:cNvSpPr>
          <p:nvPr/>
        </p:nvSpPr>
        <p:spPr bwMode="auto">
          <a:xfrm>
            <a:off x="4876800" y="4572000"/>
            <a:ext cx="3921125"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b="1">
                <a:solidFill>
                  <a:schemeClr val="accent2"/>
                </a:solidFill>
                <a:latin typeface="Verdana" panose="020B0604030504040204" pitchFamily="34" charset="0"/>
              </a:rPr>
              <a:t>Liabilities &amp; </a:t>
            </a:r>
          </a:p>
          <a:p>
            <a:r>
              <a:rPr lang="en-US" altLang="en-US" sz="2000" b="1">
                <a:solidFill>
                  <a:schemeClr val="accent2"/>
                </a:solidFill>
                <a:latin typeface="Verdana" panose="020B0604030504040204" pitchFamily="34" charset="0"/>
              </a:rPr>
              <a:t>Owner</a:t>
            </a:r>
            <a:r>
              <a:rPr lang="ja-JP" altLang="en-US" sz="2000" b="1">
                <a:solidFill>
                  <a:schemeClr val="accent2"/>
                </a:solidFill>
                <a:latin typeface="Verdana" panose="020B0604030504040204" pitchFamily="34" charset="0"/>
              </a:rPr>
              <a:t>’</a:t>
            </a:r>
            <a:r>
              <a:rPr lang="en-US" altLang="ja-JP" sz="2000" b="1">
                <a:solidFill>
                  <a:schemeClr val="accent2"/>
                </a:solidFill>
                <a:latin typeface="Verdana" panose="020B0604030504040204" pitchFamily="34" charset="0"/>
              </a:rPr>
              <a:t>s Equity = $45,000</a:t>
            </a:r>
            <a:endParaRPr lang="en-US" altLang="en-US" sz="2000" b="1">
              <a:solidFill>
                <a:schemeClr val="accent2"/>
              </a:solidFill>
              <a:latin typeface="Verdana" panose="020B0604030504040204" pitchFamily="34" charset="0"/>
            </a:endParaRPr>
          </a:p>
        </p:txBody>
      </p:sp>
      <p:grpSp>
        <p:nvGrpSpPr>
          <p:cNvPr id="74806" name="Group 232">
            <a:extLst>
              <a:ext uri="{FF2B5EF4-FFF2-40B4-BE49-F238E27FC236}">
                <a16:creationId xmlns:a16="http://schemas.microsoft.com/office/drawing/2014/main" id="{61ADAA2C-6948-46C7-9D56-2C126050C8D4}"/>
              </a:ext>
            </a:extLst>
          </p:cNvPr>
          <p:cNvGrpSpPr>
            <a:grpSpLocks/>
          </p:cNvGrpSpPr>
          <p:nvPr/>
        </p:nvGrpSpPr>
        <p:grpSpPr bwMode="auto">
          <a:xfrm>
            <a:off x="582613" y="3028950"/>
            <a:ext cx="1785937" cy="427038"/>
            <a:chOff x="367" y="1908"/>
            <a:chExt cx="1125" cy="269"/>
          </a:xfrm>
        </p:grpSpPr>
        <p:sp>
          <p:nvSpPr>
            <p:cNvPr id="74815" name="Text Box 4">
              <a:extLst>
                <a:ext uri="{FF2B5EF4-FFF2-40B4-BE49-F238E27FC236}">
                  <a16:creationId xmlns:a16="http://schemas.microsoft.com/office/drawing/2014/main" id="{18DC9382-64DA-4A66-A7BE-D26969B02219}"/>
                </a:ext>
              </a:extLst>
            </p:cNvPr>
            <p:cNvSpPr txBox="1">
              <a:spLocks noChangeArrowheads="1"/>
            </p:cNvSpPr>
            <p:nvPr/>
          </p:nvSpPr>
          <p:spPr bwMode="auto">
            <a:xfrm>
              <a:off x="752" y="1908"/>
              <a:ext cx="7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45,000</a:t>
              </a:r>
            </a:p>
          </p:txBody>
        </p:sp>
        <p:sp>
          <p:nvSpPr>
            <p:cNvPr id="74816" name="Text Box 200">
              <a:extLst>
                <a:ext uri="{FF2B5EF4-FFF2-40B4-BE49-F238E27FC236}">
                  <a16:creationId xmlns:a16="http://schemas.microsoft.com/office/drawing/2014/main" id="{7D20474E-26B3-481F-AFA0-DECFD77A7A60}"/>
                </a:ext>
              </a:extLst>
            </p:cNvPr>
            <p:cNvSpPr txBox="1">
              <a:spLocks noChangeArrowheads="1"/>
            </p:cNvSpPr>
            <p:nvPr/>
          </p:nvSpPr>
          <p:spPr bwMode="auto">
            <a:xfrm>
              <a:off x="367" y="1908"/>
              <a:ext cx="2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6</a:t>
              </a:r>
            </a:p>
          </p:txBody>
        </p:sp>
      </p:grpSp>
      <p:grpSp>
        <p:nvGrpSpPr>
          <p:cNvPr id="4" name="Group 233">
            <a:extLst>
              <a:ext uri="{FF2B5EF4-FFF2-40B4-BE49-F238E27FC236}">
                <a16:creationId xmlns:a16="http://schemas.microsoft.com/office/drawing/2014/main" id="{9B223BB2-BA98-4934-B414-42659F07950A}"/>
              </a:ext>
            </a:extLst>
          </p:cNvPr>
          <p:cNvGrpSpPr>
            <a:grpSpLocks/>
          </p:cNvGrpSpPr>
          <p:nvPr/>
        </p:nvGrpSpPr>
        <p:grpSpPr bwMode="auto">
          <a:xfrm>
            <a:off x="582613" y="3502025"/>
            <a:ext cx="1785937" cy="427038"/>
            <a:chOff x="367" y="2206"/>
            <a:chExt cx="1125" cy="269"/>
          </a:xfrm>
        </p:grpSpPr>
        <p:sp>
          <p:nvSpPr>
            <p:cNvPr id="74813" name="Text Box 8">
              <a:extLst>
                <a:ext uri="{FF2B5EF4-FFF2-40B4-BE49-F238E27FC236}">
                  <a16:creationId xmlns:a16="http://schemas.microsoft.com/office/drawing/2014/main" id="{B070D9F1-98E4-454E-8F1E-6D7815864251}"/>
                </a:ext>
              </a:extLst>
            </p:cNvPr>
            <p:cNvSpPr txBox="1">
              <a:spLocks noChangeArrowheads="1"/>
            </p:cNvSpPr>
            <p:nvPr/>
          </p:nvSpPr>
          <p:spPr bwMode="auto">
            <a:xfrm>
              <a:off x="672" y="2206"/>
              <a:ext cx="82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-35,000</a:t>
              </a:r>
            </a:p>
          </p:txBody>
        </p:sp>
        <p:sp>
          <p:nvSpPr>
            <p:cNvPr id="74814" name="Text Box 201">
              <a:extLst>
                <a:ext uri="{FF2B5EF4-FFF2-40B4-BE49-F238E27FC236}">
                  <a16:creationId xmlns:a16="http://schemas.microsoft.com/office/drawing/2014/main" id="{6C7B9DF2-A62D-4B7B-8526-B8D01D165557}"/>
                </a:ext>
              </a:extLst>
            </p:cNvPr>
            <p:cNvSpPr txBox="1">
              <a:spLocks noChangeArrowheads="1"/>
            </p:cNvSpPr>
            <p:nvPr/>
          </p:nvSpPr>
          <p:spPr bwMode="auto">
            <a:xfrm>
              <a:off x="367" y="2206"/>
              <a:ext cx="2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9</a:t>
              </a:r>
            </a:p>
          </p:txBody>
        </p:sp>
      </p:grpSp>
      <p:grpSp>
        <p:nvGrpSpPr>
          <p:cNvPr id="5" name="Group 234">
            <a:extLst>
              <a:ext uri="{FF2B5EF4-FFF2-40B4-BE49-F238E27FC236}">
                <a16:creationId xmlns:a16="http://schemas.microsoft.com/office/drawing/2014/main" id="{FA5E6BAF-19AF-4B87-9311-A59B2AB5D48F}"/>
              </a:ext>
            </a:extLst>
          </p:cNvPr>
          <p:cNvGrpSpPr>
            <a:grpSpLocks/>
          </p:cNvGrpSpPr>
          <p:nvPr/>
        </p:nvGrpSpPr>
        <p:grpSpPr bwMode="auto">
          <a:xfrm>
            <a:off x="452438" y="3943350"/>
            <a:ext cx="6634162" cy="427038"/>
            <a:chOff x="285" y="2484"/>
            <a:chExt cx="4179" cy="269"/>
          </a:xfrm>
        </p:grpSpPr>
        <p:sp>
          <p:nvSpPr>
            <p:cNvPr id="74809" name="Text Box 10">
              <a:extLst>
                <a:ext uri="{FF2B5EF4-FFF2-40B4-BE49-F238E27FC236}">
                  <a16:creationId xmlns:a16="http://schemas.microsoft.com/office/drawing/2014/main" id="{5B39DDC3-E618-492A-9187-4430BC73533A}"/>
                </a:ext>
              </a:extLst>
            </p:cNvPr>
            <p:cNvSpPr txBox="1">
              <a:spLocks noChangeArrowheads="1"/>
            </p:cNvSpPr>
            <p:nvPr/>
          </p:nvSpPr>
          <p:spPr bwMode="auto">
            <a:xfrm>
              <a:off x="3724" y="2484"/>
              <a:ext cx="7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45,000</a:t>
              </a:r>
            </a:p>
          </p:txBody>
        </p:sp>
        <p:sp>
          <p:nvSpPr>
            <p:cNvPr id="74810" name="Text Box 12">
              <a:extLst>
                <a:ext uri="{FF2B5EF4-FFF2-40B4-BE49-F238E27FC236}">
                  <a16:creationId xmlns:a16="http://schemas.microsoft.com/office/drawing/2014/main" id="{EC9F73E5-5706-4D01-A4A5-0F7535DE3B1D}"/>
                </a:ext>
              </a:extLst>
            </p:cNvPr>
            <p:cNvSpPr txBox="1">
              <a:spLocks noChangeArrowheads="1"/>
            </p:cNvSpPr>
            <p:nvPr/>
          </p:nvSpPr>
          <p:spPr bwMode="auto">
            <a:xfrm>
              <a:off x="2192" y="2484"/>
              <a:ext cx="7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35,000</a:t>
              </a:r>
            </a:p>
          </p:txBody>
        </p:sp>
        <p:sp>
          <p:nvSpPr>
            <p:cNvPr id="74811" name="Text Box 15">
              <a:extLst>
                <a:ext uri="{FF2B5EF4-FFF2-40B4-BE49-F238E27FC236}">
                  <a16:creationId xmlns:a16="http://schemas.microsoft.com/office/drawing/2014/main" id="{31FF21BA-6B7F-40F6-A3E7-50B3759BD497}"/>
                </a:ext>
              </a:extLst>
            </p:cNvPr>
            <p:cNvSpPr txBox="1">
              <a:spLocks noChangeArrowheads="1"/>
            </p:cNvSpPr>
            <p:nvPr/>
          </p:nvSpPr>
          <p:spPr bwMode="auto">
            <a:xfrm>
              <a:off x="752" y="2484"/>
              <a:ext cx="7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10,000</a:t>
              </a:r>
            </a:p>
          </p:txBody>
        </p:sp>
        <p:sp>
          <p:nvSpPr>
            <p:cNvPr id="74812" name="Text Box 202">
              <a:extLst>
                <a:ext uri="{FF2B5EF4-FFF2-40B4-BE49-F238E27FC236}">
                  <a16:creationId xmlns:a16="http://schemas.microsoft.com/office/drawing/2014/main" id="{A7429694-4086-4107-B687-500DBCAD9DBD}"/>
                </a:ext>
              </a:extLst>
            </p:cNvPr>
            <p:cNvSpPr txBox="1">
              <a:spLocks noChangeArrowheads="1"/>
            </p:cNvSpPr>
            <p:nvPr/>
          </p:nvSpPr>
          <p:spPr bwMode="auto">
            <a:xfrm>
              <a:off x="285" y="2484"/>
              <a:ext cx="39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Bal</a:t>
              </a:r>
            </a:p>
          </p:txBody>
        </p:sp>
      </p:grpSp>
      <p:sp>
        <p:nvSpPr>
          <p:cNvPr id="21" name="Rectangle 6">
            <a:extLst>
              <a:ext uri="{FF2B5EF4-FFF2-40B4-BE49-F238E27FC236}">
                <a16:creationId xmlns:a16="http://schemas.microsoft.com/office/drawing/2014/main" id="{3313DC5F-03D9-4579-988C-BDE2117CA2A8}"/>
              </a:ext>
            </a:extLst>
          </p:cNvPr>
          <p:cNvSpPr>
            <a:spLocks noGrp="1" noChangeArrowheads="1"/>
          </p:cNvSpPr>
          <p:nvPr>
            <p:ph type="title"/>
          </p:nvPr>
        </p:nvSpPr>
        <p:spPr>
          <a:xfrm>
            <a:off x="152400" y="228600"/>
            <a:ext cx="8305800" cy="762000"/>
          </a:xfrm>
        </p:spPr>
        <p:txBody>
          <a:bodyPr/>
          <a:lstStyle/>
          <a:p>
            <a:pPr eaLnBrk="1" fontAlgn="auto" hangingPunct="1">
              <a:spcAft>
                <a:spcPts val="0"/>
              </a:spcAft>
              <a:defRPr/>
            </a:pPr>
            <a:r>
              <a:rPr lang="en-US" dirty="0">
                <a:ea typeface="+mj-ea"/>
                <a:cs typeface="+mj-cs"/>
              </a:rPr>
              <a:t>Invest securities $35,000</a:t>
            </a:r>
          </a:p>
        </p:txBody>
      </p:sp>
    </p:spTree>
    <p:extLst>
      <p:ext uri="{BB962C8B-B14F-4D97-AF65-F5344CB8AC3E}">
        <p14:creationId xmlns:p14="http://schemas.microsoft.com/office/powerpoint/2010/main" val="289706295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0"/>
                                  </p:iterate>
                                  <p:childTnLst>
                                    <p:set>
                                      <p:cBhvr>
                                        <p:cTn id="10" dur="1" fill="hold">
                                          <p:stCondLst>
                                            <p:cond delay="0"/>
                                          </p:stCondLst>
                                        </p:cTn>
                                        <p:tgtEl>
                                          <p:spTgt spid="2150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15064"/>
                                        </p:tgtEl>
                                        <p:attrNameLst>
                                          <p:attrName>style.visibility</p:attrName>
                                        </p:attrNameLst>
                                      </p:cBhvr>
                                      <p:to>
                                        <p:strVal val="visible"/>
                                      </p:to>
                                    </p:set>
                                    <p:animEffect transition="in" filter="dissolve">
                                      <p:cBhvr>
                                        <p:cTn id="19" dur="500"/>
                                        <p:tgtEl>
                                          <p:spTgt spid="21506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15065"/>
                                        </p:tgtEl>
                                        <p:attrNameLst>
                                          <p:attrName>style.visibility</p:attrName>
                                        </p:attrNameLst>
                                      </p:cBhvr>
                                      <p:to>
                                        <p:strVal val="visible"/>
                                      </p:to>
                                    </p:set>
                                    <p:animEffect transition="in" filter="dissolve">
                                      <p:cBhvr>
                                        <p:cTn id="24" dur="500"/>
                                        <p:tgtEl>
                                          <p:spTgt spid="215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1" grpId="0"/>
      <p:bldP spid="215064" grpId="0" animBg="1"/>
      <p:bldP spid="21506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5309-93F9-495F-AB03-846B2D051895}"/>
              </a:ext>
            </a:extLst>
          </p:cNvPr>
          <p:cNvSpPr>
            <a:spLocks noGrp="1"/>
          </p:cNvSpPr>
          <p:nvPr>
            <p:ph type="title"/>
          </p:nvPr>
        </p:nvSpPr>
        <p:spPr>
          <a:xfrm>
            <a:off x="152400" y="258832"/>
            <a:ext cx="8686800" cy="1143000"/>
          </a:xfrm>
        </p:spPr>
        <p:txBody>
          <a:bodyPr>
            <a:normAutofit/>
          </a:bodyPr>
          <a:lstStyle/>
          <a:p>
            <a:r>
              <a:rPr lang="en-SG" dirty="0"/>
              <a:t>Agenda</a:t>
            </a:r>
          </a:p>
        </p:txBody>
      </p:sp>
      <p:sp>
        <p:nvSpPr>
          <p:cNvPr id="3" name="Content Placeholder 2">
            <a:extLst>
              <a:ext uri="{FF2B5EF4-FFF2-40B4-BE49-F238E27FC236}">
                <a16:creationId xmlns:a16="http://schemas.microsoft.com/office/drawing/2014/main" id="{A7FE5E5A-B8D1-41D2-B883-9B71B59F0947}"/>
              </a:ext>
            </a:extLst>
          </p:cNvPr>
          <p:cNvSpPr>
            <a:spLocks noGrp="1"/>
          </p:cNvSpPr>
          <p:nvPr>
            <p:ph idx="1"/>
          </p:nvPr>
        </p:nvSpPr>
        <p:spPr>
          <a:xfrm>
            <a:off x="228600" y="1544435"/>
            <a:ext cx="8237306" cy="4352931"/>
          </a:xfrm>
        </p:spPr>
        <p:txBody>
          <a:bodyPr>
            <a:normAutofit/>
          </a:bodyPr>
          <a:lstStyle/>
          <a:p>
            <a:r>
              <a:rPr lang="en-US" sz="2400" dirty="0"/>
              <a:t>Introduction to Accounting</a:t>
            </a:r>
          </a:p>
          <a:p>
            <a:r>
              <a:rPr lang="en-US" sz="2400" dirty="0"/>
              <a:t>Accounting Entry</a:t>
            </a:r>
          </a:p>
          <a:p>
            <a:r>
              <a:rPr lang="en-US" sz="2400" dirty="0"/>
              <a:t>Financial Statement</a:t>
            </a:r>
          </a:p>
          <a:p>
            <a:pPr lvl="1"/>
            <a:r>
              <a:rPr lang="en-US" sz="2000" dirty="0"/>
              <a:t>Income Statement</a:t>
            </a:r>
          </a:p>
          <a:p>
            <a:pPr lvl="1"/>
            <a:r>
              <a:rPr lang="en-US" sz="2000" dirty="0"/>
              <a:t>Balance Sheet</a:t>
            </a:r>
          </a:p>
          <a:p>
            <a:pPr lvl="1"/>
            <a:r>
              <a:rPr lang="en-US" sz="2000" dirty="0"/>
              <a:t>Cash Flow Statement</a:t>
            </a:r>
          </a:p>
          <a:p>
            <a:r>
              <a:rPr lang="en-US" sz="2400" dirty="0"/>
              <a:t>Ratio Analysis</a:t>
            </a:r>
          </a:p>
          <a:p>
            <a:pPr lvl="1"/>
            <a:r>
              <a:rPr lang="en-US" sz="2000" dirty="0"/>
              <a:t>Profitability</a:t>
            </a:r>
          </a:p>
          <a:p>
            <a:pPr lvl="1"/>
            <a:r>
              <a:rPr lang="en-US" sz="2000" dirty="0"/>
              <a:t>Efficiency</a:t>
            </a:r>
          </a:p>
          <a:p>
            <a:pPr lvl="1"/>
            <a:r>
              <a:rPr lang="en-US" sz="2000" dirty="0"/>
              <a:t>Risk</a:t>
            </a:r>
          </a:p>
        </p:txBody>
      </p:sp>
    </p:spTree>
    <p:extLst>
      <p:ext uri="{BB962C8B-B14F-4D97-AF65-F5344CB8AC3E}">
        <p14:creationId xmlns:p14="http://schemas.microsoft.com/office/powerpoint/2010/main" val="2704637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18270" name="Group 158">
            <a:extLst>
              <a:ext uri="{FF2B5EF4-FFF2-40B4-BE49-F238E27FC236}">
                <a16:creationId xmlns:a16="http://schemas.microsoft.com/office/drawing/2014/main" id="{2854EE75-C541-404D-9A8F-D95F92830DA6}"/>
              </a:ext>
            </a:extLst>
          </p:cNvPr>
          <p:cNvGraphicFramePr>
            <a:graphicFrameLocks noGrp="1"/>
          </p:cNvGraphicFramePr>
          <p:nvPr>
            <p:ph sz="half" idx="1"/>
          </p:nvPr>
        </p:nvGraphicFramePr>
        <p:xfrm>
          <a:off x="381000" y="1524000"/>
          <a:ext cx="8458200" cy="2897188"/>
        </p:xfrm>
        <a:graphic>
          <a:graphicData uri="http://schemas.openxmlformats.org/drawingml/2006/table">
            <a:tbl>
              <a:tblPr/>
              <a:tblGrid>
                <a:gridCol w="762000">
                  <a:extLst>
                    <a:ext uri="{9D8B030D-6E8A-4147-A177-3AD203B41FA5}">
                      <a16:colId xmlns:a16="http://schemas.microsoft.com/office/drawing/2014/main" val="1190988846"/>
                    </a:ext>
                  </a:extLst>
                </a:gridCol>
                <a:gridCol w="1143000">
                  <a:extLst>
                    <a:ext uri="{9D8B030D-6E8A-4147-A177-3AD203B41FA5}">
                      <a16:colId xmlns:a16="http://schemas.microsoft.com/office/drawing/2014/main" val="2769232037"/>
                    </a:ext>
                  </a:extLst>
                </a:gridCol>
                <a:gridCol w="1066800">
                  <a:extLst>
                    <a:ext uri="{9D8B030D-6E8A-4147-A177-3AD203B41FA5}">
                      <a16:colId xmlns:a16="http://schemas.microsoft.com/office/drawing/2014/main" val="501948967"/>
                    </a:ext>
                  </a:extLst>
                </a:gridCol>
                <a:gridCol w="1295400">
                  <a:extLst>
                    <a:ext uri="{9D8B030D-6E8A-4147-A177-3AD203B41FA5}">
                      <a16:colId xmlns:a16="http://schemas.microsoft.com/office/drawing/2014/main" val="1132170862"/>
                    </a:ext>
                  </a:extLst>
                </a:gridCol>
                <a:gridCol w="1295400">
                  <a:extLst>
                    <a:ext uri="{9D8B030D-6E8A-4147-A177-3AD203B41FA5}">
                      <a16:colId xmlns:a16="http://schemas.microsoft.com/office/drawing/2014/main" val="1421356910"/>
                    </a:ext>
                  </a:extLst>
                </a:gridCol>
                <a:gridCol w="1219200">
                  <a:extLst>
                    <a:ext uri="{9D8B030D-6E8A-4147-A177-3AD203B41FA5}">
                      <a16:colId xmlns:a16="http://schemas.microsoft.com/office/drawing/2014/main" val="2269161716"/>
                    </a:ext>
                  </a:extLst>
                </a:gridCol>
                <a:gridCol w="1676400">
                  <a:extLst>
                    <a:ext uri="{9D8B030D-6E8A-4147-A177-3AD203B41FA5}">
                      <a16:colId xmlns:a16="http://schemas.microsoft.com/office/drawing/2014/main" val="640538599"/>
                    </a:ext>
                  </a:extLst>
                </a:gridCol>
              </a:tblGrid>
              <a:tr h="701675">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Date</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gridSpan="3">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Assets</a:t>
                      </a:r>
                    </a:p>
                  </a:txBody>
                  <a:tcPr marT="45730" marB="45730"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SG"/>
                    </a:p>
                  </a:txBody>
                  <a:tcPr/>
                </a:tc>
                <a:tc hMerge="1">
                  <a:txBody>
                    <a:bodyPr/>
                    <a:lstStyle/>
                    <a:p>
                      <a:endParaRPr lang="en-SG"/>
                    </a:p>
                  </a:txBody>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Liabilities</a:t>
                      </a:r>
                    </a:p>
                  </a:txBody>
                  <a:tcPr marT="45730" marB="45730"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Owner</a:t>
                      </a:r>
                      <a:r>
                        <a:rPr kumimoji="0" lang="ja-JP"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a:t>
                      </a:r>
                      <a:r>
                        <a:rPr kumimoji="0" lang="en-US" altLang="ja-JP"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s Equity</a:t>
                      </a: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4192291360"/>
                  </a:ext>
                </a:extLst>
              </a:tr>
              <a:tr h="747713">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July</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Cash</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Loans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Securities</a:t>
                      </a:r>
                    </a:p>
                  </a:txBody>
                  <a:tcPr marT="45730" marB="45730"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Deposits</a:t>
                      </a:r>
                    </a:p>
                  </a:txBody>
                  <a:tcPr marT="45730" marB="45730"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Bank, Capital</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Type of Transaction</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4099420304"/>
                  </a:ext>
                </a:extLst>
              </a:tr>
              <a:tr h="457200">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4144527743"/>
                  </a:ext>
                </a:extLst>
              </a:tr>
              <a:tr h="457200">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Deposit </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666803851"/>
                  </a:ext>
                </a:extLst>
              </a:tr>
              <a:tr h="533400">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3202325343"/>
                  </a:ext>
                </a:extLst>
              </a:tr>
            </a:tbl>
          </a:graphicData>
        </a:graphic>
      </p:graphicFrame>
      <p:sp>
        <p:nvSpPr>
          <p:cNvPr id="33842" name="Slide Number Placeholder 4">
            <a:extLst>
              <a:ext uri="{FF2B5EF4-FFF2-40B4-BE49-F238E27FC236}">
                <a16:creationId xmlns:a16="http://schemas.microsoft.com/office/drawing/2014/main" id="{1752BA41-816B-4D58-B993-A78F86074F1E}"/>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A6DFB4C-27F3-485B-ACC1-68F278CC6AA1}" type="slidenum">
              <a:rPr lang="en-US" altLang="en-US" sz="1400">
                <a:latin typeface="Times New Roman" panose="02020603050405020304" pitchFamily="18" charset="0"/>
              </a:rPr>
              <a:pPr eaLnBrk="1" hangingPunct="1"/>
              <a:t>20</a:t>
            </a:fld>
            <a:endParaRPr lang="en-US" altLang="en-US" sz="1400">
              <a:latin typeface="Times New Roman" panose="02020603050405020304" pitchFamily="18" charset="0"/>
            </a:endParaRPr>
          </a:p>
        </p:txBody>
      </p:sp>
      <p:sp>
        <p:nvSpPr>
          <p:cNvPr id="218168" name="Text Box 56">
            <a:extLst>
              <a:ext uri="{FF2B5EF4-FFF2-40B4-BE49-F238E27FC236}">
                <a16:creationId xmlns:a16="http://schemas.microsoft.com/office/drawing/2014/main" id="{EA7B466E-0584-446D-B974-B3CD10935D2F}"/>
              </a:ext>
            </a:extLst>
          </p:cNvPr>
          <p:cNvSpPr txBox="1">
            <a:spLocks noChangeArrowheads="1"/>
          </p:cNvSpPr>
          <p:nvPr/>
        </p:nvSpPr>
        <p:spPr bwMode="auto">
          <a:xfrm>
            <a:off x="4724400" y="3505200"/>
            <a:ext cx="9969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2,000</a:t>
            </a:r>
          </a:p>
        </p:txBody>
      </p:sp>
      <p:sp>
        <p:nvSpPr>
          <p:cNvPr id="218171" name="Text Box 59">
            <a:extLst>
              <a:ext uri="{FF2B5EF4-FFF2-40B4-BE49-F238E27FC236}">
                <a16:creationId xmlns:a16="http://schemas.microsoft.com/office/drawing/2014/main" id="{7547FD8F-4E9A-4656-93CB-8281A5263795}"/>
              </a:ext>
            </a:extLst>
          </p:cNvPr>
          <p:cNvSpPr txBox="1">
            <a:spLocks noChangeArrowheads="1"/>
          </p:cNvSpPr>
          <p:nvPr/>
        </p:nvSpPr>
        <p:spPr bwMode="auto">
          <a:xfrm>
            <a:off x="1271588" y="5175250"/>
            <a:ext cx="2690812"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b="1">
                <a:solidFill>
                  <a:schemeClr val="accent2"/>
                </a:solidFill>
                <a:latin typeface="Verdana" panose="020B0604030504040204" pitchFamily="34" charset="0"/>
              </a:rPr>
              <a:t>Assets = $47,000</a:t>
            </a:r>
          </a:p>
        </p:txBody>
      </p:sp>
      <p:sp>
        <p:nvSpPr>
          <p:cNvPr id="218172" name="Text Box 60">
            <a:extLst>
              <a:ext uri="{FF2B5EF4-FFF2-40B4-BE49-F238E27FC236}">
                <a16:creationId xmlns:a16="http://schemas.microsoft.com/office/drawing/2014/main" id="{01A2F6AF-D9BD-4F8E-9871-C7A7A2F1F89D}"/>
              </a:ext>
            </a:extLst>
          </p:cNvPr>
          <p:cNvSpPr txBox="1">
            <a:spLocks noChangeArrowheads="1"/>
          </p:cNvSpPr>
          <p:nvPr/>
        </p:nvSpPr>
        <p:spPr bwMode="auto">
          <a:xfrm>
            <a:off x="4876800" y="5048250"/>
            <a:ext cx="3921125"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b="1">
                <a:solidFill>
                  <a:schemeClr val="accent2"/>
                </a:solidFill>
                <a:latin typeface="Verdana" panose="020B0604030504040204" pitchFamily="34" charset="0"/>
              </a:rPr>
              <a:t>Liabilities &amp; </a:t>
            </a:r>
          </a:p>
          <a:p>
            <a:r>
              <a:rPr lang="en-US" altLang="en-US" sz="2000" b="1">
                <a:solidFill>
                  <a:schemeClr val="accent2"/>
                </a:solidFill>
                <a:latin typeface="Verdana" panose="020B0604030504040204" pitchFamily="34" charset="0"/>
              </a:rPr>
              <a:t>Owner</a:t>
            </a:r>
            <a:r>
              <a:rPr lang="ja-JP" altLang="en-US" sz="2000" b="1">
                <a:solidFill>
                  <a:schemeClr val="accent2"/>
                </a:solidFill>
                <a:latin typeface="Verdana" panose="020B0604030504040204" pitchFamily="34" charset="0"/>
              </a:rPr>
              <a:t>’</a:t>
            </a:r>
            <a:r>
              <a:rPr lang="en-US" altLang="ja-JP" sz="2000" b="1">
                <a:solidFill>
                  <a:schemeClr val="accent2"/>
                </a:solidFill>
                <a:latin typeface="Verdana" panose="020B0604030504040204" pitchFamily="34" charset="0"/>
              </a:rPr>
              <a:t>s Equity = $47,000</a:t>
            </a:r>
            <a:endParaRPr lang="en-US" altLang="en-US" sz="2000" b="1">
              <a:solidFill>
                <a:schemeClr val="accent2"/>
              </a:solidFill>
              <a:latin typeface="Verdana" panose="020B0604030504040204" pitchFamily="34" charset="0"/>
            </a:endParaRPr>
          </a:p>
        </p:txBody>
      </p:sp>
      <p:grpSp>
        <p:nvGrpSpPr>
          <p:cNvPr id="2" name="Group 72">
            <a:extLst>
              <a:ext uri="{FF2B5EF4-FFF2-40B4-BE49-F238E27FC236}">
                <a16:creationId xmlns:a16="http://schemas.microsoft.com/office/drawing/2014/main" id="{9E0A7B71-5B0D-4ED1-8193-B41A5C30B878}"/>
              </a:ext>
            </a:extLst>
          </p:cNvPr>
          <p:cNvGrpSpPr>
            <a:grpSpLocks/>
          </p:cNvGrpSpPr>
          <p:nvPr/>
        </p:nvGrpSpPr>
        <p:grpSpPr bwMode="auto">
          <a:xfrm>
            <a:off x="457200" y="3505200"/>
            <a:ext cx="2922588" cy="427038"/>
            <a:chOff x="367" y="1908"/>
            <a:chExt cx="1841" cy="269"/>
          </a:xfrm>
        </p:grpSpPr>
        <p:sp>
          <p:nvSpPr>
            <p:cNvPr id="76867" name="Text Box 62">
              <a:extLst>
                <a:ext uri="{FF2B5EF4-FFF2-40B4-BE49-F238E27FC236}">
                  <a16:creationId xmlns:a16="http://schemas.microsoft.com/office/drawing/2014/main" id="{EEF90E95-4B0B-4405-83C7-E8B0FB1FFEB3}"/>
                </a:ext>
              </a:extLst>
            </p:cNvPr>
            <p:cNvSpPr txBox="1">
              <a:spLocks noChangeArrowheads="1"/>
            </p:cNvSpPr>
            <p:nvPr/>
          </p:nvSpPr>
          <p:spPr bwMode="auto">
            <a:xfrm>
              <a:off x="1580" y="1908"/>
              <a:ext cx="6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2,000</a:t>
              </a:r>
            </a:p>
          </p:txBody>
        </p:sp>
        <p:sp>
          <p:nvSpPr>
            <p:cNvPr id="76868" name="Text Box 63">
              <a:extLst>
                <a:ext uri="{FF2B5EF4-FFF2-40B4-BE49-F238E27FC236}">
                  <a16:creationId xmlns:a16="http://schemas.microsoft.com/office/drawing/2014/main" id="{92189A70-321E-46D6-935C-68CDFBCD02B2}"/>
                </a:ext>
              </a:extLst>
            </p:cNvPr>
            <p:cNvSpPr txBox="1">
              <a:spLocks noChangeArrowheads="1"/>
            </p:cNvSpPr>
            <p:nvPr/>
          </p:nvSpPr>
          <p:spPr bwMode="auto">
            <a:xfrm>
              <a:off x="367" y="1908"/>
              <a:ext cx="3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12</a:t>
              </a:r>
            </a:p>
          </p:txBody>
        </p:sp>
      </p:grpSp>
      <p:grpSp>
        <p:nvGrpSpPr>
          <p:cNvPr id="76854" name="Group 104">
            <a:extLst>
              <a:ext uri="{FF2B5EF4-FFF2-40B4-BE49-F238E27FC236}">
                <a16:creationId xmlns:a16="http://schemas.microsoft.com/office/drawing/2014/main" id="{0705AD4C-48AC-4A7B-B861-89CC40925B24}"/>
              </a:ext>
            </a:extLst>
          </p:cNvPr>
          <p:cNvGrpSpPr>
            <a:grpSpLocks/>
          </p:cNvGrpSpPr>
          <p:nvPr/>
        </p:nvGrpSpPr>
        <p:grpSpPr bwMode="auto">
          <a:xfrm>
            <a:off x="381000" y="3078163"/>
            <a:ext cx="6705600" cy="427037"/>
            <a:chOff x="285" y="2484"/>
            <a:chExt cx="4224" cy="269"/>
          </a:xfrm>
        </p:grpSpPr>
        <p:sp>
          <p:nvSpPr>
            <p:cNvPr id="76863" name="Text Box 105">
              <a:extLst>
                <a:ext uri="{FF2B5EF4-FFF2-40B4-BE49-F238E27FC236}">
                  <a16:creationId xmlns:a16="http://schemas.microsoft.com/office/drawing/2014/main" id="{97EFE373-16BA-47A2-B861-46E96172EDEB}"/>
                </a:ext>
              </a:extLst>
            </p:cNvPr>
            <p:cNvSpPr txBox="1">
              <a:spLocks noChangeArrowheads="1"/>
            </p:cNvSpPr>
            <p:nvPr/>
          </p:nvSpPr>
          <p:spPr bwMode="auto">
            <a:xfrm>
              <a:off x="3769" y="2484"/>
              <a:ext cx="7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45,000</a:t>
              </a:r>
            </a:p>
          </p:txBody>
        </p:sp>
        <p:sp>
          <p:nvSpPr>
            <p:cNvPr id="76864" name="Text Box 106">
              <a:extLst>
                <a:ext uri="{FF2B5EF4-FFF2-40B4-BE49-F238E27FC236}">
                  <a16:creationId xmlns:a16="http://schemas.microsoft.com/office/drawing/2014/main" id="{7E7718EE-02AE-4E38-8D14-3DA9038709B7}"/>
                </a:ext>
              </a:extLst>
            </p:cNvPr>
            <p:cNvSpPr txBox="1">
              <a:spLocks noChangeArrowheads="1"/>
            </p:cNvSpPr>
            <p:nvPr/>
          </p:nvSpPr>
          <p:spPr bwMode="auto">
            <a:xfrm>
              <a:off x="2192" y="2484"/>
              <a:ext cx="7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35,000</a:t>
              </a:r>
            </a:p>
          </p:txBody>
        </p:sp>
        <p:sp>
          <p:nvSpPr>
            <p:cNvPr id="76865" name="Text Box 107">
              <a:extLst>
                <a:ext uri="{FF2B5EF4-FFF2-40B4-BE49-F238E27FC236}">
                  <a16:creationId xmlns:a16="http://schemas.microsoft.com/office/drawing/2014/main" id="{ED230785-0F53-4939-8317-467E5BCB2A5E}"/>
                </a:ext>
              </a:extLst>
            </p:cNvPr>
            <p:cNvSpPr txBox="1">
              <a:spLocks noChangeArrowheads="1"/>
            </p:cNvSpPr>
            <p:nvPr/>
          </p:nvSpPr>
          <p:spPr bwMode="auto">
            <a:xfrm>
              <a:off x="752" y="2484"/>
              <a:ext cx="7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10,000</a:t>
              </a:r>
            </a:p>
          </p:txBody>
        </p:sp>
        <p:sp>
          <p:nvSpPr>
            <p:cNvPr id="76866" name="Text Box 108">
              <a:extLst>
                <a:ext uri="{FF2B5EF4-FFF2-40B4-BE49-F238E27FC236}">
                  <a16:creationId xmlns:a16="http://schemas.microsoft.com/office/drawing/2014/main" id="{6F30627D-10E9-4AC7-B8A9-95DB2BF1AEE0}"/>
                </a:ext>
              </a:extLst>
            </p:cNvPr>
            <p:cNvSpPr txBox="1">
              <a:spLocks noChangeArrowheads="1"/>
            </p:cNvSpPr>
            <p:nvPr/>
          </p:nvSpPr>
          <p:spPr bwMode="auto">
            <a:xfrm>
              <a:off x="285" y="2484"/>
              <a:ext cx="39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Bal</a:t>
              </a:r>
            </a:p>
          </p:txBody>
        </p:sp>
      </p:grpSp>
      <p:grpSp>
        <p:nvGrpSpPr>
          <p:cNvPr id="4" name="Group 111">
            <a:extLst>
              <a:ext uri="{FF2B5EF4-FFF2-40B4-BE49-F238E27FC236}">
                <a16:creationId xmlns:a16="http://schemas.microsoft.com/office/drawing/2014/main" id="{71C65A93-7A93-46F4-ACCD-5AB2BF0C4AA7}"/>
              </a:ext>
            </a:extLst>
          </p:cNvPr>
          <p:cNvGrpSpPr>
            <a:grpSpLocks/>
          </p:cNvGrpSpPr>
          <p:nvPr/>
        </p:nvGrpSpPr>
        <p:grpSpPr bwMode="auto">
          <a:xfrm>
            <a:off x="381000" y="3992563"/>
            <a:ext cx="6705600" cy="427037"/>
            <a:chOff x="285" y="2784"/>
            <a:chExt cx="4224" cy="269"/>
          </a:xfrm>
        </p:grpSpPr>
        <p:grpSp>
          <p:nvGrpSpPr>
            <p:cNvPr id="76856" name="Group 67">
              <a:extLst>
                <a:ext uri="{FF2B5EF4-FFF2-40B4-BE49-F238E27FC236}">
                  <a16:creationId xmlns:a16="http://schemas.microsoft.com/office/drawing/2014/main" id="{38656107-1AB0-425C-96F9-DE8D1CB0D154}"/>
                </a:ext>
              </a:extLst>
            </p:cNvPr>
            <p:cNvGrpSpPr>
              <a:grpSpLocks/>
            </p:cNvGrpSpPr>
            <p:nvPr/>
          </p:nvGrpSpPr>
          <p:grpSpPr bwMode="auto">
            <a:xfrm>
              <a:off x="285" y="2784"/>
              <a:ext cx="4224" cy="269"/>
              <a:chOff x="285" y="2484"/>
              <a:chExt cx="4224" cy="269"/>
            </a:xfrm>
          </p:grpSpPr>
          <p:sp>
            <p:nvSpPr>
              <p:cNvPr id="76859" name="Text Box 68">
                <a:extLst>
                  <a:ext uri="{FF2B5EF4-FFF2-40B4-BE49-F238E27FC236}">
                    <a16:creationId xmlns:a16="http://schemas.microsoft.com/office/drawing/2014/main" id="{A69E771D-0E5A-4DBB-B10F-8093EF32A615}"/>
                  </a:ext>
                </a:extLst>
              </p:cNvPr>
              <p:cNvSpPr txBox="1">
                <a:spLocks noChangeArrowheads="1"/>
              </p:cNvSpPr>
              <p:nvPr/>
            </p:nvSpPr>
            <p:spPr bwMode="auto">
              <a:xfrm>
                <a:off x="3769" y="2484"/>
                <a:ext cx="7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45,000</a:t>
                </a:r>
              </a:p>
            </p:txBody>
          </p:sp>
          <p:sp>
            <p:nvSpPr>
              <p:cNvPr id="76860" name="Text Box 69">
                <a:extLst>
                  <a:ext uri="{FF2B5EF4-FFF2-40B4-BE49-F238E27FC236}">
                    <a16:creationId xmlns:a16="http://schemas.microsoft.com/office/drawing/2014/main" id="{9C0DE3A3-2960-4B8A-9122-ABC9A5BFEE71}"/>
                  </a:ext>
                </a:extLst>
              </p:cNvPr>
              <p:cNvSpPr txBox="1">
                <a:spLocks noChangeArrowheads="1"/>
              </p:cNvSpPr>
              <p:nvPr/>
            </p:nvSpPr>
            <p:spPr bwMode="auto">
              <a:xfrm>
                <a:off x="2192" y="2484"/>
                <a:ext cx="7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35,000</a:t>
                </a:r>
              </a:p>
            </p:txBody>
          </p:sp>
          <p:sp>
            <p:nvSpPr>
              <p:cNvPr id="76861" name="Text Box 70">
                <a:extLst>
                  <a:ext uri="{FF2B5EF4-FFF2-40B4-BE49-F238E27FC236}">
                    <a16:creationId xmlns:a16="http://schemas.microsoft.com/office/drawing/2014/main" id="{A96A6925-2B45-402F-801D-411B9A1DEA79}"/>
                  </a:ext>
                </a:extLst>
              </p:cNvPr>
              <p:cNvSpPr txBox="1">
                <a:spLocks noChangeArrowheads="1"/>
              </p:cNvSpPr>
              <p:nvPr/>
            </p:nvSpPr>
            <p:spPr bwMode="auto">
              <a:xfrm>
                <a:off x="752" y="2484"/>
                <a:ext cx="7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10,000</a:t>
                </a:r>
              </a:p>
            </p:txBody>
          </p:sp>
          <p:sp>
            <p:nvSpPr>
              <p:cNvPr id="76862" name="Text Box 71">
                <a:extLst>
                  <a:ext uri="{FF2B5EF4-FFF2-40B4-BE49-F238E27FC236}">
                    <a16:creationId xmlns:a16="http://schemas.microsoft.com/office/drawing/2014/main" id="{CBF3FDB3-CAC6-4F3B-942A-F2F687DA928D}"/>
                  </a:ext>
                </a:extLst>
              </p:cNvPr>
              <p:cNvSpPr txBox="1">
                <a:spLocks noChangeArrowheads="1"/>
              </p:cNvSpPr>
              <p:nvPr/>
            </p:nvSpPr>
            <p:spPr bwMode="auto">
              <a:xfrm>
                <a:off x="285" y="2484"/>
                <a:ext cx="39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Bal</a:t>
                </a:r>
              </a:p>
            </p:txBody>
          </p:sp>
        </p:grpSp>
        <p:sp>
          <p:nvSpPr>
            <p:cNvPr id="76857" name="Text Box 109">
              <a:extLst>
                <a:ext uri="{FF2B5EF4-FFF2-40B4-BE49-F238E27FC236}">
                  <a16:creationId xmlns:a16="http://schemas.microsoft.com/office/drawing/2014/main" id="{555A5AB8-1A75-417D-AFE0-4C478AE7B6CE}"/>
                </a:ext>
              </a:extLst>
            </p:cNvPr>
            <p:cNvSpPr txBox="1">
              <a:spLocks noChangeArrowheads="1"/>
            </p:cNvSpPr>
            <p:nvPr/>
          </p:nvSpPr>
          <p:spPr bwMode="auto">
            <a:xfrm>
              <a:off x="3024" y="2784"/>
              <a:ext cx="6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2,000</a:t>
              </a:r>
            </a:p>
          </p:txBody>
        </p:sp>
        <p:sp>
          <p:nvSpPr>
            <p:cNvPr id="76858" name="Text Box 110">
              <a:extLst>
                <a:ext uri="{FF2B5EF4-FFF2-40B4-BE49-F238E27FC236}">
                  <a16:creationId xmlns:a16="http://schemas.microsoft.com/office/drawing/2014/main" id="{B90E54AC-FDBE-45DB-B065-6E58CB3F9982}"/>
                </a:ext>
              </a:extLst>
            </p:cNvPr>
            <p:cNvSpPr txBox="1">
              <a:spLocks noChangeArrowheads="1"/>
            </p:cNvSpPr>
            <p:nvPr/>
          </p:nvSpPr>
          <p:spPr bwMode="auto">
            <a:xfrm>
              <a:off x="1536" y="2784"/>
              <a:ext cx="6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2,000</a:t>
              </a:r>
            </a:p>
          </p:txBody>
        </p:sp>
      </p:grpSp>
      <p:sp>
        <p:nvSpPr>
          <p:cNvPr id="23" name="Rectangle 6">
            <a:extLst>
              <a:ext uri="{FF2B5EF4-FFF2-40B4-BE49-F238E27FC236}">
                <a16:creationId xmlns:a16="http://schemas.microsoft.com/office/drawing/2014/main" id="{2E2F5321-552B-45D2-B2FE-846331DCD84F}"/>
              </a:ext>
            </a:extLst>
          </p:cNvPr>
          <p:cNvSpPr>
            <a:spLocks noGrp="1" noChangeArrowheads="1"/>
          </p:cNvSpPr>
          <p:nvPr>
            <p:ph type="title"/>
          </p:nvPr>
        </p:nvSpPr>
        <p:spPr>
          <a:xfrm>
            <a:off x="152400" y="228600"/>
            <a:ext cx="8305800" cy="762000"/>
          </a:xfrm>
        </p:spPr>
        <p:txBody>
          <a:bodyPr/>
          <a:lstStyle/>
          <a:p>
            <a:pPr eaLnBrk="1" fontAlgn="auto" hangingPunct="1">
              <a:spcAft>
                <a:spcPts val="0"/>
              </a:spcAft>
              <a:defRPr/>
            </a:pPr>
            <a:r>
              <a:rPr lang="en-US" dirty="0">
                <a:ea typeface="+mj-ea"/>
                <a:cs typeface="+mj-cs"/>
              </a:rPr>
              <a:t>Customer’s Deposit</a:t>
            </a:r>
          </a:p>
        </p:txBody>
      </p:sp>
    </p:spTree>
    <p:extLst>
      <p:ext uri="{BB962C8B-B14F-4D97-AF65-F5344CB8AC3E}">
        <p14:creationId xmlns:p14="http://schemas.microsoft.com/office/powerpoint/2010/main" val="352981936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81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18171"/>
                                        </p:tgtEl>
                                        <p:attrNameLst>
                                          <p:attrName>style.visibility</p:attrName>
                                        </p:attrNameLst>
                                      </p:cBhvr>
                                      <p:to>
                                        <p:strVal val="visible"/>
                                      </p:to>
                                    </p:set>
                                    <p:animEffect transition="in" filter="dissolve">
                                      <p:cBhvr>
                                        <p:cTn id="19" dur="500"/>
                                        <p:tgtEl>
                                          <p:spTgt spid="21817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18172"/>
                                        </p:tgtEl>
                                        <p:attrNameLst>
                                          <p:attrName>style.visibility</p:attrName>
                                        </p:attrNameLst>
                                      </p:cBhvr>
                                      <p:to>
                                        <p:strVal val="visible"/>
                                      </p:to>
                                    </p:set>
                                    <p:animEffect transition="in" filter="dissolve">
                                      <p:cBhvr>
                                        <p:cTn id="24" dur="500"/>
                                        <p:tgtEl>
                                          <p:spTgt spid="218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68" grpId="0"/>
      <p:bldP spid="218171" grpId="0" animBg="1"/>
      <p:bldP spid="218172"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20256" name="Group 96">
            <a:extLst>
              <a:ext uri="{FF2B5EF4-FFF2-40B4-BE49-F238E27FC236}">
                <a16:creationId xmlns:a16="http://schemas.microsoft.com/office/drawing/2014/main" id="{893C5C21-8000-4BC3-8320-199D542B4496}"/>
              </a:ext>
            </a:extLst>
          </p:cNvPr>
          <p:cNvGraphicFramePr>
            <a:graphicFrameLocks noGrp="1"/>
          </p:cNvGraphicFramePr>
          <p:nvPr>
            <p:ph sz="half" idx="1"/>
            <p:extLst>
              <p:ext uri="{D42A27DB-BD31-4B8C-83A1-F6EECF244321}">
                <p14:modId xmlns:p14="http://schemas.microsoft.com/office/powerpoint/2010/main" val="1537183188"/>
              </p:ext>
            </p:extLst>
          </p:nvPr>
        </p:nvGraphicFramePr>
        <p:xfrm>
          <a:off x="381000" y="1524000"/>
          <a:ext cx="8458200" cy="3125808"/>
        </p:xfrm>
        <a:graphic>
          <a:graphicData uri="http://schemas.openxmlformats.org/drawingml/2006/table">
            <a:tbl>
              <a:tblPr/>
              <a:tblGrid>
                <a:gridCol w="762000">
                  <a:extLst>
                    <a:ext uri="{9D8B030D-6E8A-4147-A177-3AD203B41FA5}">
                      <a16:colId xmlns:a16="http://schemas.microsoft.com/office/drawing/2014/main" val="2628626295"/>
                    </a:ext>
                  </a:extLst>
                </a:gridCol>
                <a:gridCol w="1143000">
                  <a:extLst>
                    <a:ext uri="{9D8B030D-6E8A-4147-A177-3AD203B41FA5}">
                      <a16:colId xmlns:a16="http://schemas.microsoft.com/office/drawing/2014/main" val="4093496156"/>
                    </a:ext>
                  </a:extLst>
                </a:gridCol>
                <a:gridCol w="990600">
                  <a:extLst>
                    <a:ext uri="{9D8B030D-6E8A-4147-A177-3AD203B41FA5}">
                      <a16:colId xmlns:a16="http://schemas.microsoft.com/office/drawing/2014/main" val="3624896030"/>
                    </a:ext>
                  </a:extLst>
                </a:gridCol>
                <a:gridCol w="1371600">
                  <a:extLst>
                    <a:ext uri="{9D8B030D-6E8A-4147-A177-3AD203B41FA5}">
                      <a16:colId xmlns:a16="http://schemas.microsoft.com/office/drawing/2014/main" val="2017701399"/>
                    </a:ext>
                  </a:extLst>
                </a:gridCol>
                <a:gridCol w="1295400">
                  <a:extLst>
                    <a:ext uri="{9D8B030D-6E8A-4147-A177-3AD203B41FA5}">
                      <a16:colId xmlns:a16="http://schemas.microsoft.com/office/drawing/2014/main" val="1714567033"/>
                    </a:ext>
                  </a:extLst>
                </a:gridCol>
                <a:gridCol w="1219200">
                  <a:extLst>
                    <a:ext uri="{9D8B030D-6E8A-4147-A177-3AD203B41FA5}">
                      <a16:colId xmlns:a16="http://schemas.microsoft.com/office/drawing/2014/main" val="4127449762"/>
                    </a:ext>
                  </a:extLst>
                </a:gridCol>
                <a:gridCol w="1676400">
                  <a:extLst>
                    <a:ext uri="{9D8B030D-6E8A-4147-A177-3AD203B41FA5}">
                      <a16:colId xmlns:a16="http://schemas.microsoft.com/office/drawing/2014/main" val="4084807879"/>
                    </a:ext>
                  </a:extLst>
                </a:gridCol>
              </a:tblGrid>
              <a:tr h="701675">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Date</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gridSpan="3">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Assets</a:t>
                      </a:r>
                    </a:p>
                  </a:txBody>
                  <a:tcPr marT="45730" marB="45730"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SG"/>
                    </a:p>
                  </a:txBody>
                  <a:tcPr/>
                </a:tc>
                <a:tc hMerge="1">
                  <a:txBody>
                    <a:bodyPr/>
                    <a:lstStyle/>
                    <a:p>
                      <a:endParaRPr lang="en-SG"/>
                    </a:p>
                  </a:txBody>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Liabilities</a:t>
                      </a:r>
                    </a:p>
                  </a:txBody>
                  <a:tcPr marT="45730" marB="45730"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Owner</a:t>
                      </a:r>
                      <a:r>
                        <a:rPr kumimoji="0" lang="ja-JP"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a:t>
                      </a:r>
                      <a:r>
                        <a:rPr kumimoji="0" lang="en-US" altLang="ja-JP"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s Equity</a:t>
                      </a: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518273500"/>
                  </a:ext>
                </a:extLst>
              </a:tr>
              <a:tr h="747713">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July</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Cash</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Loans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Securities</a:t>
                      </a:r>
                    </a:p>
                  </a:txBody>
                  <a:tcPr marT="45730" marB="45730"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Deposits</a:t>
                      </a:r>
                    </a:p>
                  </a:txBody>
                  <a:tcPr marT="45730" marB="45730"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Owner’s Capital</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Reserve Capital</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405978439"/>
                  </a:ext>
                </a:extLst>
              </a:tr>
              <a:tr h="457200">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3296940590"/>
                  </a:ext>
                </a:extLst>
              </a:tr>
              <a:tr h="457200">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3209123257"/>
                  </a:ext>
                </a:extLst>
              </a:tr>
              <a:tr h="762000">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192302616"/>
                  </a:ext>
                </a:extLst>
              </a:tr>
            </a:tbl>
          </a:graphicData>
        </a:graphic>
      </p:graphicFrame>
      <p:sp>
        <p:nvSpPr>
          <p:cNvPr id="34866" name="Slide Number Placeholder 4">
            <a:extLst>
              <a:ext uri="{FF2B5EF4-FFF2-40B4-BE49-F238E27FC236}">
                <a16:creationId xmlns:a16="http://schemas.microsoft.com/office/drawing/2014/main" id="{6C39AD0D-973F-4247-B7FE-CC9527D3D9B7}"/>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7BF1950-6A4E-4EE0-A479-6E3693F537C9}" type="slidenum">
              <a:rPr lang="en-US" altLang="en-US" sz="1400">
                <a:latin typeface="Times New Roman" panose="02020603050405020304" pitchFamily="18" charset="0"/>
              </a:rPr>
              <a:pPr eaLnBrk="1" hangingPunct="1"/>
              <a:t>21</a:t>
            </a:fld>
            <a:endParaRPr lang="en-US" altLang="en-US" sz="1400">
              <a:latin typeface="Times New Roman" panose="02020603050405020304" pitchFamily="18" charset="0"/>
            </a:endParaRPr>
          </a:p>
        </p:txBody>
      </p:sp>
      <p:sp>
        <p:nvSpPr>
          <p:cNvPr id="220224" name="Text Box 64">
            <a:extLst>
              <a:ext uri="{FF2B5EF4-FFF2-40B4-BE49-F238E27FC236}">
                <a16:creationId xmlns:a16="http://schemas.microsoft.com/office/drawing/2014/main" id="{B7699E77-877E-4BFD-B0C5-688A1C96E218}"/>
              </a:ext>
            </a:extLst>
          </p:cNvPr>
          <p:cNvSpPr txBox="1">
            <a:spLocks noChangeArrowheads="1"/>
          </p:cNvSpPr>
          <p:nvPr/>
        </p:nvSpPr>
        <p:spPr bwMode="auto">
          <a:xfrm>
            <a:off x="1271588" y="5175250"/>
            <a:ext cx="2690812"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b="1">
                <a:solidFill>
                  <a:schemeClr val="accent2"/>
                </a:solidFill>
                <a:latin typeface="Verdana" panose="020B0604030504040204" pitchFamily="34" charset="0"/>
              </a:rPr>
              <a:t>Assets = $54,000</a:t>
            </a:r>
          </a:p>
        </p:txBody>
      </p:sp>
      <p:sp>
        <p:nvSpPr>
          <p:cNvPr id="220225" name="Text Box 65">
            <a:extLst>
              <a:ext uri="{FF2B5EF4-FFF2-40B4-BE49-F238E27FC236}">
                <a16:creationId xmlns:a16="http://schemas.microsoft.com/office/drawing/2014/main" id="{7D52423A-C1DE-436C-8C6A-276428DB43BE}"/>
              </a:ext>
            </a:extLst>
          </p:cNvPr>
          <p:cNvSpPr txBox="1">
            <a:spLocks noChangeArrowheads="1"/>
          </p:cNvSpPr>
          <p:nvPr/>
        </p:nvSpPr>
        <p:spPr bwMode="auto">
          <a:xfrm>
            <a:off x="4876800" y="5048250"/>
            <a:ext cx="3921125"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b="1">
                <a:solidFill>
                  <a:schemeClr val="accent2"/>
                </a:solidFill>
                <a:latin typeface="Verdana" panose="020B0604030504040204" pitchFamily="34" charset="0"/>
              </a:rPr>
              <a:t>Liabilities &amp; </a:t>
            </a:r>
          </a:p>
          <a:p>
            <a:r>
              <a:rPr lang="en-US" altLang="en-US" sz="2000" b="1">
                <a:solidFill>
                  <a:schemeClr val="accent2"/>
                </a:solidFill>
                <a:latin typeface="Verdana" panose="020B0604030504040204" pitchFamily="34" charset="0"/>
              </a:rPr>
              <a:t>Owner</a:t>
            </a:r>
            <a:r>
              <a:rPr lang="ja-JP" altLang="en-US" sz="2000" b="1">
                <a:solidFill>
                  <a:schemeClr val="accent2"/>
                </a:solidFill>
                <a:latin typeface="Verdana" panose="020B0604030504040204" pitchFamily="34" charset="0"/>
              </a:rPr>
              <a:t>’</a:t>
            </a:r>
            <a:r>
              <a:rPr lang="en-US" altLang="ja-JP" sz="2000" b="1">
                <a:solidFill>
                  <a:schemeClr val="accent2"/>
                </a:solidFill>
                <a:latin typeface="Verdana" panose="020B0604030504040204" pitchFamily="34" charset="0"/>
              </a:rPr>
              <a:t>s Equity = $54,000</a:t>
            </a:r>
            <a:endParaRPr lang="en-US" altLang="en-US" sz="2000" b="1">
              <a:solidFill>
                <a:schemeClr val="accent2"/>
              </a:solidFill>
              <a:latin typeface="Verdana" panose="020B0604030504040204" pitchFamily="34" charset="0"/>
            </a:endParaRPr>
          </a:p>
        </p:txBody>
      </p:sp>
      <p:grpSp>
        <p:nvGrpSpPr>
          <p:cNvPr id="2" name="Group 69">
            <a:extLst>
              <a:ext uri="{FF2B5EF4-FFF2-40B4-BE49-F238E27FC236}">
                <a16:creationId xmlns:a16="http://schemas.microsoft.com/office/drawing/2014/main" id="{8B26F5E3-5171-426C-8092-B2A9EE8A6644}"/>
              </a:ext>
            </a:extLst>
          </p:cNvPr>
          <p:cNvGrpSpPr>
            <a:grpSpLocks/>
          </p:cNvGrpSpPr>
          <p:nvPr/>
        </p:nvGrpSpPr>
        <p:grpSpPr bwMode="auto">
          <a:xfrm>
            <a:off x="304800" y="3514725"/>
            <a:ext cx="2057400" cy="427038"/>
            <a:chOff x="192" y="2483"/>
            <a:chExt cx="1296" cy="269"/>
          </a:xfrm>
        </p:grpSpPr>
        <p:sp>
          <p:nvSpPr>
            <p:cNvPr id="78921" name="Text Box 70">
              <a:extLst>
                <a:ext uri="{FF2B5EF4-FFF2-40B4-BE49-F238E27FC236}">
                  <a16:creationId xmlns:a16="http://schemas.microsoft.com/office/drawing/2014/main" id="{AFF972D1-19FA-4E50-9BD6-D16B0A04CF02}"/>
                </a:ext>
              </a:extLst>
            </p:cNvPr>
            <p:cNvSpPr txBox="1">
              <a:spLocks noChangeArrowheads="1"/>
            </p:cNvSpPr>
            <p:nvPr/>
          </p:nvSpPr>
          <p:spPr bwMode="auto">
            <a:xfrm>
              <a:off x="860" y="2483"/>
              <a:ext cx="6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7,000</a:t>
              </a:r>
            </a:p>
          </p:txBody>
        </p:sp>
        <p:sp>
          <p:nvSpPr>
            <p:cNvPr id="78922" name="Text Box 71">
              <a:extLst>
                <a:ext uri="{FF2B5EF4-FFF2-40B4-BE49-F238E27FC236}">
                  <a16:creationId xmlns:a16="http://schemas.microsoft.com/office/drawing/2014/main" id="{A9E18468-ECC4-4896-9D6C-B203DCE9A12D}"/>
                </a:ext>
              </a:extLst>
            </p:cNvPr>
            <p:cNvSpPr txBox="1">
              <a:spLocks noChangeArrowheads="1"/>
            </p:cNvSpPr>
            <p:nvPr/>
          </p:nvSpPr>
          <p:spPr bwMode="auto">
            <a:xfrm>
              <a:off x="192" y="2493"/>
              <a:ext cx="1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2000">
                <a:latin typeface="Verdana" panose="020B0604030504040204" pitchFamily="34" charset="0"/>
              </a:endParaRPr>
            </a:p>
          </p:txBody>
        </p:sp>
      </p:grpSp>
      <p:grpSp>
        <p:nvGrpSpPr>
          <p:cNvPr id="3" name="Group 72">
            <a:extLst>
              <a:ext uri="{FF2B5EF4-FFF2-40B4-BE49-F238E27FC236}">
                <a16:creationId xmlns:a16="http://schemas.microsoft.com/office/drawing/2014/main" id="{D8836FF1-B575-4AB4-B6BB-CD73983D74AE}"/>
              </a:ext>
            </a:extLst>
          </p:cNvPr>
          <p:cNvGrpSpPr>
            <a:grpSpLocks/>
          </p:cNvGrpSpPr>
          <p:nvPr/>
        </p:nvGrpSpPr>
        <p:grpSpPr bwMode="auto">
          <a:xfrm>
            <a:off x="6096000" y="3498850"/>
            <a:ext cx="1951038" cy="461963"/>
            <a:chOff x="3884" y="2473"/>
            <a:chExt cx="1229" cy="291"/>
          </a:xfrm>
        </p:grpSpPr>
        <p:sp>
          <p:nvSpPr>
            <p:cNvPr id="78919" name="Text Box 73">
              <a:extLst>
                <a:ext uri="{FF2B5EF4-FFF2-40B4-BE49-F238E27FC236}">
                  <a16:creationId xmlns:a16="http://schemas.microsoft.com/office/drawing/2014/main" id="{D83EF51F-0BD6-467D-B191-96580346CB30}"/>
                </a:ext>
              </a:extLst>
            </p:cNvPr>
            <p:cNvSpPr txBox="1">
              <a:spLocks noChangeArrowheads="1"/>
            </p:cNvSpPr>
            <p:nvPr/>
          </p:nvSpPr>
          <p:spPr bwMode="auto">
            <a:xfrm>
              <a:off x="3884" y="2483"/>
              <a:ext cx="63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5,000</a:t>
              </a:r>
            </a:p>
          </p:txBody>
        </p:sp>
        <p:sp>
          <p:nvSpPr>
            <p:cNvPr id="78920" name="Text Box 74">
              <a:extLst>
                <a:ext uri="{FF2B5EF4-FFF2-40B4-BE49-F238E27FC236}">
                  <a16:creationId xmlns:a16="http://schemas.microsoft.com/office/drawing/2014/main" id="{F5440F5A-1831-4187-A0F8-46DC94DCD705}"/>
                </a:ext>
              </a:extLst>
            </p:cNvPr>
            <p:cNvSpPr txBox="1">
              <a:spLocks noChangeArrowheads="1"/>
            </p:cNvSpPr>
            <p:nvPr/>
          </p:nvSpPr>
          <p:spPr bwMode="auto">
            <a:xfrm>
              <a:off x="4560" y="2473"/>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Times New Roman" panose="02020603050405020304" pitchFamily="18" charset="0"/>
                </a:rPr>
                <a:t>2,000</a:t>
              </a:r>
            </a:p>
          </p:txBody>
        </p:sp>
      </p:grpSp>
      <p:grpSp>
        <p:nvGrpSpPr>
          <p:cNvPr id="4" name="Group 80">
            <a:extLst>
              <a:ext uri="{FF2B5EF4-FFF2-40B4-BE49-F238E27FC236}">
                <a16:creationId xmlns:a16="http://schemas.microsoft.com/office/drawing/2014/main" id="{2592EE17-F34C-4228-A8DA-11022372EBFF}"/>
              </a:ext>
            </a:extLst>
          </p:cNvPr>
          <p:cNvGrpSpPr>
            <a:grpSpLocks/>
          </p:cNvGrpSpPr>
          <p:nvPr/>
        </p:nvGrpSpPr>
        <p:grpSpPr bwMode="auto">
          <a:xfrm>
            <a:off x="452438" y="3992563"/>
            <a:ext cx="6643687" cy="430212"/>
            <a:chOff x="285" y="2784"/>
            <a:chExt cx="4185" cy="271"/>
          </a:xfrm>
        </p:grpSpPr>
        <p:grpSp>
          <p:nvGrpSpPr>
            <p:cNvPr id="78912" name="Group 81">
              <a:extLst>
                <a:ext uri="{FF2B5EF4-FFF2-40B4-BE49-F238E27FC236}">
                  <a16:creationId xmlns:a16="http://schemas.microsoft.com/office/drawing/2014/main" id="{1DA5E818-B62D-413F-8FDB-5DEA904B9AE7}"/>
                </a:ext>
              </a:extLst>
            </p:cNvPr>
            <p:cNvGrpSpPr>
              <a:grpSpLocks/>
            </p:cNvGrpSpPr>
            <p:nvPr/>
          </p:nvGrpSpPr>
          <p:grpSpPr bwMode="auto">
            <a:xfrm>
              <a:off x="285" y="2784"/>
              <a:ext cx="4185" cy="271"/>
              <a:chOff x="285" y="2484"/>
              <a:chExt cx="4185" cy="271"/>
            </a:xfrm>
          </p:grpSpPr>
          <p:sp>
            <p:nvSpPr>
              <p:cNvPr id="78915" name="Text Box 82">
                <a:extLst>
                  <a:ext uri="{FF2B5EF4-FFF2-40B4-BE49-F238E27FC236}">
                    <a16:creationId xmlns:a16="http://schemas.microsoft.com/office/drawing/2014/main" id="{5B5AB620-61D5-4015-85D7-D15B3856BF01}"/>
                  </a:ext>
                </a:extLst>
              </p:cNvPr>
              <p:cNvSpPr txBox="1">
                <a:spLocks noChangeArrowheads="1"/>
              </p:cNvSpPr>
              <p:nvPr/>
            </p:nvSpPr>
            <p:spPr bwMode="auto">
              <a:xfrm>
                <a:off x="3724" y="2484"/>
                <a:ext cx="74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50,000</a:t>
                </a:r>
              </a:p>
            </p:txBody>
          </p:sp>
          <p:sp>
            <p:nvSpPr>
              <p:cNvPr id="78916" name="Text Box 83">
                <a:extLst>
                  <a:ext uri="{FF2B5EF4-FFF2-40B4-BE49-F238E27FC236}">
                    <a16:creationId xmlns:a16="http://schemas.microsoft.com/office/drawing/2014/main" id="{6628C5F7-A630-430D-9E72-C11C3122F57E}"/>
                  </a:ext>
                </a:extLst>
              </p:cNvPr>
              <p:cNvSpPr txBox="1">
                <a:spLocks noChangeArrowheads="1"/>
              </p:cNvSpPr>
              <p:nvPr/>
            </p:nvSpPr>
            <p:spPr bwMode="auto">
              <a:xfrm>
                <a:off x="2192" y="2484"/>
                <a:ext cx="7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35,000</a:t>
                </a:r>
              </a:p>
            </p:txBody>
          </p:sp>
          <p:sp>
            <p:nvSpPr>
              <p:cNvPr id="78917" name="Text Box 84">
                <a:extLst>
                  <a:ext uri="{FF2B5EF4-FFF2-40B4-BE49-F238E27FC236}">
                    <a16:creationId xmlns:a16="http://schemas.microsoft.com/office/drawing/2014/main" id="{FDE2F8B3-0107-4E30-808C-77A035BFAD98}"/>
                  </a:ext>
                </a:extLst>
              </p:cNvPr>
              <p:cNvSpPr txBox="1">
                <a:spLocks noChangeArrowheads="1"/>
              </p:cNvSpPr>
              <p:nvPr/>
            </p:nvSpPr>
            <p:spPr bwMode="auto">
              <a:xfrm>
                <a:off x="752" y="2484"/>
                <a:ext cx="7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17,000</a:t>
                </a:r>
              </a:p>
            </p:txBody>
          </p:sp>
          <p:sp>
            <p:nvSpPr>
              <p:cNvPr id="78918" name="Text Box 85">
                <a:extLst>
                  <a:ext uri="{FF2B5EF4-FFF2-40B4-BE49-F238E27FC236}">
                    <a16:creationId xmlns:a16="http://schemas.microsoft.com/office/drawing/2014/main" id="{12E528D0-D65F-483D-9EAC-DED13BD66692}"/>
                  </a:ext>
                </a:extLst>
              </p:cNvPr>
              <p:cNvSpPr txBox="1">
                <a:spLocks noChangeArrowheads="1"/>
              </p:cNvSpPr>
              <p:nvPr/>
            </p:nvSpPr>
            <p:spPr bwMode="auto">
              <a:xfrm>
                <a:off x="285" y="2484"/>
                <a:ext cx="39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Bal</a:t>
                </a:r>
              </a:p>
            </p:txBody>
          </p:sp>
        </p:grpSp>
        <p:sp>
          <p:nvSpPr>
            <p:cNvPr id="78913" name="Text Box 86">
              <a:extLst>
                <a:ext uri="{FF2B5EF4-FFF2-40B4-BE49-F238E27FC236}">
                  <a16:creationId xmlns:a16="http://schemas.microsoft.com/office/drawing/2014/main" id="{706F4178-E991-4FFB-86DA-3C6076604D8C}"/>
                </a:ext>
              </a:extLst>
            </p:cNvPr>
            <p:cNvSpPr txBox="1">
              <a:spLocks noChangeArrowheads="1"/>
            </p:cNvSpPr>
            <p:nvPr/>
          </p:nvSpPr>
          <p:spPr bwMode="auto">
            <a:xfrm>
              <a:off x="3024" y="2784"/>
              <a:ext cx="6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2,000</a:t>
              </a:r>
            </a:p>
          </p:txBody>
        </p:sp>
        <p:sp>
          <p:nvSpPr>
            <p:cNvPr id="78914" name="Text Box 87">
              <a:extLst>
                <a:ext uri="{FF2B5EF4-FFF2-40B4-BE49-F238E27FC236}">
                  <a16:creationId xmlns:a16="http://schemas.microsoft.com/office/drawing/2014/main" id="{9D54D5B0-2BC1-4099-B53F-0E1D9CEE92E1}"/>
                </a:ext>
              </a:extLst>
            </p:cNvPr>
            <p:cNvSpPr txBox="1">
              <a:spLocks noChangeArrowheads="1"/>
            </p:cNvSpPr>
            <p:nvPr/>
          </p:nvSpPr>
          <p:spPr bwMode="auto">
            <a:xfrm>
              <a:off x="1440" y="2784"/>
              <a:ext cx="6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2,000</a:t>
              </a:r>
            </a:p>
          </p:txBody>
        </p:sp>
      </p:grpSp>
      <p:grpSp>
        <p:nvGrpSpPr>
          <p:cNvPr id="78903" name="Group 88">
            <a:extLst>
              <a:ext uri="{FF2B5EF4-FFF2-40B4-BE49-F238E27FC236}">
                <a16:creationId xmlns:a16="http://schemas.microsoft.com/office/drawing/2014/main" id="{7A496A37-6424-41DE-95BC-B1C418CCA2BB}"/>
              </a:ext>
            </a:extLst>
          </p:cNvPr>
          <p:cNvGrpSpPr>
            <a:grpSpLocks/>
          </p:cNvGrpSpPr>
          <p:nvPr/>
        </p:nvGrpSpPr>
        <p:grpSpPr bwMode="auto">
          <a:xfrm>
            <a:off x="452438" y="3048000"/>
            <a:ext cx="6634162" cy="427038"/>
            <a:chOff x="285" y="2784"/>
            <a:chExt cx="4179" cy="269"/>
          </a:xfrm>
        </p:grpSpPr>
        <p:grpSp>
          <p:nvGrpSpPr>
            <p:cNvPr id="78905" name="Group 89">
              <a:extLst>
                <a:ext uri="{FF2B5EF4-FFF2-40B4-BE49-F238E27FC236}">
                  <a16:creationId xmlns:a16="http://schemas.microsoft.com/office/drawing/2014/main" id="{A0CDE719-1B20-47B7-A35C-8BE6169B0F03}"/>
                </a:ext>
              </a:extLst>
            </p:cNvPr>
            <p:cNvGrpSpPr>
              <a:grpSpLocks/>
            </p:cNvGrpSpPr>
            <p:nvPr/>
          </p:nvGrpSpPr>
          <p:grpSpPr bwMode="auto">
            <a:xfrm>
              <a:off x="285" y="2784"/>
              <a:ext cx="4179" cy="269"/>
              <a:chOff x="285" y="2484"/>
              <a:chExt cx="4179" cy="269"/>
            </a:xfrm>
          </p:grpSpPr>
          <p:sp>
            <p:nvSpPr>
              <p:cNvPr id="78908" name="Text Box 90">
                <a:extLst>
                  <a:ext uri="{FF2B5EF4-FFF2-40B4-BE49-F238E27FC236}">
                    <a16:creationId xmlns:a16="http://schemas.microsoft.com/office/drawing/2014/main" id="{DDCC29B5-868F-4634-8EF5-0BE649B3BE37}"/>
                  </a:ext>
                </a:extLst>
              </p:cNvPr>
              <p:cNvSpPr txBox="1">
                <a:spLocks noChangeArrowheads="1"/>
              </p:cNvSpPr>
              <p:nvPr/>
            </p:nvSpPr>
            <p:spPr bwMode="auto">
              <a:xfrm>
                <a:off x="3724" y="2484"/>
                <a:ext cx="7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45,000</a:t>
                </a:r>
              </a:p>
            </p:txBody>
          </p:sp>
          <p:sp>
            <p:nvSpPr>
              <p:cNvPr id="78909" name="Text Box 91">
                <a:extLst>
                  <a:ext uri="{FF2B5EF4-FFF2-40B4-BE49-F238E27FC236}">
                    <a16:creationId xmlns:a16="http://schemas.microsoft.com/office/drawing/2014/main" id="{371A10E5-553F-45C7-8D22-B1D9EDD7700F}"/>
                  </a:ext>
                </a:extLst>
              </p:cNvPr>
              <p:cNvSpPr txBox="1">
                <a:spLocks noChangeArrowheads="1"/>
              </p:cNvSpPr>
              <p:nvPr/>
            </p:nvSpPr>
            <p:spPr bwMode="auto">
              <a:xfrm>
                <a:off x="2192" y="2484"/>
                <a:ext cx="7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35,000</a:t>
                </a:r>
              </a:p>
            </p:txBody>
          </p:sp>
          <p:sp>
            <p:nvSpPr>
              <p:cNvPr id="78910" name="Text Box 92">
                <a:extLst>
                  <a:ext uri="{FF2B5EF4-FFF2-40B4-BE49-F238E27FC236}">
                    <a16:creationId xmlns:a16="http://schemas.microsoft.com/office/drawing/2014/main" id="{1540E2D3-478B-47E8-AE02-0718630C33B1}"/>
                  </a:ext>
                </a:extLst>
              </p:cNvPr>
              <p:cNvSpPr txBox="1">
                <a:spLocks noChangeArrowheads="1"/>
              </p:cNvSpPr>
              <p:nvPr/>
            </p:nvSpPr>
            <p:spPr bwMode="auto">
              <a:xfrm>
                <a:off x="752" y="2484"/>
                <a:ext cx="7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10,000</a:t>
                </a:r>
              </a:p>
            </p:txBody>
          </p:sp>
          <p:sp>
            <p:nvSpPr>
              <p:cNvPr id="78911" name="Text Box 93">
                <a:extLst>
                  <a:ext uri="{FF2B5EF4-FFF2-40B4-BE49-F238E27FC236}">
                    <a16:creationId xmlns:a16="http://schemas.microsoft.com/office/drawing/2014/main" id="{B622070C-2B9C-4AA2-A405-955FECCE11AC}"/>
                  </a:ext>
                </a:extLst>
              </p:cNvPr>
              <p:cNvSpPr txBox="1">
                <a:spLocks noChangeArrowheads="1"/>
              </p:cNvSpPr>
              <p:nvPr/>
            </p:nvSpPr>
            <p:spPr bwMode="auto">
              <a:xfrm>
                <a:off x="285" y="2484"/>
                <a:ext cx="39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Bal</a:t>
                </a:r>
              </a:p>
            </p:txBody>
          </p:sp>
        </p:grpSp>
        <p:sp>
          <p:nvSpPr>
            <p:cNvPr id="78906" name="Text Box 94">
              <a:extLst>
                <a:ext uri="{FF2B5EF4-FFF2-40B4-BE49-F238E27FC236}">
                  <a16:creationId xmlns:a16="http://schemas.microsoft.com/office/drawing/2014/main" id="{2EDE9881-0AAF-4D9A-9CC7-A212F4DCD79E}"/>
                </a:ext>
              </a:extLst>
            </p:cNvPr>
            <p:cNvSpPr txBox="1">
              <a:spLocks noChangeArrowheads="1"/>
            </p:cNvSpPr>
            <p:nvPr/>
          </p:nvSpPr>
          <p:spPr bwMode="auto">
            <a:xfrm>
              <a:off x="3024" y="2784"/>
              <a:ext cx="6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2,000</a:t>
              </a:r>
            </a:p>
          </p:txBody>
        </p:sp>
        <p:sp>
          <p:nvSpPr>
            <p:cNvPr id="78907" name="Text Box 95">
              <a:extLst>
                <a:ext uri="{FF2B5EF4-FFF2-40B4-BE49-F238E27FC236}">
                  <a16:creationId xmlns:a16="http://schemas.microsoft.com/office/drawing/2014/main" id="{3C8C1B71-1C91-419C-9A7A-2B8770B45304}"/>
                </a:ext>
              </a:extLst>
            </p:cNvPr>
            <p:cNvSpPr txBox="1">
              <a:spLocks noChangeArrowheads="1"/>
            </p:cNvSpPr>
            <p:nvPr/>
          </p:nvSpPr>
          <p:spPr bwMode="auto">
            <a:xfrm>
              <a:off x="1440" y="2784"/>
              <a:ext cx="6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2,000</a:t>
              </a:r>
            </a:p>
          </p:txBody>
        </p:sp>
      </p:grpSp>
      <p:sp>
        <p:nvSpPr>
          <p:cNvPr id="78904" name="Text Box 82">
            <a:extLst>
              <a:ext uri="{FF2B5EF4-FFF2-40B4-BE49-F238E27FC236}">
                <a16:creationId xmlns:a16="http://schemas.microsoft.com/office/drawing/2014/main" id="{29CA15C6-953D-42FE-AA67-EB6B5D8D50E2}"/>
              </a:ext>
            </a:extLst>
          </p:cNvPr>
          <p:cNvSpPr txBox="1">
            <a:spLocks noChangeArrowheads="1"/>
          </p:cNvSpPr>
          <p:nvPr/>
        </p:nvSpPr>
        <p:spPr bwMode="auto">
          <a:xfrm>
            <a:off x="7121525" y="3962400"/>
            <a:ext cx="10048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2,000</a:t>
            </a:r>
          </a:p>
        </p:txBody>
      </p:sp>
      <p:sp>
        <p:nvSpPr>
          <p:cNvPr id="29" name="Rectangle 6">
            <a:extLst>
              <a:ext uri="{FF2B5EF4-FFF2-40B4-BE49-F238E27FC236}">
                <a16:creationId xmlns:a16="http://schemas.microsoft.com/office/drawing/2014/main" id="{C0E3ECA2-C39A-47C6-8B30-3559703A6088}"/>
              </a:ext>
            </a:extLst>
          </p:cNvPr>
          <p:cNvSpPr>
            <a:spLocks noGrp="1" noChangeArrowheads="1"/>
          </p:cNvSpPr>
          <p:nvPr>
            <p:ph type="title"/>
          </p:nvPr>
        </p:nvSpPr>
        <p:spPr>
          <a:xfrm>
            <a:off x="152400" y="228600"/>
            <a:ext cx="8305800" cy="762000"/>
          </a:xfrm>
        </p:spPr>
        <p:txBody>
          <a:bodyPr/>
          <a:lstStyle/>
          <a:p>
            <a:pPr eaLnBrk="1" fontAlgn="auto" hangingPunct="1">
              <a:spcAft>
                <a:spcPts val="0"/>
              </a:spcAft>
              <a:defRPr/>
            </a:pPr>
            <a:r>
              <a:rPr lang="en-US" dirty="0">
                <a:ea typeface="+mj-ea"/>
                <a:cs typeface="+mj-cs"/>
              </a:rPr>
              <a:t>Invest $7,000 (Paid Up $5000)</a:t>
            </a:r>
          </a:p>
        </p:txBody>
      </p:sp>
    </p:spTree>
    <p:extLst>
      <p:ext uri="{BB962C8B-B14F-4D97-AF65-F5344CB8AC3E}">
        <p14:creationId xmlns:p14="http://schemas.microsoft.com/office/powerpoint/2010/main" val="124760420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20224"/>
                                        </p:tgtEl>
                                        <p:attrNameLst>
                                          <p:attrName>style.visibility</p:attrName>
                                        </p:attrNameLst>
                                      </p:cBhvr>
                                      <p:to>
                                        <p:strVal val="visible"/>
                                      </p:to>
                                    </p:set>
                                    <p:animEffect transition="in" filter="dissolve">
                                      <p:cBhvr>
                                        <p:cTn id="19" dur="500"/>
                                        <p:tgtEl>
                                          <p:spTgt spid="22022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20225"/>
                                        </p:tgtEl>
                                        <p:attrNameLst>
                                          <p:attrName>style.visibility</p:attrName>
                                        </p:attrNameLst>
                                      </p:cBhvr>
                                      <p:to>
                                        <p:strVal val="visible"/>
                                      </p:to>
                                    </p:set>
                                    <p:animEffect transition="in" filter="dissolve">
                                      <p:cBhvr>
                                        <p:cTn id="24" dur="500"/>
                                        <p:tgtEl>
                                          <p:spTgt spid="220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224" grpId="0" animBg="1"/>
      <p:bldP spid="220225"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22370" name="Group 162">
            <a:extLst>
              <a:ext uri="{FF2B5EF4-FFF2-40B4-BE49-F238E27FC236}">
                <a16:creationId xmlns:a16="http://schemas.microsoft.com/office/drawing/2014/main" id="{B3171990-4713-4DDA-8007-2DCA067FD016}"/>
              </a:ext>
            </a:extLst>
          </p:cNvPr>
          <p:cNvGraphicFramePr>
            <a:graphicFrameLocks noGrp="1"/>
          </p:cNvGraphicFramePr>
          <p:nvPr>
            <p:ph sz="half" idx="1"/>
          </p:nvPr>
        </p:nvGraphicFramePr>
        <p:xfrm>
          <a:off x="381000" y="1524000"/>
          <a:ext cx="8458200" cy="3811588"/>
        </p:xfrm>
        <a:graphic>
          <a:graphicData uri="http://schemas.openxmlformats.org/drawingml/2006/table">
            <a:tbl>
              <a:tblPr/>
              <a:tblGrid>
                <a:gridCol w="762000">
                  <a:extLst>
                    <a:ext uri="{9D8B030D-6E8A-4147-A177-3AD203B41FA5}">
                      <a16:colId xmlns:a16="http://schemas.microsoft.com/office/drawing/2014/main" val="3698131888"/>
                    </a:ext>
                  </a:extLst>
                </a:gridCol>
                <a:gridCol w="1143000">
                  <a:extLst>
                    <a:ext uri="{9D8B030D-6E8A-4147-A177-3AD203B41FA5}">
                      <a16:colId xmlns:a16="http://schemas.microsoft.com/office/drawing/2014/main" val="2895364149"/>
                    </a:ext>
                  </a:extLst>
                </a:gridCol>
                <a:gridCol w="1066800">
                  <a:extLst>
                    <a:ext uri="{9D8B030D-6E8A-4147-A177-3AD203B41FA5}">
                      <a16:colId xmlns:a16="http://schemas.microsoft.com/office/drawing/2014/main" val="1440093905"/>
                    </a:ext>
                  </a:extLst>
                </a:gridCol>
                <a:gridCol w="1295400">
                  <a:extLst>
                    <a:ext uri="{9D8B030D-6E8A-4147-A177-3AD203B41FA5}">
                      <a16:colId xmlns:a16="http://schemas.microsoft.com/office/drawing/2014/main" val="1671895757"/>
                    </a:ext>
                  </a:extLst>
                </a:gridCol>
                <a:gridCol w="1295400">
                  <a:extLst>
                    <a:ext uri="{9D8B030D-6E8A-4147-A177-3AD203B41FA5}">
                      <a16:colId xmlns:a16="http://schemas.microsoft.com/office/drawing/2014/main" val="1382696494"/>
                    </a:ext>
                  </a:extLst>
                </a:gridCol>
                <a:gridCol w="1219200">
                  <a:extLst>
                    <a:ext uri="{9D8B030D-6E8A-4147-A177-3AD203B41FA5}">
                      <a16:colId xmlns:a16="http://schemas.microsoft.com/office/drawing/2014/main" val="1260102142"/>
                    </a:ext>
                  </a:extLst>
                </a:gridCol>
                <a:gridCol w="1676400">
                  <a:extLst>
                    <a:ext uri="{9D8B030D-6E8A-4147-A177-3AD203B41FA5}">
                      <a16:colId xmlns:a16="http://schemas.microsoft.com/office/drawing/2014/main" val="185126941"/>
                    </a:ext>
                  </a:extLst>
                </a:gridCol>
              </a:tblGrid>
              <a:tr h="701675">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Date</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gridSpan="3">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Assets</a:t>
                      </a:r>
                    </a:p>
                  </a:txBody>
                  <a:tcPr marT="45728" marB="45728"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SG"/>
                    </a:p>
                  </a:txBody>
                  <a:tcPr/>
                </a:tc>
                <a:tc hMerge="1">
                  <a:txBody>
                    <a:bodyPr/>
                    <a:lstStyle/>
                    <a:p>
                      <a:endParaRPr lang="en-SG"/>
                    </a:p>
                  </a:txBody>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Liabilities</a:t>
                      </a:r>
                    </a:p>
                  </a:txBody>
                  <a:tcPr marT="45728" marB="45728"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Owner</a:t>
                      </a:r>
                      <a:r>
                        <a:rPr kumimoji="0" lang="ja-JP"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a:t>
                      </a:r>
                      <a:r>
                        <a:rPr kumimoji="0" lang="en-US" altLang="ja-JP"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s Equity</a:t>
                      </a: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26399910"/>
                  </a:ext>
                </a:extLst>
              </a:tr>
              <a:tr h="747713">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July</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Cash</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Loans</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Securities</a:t>
                      </a:r>
                    </a:p>
                  </a:txBody>
                  <a:tcPr marT="45728" marB="45728"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Deposits</a:t>
                      </a:r>
                    </a:p>
                  </a:txBody>
                  <a:tcPr marT="45728" marB="45728"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Bank, Capital</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Reserve Capital</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2470668037"/>
                  </a:ext>
                </a:extLst>
              </a:tr>
              <a:tr h="457200">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441982328"/>
                  </a:ext>
                </a:extLst>
              </a:tr>
              <a:tr h="457200">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4094838646"/>
                  </a:ext>
                </a:extLst>
              </a:tr>
              <a:tr h="457200">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2715746645"/>
                  </a:ext>
                </a:extLst>
              </a:tr>
              <a:tr h="457200">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905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57150" cap="flat" cmpd="sng" algn="ctr">
                      <a:solidFill>
                        <a:srgbClr val="0033CC"/>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2097144861"/>
                  </a:ext>
                </a:extLst>
              </a:tr>
              <a:tr h="533400">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rgbClr val="0033CC"/>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237708423"/>
                  </a:ext>
                </a:extLst>
              </a:tr>
            </a:tbl>
          </a:graphicData>
        </a:graphic>
      </p:graphicFrame>
      <p:sp>
        <p:nvSpPr>
          <p:cNvPr id="35906" name="Slide Number Placeholder 4">
            <a:extLst>
              <a:ext uri="{FF2B5EF4-FFF2-40B4-BE49-F238E27FC236}">
                <a16:creationId xmlns:a16="http://schemas.microsoft.com/office/drawing/2014/main" id="{083E84AB-51E2-42A7-A08F-CB8BFD449EAD}"/>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1CAF426-4F3F-4D23-A5F9-6753FB481535}" type="slidenum">
              <a:rPr lang="en-US" altLang="en-US" sz="1400">
                <a:latin typeface="Times New Roman" panose="02020603050405020304" pitchFamily="18" charset="0"/>
              </a:rPr>
              <a:pPr eaLnBrk="1" hangingPunct="1"/>
              <a:t>22</a:t>
            </a:fld>
            <a:endParaRPr lang="en-US" altLang="en-US" sz="1400">
              <a:latin typeface="Times New Roman" panose="02020603050405020304" pitchFamily="18" charset="0"/>
            </a:endParaRPr>
          </a:p>
        </p:txBody>
      </p:sp>
      <p:sp>
        <p:nvSpPr>
          <p:cNvPr id="222263" name="Text Box 55">
            <a:extLst>
              <a:ext uri="{FF2B5EF4-FFF2-40B4-BE49-F238E27FC236}">
                <a16:creationId xmlns:a16="http://schemas.microsoft.com/office/drawing/2014/main" id="{743009BA-1E70-4AA9-AF99-9AD203FC8552}"/>
              </a:ext>
            </a:extLst>
          </p:cNvPr>
          <p:cNvSpPr txBox="1">
            <a:spLocks noChangeArrowheads="1"/>
          </p:cNvSpPr>
          <p:nvPr/>
        </p:nvSpPr>
        <p:spPr bwMode="auto">
          <a:xfrm>
            <a:off x="1271588" y="5826125"/>
            <a:ext cx="2690812"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b="1">
                <a:solidFill>
                  <a:schemeClr val="accent2"/>
                </a:solidFill>
                <a:latin typeface="Verdana" panose="020B0604030504040204" pitchFamily="34" charset="0"/>
              </a:rPr>
              <a:t>Assets = $51,000</a:t>
            </a:r>
          </a:p>
        </p:txBody>
      </p:sp>
      <p:sp>
        <p:nvSpPr>
          <p:cNvPr id="222264" name="Text Box 56">
            <a:extLst>
              <a:ext uri="{FF2B5EF4-FFF2-40B4-BE49-F238E27FC236}">
                <a16:creationId xmlns:a16="http://schemas.microsoft.com/office/drawing/2014/main" id="{AE383BCF-C220-4F2D-98C9-BF346813859A}"/>
              </a:ext>
            </a:extLst>
          </p:cNvPr>
          <p:cNvSpPr txBox="1">
            <a:spLocks noChangeArrowheads="1"/>
          </p:cNvSpPr>
          <p:nvPr/>
        </p:nvSpPr>
        <p:spPr bwMode="auto">
          <a:xfrm>
            <a:off x="4876800" y="5699125"/>
            <a:ext cx="3921125"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b="1">
                <a:solidFill>
                  <a:schemeClr val="accent2"/>
                </a:solidFill>
                <a:latin typeface="Verdana" panose="020B0604030504040204" pitchFamily="34" charset="0"/>
              </a:rPr>
              <a:t>Liabilities &amp; </a:t>
            </a:r>
          </a:p>
          <a:p>
            <a:r>
              <a:rPr lang="en-US" altLang="en-US" sz="2000" b="1">
                <a:solidFill>
                  <a:schemeClr val="accent2"/>
                </a:solidFill>
                <a:latin typeface="Verdana" panose="020B0604030504040204" pitchFamily="34" charset="0"/>
              </a:rPr>
              <a:t>Owner</a:t>
            </a:r>
            <a:r>
              <a:rPr lang="ja-JP" altLang="en-US" sz="2000" b="1">
                <a:solidFill>
                  <a:schemeClr val="accent2"/>
                </a:solidFill>
                <a:latin typeface="Verdana" panose="020B0604030504040204" pitchFamily="34" charset="0"/>
              </a:rPr>
              <a:t>’</a:t>
            </a:r>
            <a:r>
              <a:rPr lang="en-US" altLang="ja-JP" sz="2000" b="1">
                <a:solidFill>
                  <a:schemeClr val="accent2"/>
                </a:solidFill>
                <a:latin typeface="Verdana" panose="020B0604030504040204" pitchFamily="34" charset="0"/>
              </a:rPr>
              <a:t>s Equity = $51,000</a:t>
            </a:r>
            <a:endParaRPr lang="en-US" altLang="en-US" sz="2000" b="1">
              <a:solidFill>
                <a:schemeClr val="accent2"/>
              </a:solidFill>
              <a:latin typeface="Verdana" panose="020B0604030504040204" pitchFamily="34" charset="0"/>
            </a:endParaRPr>
          </a:p>
        </p:txBody>
      </p:sp>
      <p:grpSp>
        <p:nvGrpSpPr>
          <p:cNvPr id="80964" name="Group 63">
            <a:extLst>
              <a:ext uri="{FF2B5EF4-FFF2-40B4-BE49-F238E27FC236}">
                <a16:creationId xmlns:a16="http://schemas.microsoft.com/office/drawing/2014/main" id="{2CA32F14-A0A8-4665-8340-6F4AA7E5C92F}"/>
              </a:ext>
            </a:extLst>
          </p:cNvPr>
          <p:cNvGrpSpPr>
            <a:grpSpLocks/>
          </p:cNvGrpSpPr>
          <p:nvPr/>
        </p:nvGrpSpPr>
        <p:grpSpPr bwMode="auto">
          <a:xfrm>
            <a:off x="452438" y="3048000"/>
            <a:ext cx="6643687" cy="430213"/>
            <a:chOff x="285" y="2784"/>
            <a:chExt cx="4185" cy="271"/>
          </a:xfrm>
        </p:grpSpPr>
        <p:grpSp>
          <p:nvGrpSpPr>
            <p:cNvPr id="80990" name="Group 64">
              <a:extLst>
                <a:ext uri="{FF2B5EF4-FFF2-40B4-BE49-F238E27FC236}">
                  <a16:creationId xmlns:a16="http://schemas.microsoft.com/office/drawing/2014/main" id="{1174BBC9-38DE-4F02-87AB-570D69C75953}"/>
                </a:ext>
              </a:extLst>
            </p:cNvPr>
            <p:cNvGrpSpPr>
              <a:grpSpLocks/>
            </p:cNvGrpSpPr>
            <p:nvPr/>
          </p:nvGrpSpPr>
          <p:grpSpPr bwMode="auto">
            <a:xfrm>
              <a:off x="285" y="2784"/>
              <a:ext cx="4185" cy="271"/>
              <a:chOff x="285" y="2484"/>
              <a:chExt cx="4185" cy="271"/>
            </a:xfrm>
          </p:grpSpPr>
          <p:sp>
            <p:nvSpPr>
              <p:cNvPr id="80993" name="Text Box 65">
                <a:extLst>
                  <a:ext uri="{FF2B5EF4-FFF2-40B4-BE49-F238E27FC236}">
                    <a16:creationId xmlns:a16="http://schemas.microsoft.com/office/drawing/2014/main" id="{B3C6C327-9FE8-4C21-B322-2A6368E8647F}"/>
                  </a:ext>
                </a:extLst>
              </p:cNvPr>
              <p:cNvSpPr txBox="1">
                <a:spLocks noChangeArrowheads="1"/>
              </p:cNvSpPr>
              <p:nvPr/>
            </p:nvSpPr>
            <p:spPr bwMode="auto">
              <a:xfrm>
                <a:off x="3724" y="2484"/>
                <a:ext cx="74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50,000</a:t>
                </a:r>
              </a:p>
            </p:txBody>
          </p:sp>
          <p:sp>
            <p:nvSpPr>
              <p:cNvPr id="80994" name="Text Box 66">
                <a:extLst>
                  <a:ext uri="{FF2B5EF4-FFF2-40B4-BE49-F238E27FC236}">
                    <a16:creationId xmlns:a16="http://schemas.microsoft.com/office/drawing/2014/main" id="{38282843-E388-4FDD-9131-C9F40240A903}"/>
                  </a:ext>
                </a:extLst>
              </p:cNvPr>
              <p:cNvSpPr txBox="1">
                <a:spLocks noChangeArrowheads="1"/>
              </p:cNvSpPr>
              <p:nvPr/>
            </p:nvSpPr>
            <p:spPr bwMode="auto">
              <a:xfrm>
                <a:off x="2192" y="2484"/>
                <a:ext cx="7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35,000</a:t>
                </a:r>
              </a:p>
            </p:txBody>
          </p:sp>
          <p:sp>
            <p:nvSpPr>
              <p:cNvPr id="80995" name="Text Box 67">
                <a:extLst>
                  <a:ext uri="{FF2B5EF4-FFF2-40B4-BE49-F238E27FC236}">
                    <a16:creationId xmlns:a16="http://schemas.microsoft.com/office/drawing/2014/main" id="{2E38F493-472F-4ACA-B109-31AB98FA2269}"/>
                  </a:ext>
                </a:extLst>
              </p:cNvPr>
              <p:cNvSpPr txBox="1">
                <a:spLocks noChangeArrowheads="1"/>
              </p:cNvSpPr>
              <p:nvPr/>
            </p:nvSpPr>
            <p:spPr bwMode="auto">
              <a:xfrm>
                <a:off x="752" y="2484"/>
                <a:ext cx="7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17,000</a:t>
                </a:r>
              </a:p>
            </p:txBody>
          </p:sp>
          <p:sp>
            <p:nvSpPr>
              <p:cNvPr id="80996" name="Text Box 68">
                <a:extLst>
                  <a:ext uri="{FF2B5EF4-FFF2-40B4-BE49-F238E27FC236}">
                    <a16:creationId xmlns:a16="http://schemas.microsoft.com/office/drawing/2014/main" id="{3CA3B4FA-EE42-4FB3-AA6C-B653FA9FA34E}"/>
                  </a:ext>
                </a:extLst>
              </p:cNvPr>
              <p:cNvSpPr txBox="1">
                <a:spLocks noChangeArrowheads="1"/>
              </p:cNvSpPr>
              <p:nvPr/>
            </p:nvSpPr>
            <p:spPr bwMode="auto">
              <a:xfrm>
                <a:off x="285" y="2484"/>
                <a:ext cx="39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Bal</a:t>
                </a:r>
              </a:p>
            </p:txBody>
          </p:sp>
        </p:grpSp>
        <p:sp>
          <p:nvSpPr>
            <p:cNvPr id="80991" name="Text Box 69">
              <a:extLst>
                <a:ext uri="{FF2B5EF4-FFF2-40B4-BE49-F238E27FC236}">
                  <a16:creationId xmlns:a16="http://schemas.microsoft.com/office/drawing/2014/main" id="{99E50213-F632-4C79-A004-8EBF949478F8}"/>
                </a:ext>
              </a:extLst>
            </p:cNvPr>
            <p:cNvSpPr txBox="1">
              <a:spLocks noChangeArrowheads="1"/>
            </p:cNvSpPr>
            <p:nvPr/>
          </p:nvSpPr>
          <p:spPr bwMode="auto">
            <a:xfrm>
              <a:off x="3024" y="2784"/>
              <a:ext cx="6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2,000</a:t>
              </a:r>
            </a:p>
          </p:txBody>
        </p:sp>
        <p:sp>
          <p:nvSpPr>
            <p:cNvPr id="80992" name="Text Box 70">
              <a:extLst>
                <a:ext uri="{FF2B5EF4-FFF2-40B4-BE49-F238E27FC236}">
                  <a16:creationId xmlns:a16="http://schemas.microsoft.com/office/drawing/2014/main" id="{FAE12602-DEC8-461F-9F69-196D770FA884}"/>
                </a:ext>
              </a:extLst>
            </p:cNvPr>
            <p:cNvSpPr txBox="1">
              <a:spLocks noChangeArrowheads="1"/>
            </p:cNvSpPr>
            <p:nvPr/>
          </p:nvSpPr>
          <p:spPr bwMode="auto">
            <a:xfrm>
              <a:off x="1536" y="2784"/>
              <a:ext cx="6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2,000</a:t>
              </a:r>
            </a:p>
          </p:txBody>
        </p:sp>
      </p:grpSp>
      <p:grpSp>
        <p:nvGrpSpPr>
          <p:cNvPr id="4" name="Group 176">
            <a:extLst>
              <a:ext uri="{FF2B5EF4-FFF2-40B4-BE49-F238E27FC236}">
                <a16:creationId xmlns:a16="http://schemas.microsoft.com/office/drawing/2014/main" id="{727AA2C0-505F-4074-8085-40A2F45AA24C}"/>
              </a:ext>
            </a:extLst>
          </p:cNvPr>
          <p:cNvGrpSpPr>
            <a:grpSpLocks/>
          </p:cNvGrpSpPr>
          <p:nvPr/>
        </p:nvGrpSpPr>
        <p:grpSpPr bwMode="auto">
          <a:xfrm>
            <a:off x="304800" y="3498850"/>
            <a:ext cx="8382000" cy="1365250"/>
            <a:chOff x="192" y="2204"/>
            <a:chExt cx="5280" cy="860"/>
          </a:xfrm>
        </p:grpSpPr>
        <p:grpSp>
          <p:nvGrpSpPr>
            <p:cNvPr id="80976" name="Group 136">
              <a:extLst>
                <a:ext uri="{FF2B5EF4-FFF2-40B4-BE49-F238E27FC236}">
                  <a16:creationId xmlns:a16="http://schemas.microsoft.com/office/drawing/2014/main" id="{2BC8E261-EF61-4DF7-BA1C-4620CFFFA9CB}"/>
                </a:ext>
              </a:extLst>
            </p:cNvPr>
            <p:cNvGrpSpPr>
              <a:grpSpLocks/>
            </p:cNvGrpSpPr>
            <p:nvPr/>
          </p:nvGrpSpPr>
          <p:grpSpPr bwMode="auto">
            <a:xfrm>
              <a:off x="192" y="2214"/>
              <a:ext cx="1284" cy="269"/>
              <a:chOff x="192" y="2214"/>
              <a:chExt cx="1284" cy="269"/>
            </a:xfrm>
          </p:grpSpPr>
          <p:sp>
            <p:nvSpPr>
              <p:cNvPr id="80988" name="Text Box 58">
                <a:extLst>
                  <a:ext uri="{FF2B5EF4-FFF2-40B4-BE49-F238E27FC236}">
                    <a16:creationId xmlns:a16="http://schemas.microsoft.com/office/drawing/2014/main" id="{1D135576-E741-40AC-A273-C27A915230A1}"/>
                  </a:ext>
                </a:extLst>
              </p:cNvPr>
              <p:cNvSpPr txBox="1">
                <a:spLocks noChangeArrowheads="1"/>
              </p:cNvSpPr>
              <p:nvPr/>
            </p:nvSpPr>
            <p:spPr bwMode="auto">
              <a:xfrm>
                <a:off x="768" y="2214"/>
                <a:ext cx="70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-1,700</a:t>
                </a:r>
              </a:p>
            </p:txBody>
          </p:sp>
          <p:sp>
            <p:nvSpPr>
              <p:cNvPr id="80989" name="Text Box 59">
                <a:extLst>
                  <a:ext uri="{FF2B5EF4-FFF2-40B4-BE49-F238E27FC236}">
                    <a16:creationId xmlns:a16="http://schemas.microsoft.com/office/drawing/2014/main" id="{BAB72BDA-F997-47F5-8B5C-6395DC7B3AF5}"/>
                  </a:ext>
                </a:extLst>
              </p:cNvPr>
              <p:cNvSpPr txBox="1">
                <a:spLocks noChangeArrowheads="1"/>
              </p:cNvSpPr>
              <p:nvPr/>
            </p:nvSpPr>
            <p:spPr bwMode="auto">
              <a:xfrm>
                <a:off x="192" y="2224"/>
                <a:ext cx="5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latin typeface="Verdana" panose="020B0604030504040204" pitchFamily="34" charset="0"/>
                  </a:rPr>
                  <a:t>15-31</a:t>
                </a:r>
              </a:p>
            </p:txBody>
          </p:sp>
        </p:grpSp>
        <p:grpSp>
          <p:nvGrpSpPr>
            <p:cNvPr id="80977" name="Group 60">
              <a:extLst>
                <a:ext uri="{FF2B5EF4-FFF2-40B4-BE49-F238E27FC236}">
                  <a16:creationId xmlns:a16="http://schemas.microsoft.com/office/drawing/2014/main" id="{D44300BC-FBCD-4B93-9103-781D023FBB97}"/>
                </a:ext>
              </a:extLst>
            </p:cNvPr>
            <p:cNvGrpSpPr>
              <a:grpSpLocks/>
            </p:cNvGrpSpPr>
            <p:nvPr/>
          </p:nvGrpSpPr>
          <p:grpSpPr bwMode="auto">
            <a:xfrm>
              <a:off x="3744" y="2204"/>
              <a:ext cx="1728" cy="279"/>
              <a:chOff x="3884" y="2473"/>
              <a:chExt cx="1728" cy="279"/>
            </a:xfrm>
          </p:grpSpPr>
          <p:sp>
            <p:nvSpPr>
              <p:cNvPr id="80986" name="Text Box 61">
                <a:extLst>
                  <a:ext uri="{FF2B5EF4-FFF2-40B4-BE49-F238E27FC236}">
                    <a16:creationId xmlns:a16="http://schemas.microsoft.com/office/drawing/2014/main" id="{5F7F2854-983E-4FB1-BCD0-34B7B238F67E}"/>
                  </a:ext>
                </a:extLst>
              </p:cNvPr>
              <p:cNvSpPr txBox="1">
                <a:spLocks noChangeArrowheads="1"/>
              </p:cNvSpPr>
              <p:nvPr/>
            </p:nvSpPr>
            <p:spPr bwMode="auto">
              <a:xfrm>
                <a:off x="3884" y="2483"/>
                <a:ext cx="70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-1,700</a:t>
                </a:r>
              </a:p>
            </p:txBody>
          </p:sp>
          <p:sp>
            <p:nvSpPr>
              <p:cNvPr id="80987" name="Text Box 62">
                <a:extLst>
                  <a:ext uri="{FF2B5EF4-FFF2-40B4-BE49-F238E27FC236}">
                    <a16:creationId xmlns:a16="http://schemas.microsoft.com/office/drawing/2014/main" id="{89D739D8-6A56-4C51-9925-73A23A216933}"/>
                  </a:ext>
                </a:extLst>
              </p:cNvPr>
              <p:cNvSpPr txBox="1">
                <a:spLocks noChangeArrowheads="1"/>
              </p:cNvSpPr>
              <p:nvPr/>
            </p:nvSpPr>
            <p:spPr bwMode="auto">
              <a:xfrm>
                <a:off x="4685" y="2473"/>
                <a:ext cx="92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latin typeface="Times New Roman" panose="02020603050405020304" pitchFamily="18" charset="0"/>
                  </a:rPr>
                  <a:t>Salaries Exp</a:t>
                </a:r>
              </a:p>
            </p:txBody>
          </p:sp>
        </p:grpSp>
        <p:grpSp>
          <p:nvGrpSpPr>
            <p:cNvPr id="80978" name="Group 145">
              <a:extLst>
                <a:ext uri="{FF2B5EF4-FFF2-40B4-BE49-F238E27FC236}">
                  <a16:creationId xmlns:a16="http://schemas.microsoft.com/office/drawing/2014/main" id="{D1004D14-E167-44D6-88D3-D38CE4F72F25}"/>
                </a:ext>
              </a:extLst>
            </p:cNvPr>
            <p:cNvGrpSpPr>
              <a:grpSpLocks/>
            </p:cNvGrpSpPr>
            <p:nvPr/>
          </p:nvGrpSpPr>
          <p:grpSpPr bwMode="auto">
            <a:xfrm>
              <a:off x="3744" y="2448"/>
              <a:ext cx="1536" cy="327"/>
              <a:chOff x="3884" y="2425"/>
              <a:chExt cx="1536" cy="327"/>
            </a:xfrm>
          </p:grpSpPr>
          <p:sp>
            <p:nvSpPr>
              <p:cNvPr id="80984" name="Text Box 146">
                <a:extLst>
                  <a:ext uri="{FF2B5EF4-FFF2-40B4-BE49-F238E27FC236}">
                    <a16:creationId xmlns:a16="http://schemas.microsoft.com/office/drawing/2014/main" id="{BE9D867E-59D8-4B56-B41D-E30BFBA9CD57}"/>
                  </a:ext>
                </a:extLst>
              </p:cNvPr>
              <p:cNvSpPr txBox="1">
                <a:spLocks noChangeArrowheads="1"/>
              </p:cNvSpPr>
              <p:nvPr/>
            </p:nvSpPr>
            <p:spPr bwMode="auto">
              <a:xfrm>
                <a:off x="3884" y="2483"/>
                <a:ext cx="70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-1,000</a:t>
                </a:r>
              </a:p>
            </p:txBody>
          </p:sp>
          <p:sp>
            <p:nvSpPr>
              <p:cNvPr id="80985" name="Text Box 147">
                <a:extLst>
                  <a:ext uri="{FF2B5EF4-FFF2-40B4-BE49-F238E27FC236}">
                    <a16:creationId xmlns:a16="http://schemas.microsoft.com/office/drawing/2014/main" id="{9EC91918-9F4A-44C5-8FA7-8A404F17C664}"/>
                  </a:ext>
                </a:extLst>
              </p:cNvPr>
              <p:cNvSpPr txBox="1">
                <a:spLocks noChangeArrowheads="1"/>
              </p:cNvSpPr>
              <p:nvPr/>
            </p:nvSpPr>
            <p:spPr bwMode="auto">
              <a:xfrm>
                <a:off x="4698" y="2425"/>
                <a:ext cx="72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latin typeface="Times New Roman" panose="02020603050405020304" pitchFamily="18" charset="0"/>
                  </a:rPr>
                  <a:t>Rent Exp</a:t>
                </a:r>
              </a:p>
            </p:txBody>
          </p:sp>
        </p:grpSp>
        <p:sp>
          <p:nvSpPr>
            <p:cNvPr id="80979" name="Text Box 163">
              <a:extLst>
                <a:ext uri="{FF2B5EF4-FFF2-40B4-BE49-F238E27FC236}">
                  <a16:creationId xmlns:a16="http://schemas.microsoft.com/office/drawing/2014/main" id="{D0FA960C-E440-4297-9CBF-9FEB6E6F8963}"/>
                </a:ext>
              </a:extLst>
            </p:cNvPr>
            <p:cNvSpPr txBox="1">
              <a:spLocks noChangeArrowheads="1"/>
            </p:cNvSpPr>
            <p:nvPr/>
          </p:nvSpPr>
          <p:spPr bwMode="auto">
            <a:xfrm>
              <a:off x="779" y="2507"/>
              <a:ext cx="6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200">
                  <a:latin typeface="Times New Roman" panose="02020603050405020304" pitchFamily="18" charset="0"/>
                </a:rPr>
                <a:t>-</a:t>
              </a:r>
              <a:r>
                <a:rPr lang="en-US" altLang="en-US" sz="2200">
                  <a:latin typeface="Verdana" panose="020B0604030504040204" pitchFamily="34" charset="0"/>
                </a:rPr>
                <a:t>1,000</a:t>
              </a:r>
            </a:p>
          </p:txBody>
        </p:sp>
        <p:grpSp>
          <p:nvGrpSpPr>
            <p:cNvPr id="80980" name="Group 164">
              <a:extLst>
                <a:ext uri="{FF2B5EF4-FFF2-40B4-BE49-F238E27FC236}">
                  <a16:creationId xmlns:a16="http://schemas.microsoft.com/office/drawing/2014/main" id="{6A6E80C3-E904-491A-B673-098112C5A52A}"/>
                </a:ext>
              </a:extLst>
            </p:cNvPr>
            <p:cNvGrpSpPr>
              <a:grpSpLocks/>
            </p:cNvGrpSpPr>
            <p:nvPr/>
          </p:nvGrpSpPr>
          <p:grpSpPr bwMode="auto">
            <a:xfrm>
              <a:off x="3772" y="2736"/>
              <a:ext cx="1700" cy="327"/>
              <a:chOff x="3884" y="2425"/>
              <a:chExt cx="1700" cy="327"/>
            </a:xfrm>
          </p:grpSpPr>
          <p:sp>
            <p:nvSpPr>
              <p:cNvPr id="80982" name="Text Box 165">
                <a:extLst>
                  <a:ext uri="{FF2B5EF4-FFF2-40B4-BE49-F238E27FC236}">
                    <a16:creationId xmlns:a16="http://schemas.microsoft.com/office/drawing/2014/main" id="{27520B56-0351-4B81-9DEA-94C176F09F78}"/>
                  </a:ext>
                </a:extLst>
              </p:cNvPr>
              <p:cNvSpPr txBox="1">
                <a:spLocks noChangeArrowheads="1"/>
              </p:cNvSpPr>
              <p:nvPr/>
            </p:nvSpPr>
            <p:spPr bwMode="auto">
              <a:xfrm>
                <a:off x="3884" y="2483"/>
                <a:ext cx="6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  300</a:t>
                </a:r>
              </a:p>
            </p:txBody>
          </p:sp>
          <p:sp>
            <p:nvSpPr>
              <p:cNvPr id="80983" name="Text Box 166">
                <a:extLst>
                  <a:ext uri="{FF2B5EF4-FFF2-40B4-BE49-F238E27FC236}">
                    <a16:creationId xmlns:a16="http://schemas.microsoft.com/office/drawing/2014/main" id="{07158D85-302A-4D2C-BD86-C4CEAA0DE16B}"/>
                  </a:ext>
                </a:extLst>
              </p:cNvPr>
              <p:cNvSpPr txBox="1">
                <a:spLocks noChangeArrowheads="1"/>
              </p:cNvSpPr>
              <p:nvPr/>
            </p:nvSpPr>
            <p:spPr bwMode="auto">
              <a:xfrm>
                <a:off x="4649" y="2425"/>
                <a:ext cx="93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000">
                    <a:latin typeface="Times New Roman" panose="02020603050405020304" pitchFamily="18" charset="0"/>
                  </a:rPr>
                  <a:t>Utilities Exp</a:t>
                </a:r>
              </a:p>
            </p:txBody>
          </p:sp>
        </p:grpSp>
        <p:sp>
          <p:nvSpPr>
            <p:cNvPr id="80981" name="Text Box 167">
              <a:extLst>
                <a:ext uri="{FF2B5EF4-FFF2-40B4-BE49-F238E27FC236}">
                  <a16:creationId xmlns:a16="http://schemas.microsoft.com/office/drawing/2014/main" id="{9F9C8309-7B71-4F64-B110-753EF4079FDB}"/>
                </a:ext>
              </a:extLst>
            </p:cNvPr>
            <p:cNvSpPr txBox="1">
              <a:spLocks noChangeArrowheads="1"/>
            </p:cNvSpPr>
            <p:nvPr/>
          </p:nvSpPr>
          <p:spPr bwMode="auto">
            <a:xfrm>
              <a:off x="781" y="2795"/>
              <a:ext cx="65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200">
                  <a:latin typeface="Times New Roman" panose="02020603050405020304" pitchFamily="18" charset="0"/>
                </a:rPr>
                <a:t>-   </a:t>
              </a:r>
              <a:r>
                <a:rPr lang="en-US" altLang="en-US" sz="2200">
                  <a:latin typeface="Verdana" panose="020B0604030504040204" pitchFamily="34" charset="0"/>
                </a:rPr>
                <a:t>300</a:t>
              </a:r>
            </a:p>
          </p:txBody>
        </p:sp>
      </p:grpSp>
      <p:grpSp>
        <p:nvGrpSpPr>
          <p:cNvPr id="9" name="Group 168">
            <a:extLst>
              <a:ext uri="{FF2B5EF4-FFF2-40B4-BE49-F238E27FC236}">
                <a16:creationId xmlns:a16="http://schemas.microsoft.com/office/drawing/2014/main" id="{1A5D2410-1D7B-45A1-833E-0A53C9BFD4BD}"/>
              </a:ext>
            </a:extLst>
          </p:cNvPr>
          <p:cNvGrpSpPr>
            <a:grpSpLocks/>
          </p:cNvGrpSpPr>
          <p:nvPr/>
        </p:nvGrpSpPr>
        <p:grpSpPr bwMode="auto">
          <a:xfrm>
            <a:off x="457200" y="4953000"/>
            <a:ext cx="6643688" cy="430213"/>
            <a:chOff x="285" y="2784"/>
            <a:chExt cx="4185" cy="271"/>
          </a:xfrm>
        </p:grpSpPr>
        <p:grpSp>
          <p:nvGrpSpPr>
            <p:cNvPr id="80969" name="Group 169">
              <a:extLst>
                <a:ext uri="{FF2B5EF4-FFF2-40B4-BE49-F238E27FC236}">
                  <a16:creationId xmlns:a16="http://schemas.microsoft.com/office/drawing/2014/main" id="{427EC2C4-0ED7-4C61-84CE-51773CCC58E7}"/>
                </a:ext>
              </a:extLst>
            </p:cNvPr>
            <p:cNvGrpSpPr>
              <a:grpSpLocks/>
            </p:cNvGrpSpPr>
            <p:nvPr/>
          </p:nvGrpSpPr>
          <p:grpSpPr bwMode="auto">
            <a:xfrm>
              <a:off x="285" y="2784"/>
              <a:ext cx="4185" cy="271"/>
              <a:chOff x="285" y="2484"/>
              <a:chExt cx="4185" cy="271"/>
            </a:xfrm>
          </p:grpSpPr>
          <p:sp>
            <p:nvSpPr>
              <p:cNvPr id="80972" name="Text Box 170">
                <a:extLst>
                  <a:ext uri="{FF2B5EF4-FFF2-40B4-BE49-F238E27FC236}">
                    <a16:creationId xmlns:a16="http://schemas.microsoft.com/office/drawing/2014/main" id="{8DFBC6B3-BA4D-4631-AA54-9EC055F8E2F9}"/>
                  </a:ext>
                </a:extLst>
              </p:cNvPr>
              <p:cNvSpPr txBox="1">
                <a:spLocks noChangeArrowheads="1"/>
              </p:cNvSpPr>
              <p:nvPr/>
            </p:nvSpPr>
            <p:spPr bwMode="auto">
              <a:xfrm>
                <a:off x="3724" y="2484"/>
                <a:ext cx="74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47,000</a:t>
                </a:r>
              </a:p>
            </p:txBody>
          </p:sp>
          <p:sp>
            <p:nvSpPr>
              <p:cNvPr id="80973" name="Text Box 171">
                <a:extLst>
                  <a:ext uri="{FF2B5EF4-FFF2-40B4-BE49-F238E27FC236}">
                    <a16:creationId xmlns:a16="http://schemas.microsoft.com/office/drawing/2014/main" id="{7A54C366-EC68-4BFC-897B-E62D6CA65427}"/>
                  </a:ext>
                </a:extLst>
              </p:cNvPr>
              <p:cNvSpPr txBox="1">
                <a:spLocks noChangeArrowheads="1"/>
              </p:cNvSpPr>
              <p:nvPr/>
            </p:nvSpPr>
            <p:spPr bwMode="auto">
              <a:xfrm>
                <a:off x="2192" y="2484"/>
                <a:ext cx="7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35,000</a:t>
                </a:r>
              </a:p>
            </p:txBody>
          </p:sp>
          <p:sp>
            <p:nvSpPr>
              <p:cNvPr id="80974" name="Text Box 172">
                <a:extLst>
                  <a:ext uri="{FF2B5EF4-FFF2-40B4-BE49-F238E27FC236}">
                    <a16:creationId xmlns:a16="http://schemas.microsoft.com/office/drawing/2014/main" id="{4BFF4C3F-7F29-4168-B1A4-8570FF3DC176}"/>
                  </a:ext>
                </a:extLst>
              </p:cNvPr>
              <p:cNvSpPr txBox="1">
                <a:spLocks noChangeArrowheads="1"/>
              </p:cNvSpPr>
              <p:nvPr/>
            </p:nvSpPr>
            <p:spPr bwMode="auto">
              <a:xfrm>
                <a:off x="752" y="2484"/>
                <a:ext cx="7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14,000</a:t>
                </a:r>
              </a:p>
            </p:txBody>
          </p:sp>
          <p:sp>
            <p:nvSpPr>
              <p:cNvPr id="80975" name="Text Box 173">
                <a:extLst>
                  <a:ext uri="{FF2B5EF4-FFF2-40B4-BE49-F238E27FC236}">
                    <a16:creationId xmlns:a16="http://schemas.microsoft.com/office/drawing/2014/main" id="{91BA65A2-A359-44F6-804A-18256DA23426}"/>
                  </a:ext>
                </a:extLst>
              </p:cNvPr>
              <p:cNvSpPr txBox="1">
                <a:spLocks noChangeArrowheads="1"/>
              </p:cNvSpPr>
              <p:nvPr/>
            </p:nvSpPr>
            <p:spPr bwMode="auto">
              <a:xfrm>
                <a:off x="285" y="2484"/>
                <a:ext cx="39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Bal</a:t>
                </a:r>
              </a:p>
            </p:txBody>
          </p:sp>
        </p:grpSp>
        <p:sp>
          <p:nvSpPr>
            <p:cNvPr id="80970" name="Text Box 174">
              <a:extLst>
                <a:ext uri="{FF2B5EF4-FFF2-40B4-BE49-F238E27FC236}">
                  <a16:creationId xmlns:a16="http://schemas.microsoft.com/office/drawing/2014/main" id="{AC248B38-F36E-4453-BD48-9D14B9C3841B}"/>
                </a:ext>
              </a:extLst>
            </p:cNvPr>
            <p:cNvSpPr txBox="1">
              <a:spLocks noChangeArrowheads="1"/>
            </p:cNvSpPr>
            <p:nvPr/>
          </p:nvSpPr>
          <p:spPr bwMode="auto">
            <a:xfrm>
              <a:off x="3024" y="2784"/>
              <a:ext cx="6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2,000</a:t>
              </a:r>
            </a:p>
          </p:txBody>
        </p:sp>
        <p:sp>
          <p:nvSpPr>
            <p:cNvPr id="80971" name="Text Box 175">
              <a:extLst>
                <a:ext uri="{FF2B5EF4-FFF2-40B4-BE49-F238E27FC236}">
                  <a16:creationId xmlns:a16="http://schemas.microsoft.com/office/drawing/2014/main" id="{51778996-CF42-4719-B856-F8A1630BA7C0}"/>
                </a:ext>
              </a:extLst>
            </p:cNvPr>
            <p:cNvSpPr txBox="1">
              <a:spLocks noChangeArrowheads="1"/>
            </p:cNvSpPr>
            <p:nvPr/>
          </p:nvSpPr>
          <p:spPr bwMode="auto">
            <a:xfrm>
              <a:off x="1536" y="2784"/>
              <a:ext cx="6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2,000</a:t>
              </a:r>
            </a:p>
          </p:txBody>
        </p:sp>
      </p:grpSp>
      <p:sp>
        <p:nvSpPr>
          <p:cNvPr id="80967" name="Text Box 61">
            <a:extLst>
              <a:ext uri="{FF2B5EF4-FFF2-40B4-BE49-F238E27FC236}">
                <a16:creationId xmlns:a16="http://schemas.microsoft.com/office/drawing/2014/main" id="{07097AB8-7749-4D7D-9FA9-03B278C08754}"/>
              </a:ext>
            </a:extLst>
          </p:cNvPr>
          <p:cNvSpPr txBox="1">
            <a:spLocks noChangeArrowheads="1"/>
          </p:cNvSpPr>
          <p:nvPr/>
        </p:nvSpPr>
        <p:spPr bwMode="auto">
          <a:xfrm>
            <a:off x="7334250" y="3048000"/>
            <a:ext cx="10048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2,000</a:t>
            </a:r>
          </a:p>
        </p:txBody>
      </p:sp>
      <p:sp>
        <p:nvSpPr>
          <p:cNvPr id="80968" name="Text Box 61">
            <a:extLst>
              <a:ext uri="{FF2B5EF4-FFF2-40B4-BE49-F238E27FC236}">
                <a16:creationId xmlns:a16="http://schemas.microsoft.com/office/drawing/2014/main" id="{27DAFD3D-F80D-43F9-8475-B15C0B3FC074}"/>
              </a:ext>
            </a:extLst>
          </p:cNvPr>
          <p:cNvSpPr txBox="1">
            <a:spLocks noChangeArrowheads="1"/>
          </p:cNvSpPr>
          <p:nvPr/>
        </p:nvSpPr>
        <p:spPr bwMode="auto">
          <a:xfrm>
            <a:off x="7315200" y="4903788"/>
            <a:ext cx="10048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200">
                <a:latin typeface="Verdana" panose="020B0604030504040204" pitchFamily="34" charset="0"/>
              </a:rPr>
              <a:t>2,000</a:t>
            </a:r>
          </a:p>
        </p:txBody>
      </p:sp>
      <p:sp>
        <p:nvSpPr>
          <p:cNvPr id="39" name="Rectangle 6">
            <a:extLst>
              <a:ext uri="{FF2B5EF4-FFF2-40B4-BE49-F238E27FC236}">
                <a16:creationId xmlns:a16="http://schemas.microsoft.com/office/drawing/2014/main" id="{78BE1858-3F71-4E80-8C1A-F3EC99C66D2B}"/>
              </a:ext>
            </a:extLst>
          </p:cNvPr>
          <p:cNvSpPr>
            <a:spLocks noGrp="1" noChangeArrowheads="1"/>
          </p:cNvSpPr>
          <p:nvPr>
            <p:ph type="title"/>
          </p:nvPr>
        </p:nvSpPr>
        <p:spPr>
          <a:xfrm>
            <a:off x="152400" y="228600"/>
            <a:ext cx="8305800" cy="762000"/>
          </a:xfrm>
        </p:spPr>
        <p:txBody>
          <a:bodyPr/>
          <a:lstStyle/>
          <a:p>
            <a:pPr eaLnBrk="1" fontAlgn="auto" hangingPunct="1">
              <a:spcAft>
                <a:spcPts val="0"/>
              </a:spcAft>
              <a:defRPr/>
            </a:pPr>
            <a:r>
              <a:rPr lang="en-US" dirty="0">
                <a:ea typeface="+mj-ea"/>
                <a:cs typeface="+mj-cs"/>
              </a:rPr>
              <a:t>Expenses</a:t>
            </a:r>
          </a:p>
        </p:txBody>
      </p:sp>
    </p:spTree>
    <p:extLst>
      <p:ext uri="{BB962C8B-B14F-4D97-AF65-F5344CB8AC3E}">
        <p14:creationId xmlns:p14="http://schemas.microsoft.com/office/powerpoint/2010/main" val="108601111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22263"/>
                                        </p:tgtEl>
                                        <p:attrNameLst>
                                          <p:attrName>style.visibility</p:attrName>
                                        </p:attrNameLst>
                                      </p:cBhvr>
                                      <p:to>
                                        <p:strVal val="visible"/>
                                      </p:to>
                                    </p:set>
                                    <p:animEffect transition="in" filter="dissolve">
                                      <p:cBhvr>
                                        <p:cTn id="15" dur="500"/>
                                        <p:tgtEl>
                                          <p:spTgt spid="22226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22264"/>
                                        </p:tgtEl>
                                        <p:attrNameLst>
                                          <p:attrName>style.visibility</p:attrName>
                                        </p:attrNameLst>
                                      </p:cBhvr>
                                      <p:to>
                                        <p:strVal val="visible"/>
                                      </p:to>
                                    </p:set>
                                    <p:animEffect transition="in" filter="dissolve">
                                      <p:cBhvr>
                                        <p:cTn id="20" dur="500"/>
                                        <p:tgtEl>
                                          <p:spTgt spid="222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63" grpId="0" animBg="1"/>
      <p:bldP spid="22226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1" name="Rectangle 4">
            <a:extLst>
              <a:ext uri="{FF2B5EF4-FFF2-40B4-BE49-F238E27FC236}">
                <a16:creationId xmlns:a16="http://schemas.microsoft.com/office/drawing/2014/main" id="{60D9A3EB-7E73-417C-941E-B79FBDF6491C}"/>
              </a:ext>
            </a:extLst>
          </p:cNvPr>
          <p:cNvSpPr>
            <a:spLocks noGrp="1" noChangeArrowheads="1"/>
          </p:cNvSpPr>
          <p:nvPr>
            <p:ph type="title"/>
          </p:nvPr>
        </p:nvSpPr>
        <p:spPr>
          <a:xfrm>
            <a:off x="228600" y="228600"/>
            <a:ext cx="8305800" cy="762000"/>
          </a:xfrm>
        </p:spPr>
        <p:txBody>
          <a:bodyPr/>
          <a:lstStyle/>
          <a:p>
            <a:pPr eaLnBrk="1" fontAlgn="auto" hangingPunct="1">
              <a:spcAft>
                <a:spcPts val="0"/>
              </a:spcAft>
              <a:defRPr/>
            </a:pPr>
            <a:r>
              <a:rPr lang="en-US" dirty="0">
                <a:ea typeface="+mj-ea"/>
                <a:cs typeface="+mj-cs"/>
              </a:rPr>
              <a:t>Financial Statements</a:t>
            </a:r>
          </a:p>
        </p:txBody>
      </p:sp>
      <p:sp>
        <p:nvSpPr>
          <p:cNvPr id="67589" name="Rectangle 5">
            <a:extLst>
              <a:ext uri="{FF2B5EF4-FFF2-40B4-BE49-F238E27FC236}">
                <a16:creationId xmlns:a16="http://schemas.microsoft.com/office/drawing/2014/main" id="{67FF01C6-C08A-412A-8E45-FA50CB5E9800}"/>
              </a:ext>
            </a:extLst>
          </p:cNvPr>
          <p:cNvSpPr>
            <a:spLocks noGrp="1" noChangeArrowheads="1"/>
          </p:cNvSpPr>
          <p:nvPr>
            <p:ph idx="1"/>
          </p:nvPr>
        </p:nvSpPr>
        <p:spPr/>
        <p:txBody>
          <a:bodyPr/>
          <a:lstStyle/>
          <a:p>
            <a:pPr eaLnBrk="1" hangingPunct="1">
              <a:defRPr/>
            </a:pPr>
            <a:r>
              <a:rPr lang="en-US" dirty="0">
                <a:ea typeface="ＭＳ Ｐゴシック" charset="0"/>
                <a:cs typeface="+mn-cs"/>
              </a:rPr>
              <a:t>Income statement</a:t>
            </a:r>
          </a:p>
          <a:p>
            <a:pPr eaLnBrk="1" hangingPunct="1">
              <a:defRPr/>
            </a:pPr>
            <a:r>
              <a:rPr lang="en-US" dirty="0">
                <a:ea typeface="ＭＳ Ｐゴシック" charset="0"/>
                <a:cs typeface="+mn-cs"/>
              </a:rPr>
              <a:t>Statement of changes in equity</a:t>
            </a:r>
          </a:p>
          <a:p>
            <a:pPr eaLnBrk="1" hangingPunct="1">
              <a:defRPr/>
            </a:pPr>
            <a:r>
              <a:rPr lang="en-US" dirty="0">
                <a:ea typeface="ＭＳ Ｐゴシック" charset="0"/>
                <a:cs typeface="+mn-cs"/>
              </a:rPr>
              <a:t>Balance sheet</a:t>
            </a:r>
          </a:p>
          <a:p>
            <a:pPr eaLnBrk="1" hangingPunct="1">
              <a:defRPr/>
            </a:pPr>
            <a:r>
              <a:rPr lang="en-US" dirty="0">
                <a:ea typeface="ＭＳ Ｐゴシック" charset="0"/>
                <a:cs typeface="+mn-cs"/>
              </a:rPr>
              <a:t>Statement of cash flows</a:t>
            </a:r>
          </a:p>
        </p:txBody>
      </p:sp>
      <p:sp>
        <p:nvSpPr>
          <p:cNvPr id="38916" name="Slide Number Placeholder 3">
            <a:extLst>
              <a:ext uri="{FF2B5EF4-FFF2-40B4-BE49-F238E27FC236}">
                <a16:creationId xmlns:a16="http://schemas.microsoft.com/office/drawing/2014/main" id="{7762986B-B91C-4D56-8975-3AA8ECF26D5E}"/>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6BEDD0ED-3A86-4937-9DC9-811792E3BBBA}" type="slidenum">
              <a:rPr lang="en-US" altLang="en-US" sz="1400">
                <a:latin typeface="Times New Roman" panose="02020603050405020304" pitchFamily="18" charset="0"/>
              </a:rPr>
              <a:pPr algn="l" eaLnBrk="1" hangingPunct="1"/>
              <a:t>23</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43995709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animEffect transition="in" filter="wipe(left)">
                                      <p:cBhvr>
                                        <p:cTn id="7" dur="500"/>
                                        <p:tgtEl>
                                          <p:spTgt spid="675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9">
                                            <p:txEl>
                                              <p:pRg st="1" end="1"/>
                                            </p:txEl>
                                          </p:spTgt>
                                        </p:tgtEl>
                                        <p:attrNameLst>
                                          <p:attrName>style.visibility</p:attrName>
                                        </p:attrNameLst>
                                      </p:cBhvr>
                                      <p:to>
                                        <p:strVal val="visible"/>
                                      </p:to>
                                    </p:set>
                                    <p:animEffect transition="in" filter="wipe(left)">
                                      <p:cBhvr>
                                        <p:cTn id="12" dur="500"/>
                                        <p:tgtEl>
                                          <p:spTgt spid="6758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89">
                                            <p:txEl>
                                              <p:pRg st="2" end="2"/>
                                            </p:txEl>
                                          </p:spTgt>
                                        </p:tgtEl>
                                        <p:attrNameLst>
                                          <p:attrName>style.visibility</p:attrName>
                                        </p:attrNameLst>
                                      </p:cBhvr>
                                      <p:to>
                                        <p:strVal val="visible"/>
                                      </p:to>
                                    </p:set>
                                    <p:animEffect transition="in" filter="wipe(left)">
                                      <p:cBhvr>
                                        <p:cTn id="17" dur="500"/>
                                        <p:tgtEl>
                                          <p:spTgt spid="6758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589">
                                            <p:txEl>
                                              <p:pRg st="3" end="3"/>
                                            </p:txEl>
                                          </p:spTgt>
                                        </p:tgtEl>
                                        <p:attrNameLst>
                                          <p:attrName>style.visibility</p:attrName>
                                        </p:attrNameLst>
                                      </p:cBhvr>
                                      <p:to>
                                        <p:strVal val="visible"/>
                                      </p:to>
                                    </p:set>
                                    <p:animEffect transition="in" filter="wipe(left)">
                                      <p:cBhvr>
                                        <p:cTn id="22" dur="500"/>
                                        <p:tgtEl>
                                          <p:spTgt spid="675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CDB02CEB-8F47-4D6E-9F5B-D07265C9D7BB}"/>
              </a:ext>
            </a:extLst>
          </p:cNvPr>
          <p:cNvSpPr>
            <a:spLocks noGrp="1" noChangeArrowheads="1"/>
          </p:cNvSpPr>
          <p:nvPr>
            <p:ph type="title"/>
          </p:nvPr>
        </p:nvSpPr>
        <p:spPr>
          <a:xfrm>
            <a:off x="304800" y="228600"/>
            <a:ext cx="8305800" cy="762000"/>
          </a:xfrm>
        </p:spPr>
        <p:txBody>
          <a:bodyPr/>
          <a:lstStyle/>
          <a:p>
            <a:pPr eaLnBrk="1" fontAlgn="auto" hangingPunct="1">
              <a:spcAft>
                <a:spcPts val="0"/>
              </a:spcAft>
              <a:defRPr/>
            </a:pPr>
            <a:r>
              <a:rPr lang="en-US" dirty="0">
                <a:ea typeface="+mj-ea"/>
                <a:cs typeface="+mj-cs"/>
              </a:rPr>
              <a:t>Income Statement</a:t>
            </a:r>
          </a:p>
        </p:txBody>
      </p:sp>
      <p:sp>
        <p:nvSpPr>
          <p:cNvPr id="63491" name="Rectangle 3">
            <a:extLst>
              <a:ext uri="{FF2B5EF4-FFF2-40B4-BE49-F238E27FC236}">
                <a16:creationId xmlns:a16="http://schemas.microsoft.com/office/drawing/2014/main" id="{3C7B5420-60E8-4DA0-8575-D85FEC398C63}"/>
              </a:ext>
            </a:extLst>
          </p:cNvPr>
          <p:cNvSpPr>
            <a:spLocks noGrp="1" noChangeArrowheads="1"/>
          </p:cNvSpPr>
          <p:nvPr>
            <p:ph idx="1"/>
          </p:nvPr>
        </p:nvSpPr>
        <p:spPr/>
        <p:txBody>
          <a:bodyPr/>
          <a:lstStyle/>
          <a:p>
            <a:pPr eaLnBrk="1" hangingPunct="1"/>
            <a:r>
              <a:rPr lang="en-US" altLang="en-US"/>
              <a:t>Summary of an entity</a:t>
            </a:r>
            <a:r>
              <a:rPr lang="ja-JP" altLang="en-US"/>
              <a:t>’</a:t>
            </a:r>
            <a:r>
              <a:rPr lang="en-US" altLang="ja-JP"/>
              <a:t>s revenues, expenses, and net income or net loss for a specific period</a:t>
            </a:r>
          </a:p>
          <a:p>
            <a:pPr algn="ctr" eaLnBrk="1" hangingPunct="1">
              <a:buFontTx/>
              <a:buNone/>
            </a:pPr>
            <a:r>
              <a:rPr lang="en-US" altLang="en-US">
                <a:solidFill>
                  <a:srgbClr val="990000"/>
                </a:solidFill>
              </a:rPr>
              <a:t>Revenues - Expenses</a:t>
            </a:r>
          </a:p>
          <a:p>
            <a:pPr eaLnBrk="1" hangingPunct="1"/>
            <a:r>
              <a:rPr lang="en-US" altLang="en-US"/>
              <a:t>Net Income: Revenues &gt; Expenses</a:t>
            </a:r>
          </a:p>
          <a:p>
            <a:pPr eaLnBrk="1" hangingPunct="1"/>
            <a:r>
              <a:rPr lang="en-US" altLang="en-US"/>
              <a:t>Net Loss: Expenses &gt; Revenues</a:t>
            </a:r>
          </a:p>
        </p:txBody>
      </p:sp>
      <p:sp>
        <p:nvSpPr>
          <p:cNvPr id="39940" name="Slide Number Placeholder 3">
            <a:extLst>
              <a:ext uri="{FF2B5EF4-FFF2-40B4-BE49-F238E27FC236}">
                <a16:creationId xmlns:a16="http://schemas.microsoft.com/office/drawing/2014/main" id="{A1DBD616-655B-4519-88A6-2997B85A6208}"/>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E8274375-4B88-4335-9D2A-FE54046DD9A3}" type="slidenum">
              <a:rPr lang="en-US" altLang="en-US" sz="1400">
                <a:latin typeface="Times New Roman" panose="02020603050405020304" pitchFamily="18" charset="0"/>
              </a:rPr>
              <a:pPr algn="l" eaLnBrk="1" hangingPunct="1"/>
              <a:t>24</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273146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6B45A47B-FB48-4F16-BCF0-678B6D50014B}"/>
              </a:ext>
            </a:extLst>
          </p:cNvPr>
          <p:cNvSpPr>
            <a:spLocks noGrp="1" noChangeArrowheads="1"/>
          </p:cNvSpPr>
          <p:nvPr>
            <p:ph type="title"/>
          </p:nvPr>
        </p:nvSpPr>
        <p:spPr>
          <a:xfrm>
            <a:off x="228600" y="228600"/>
            <a:ext cx="8305800" cy="762000"/>
          </a:xfrm>
        </p:spPr>
        <p:txBody>
          <a:bodyPr/>
          <a:lstStyle/>
          <a:p>
            <a:pPr eaLnBrk="1" hangingPunct="1"/>
            <a:r>
              <a:rPr lang="en-US" altLang="en-US"/>
              <a:t>Statement of Owner</a:t>
            </a:r>
            <a:r>
              <a:rPr lang="ja-JP" altLang="en-US"/>
              <a:t>’</a:t>
            </a:r>
            <a:r>
              <a:rPr lang="en-US" altLang="ja-JP"/>
              <a:t>s Equity</a:t>
            </a:r>
            <a:endParaRPr lang="en-US" altLang="en-US"/>
          </a:p>
        </p:txBody>
      </p:sp>
      <p:sp>
        <p:nvSpPr>
          <p:cNvPr id="64515" name="Rectangle 3">
            <a:extLst>
              <a:ext uri="{FF2B5EF4-FFF2-40B4-BE49-F238E27FC236}">
                <a16:creationId xmlns:a16="http://schemas.microsoft.com/office/drawing/2014/main" id="{41E82A15-0BCA-4E20-8DB0-5E40772B85C4}"/>
              </a:ext>
            </a:extLst>
          </p:cNvPr>
          <p:cNvSpPr>
            <a:spLocks noGrp="1" noChangeArrowheads="1"/>
          </p:cNvSpPr>
          <p:nvPr>
            <p:ph idx="1"/>
          </p:nvPr>
        </p:nvSpPr>
        <p:spPr/>
        <p:txBody>
          <a:bodyPr>
            <a:normAutofit lnSpcReduction="10000"/>
          </a:bodyPr>
          <a:lstStyle/>
          <a:p>
            <a:pPr eaLnBrk="1" hangingPunct="1">
              <a:lnSpc>
                <a:spcPct val="90000"/>
              </a:lnSpc>
              <a:tabLst>
                <a:tab pos="1779588" algn="l"/>
              </a:tabLst>
            </a:pPr>
            <a:r>
              <a:rPr lang="en-US" altLang="en-US"/>
              <a:t>Summary of changes in an entity</a:t>
            </a:r>
            <a:r>
              <a:rPr lang="ja-JP" altLang="en-US"/>
              <a:t>’</a:t>
            </a:r>
            <a:r>
              <a:rPr lang="en-US" altLang="ja-JP"/>
              <a:t>s owner</a:t>
            </a:r>
            <a:r>
              <a:rPr lang="ja-JP" altLang="en-US"/>
              <a:t>’</a:t>
            </a:r>
            <a:r>
              <a:rPr lang="en-US" altLang="ja-JP"/>
              <a:t>s equity during a specific period</a:t>
            </a:r>
          </a:p>
          <a:p>
            <a:pPr eaLnBrk="1" hangingPunct="1">
              <a:lnSpc>
                <a:spcPct val="90000"/>
              </a:lnSpc>
              <a:buFontTx/>
              <a:buNone/>
              <a:tabLst>
                <a:tab pos="1779588" algn="l"/>
              </a:tabLst>
            </a:pPr>
            <a:r>
              <a:rPr lang="en-US" altLang="en-US"/>
              <a:t>		</a:t>
            </a:r>
            <a:r>
              <a:rPr lang="en-US" altLang="en-US">
                <a:solidFill>
                  <a:srgbClr val="990000"/>
                </a:solidFill>
              </a:rPr>
              <a:t>Beginning owner</a:t>
            </a:r>
            <a:r>
              <a:rPr lang="ja-JP" altLang="en-US">
                <a:solidFill>
                  <a:srgbClr val="990000"/>
                </a:solidFill>
              </a:rPr>
              <a:t>’</a:t>
            </a:r>
            <a:r>
              <a:rPr lang="en-US" altLang="ja-JP">
                <a:solidFill>
                  <a:srgbClr val="990000"/>
                </a:solidFill>
              </a:rPr>
              <a:t>s equity</a:t>
            </a:r>
          </a:p>
          <a:p>
            <a:pPr eaLnBrk="1" hangingPunct="1">
              <a:lnSpc>
                <a:spcPct val="90000"/>
              </a:lnSpc>
              <a:buFontTx/>
              <a:buNone/>
              <a:tabLst>
                <a:tab pos="1779588" algn="l"/>
              </a:tabLst>
            </a:pPr>
            <a:r>
              <a:rPr lang="en-US" altLang="en-US">
                <a:solidFill>
                  <a:srgbClr val="990000"/>
                </a:solidFill>
              </a:rPr>
              <a:t>		+ Owner</a:t>
            </a:r>
            <a:r>
              <a:rPr lang="ja-JP" altLang="en-US">
                <a:solidFill>
                  <a:srgbClr val="990000"/>
                </a:solidFill>
              </a:rPr>
              <a:t>’</a:t>
            </a:r>
            <a:r>
              <a:rPr lang="en-US" altLang="ja-JP">
                <a:solidFill>
                  <a:srgbClr val="990000"/>
                </a:solidFill>
              </a:rPr>
              <a:t>s investments</a:t>
            </a:r>
          </a:p>
          <a:p>
            <a:pPr eaLnBrk="1" hangingPunct="1">
              <a:lnSpc>
                <a:spcPct val="90000"/>
              </a:lnSpc>
              <a:buFontTx/>
              <a:buNone/>
              <a:tabLst>
                <a:tab pos="1779588" algn="l"/>
              </a:tabLst>
            </a:pPr>
            <a:r>
              <a:rPr lang="en-US" altLang="en-US">
                <a:solidFill>
                  <a:srgbClr val="990000"/>
                </a:solidFill>
              </a:rPr>
              <a:t>		+ Net income</a:t>
            </a:r>
          </a:p>
          <a:p>
            <a:pPr eaLnBrk="1" hangingPunct="1">
              <a:lnSpc>
                <a:spcPct val="90000"/>
              </a:lnSpc>
              <a:buFontTx/>
              <a:buNone/>
              <a:tabLst>
                <a:tab pos="1779588" algn="l"/>
              </a:tabLst>
            </a:pPr>
            <a:r>
              <a:rPr lang="en-US" altLang="en-US">
                <a:solidFill>
                  <a:srgbClr val="990000"/>
                </a:solidFill>
              </a:rPr>
              <a:t>		- Net loss</a:t>
            </a:r>
          </a:p>
          <a:p>
            <a:pPr eaLnBrk="1" hangingPunct="1">
              <a:lnSpc>
                <a:spcPct val="90000"/>
              </a:lnSpc>
              <a:buFontTx/>
              <a:buNone/>
              <a:tabLst>
                <a:tab pos="1779588" algn="l"/>
              </a:tabLst>
            </a:pPr>
            <a:r>
              <a:rPr lang="en-US" altLang="en-US">
                <a:solidFill>
                  <a:srgbClr val="990000"/>
                </a:solidFill>
              </a:rPr>
              <a:t>		</a:t>
            </a:r>
            <a:r>
              <a:rPr lang="en-US" altLang="en-US" u="sng">
                <a:solidFill>
                  <a:srgbClr val="990000"/>
                </a:solidFill>
              </a:rPr>
              <a:t>- Owner</a:t>
            </a:r>
            <a:r>
              <a:rPr lang="ja-JP" altLang="en-US" u="sng">
                <a:solidFill>
                  <a:srgbClr val="990000"/>
                </a:solidFill>
              </a:rPr>
              <a:t>’</a:t>
            </a:r>
            <a:r>
              <a:rPr lang="en-US" altLang="ja-JP" u="sng">
                <a:solidFill>
                  <a:srgbClr val="990000"/>
                </a:solidFill>
              </a:rPr>
              <a:t>s withdrawals</a:t>
            </a:r>
          </a:p>
          <a:p>
            <a:pPr eaLnBrk="1" hangingPunct="1">
              <a:lnSpc>
                <a:spcPct val="90000"/>
              </a:lnSpc>
              <a:buFontTx/>
              <a:buNone/>
              <a:tabLst>
                <a:tab pos="1779588" algn="l"/>
              </a:tabLst>
            </a:pPr>
            <a:r>
              <a:rPr lang="en-US" altLang="en-US">
                <a:solidFill>
                  <a:srgbClr val="990000"/>
                </a:solidFill>
              </a:rPr>
              <a:t>		Ending owner</a:t>
            </a:r>
            <a:r>
              <a:rPr lang="ja-JP" altLang="en-US">
                <a:solidFill>
                  <a:srgbClr val="990000"/>
                </a:solidFill>
              </a:rPr>
              <a:t>’</a:t>
            </a:r>
            <a:r>
              <a:rPr lang="en-US" altLang="ja-JP">
                <a:solidFill>
                  <a:srgbClr val="990000"/>
                </a:solidFill>
              </a:rPr>
              <a:t>s equity</a:t>
            </a:r>
            <a:endParaRPr lang="en-US" altLang="en-US">
              <a:solidFill>
                <a:srgbClr val="990000"/>
              </a:solidFill>
            </a:endParaRPr>
          </a:p>
        </p:txBody>
      </p:sp>
      <p:sp>
        <p:nvSpPr>
          <p:cNvPr id="40964" name="Slide Number Placeholder 3">
            <a:extLst>
              <a:ext uri="{FF2B5EF4-FFF2-40B4-BE49-F238E27FC236}">
                <a16:creationId xmlns:a16="http://schemas.microsoft.com/office/drawing/2014/main" id="{72CE44AF-CDB5-44CD-8843-2179AE0C0AB7}"/>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38DECABF-DB77-4046-90A9-C52697766A30}" type="slidenum">
              <a:rPr lang="en-US" altLang="en-US" sz="1400">
                <a:latin typeface="Times New Roman" panose="02020603050405020304" pitchFamily="18" charset="0"/>
              </a:rPr>
              <a:pPr algn="l" eaLnBrk="1" hangingPunct="1"/>
              <a:t>25</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581583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9327D29C-F02D-4BB8-8550-CA93C425E563}"/>
              </a:ext>
            </a:extLst>
          </p:cNvPr>
          <p:cNvSpPr>
            <a:spLocks noGrp="1" noChangeArrowheads="1"/>
          </p:cNvSpPr>
          <p:nvPr>
            <p:ph type="title"/>
          </p:nvPr>
        </p:nvSpPr>
        <p:spPr>
          <a:xfrm>
            <a:off x="152400" y="152400"/>
            <a:ext cx="8305800" cy="762000"/>
          </a:xfrm>
        </p:spPr>
        <p:txBody>
          <a:bodyPr/>
          <a:lstStyle/>
          <a:p>
            <a:pPr eaLnBrk="1" fontAlgn="auto" hangingPunct="1">
              <a:spcAft>
                <a:spcPts val="0"/>
              </a:spcAft>
              <a:defRPr/>
            </a:pPr>
            <a:r>
              <a:rPr lang="en-US" dirty="0">
                <a:ea typeface="+mj-ea"/>
                <a:cs typeface="+mj-cs"/>
              </a:rPr>
              <a:t>Balance Sheet</a:t>
            </a:r>
          </a:p>
        </p:txBody>
      </p:sp>
      <p:sp>
        <p:nvSpPr>
          <p:cNvPr id="65539" name="Rectangle 3">
            <a:extLst>
              <a:ext uri="{FF2B5EF4-FFF2-40B4-BE49-F238E27FC236}">
                <a16:creationId xmlns:a16="http://schemas.microsoft.com/office/drawing/2014/main" id="{24B4942E-83B6-4363-9EE0-D7E475589646}"/>
              </a:ext>
            </a:extLst>
          </p:cNvPr>
          <p:cNvSpPr>
            <a:spLocks noGrp="1" noChangeArrowheads="1"/>
          </p:cNvSpPr>
          <p:nvPr>
            <p:ph idx="1"/>
          </p:nvPr>
        </p:nvSpPr>
        <p:spPr/>
        <p:txBody>
          <a:bodyPr/>
          <a:lstStyle/>
          <a:p>
            <a:pPr eaLnBrk="1" hangingPunct="1">
              <a:tabLst>
                <a:tab pos="1828800" algn="l"/>
              </a:tabLst>
            </a:pPr>
            <a:r>
              <a:rPr lang="en-US" altLang="en-US"/>
              <a:t>Reports the entity</a:t>
            </a:r>
            <a:r>
              <a:rPr lang="ja-JP" altLang="en-US"/>
              <a:t>’</a:t>
            </a:r>
            <a:r>
              <a:rPr lang="en-US" altLang="ja-JP"/>
              <a:t>s assets, liabilities, and owner</a:t>
            </a:r>
            <a:r>
              <a:rPr lang="ja-JP" altLang="en-US"/>
              <a:t>’</a:t>
            </a:r>
            <a:r>
              <a:rPr lang="en-US" altLang="ja-JP"/>
              <a:t>s equity as of a specific date</a:t>
            </a:r>
          </a:p>
          <a:p>
            <a:pPr eaLnBrk="1" hangingPunct="1">
              <a:tabLst>
                <a:tab pos="1828800" algn="l"/>
              </a:tabLst>
            </a:pPr>
            <a:endParaRPr lang="en-US" altLang="en-US"/>
          </a:p>
          <a:p>
            <a:pPr algn="ctr" eaLnBrk="1" hangingPunct="1">
              <a:buFontTx/>
              <a:buNone/>
              <a:tabLst>
                <a:tab pos="1828800" algn="l"/>
              </a:tabLst>
            </a:pPr>
            <a:r>
              <a:rPr lang="en-US" altLang="en-US"/>
              <a:t>	</a:t>
            </a:r>
            <a:r>
              <a:rPr lang="en-US" altLang="en-US">
                <a:solidFill>
                  <a:srgbClr val="990000"/>
                </a:solidFill>
              </a:rPr>
              <a:t>Assets = Liabilities + Owner</a:t>
            </a:r>
            <a:r>
              <a:rPr lang="ja-JP" altLang="en-US">
                <a:solidFill>
                  <a:srgbClr val="990000"/>
                </a:solidFill>
              </a:rPr>
              <a:t>’</a:t>
            </a:r>
            <a:r>
              <a:rPr lang="en-US" altLang="ja-JP">
                <a:solidFill>
                  <a:srgbClr val="990000"/>
                </a:solidFill>
              </a:rPr>
              <a:t>s Equity</a:t>
            </a:r>
            <a:endParaRPr lang="en-US" altLang="en-US">
              <a:solidFill>
                <a:srgbClr val="990000"/>
              </a:solidFill>
            </a:endParaRPr>
          </a:p>
        </p:txBody>
      </p:sp>
      <p:sp>
        <p:nvSpPr>
          <p:cNvPr id="41988" name="Slide Number Placeholder 3">
            <a:extLst>
              <a:ext uri="{FF2B5EF4-FFF2-40B4-BE49-F238E27FC236}">
                <a16:creationId xmlns:a16="http://schemas.microsoft.com/office/drawing/2014/main" id="{8FF41497-8DA3-4E43-923A-55F1A137BAAE}"/>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701FD094-A430-4928-B0EB-4E8108D7C806}" type="slidenum">
              <a:rPr lang="en-US" altLang="en-US" sz="1400">
                <a:latin typeface="Times New Roman" panose="02020603050405020304" pitchFamily="18" charset="0"/>
              </a:rPr>
              <a:pPr algn="l" eaLnBrk="1" hangingPunct="1"/>
              <a:t>26</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545918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05DA2752-E380-402F-8BE7-1888EEE33640}"/>
              </a:ext>
            </a:extLst>
          </p:cNvPr>
          <p:cNvSpPr>
            <a:spLocks noGrp="1" noChangeArrowheads="1"/>
          </p:cNvSpPr>
          <p:nvPr>
            <p:ph type="title"/>
          </p:nvPr>
        </p:nvSpPr>
        <p:spPr>
          <a:xfrm>
            <a:off x="304800" y="304800"/>
            <a:ext cx="8305800" cy="762000"/>
          </a:xfrm>
        </p:spPr>
        <p:txBody>
          <a:bodyPr>
            <a:normAutofit fontScale="90000"/>
          </a:bodyPr>
          <a:lstStyle/>
          <a:p>
            <a:pPr eaLnBrk="1" fontAlgn="auto" hangingPunct="1">
              <a:spcAft>
                <a:spcPts val="0"/>
              </a:spcAft>
              <a:defRPr/>
            </a:pPr>
            <a:r>
              <a:rPr lang="en-US" sz="3000" dirty="0">
                <a:solidFill>
                  <a:srgbClr val="FFCC00"/>
                </a:solidFill>
                <a:ea typeface="+mj-ea"/>
                <a:cs typeface="+mj-cs"/>
              </a:rPr>
              <a:t>Balance Sheet</a:t>
            </a:r>
            <a:br>
              <a:rPr lang="en-US" sz="3000" dirty="0">
                <a:solidFill>
                  <a:srgbClr val="FFCC00"/>
                </a:solidFill>
                <a:ea typeface="+mj-ea"/>
                <a:cs typeface="+mj-cs"/>
              </a:rPr>
            </a:br>
            <a:r>
              <a:rPr lang="en-US" sz="3000" dirty="0">
                <a:solidFill>
                  <a:srgbClr val="FFCC00"/>
                </a:solidFill>
                <a:ea typeface="+mj-ea"/>
                <a:cs typeface="+mj-cs"/>
              </a:rPr>
              <a:t>July 31, 2006</a:t>
            </a:r>
          </a:p>
        </p:txBody>
      </p:sp>
      <p:sp>
        <p:nvSpPr>
          <p:cNvPr id="46083" name="Slide Number Placeholder 2">
            <a:extLst>
              <a:ext uri="{FF2B5EF4-FFF2-40B4-BE49-F238E27FC236}">
                <a16:creationId xmlns:a16="http://schemas.microsoft.com/office/drawing/2014/main" id="{BE8A0BC7-E308-4169-A3CA-00EA0DEE719B}"/>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D4982FD-FC5B-4458-8B1A-8A8A585B726F}" type="slidenum">
              <a:rPr lang="en-US" altLang="en-US" sz="1400">
                <a:latin typeface="Times New Roman" panose="02020603050405020304" pitchFamily="18" charset="0"/>
              </a:rPr>
              <a:pPr eaLnBrk="1" hangingPunct="1"/>
              <a:t>27</a:t>
            </a:fld>
            <a:endParaRPr lang="en-US" altLang="en-US" sz="1400">
              <a:latin typeface="Times New Roman" panose="02020603050405020304" pitchFamily="18" charset="0"/>
            </a:endParaRPr>
          </a:p>
        </p:txBody>
      </p:sp>
      <p:sp>
        <p:nvSpPr>
          <p:cNvPr id="74755" name="Rectangle 3">
            <a:extLst>
              <a:ext uri="{FF2B5EF4-FFF2-40B4-BE49-F238E27FC236}">
                <a16:creationId xmlns:a16="http://schemas.microsoft.com/office/drawing/2014/main" id="{90363550-7711-426E-93CE-992FD65193BE}"/>
              </a:ext>
            </a:extLst>
          </p:cNvPr>
          <p:cNvSpPr>
            <a:spLocks noChangeArrowheads="1"/>
          </p:cNvSpPr>
          <p:nvPr/>
        </p:nvSpPr>
        <p:spPr bwMode="auto">
          <a:xfrm>
            <a:off x="107950" y="1905000"/>
            <a:ext cx="4387850"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488" tIns="44450" rIns="90488" bIns="44450"/>
          <a:lstStyle>
            <a:lvl1pPr indent="63500" defTabSz="449263" eaLnBrk="0" hangingPunct="0">
              <a:tabLst>
                <a:tab pos="4221163" algn="dec"/>
              </a:tabLst>
              <a:defRPr sz="2400">
                <a:solidFill>
                  <a:schemeClr val="tx1"/>
                </a:solidFill>
                <a:latin typeface="Arial" panose="020B0604020202020204" pitchFamily="34" charset="0"/>
                <a:ea typeface="MS PGothic" panose="020B0600070205080204" pitchFamily="34" charset="-128"/>
              </a:defRPr>
            </a:lvl1pPr>
            <a:lvl2pPr marL="742950" indent="-285750" defTabSz="449263" eaLnBrk="0" hangingPunct="0">
              <a:tabLst>
                <a:tab pos="4221163" algn="dec"/>
              </a:tabLst>
              <a:defRPr sz="2400">
                <a:solidFill>
                  <a:schemeClr val="tx1"/>
                </a:solidFill>
                <a:latin typeface="Arial" panose="020B0604020202020204" pitchFamily="34" charset="0"/>
                <a:ea typeface="MS PGothic" panose="020B0600070205080204" pitchFamily="34" charset="-128"/>
              </a:defRPr>
            </a:lvl2pPr>
            <a:lvl3pPr marL="1143000" indent="-228600" defTabSz="449263" eaLnBrk="0" hangingPunct="0">
              <a:tabLst>
                <a:tab pos="4221163" algn="dec"/>
              </a:tabLst>
              <a:defRPr sz="2400">
                <a:solidFill>
                  <a:schemeClr val="tx1"/>
                </a:solidFill>
                <a:latin typeface="Arial" panose="020B0604020202020204" pitchFamily="34" charset="0"/>
                <a:ea typeface="MS PGothic" panose="020B0600070205080204" pitchFamily="34" charset="-128"/>
              </a:defRPr>
            </a:lvl3pPr>
            <a:lvl4pPr marL="1600200" indent="-228600" defTabSz="449263" eaLnBrk="0" hangingPunct="0">
              <a:tabLst>
                <a:tab pos="4221163" algn="dec"/>
              </a:tabLst>
              <a:defRPr sz="2400">
                <a:solidFill>
                  <a:schemeClr val="tx1"/>
                </a:solidFill>
                <a:latin typeface="Arial" panose="020B0604020202020204" pitchFamily="34" charset="0"/>
                <a:ea typeface="MS PGothic" panose="020B0600070205080204" pitchFamily="34" charset="-128"/>
              </a:defRPr>
            </a:lvl4pPr>
            <a:lvl5pPr marL="2057400" indent="-228600" defTabSz="449263" eaLnBrk="0" hangingPunct="0">
              <a:tabLst>
                <a:tab pos="4221163" algn="dec"/>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spcBef>
                <a:spcPct val="0"/>
              </a:spcBef>
              <a:spcAft>
                <a:spcPct val="0"/>
              </a:spcAft>
              <a:tabLst>
                <a:tab pos="4221163" algn="dec"/>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spcBef>
                <a:spcPct val="0"/>
              </a:spcBef>
              <a:spcAft>
                <a:spcPct val="0"/>
              </a:spcAft>
              <a:tabLst>
                <a:tab pos="4221163" algn="dec"/>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spcBef>
                <a:spcPct val="0"/>
              </a:spcBef>
              <a:spcAft>
                <a:spcPct val="0"/>
              </a:spcAft>
              <a:tabLst>
                <a:tab pos="4221163" algn="dec"/>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spcBef>
                <a:spcPct val="0"/>
              </a:spcBef>
              <a:spcAft>
                <a:spcPct val="0"/>
              </a:spcAft>
              <a:tabLst>
                <a:tab pos="4221163" algn="dec"/>
              </a:tabLst>
              <a:defRPr sz="2400">
                <a:solidFill>
                  <a:schemeClr val="tx1"/>
                </a:solidFill>
                <a:latin typeface="Arial" panose="020B0604020202020204" pitchFamily="34" charset="0"/>
                <a:ea typeface="MS PGothic" panose="020B0600070205080204" pitchFamily="34" charset="-128"/>
              </a:defRPr>
            </a:lvl9pPr>
          </a:lstStyle>
          <a:p>
            <a:pPr>
              <a:spcBef>
                <a:spcPct val="25000"/>
              </a:spcBef>
            </a:pPr>
            <a:r>
              <a:rPr lang="en-US" altLang="en-US" sz="1800" b="1" u="sng"/>
              <a:t>Assets</a:t>
            </a:r>
          </a:p>
          <a:p>
            <a:pPr>
              <a:spcBef>
                <a:spcPct val="25000"/>
              </a:spcBef>
            </a:pPr>
            <a:r>
              <a:rPr lang="en-US" altLang="en-US" sz="1800" b="1"/>
              <a:t>Cash                       $13,000</a:t>
            </a:r>
          </a:p>
          <a:p>
            <a:pPr>
              <a:spcBef>
                <a:spcPct val="25000"/>
              </a:spcBef>
            </a:pPr>
            <a:r>
              <a:rPr lang="en-US" altLang="en-US" sz="1800" b="1"/>
              <a:t>Loans                     $1,500</a:t>
            </a:r>
          </a:p>
          <a:p>
            <a:pPr>
              <a:spcBef>
                <a:spcPct val="25000"/>
              </a:spcBef>
            </a:pPr>
            <a:r>
              <a:rPr lang="en-US" altLang="en-US" sz="1800" b="1"/>
              <a:t>Securities               $</a:t>
            </a:r>
            <a:r>
              <a:rPr lang="en-US" altLang="en-US" sz="1800" b="1" u="sng"/>
              <a:t>35,000</a:t>
            </a:r>
            <a:endParaRPr lang="en-US" altLang="en-US" sz="1800" b="1"/>
          </a:p>
          <a:p>
            <a:pPr>
              <a:spcBef>
                <a:spcPct val="100000"/>
              </a:spcBef>
            </a:pPr>
            <a:r>
              <a:rPr lang="en-US" altLang="en-US" sz="1800" b="1"/>
              <a:t>Total assets           $ 49,500</a:t>
            </a:r>
          </a:p>
        </p:txBody>
      </p:sp>
      <p:sp>
        <p:nvSpPr>
          <p:cNvPr id="74756" name="Rectangle 4">
            <a:extLst>
              <a:ext uri="{FF2B5EF4-FFF2-40B4-BE49-F238E27FC236}">
                <a16:creationId xmlns:a16="http://schemas.microsoft.com/office/drawing/2014/main" id="{3FB88065-9325-4FBC-95E5-22F16AFC2CC4}"/>
              </a:ext>
            </a:extLst>
          </p:cNvPr>
          <p:cNvSpPr>
            <a:spLocks noChangeArrowheads="1"/>
          </p:cNvSpPr>
          <p:nvPr/>
        </p:nvSpPr>
        <p:spPr bwMode="auto">
          <a:xfrm>
            <a:off x="3962400" y="1676400"/>
            <a:ext cx="4724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488" tIns="44450" rIns="90488" bIns="44450"/>
          <a:lstStyle>
            <a:lvl1pPr indent="63500" defTabSz="449263"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49263"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49263"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49263"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49263"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5000"/>
              </a:spcBef>
            </a:pPr>
            <a:r>
              <a:rPr lang="en-US" altLang="en-US" sz="2500" b="1"/>
              <a:t>              </a:t>
            </a:r>
            <a:r>
              <a:rPr lang="en-US" altLang="en-US" sz="1800" b="1"/>
              <a:t>    </a:t>
            </a:r>
            <a:r>
              <a:rPr lang="en-US" altLang="en-US" sz="1800" b="1" u="sng"/>
              <a:t>Liabilities</a:t>
            </a:r>
          </a:p>
          <a:p>
            <a:pPr>
              <a:spcBef>
                <a:spcPct val="25000"/>
              </a:spcBef>
            </a:pPr>
            <a:r>
              <a:rPr lang="en-US" altLang="en-US" sz="1800" b="1"/>
              <a:t>Accounts payable		    $500</a:t>
            </a:r>
          </a:p>
          <a:p>
            <a:pPr>
              <a:spcBef>
                <a:spcPct val="25000"/>
              </a:spcBef>
            </a:pPr>
            <a:r>
              <a:rPr lang="en-US" altLang="en-US" sz="1800" b="1"/>
              <a:t>Owner</a:t>
            </a:r>
            <a:r>
              <a:rPr lang="ja-JP" altLang="en-US" sz="1800" b="1"/>
              <a:t>’</a:t>
            </a:r>
            <a:r>
              <a:rPr lang="en-US" altLang="ja-JP" sz="1800" b="1"/>
              <a:t>s equity,</a:t>
            </a:r>
          </a:p>
          <a:p>
            <a:pPr>
              <a:spcBef>
                <a:spcPct val="25000"/>
              </a:spcBef>
            </a:pPr>
            <a:r>
              <a:rPr lang="en-US" altLang="en-US" sz="1800" b="1"/>
              <a:t>Bank, capital		</a:t>
            </a:r>
            <a:r>
              <a:rPr lang="en-US" altLang="en-US" sz="1800" b="1" u="sng"/>
              <a:t>         49,000</a:t>
            </a:r>
          </a:p>
          <a:p>
            <a:pPr>
              <a:spcBef>
                <a:spcPct val="25000"/>
              </a:spcBef>
            </a:pPr>
            <a:r>
              <a:rPr lang="en-US" altLang="en-US" sz="1800" b="1"/>
              <a:t>Total liabilities and </a:t>
            </a:r>
            <a:br>
              <a:rPr lang="en-US" altLang="en-US" sz="1800" b="1"/>
            </a:br>
            <a:r>
              <a:rPr lang="en-US" altLang="en-US" sz="1800" b="1"/>
              <a:t>owner</a:t>
            </a:r>
            <a:r>
              <a:rPr lang="ja-JP" altLang="en-US" sz="1800" b="1"/>
              <a:t>’</a:t>
            </a:r>
            <a:r>
              <a:rPr lang="en-US" altLang="ja-JP" sz="1800" b="1"/>
              <a:t>s equity			$ 49,500</a:t>
            </a:r>
            <a:endParaRPr lang="en-US" altLang="en-US" sz="1800" b="1"/>
          </a:p>
        </p:txBody>
      </p:sp>
    </p:spTree>
    <p:extLst>
      <p:ext uri="{BB962C8B-B14F-4D97-AF65-F5344CB8AC3E}">
        <p14:creationId xmlns:p14="http://schemas.microsoft.com/office/powerpoint/2010/main" val="84446603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dissolve">
                                      <p:cBhvr>
                                        <p:cTn id="7" dur="500"/>
                                        <p:tgtEl>
                                          <p:spTgt spid="74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755">
                                            <p:txEl>
                                              <p:pRg st="1" end="1"/>
                                            </p:txEl>
                                          </p:spTgt>
                                        </p:tgtEl>
                                        <p:attrNameLst>
                                          <p:attrName>style.visibility</p:attrName>
                                        </p:attrNameLst>
                                      </p:cBhvr>
                                      <p:to>
                                        <p:strVal val="visible"/>
                                      </p:to>
                                    </p:set>
                                    <p:animEffect transition="in" filter="dissolve">
                                      <p:cBhvr>
                                        <p:cTn id="12" dur="500"/>
                                        <p:tgtEl>
                                          <p:spTgt spid="74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4755">
                                            <p:txEl>
                                              <p:pRg st="2" end="2"/>
                                            </p:txEl>
                                          </p:spTgt>
                                        </p:tgtEl>
                                        <p:attrNameLst>
                                          <p:attrName>style.visibility</p:attrName>
                                        </p:attrNameLst>
                                      </p:cBhvr>
                                      <p:to>
                                        <p:strVal val="visible"/>
                                      </p:to>
                                    </p:set>
                                    <p:animEffect transition="in" filter="dissolve">
                                      <p:cBhvr>
                                        <p:cTn id="17" dur="500"/>
                                        <p:tgtEl>
                                          <p:spTgt spid="747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4755">
                                            <p:txEl>
                                              <p:pRg st="3" end="3"/>
                                            </p:txEl>
                                          </p:spTgt>
                                        </p:tgtEl>
                                        <p:attrNameLst>
                                          <p:attrName>style.visibility</p:attrName>
                                        </p:attrNameLst>
                                      </p:cBhvr>
                                      <p:to>
                                        <p:strVal val="visible"/>
                                      </p:to>
                                    </p:set>
                                    <p:animEffect transition="in" filter="dissolve">
                                      <p:cBhvr>
                                        <p:cTn id="22" dur="500"/>
                                        <p:tgtEl>
                                          <p:spTgt spid="747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4755">
                                            <p:txEl>
                                              <p:pRg st="4" end="4"/>
                                            </p:txEl>
                                          </p:spTgt>
                                        </p:tgtEl>
                                        <p:attrNameLst>
                                          <p:attrName>style.visibility</p:attrName>
                                        </p:attrNameLst>
                                      </p:cBhvr>
                                      <p:to>
                                        <p:strVal val="visible"/>
                                      </p:to>
                                    </p:set>
                                    <p:animEffect transition="in" filter="dissolve">
                                      <p:cBhvr>
                                        <p:cTn id="27" dur="500"/>
                                        <p:tgtEl>
                                          <p:spTgt spid="747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4756">
                                            <p:txEl>
                                              <p:pRg st="0" end="0"/>
                                            </p:txEl>
                                          </p:spTgt>
                                        </p:tgtEl>
                                        <p:attrNameLst>
                                          <p:attrName>style.visibility</p:attrName>
                                        </p:attrNameLst>
                                      </p:cBhvr>
                                      <p:to>
                                        <p:strVal val="visible"/>
                                      </p:to>
                                    </p:set>
                                    <p:animEffect transition="in" filter="dissolve">
                                      <p:cBhvr>
                                        <p:cTn id="32" dur="500"/>
                                        <p:tgtEl>
                                          <p:spTgt spid="7475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4756">
                                            <p:txEl>
                                              <p:pRg st="1" end="1"/>
                                            </p:txEl>
                                          </p:spTgt>
                                        </p:tgtEl>
                                        <p:attrNameLst>
                                          <p:attrName>style.visibility</p:attrName>
                                        </p:attrNameLst>
                                      </p:cBhvr>
                                      <p:to>
                                        <p:strVal val="visible"/>
                                      </p:to>
                                    </p:set>
                                    <p:animEffect transition="in" filter="dissolve">
                                      <p:cBhvr>
                                        <p:cTn id="37" dur="500"/>
                                        <p:tgtEl>
                                          <p:spTgt spid="74756">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4756">
                                            <p:txEl>
                                              <p:pRg st="2" end="2"/>
                                            </p:txEl>
                                          </p:spTgt>
                                        </p:tgtEl>
                                        <p:attrNameLst>
                                          <p:attrName>style.visibility</p:attrName>
                                        </p:attrNameLst>
                                      </p:cBhvr>
                                      <p:to>
                                        <p:strVal val="visible"/>
                                      </p:to>
                                    </p:set>
                                    <p:animEffect transition="in" filter="dissolve">
                                      <p:cBhvr>
                                        <p:cTn id="42" dur="500"/>
                                        <p:tgtEl>
                                          <p:spTgt spid="74756">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4756">
                                            <p:txEl>
                                              <p:pRg st="3" end="3"/>
                                            </p:txEl>
                                          </p:spTgt>
                                        </p:tgtEl>
                                        <p:attrNameLst>
                                          <p:attrName>style.visibility</p:attrName>
                                        </p:attrNameLst>
                                      </p:cBhvr>
                                      <p:to>
                                        <p:strVal val="visible"/>
                                      </p:to>
                                    </p:set>
                                    <p:animEffect transition="in" filter="dissolve">
                                      <p:cBhvr>
                                        <p:cTn id="47" dur="500"/>
                                        <p:tgtEl>
                                          <p:spTgt spid="74756">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74756">
                                            <p:txEl>
                                              <p:pRg st="4" end="4"/>
                                            </p:txEl>
                                          </p:spTgt>
                                        </p:tgtEl>
                                        <p:attrNameLst>
                                          <p:attrName>style.visibility</p:attrName>
                                        </p:attrNameLst>
                                      </p:cBhvr>
                                      <p:to>
                                        <p:strVal val="visible"/>
                                      </p:to>
                                    </p:set>
                                    <p:animEffect transition="in" filter="dissolve">
                                      <p:cBhvr>
                                        <p:cTn id="52" dur="500"/>
                                        <p:tgtEl>
                                          <p:spTgt spid="747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P spid="74756"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9" name="Rectangle 2">
            <a:extLst>
              <a:ext uri="{FF2B5EF4-FFF2-40B4-BE49-F238E27FC236}">
                <a16:creationId xmlns:a16="http://schemas.microsoft.com/office/drawing/2014/main" id="{AF781BC1-61AC-47FC-9AE2-3D922255BBD7}"/>
              </a:ext>
            </a:extLst>
          </p:cNvPr>
          <p:cNvSpPr>
            <a:spLocks noGrp="1" noChangeArrowheads="1"/>
          </p:cNvSpPr>
          <p:nvPr>
            <p:ph type="title"/>
          </p:nvPr>
        </p:nvSpPr>
        <p:spPr>
          <a:xfrm>
            <a:off x="152400" y="228600"/>
            <a:ext cx="8305800" cy="762000"/>
          </a:xfrm>
        </p:spPr>
        <p:txBody>
          <a:bodyPr/>
          <a:lstStyle/>
          <a:p>
            <a:pPr eaLnBrk="1" fontAlgn="auto" hangingPunct="1">
              <a:spcAft>
                <a:spcPts val="0"/>
              </a:spcAft>
              <a:defRPr/>
            </a:pPr>
            <a:r>
              <a:rPr lang="en-US" dirty="0">
                <a:ea typeface="+mj-ea"/>
                <a:cs typeface="+mj-cs"/>
              </a:rPr>
              <a:t>Basic Cash Flows</a:t>
            </a:r>
          </a:p>
        </p:txBody>
      </p:sp>
      <p:sp>
        <p:nvSpPr>
          <p:cNvPr id="172035" name="Rectangle 3">
            <a:extLst>
              <a:ext uri="{FF2B5EF4-FFF2-40B4-BE49-F238E27FC236}">
                <a16:creationId xmlns:a16="http://schemas.microsoft.com/office/drawing/2014/main" id="{1587EE27-8B63-4C02-8377-D5608C7DDA93}"/>
              </a:ext>
            </a:extLst>
          </p:cNvPr>
          <p:cNvSpPr>
            <a:spLocks noGrp="1" noChangeArrowheads="1"/>
          </p:cNvSpPr>
          <p:nvPr>
            <p:ph idx="1"/>
          </p:nvPr>
        </p:nvSpPr>
        <p:spPr/>
        <p:txBody>
          <a:bodyPr/>
          <a:lstStyle/>
          <a:p>
            <a:pPr marL="609600" indent="-609600" eaLnBrk="1" hangingPunct="1">
              <a:buFontTx/>
              <a:buAutoNum type="arabicPeriod"/>
              <a:defRPr/>
            </a:pPr>
            <a:r>
              <a:rPr lang="en-US">
                <a:ea typeface="ＭＳ Ｐゴシック" charset="0"/>
                <a:cs typeface="+mn-cs"/>
              </a:rPr>
              <a:t>Operating activities</a:t>
            </a:r>
          </a:p>
          <a:p>
            <a:pPr marL="609600" indent="-609600" eaLnBrk="1" hangingPunct="1">
              <a:buFontTx/>
              <a:buAutoNum type="arabicPeriod"/>
              <a:defRPr/>
            </a:pPr>
            <a:r>
              <a:rPr lang="en-US">
                <a:ea typeface="ＭＳ Ｐゴシック" charset="0"/>
                <a:cs typeface="+mn-cs"/>
              </a:rPr>
              <a:t>Investing activities</a:t>
            </a:r>
          </a:p>
          <a:p>
            <a:pPr marL="609600" indent="-609600" eaLnBrk="1" hangingPunct="1">
              <a:buFontTx/>
              <a:buAutoNum type="arabicPeriod"/>
              <a:defRPr/>
            </a:pPr>
            <a:r>
              <a:rPr lang="en-US">
                <a:ea typeface="ＭＳ Ｐゴシック" charset="0"/>
                <a:cs typeface="+mn-cs"/>
              </a:rPr>
              <a:t>Financing activities</a:t>
            </a:r>
          </a:p>
        </p:txBody>
      </p:sp>
      <p:sp>
        <p:nvSpPr>
          <p:cNvPr id="57348" name="Slide Number Placeholder 3">
            <a:extLst>
              <a:ext uri="{FF2B5EF4-FFF2-40B4-BE49-F238E27FC236}">
                <a16:creationId xmlns:a16="http://schemas.microsoft.com/office/drawing/2014/main" id="{25FBC338-EB1D-41F0-A04F-E8EB469B6DEA}"/>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AE870F17-D308-4B72-97AB-7FD5EDAC602E}" type="slidenum">
              <a:rPr lang="en-US" altLang="en-US" sz="1400">
                <a:latin typeface="Times New Roman" panose="02020603050405020304" pitchFamily="18" charset="0"/>
              </a:rPr>
              <a:pPr algn="l" eaLnBrk="1" hangingPunct="1"/>
              <a:t>28</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5166715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2">
            <a:extLst>
              <a:ext uri="{FF2B5EF4-FFF2-40B4-BE49-F238E27FC236}">
                <a16:creationId xmlns:a16="http://schemas.microsoft.com/office/drawing/2014/main" id="{AE7751F6-EE33-497A-B55F-EE79415E355B}"/>
              </a:ext>
            </a:extLst>
          </p:cNvPr>
          <p:cNvSpPr>
            <a:spLocks noGrp="1" noChangeArrowheads="1"/>
          </p:cNvSpPr>
          <p:nvPr>
            <p:ph type="title"/>
          </p:nvPr>
        </p:nvSpPr>
        <p:spPr>
          <a:xfrm>
            <a:off x="228600" y="228600"/>
            <a:ext cx="8305800" cy="762000"/>
          </a:xfrm>
        </p:spPr>
        <p:txBody>
          <a:bodyPr/>
          <a:lstStyle/>
          <a:p>
            <a:pPr eaLnBrk="1" fontAlgn="auto" hangingPunct="1">
              <a:spcAft>
                <a:spcPts val="0"/>
              </a:spcAft>
              <a:defRPr/>
            </a:pPr>
            <a:r>
              <a:rPr lang="en-US" dirty="0">
                <a:ea typeface="+mj-ea"/>
                <a:cs typeface="+mj-cs"/>
              </a:rPr>
              <a:t>Operating Activities</a:t>
            </a:r>
          </a:p>
        </p:txBody>
      </p:sp>
      <p:sp>
        <p:nvSpPr>
          <p:cNvPr id="173059" name="Rectangle 5">
            <a:extLst>
              <a:ext uri="{FF2B5EF4-FFF2-40B4-BE49-F238E27FC236}">
                <a16:creationId xmlns:a16="http://schemas.microsoft.com/office/drawing/2014/main" id="{D5A33F0F-5928-492D-8176-B3F76EFDE859}"/>
              </a:ext>
            </a:extLst>
          </p:cNvPr>
          <p:cNvSpPr>
            <a:spLocks noGrp="1" noChangeArrowheads="1"/>
          </p:cNvSpPr>
          <p:nvPr>
            <p:ph idx="1"/>
          </p:nvPr>
        </p:nvSpPr>
        <p:spPr/>
        <p:txBody>
          <a:bodyPr/>
          <a:lstStyle/>
          <a:p>
            <a:pPr eaLnBrk="1" hangingPunct="1">
              <a:defRPr/>
            </a:pPr>
            <a:r>
              <a:rPr lang="en-US">
                <a:ea typeface="ＭＳ Ｐゴシック" charset="0"/>
                <a:cs typeface="+mn-cs"/>
              </a:rPr>
              <a:t>Transactions that make up net income</a:t>
            </a:r>
          </a:p>
          <a:p>
            <a:pPr eaLnBrk="1" hangingPunct="1">
              <a:defRPr/>
            </a:pPr>
            <a:r>
              <a:rPr lang="en-US">
                <a:ea typeface="ＭＳ Ｐゴシック" charset="0"/>
                <a:cs typeface="+mn-cs"/>
              </a:rPr>
              <a:t>Also affect current assets and current liabilities on the balance sheet</a:t>
            </a:r>
          </a:p>
        </p:txBody>
      </p:sp>
      <p:sp>
        <p:nvSpPr>
          <p:cNvPr id="58372" name="Slide Number Placeholder 3">
            <a:extLst>
              <a:ext uri="{FF2B5EF4-FFF2-40B4-BE49-F238E27FC236}">
                <a16:creationId xmlns:a16="http://schemas.microsoft.com/office/drawing/2014/main" id="{8F2C3C01-4951-4E34-80DE-EC02E0172408}"/>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5AF4DBD5-45D8-44EA-9C09-FA133C4C00C8}" type="slidenum">
              <a:rPr lang="en-US" altLang="en-US" sz="1400">
                <a:latin typeface="Times New Roman" panose="02020603050405020304" pitchFamily="18" charset="0"/>
              </a:rPr>
              <a:pPr algn="l" eaLnBrk="1" hangingPunct="1"/>
              <a:t>29</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5197734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6">
            <a:extLst>
              <a:ext uri="{FF2B5EF4-FFF2-40B4-BE49-F238E27FC236}">
                <a16:creationId xmlns:a16="http://schemas.microsoft.com/office/drawing/2014/main" id="{7417DD53-B685-4E67-814F-EFB4E28D8FD6}"/>
              </a:ext>
            </a:extLst>
          </p:cNvPr>
          <p:cNvSpPr>
            <a:spLocks noGrp="1" noChangeArrowheads="1"/>
          </p:cNvSpPr>
          <p:nvPr>
            <p:ph type="ctrTitle"/>
          </p:nvPr>
        </p:nvSpPr>
        <p:spPr>
          <a:xfrm>
            <a:off x="994024" y="1958975"/>
            <a:ext cx="7772400" cy="1470025"/>
          </a:xfrm>
        </p:spPr>
        <p:txBody>
          <a:bodyPr/>
          <a:lstStyle/>
          <a:p>
            <a:pPr eaLnBrk="1" fontAlgn="auto" hangingPunct="1">
              <a:spcAft>
                <a:spcPts val="0"/>
              </a:spcAft>
              <a:defRPr/>
            </a:pPr>
            <a:r>
              <a:rPr lang="en-US" dirty="0">
                <a:ea typeface="+mj-ea"/>
                <a:cs typeface="+mj-cs"/>
              </a:rPr>
              <a:t>Introduction to Accounting</a:t>
            </a:r>
          </a:p>
        </p:txBody>
      </p:sp>
      <p:sp>
        <p:nvSpPr>
          <p:cNvPr id="5123" name="Rectangle 86">
            <a:extLst>
              <a:ext uri="{FF2B5EF4-FFF2-40B4-BE49-F238E27FC236}">
                <a16:creationId xmlns:a16="http://schemas.microsoft.com/office/drawing/2014/main" id="{242AEF2B-2A73-4D17-AAAD-43DBF4052387}"/>
              </a:ext>
            </a:extLst>
          </p:cNvPr>
          <p:cNvSpPr>
            <a:spLocks noGrp="1" noChangeArrowheads="1"/>
          </p:cNvSpPr>
          <p:nvPr>
            <p:ph type="sldNum" sz="quarter" idx="12"/>
          </p:nvPr>
        </p:nvSpPr>
        <p:spPr>
          <a:xfrm>
            <a:off x="7010400" y="6534150"/>
            <a:ext cx="2133600" cy="4762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6CE9038-0070-43D2-89DE-384B560EFF9E}" type="slidenum">
              <a:rPr lang="en-US" altLang="en-US" sz="1400">
                <a:latin typeface="Times New Roman" panose="02020603050405020304" pitchFamily="18" charset="0"/>
              </a:rPr>
              <a:pPr eaLnBrk="1" hangingPunct="1"/>
              <a:t>3</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443801110"/>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6">
            <a:extLst>
              <a:ext uri="{FF2B5EF4-FFF2-40B4-BE49-F238E27FC236}">
                <a16:creationId xmlns:a16="http://schemas.microsoft.com/office/drawing/2014/main" id="{77FAC1D2-F840-45AA-B6BC-DEB1018FC0F2}"/>
              </a:ext>
            </a:extLst>
          </p:cNvPr>
          <p:cNvSpPr>
            <a:spLocks noGrp="1" noChangeArrowheads="1"/>
          </p:cNvSpPr>
          <p:nvPr>
            <p:ph type="title"/>
          </p:nvPr>
        </p:nvSpPr>
        <p:spPr>
          <a:xfrm>
            <a:off x="228600" y="152400"/>
            <a:ext cx="8305800" cy="762000"/>
          </a:xfrm>
        </p:spPr>
        <p:txBody>
          <a:bodyPr/>
          <a:lstStyle/>
          <a:p>
            <a:pPr eaLnBrk="1" fontAlgn="auto" hangingPunct="1">
              <a:spcAft>
                <a:spcPts val="0"/>
              </a:spcAft>
              <a:defRPr/>
            </a:pPr>
            <a:r>
              <a:rPr lang="en-US" dirty="0">
                <a:ea typeface="+mj-ea"/>
                <a:cs typeface="+mj-cs"/>
              </a:rPr>
              <a:t>Investing Activities</a:t>
            </a:r>
          </a:p>
        </p:txBody>
      </p:sp>
      <p:sp>
        <p:nvSpPr>
          <p:cNvPr id="175107" name="Rectangle 7">
            <a:extLst>
              <a:ext uri="{FF2B5EF4-FFF2-40B4-BE49-F238E27FC236}">
                <a16:creationId xmlns:a16="http://schemas.microsoft.com/office/drawing/2014/main" id="{924E79DC-4F9C-4409-AE9A-C5E178BC5DB3}"/>
              </a:ext>
            </a:extLst>
          </p:cNvPr>
          <p:cNvSpPr>
            <a:spLocks noGrp="1" noChangeArrowheads="1"/>
          </p:cNvSpPr>
          <p:nvPr>
            <p:ph idx="1"/>
          </p:nvPr>
        </p:nvSpPr>
        <p:spPr/>
        <p:txBody>
          <a:bodyPr/>
          <a:lstStyle/>
          <a:p>
            <a:pPr eaLnBrk="1" hangingPunct="1">
              <a:defRPr/>
            </a:pPr>
            <a:r>
              <a:rPr lang="en-US">
                <a:ea typeface="ＭＳ Ｐゴシック" charset="0"/>
              </a:rPr>
              <a:t>Transactions that increase and decrease long-term assets</a:t>
            </a:r>
          </a:p>
          <a:p>
            <a:pPr lvl="1" eaLnBrk="1" hangingPunct="1">
              <a:defRPr/>
            </a:pPr>
            <a:endParaRPr lang="en-US">
              <a:ea typeface="ＭＳ Ｐゴシック" charset="0"/>
            </a:endParaRPr>
          </a:p>
          <a:p>
            <a:pPr eaLnBrk="1" hangingPunct="1">
              <a:defRPr/>
            </a:pPr>
            <a:endParaRPr lang="en-US">
              <a:ea typeface="ＭＳ Ｐゴシック" charset="0"/>
            </a:endParaRPr>
          </a:p>
        </p:txBody>
      </p:sp>
      <p:sp>
        <p:nvSpPr>
          <p:cNvPr id="59396" name="Slide Number Placeholder 3">
            <a:extLst>
              <a:ext uri="{FF2B5EF4-FFF2-40B4-BE49-F238E27FC236}">
                <a16:creationId xmlns:a16="http://schemas.microsoft.com/office/drawing/2014/main" id="{EBF85E94-984E-49FB-9009-FD0DE753DECC}"/>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2C40620A-D2ED-4837-A91B-0A4195DDC5CA}" type="slidenum">
              <a:rPr lang="en-US" altLang="en-US" sz="1400">
                <a:latin typeface="Times New Roman" panose="02020603050405020304" pitchFamily="18" charset="0"/>
              </a:rPr>
              <a:pPr algn="l" eaLnBrk="1" hangingPunct="1"/>
              <a:t>30</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19718777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a:extLst>
              <a:ext uri="{FF2B5EF4-FFF2-40B4-BE49-F238E27FC236}">
                <a16:creationId xmlns:a16="http://schemas.microsoft.com/office/drawing/2014/main" id="{E345519B-DE8F-4923-A9F8-8305A77B2C8E}"/>
              </a:ext>
            </a:extLst>
          </p:cNvPr>
          <p:cNvSpPr>
            <a:spLocks noGrp="1" noChangeArrowheads="1"/>
          </p:cNvSpPr>
          <p:nvPr>
            <p:ph type="title"/>
          </p:nvPr>
        </p:nvSpPr>
        <p:spPr>
          <a:xfrm>
            <a:off x="228600" y="228600"/>
            <a:ext cx="8305800" cy="762000"/>
          </a:xfrm>
        </p:spPr>
        <p:txBody>
          <a:bodyPr/>
          <a:lstStyle/>
          <a:p>
            <a:pPr eaLnBrk="1" fontAlgn="auto" hangingPunct="1">
              <a:spcAft>
                <a:spcPts val="0"/>
              </a:spcAft>
              <a:defRPr/>
            </a:pPr>
            <a:r>
              <a:rPr lang="en-US" dirty="0">
                <a:ea typeface="+mj-ea"/>
                <a:cs typeface="+mj-cs"/>
              </a:rPr>
              <a:t>Financing Activities</a:t>
            </a:r>
          </a:p>
        </p:txBody>
      </p:sp>
      <p:sp>
        <p:nvSpPr>
          <p:cNvPr id="177155" name="Rectangle 5">
            <a:extLst>
              <a:ext uri="{FF2B5EF4-FFF2-40B4-BE49-F238E27FC236}">
                <a16:creationId xmlns:a16="http://schemas.microsoft.com/office/drawing/2014/main" id="{FDA6871E-71EF-4ED8-A57B-30FD5CD12384}"/>
              </a:ext>
            </a:extLst>
          </p:cNvPr>
          <p:cNvSpPr>
            <a:spLocks noGrp="1" noChangeArrowheads="1"/>
          </p:cNvSpPr>
          <p:nvPr>
            <p:ph idx="1"/>
          </p:nvPr>
        </p:nvSpPr>
        <p:spPr/>
        <p:txBody>
          <a:bodyPr/>
          <a:lstStyle/>
          <a:p>
            <a:pPr eaLnBrk="1" hangingPunct="1"/>
            <a:r>
              <a:rPr lang="en-US" altLang="en-US"/>
              <a:t>Increases and decreases in long-term liabilities and owner</a:t>
            </a:r>
            <a:r>
              <a:rPr lang="ja-JP" altLang="en-US"/>
              <a:t>’</a:t>
            </a:r>
            <a:r>
              <a:rPr lang="en-US" altLang="ja-JP"/>
              <a:t>s equity</a:t>
            </a:r>
            <a:endParaRPr lang="en-US" altLang="en-US"/>
          </a:p>
        </p:txBody>
      </p:sp>
      <p:sp>
        <p:nvSpPr>
          <p:cNvPr id="60420" name="Slide Number Placeholder 3">
            <a:extLst>
              <a:ext uri="{FF2B5EF4-FFF2-40B4-BE49-F238E27FC236}">
                <a16:creationId xmlns:a16="http://schemas.microsoft.com/office/drawing/2014/main" id="{029D604E-07E5-42F4-8572-ADE91F5EE002}"/>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824326A4-8054-4639-8D7D-43A149B9F8A6}" type="slidenum">
              <a:rPr lang="en-US" altLang="en-US" sz="1400">
                <a:latin typeface="Times New Roman" panose="02020603050405020304" pitchFamily="18" charset="0"/>
              </a:rPr>
              <a:pPr algn="l" eaLnBrk="1" hangingPunct="1"/>
              <a:t>31</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40126521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3">
            <a:extLst>
              <a:ext uri="{FF2B5EF4-FFF2-40B4-BE49-F238E27FC236}">
                <a16:creationId xmlns:a16="http://schemas.microsoft.com/office/drawing/2014/main" id="{191160DE-3167-406D-86C2-B5CCDF1DB40E}"/>
              </a:ext>
            </a:extLst>
          </p:cNvPr>
          <p:cNvSpPr>
            <a:spLocks noGrp="1" noChangeArrowheads="1"/>
          </p:cNvSpPr>
          <p:nvPr>
            <p:ph idx="1"/>
          </p:nvPr>
        </p:nvSpPr>
        <p:spPr>
          <a:xfrm>
            <a:off x="346075" y="693736"/>
            <a:ext cx="8497888" cy="4554111"/>
          </a:xfrm>
        </p:spPr>
        <p:txBody>
          <a:bodyPr/>
          <a:lstStyle/>
          <a:p>
            <a:pPr algn="ctr" eaLnBrk="1" hangingPunct="1">
              <a:lnSpc>
                <a:spcPct val="80000"/>
              </a:lnSpc>
              <a:buFontTx/>
              <a:buNone/>
              <a:tabLst>
                <a:tab pos="6858000" algn="dec"/>
                <a:tab pos="8340725" algn="dec"/>
              </a:tabLst>
              <a:defRPr/>
            </a:pPr>
            <a:r>
              <a:rPr lang="en-US" sz="1600" dirty="0">
                <a:ea typeface="ＭＳ Ｐゴシック" charset="0"/>
              </a:rPr>
              <a:t>XYZ Bank, Inc.</a:t>
            </a:r>
          </a:p>
          <a:p>
            <a:pPr algn="ctr" eaLnBrk="1" hangingPunct="1">
              <a:lnSpc>
                <a:spcPct val="80000"/>
              </a:lnSpc>
              <a:buFontTx/>
              <a:buNone/>
              <a:tabLst>
                <a:tab pos="6858000" algn="dec"/>
                <a:tab pos="8340725" algn="dec"/>
              </a:tabLst>
              <a:defRPr/>
            </a:pPr>
            <a:r>
              <a:rPr lang="en-US" sz="1600" dirty="0">
                <a:ea typeface="ＭＳ Ｐゴシック" charset="0"/>
              </a:rPr>
              <a:t>Statement of Cash Flows (in million()</a:t>
            </a:r>
          </a:p>
          <a:p>
            <a:pPr algn="ctr" eaLnBrk="1" hangingPunct="1">
              <a:lnSpc>
                <a:spcPct val="80000"/>
              </a:lnSpc>
              <a:buFontTx/>
              <a:buNone/>
              <a:tabLst>
                <a:tab pos="6858000" algn="dec"/>
                <a:tab pos="8340725" algn="dec"/>
              </a:tabLst>
              <a:defRPr/>
            </a:pPr>
            <a:r>
              <a:rPr lang="en-US" sz="1600" dirty="0">
                <a:ea typeface="ＭＳ Ｐゴシック" charset="0"/>
              </a:rPr>
              <a:t>Year Ended June 30, 2006</a:t>
            </a:r>
          </a:p>
          <a:p>
            <a:pPr eaLnBrk="1" hangingPunct="1">
              <a:lnSpc>
                <a:spcPct val="80000"/>
              </a:lnSpc>
              <a:buFontTx/>
              <a:buNone/>
              <a:tabLst>
                <a:tab pos="6858000" algn="dec"/>
                <a:tab pos="8340725" algn="dec"/>
              </a:tabLst>
              <a:defRPr/>
            </a:pPr>
            <a:r>
              <a:rPr lang="en-US" sz="1600" dirty="0">
                <a:ea typeface="ＭＳ Ｐゴシック" charset="0"/>
              </a:rPr>
              <a:t>Cash inflows from operating activities		$85,000</a:t>
            </a:r>
          </a:p>
          <a:p>
            <a:pPr eaLnBrk="1" hangingPunct="1">
              <a:lnSpc>
                <a:spcPct val="80000"/>
              </a:lnSpc>
              <a:buFontTx/>
              <a:buNone/>
              <a:tabLst>
                <a:tab pos="6858000" algn="dec"/>
                <a:tab pos="8340725" algn="dec"/>
              </a:tabLst>
              <a:defRPr/>
            </a:pPr>
            <a:r>
              <a:rPr lang="en-US" sz="1600" dirty="0">
                <a:ea typeface="ＭＳ Ｐゴシック" charset="0"/>
              </a:rPr>
              <a:t>Cash flows from investing activities:</a:t>
            </a:r>
          </a:p>
          <a:p>
            <a:pPr eaLnBrk="1" hangingPunct="1">
              <a:lnSpc>
                <a:spcPct val="80000"/>
              </a:lnSpc>
              <a:buFontTx/>
              <a:buNone/>
              <a:tabLst>
                <a:tab pos="6858000" algn="dec"/>
                <a:tab pos="8340725" algn="dec"/>
              </a:tabLst>
              <a:defRPr/>
            </a:pPr>
            <a:r>
              <a:rPr lang="en-US" sz="1600" dirty="0">
                <a:ea typeface="ＭＳ Ｐゴシック" charset="0"/>
              </a:rPr>
              <a:t>   Acquired properties	($101,000)</a:t>
            </a:r>
          </a:p>
          <a:p>
            <a:pPr eaLnBrk="1" hangingPunct="1">
              <a:lnSpc>
                <a:spcPct val="80000"/>
              </a:lnSpc>
              <a:buFontTx/>
              <a:buNone/>
              <a:tabLst>
                <a:tab pos="6858000" algn="dec"/>
                <a:tab pos="8340725" algn="dec"/>
              </a:tabLst>
              <a:defRPr/>
            </a:pPr>
            <a:r>
              <a:rPr lang="en-US" sz="1600" dirty="0">
                <a:ea typeface="ＭＳ Ｐゴシック" charset="0"/>
              </a:rPr>
              <a:t>   Sold properties	</a:t>
            </a:r>
            <a:r>
              <a:rPr lang="en-US" sz="1600" u="sng" dirty="0">
                <a:ea typeface="ＭＳ Ｐゴシック" charset="0"/>
              </a:rPr>
              <a:t>24,000</a:t>
            </a:r>
          </a:p>
          <a:p>
            <a:pPr eaLnBrk="1" hangingPunct="1">
              <a:lnSpc>
                <a:spcPct val="80000"/>
              </a:lnSpc>
              <a:buFontTx/>
              <a:buNone/>
              <a:tabLst>
                <a:tab pos="6858000" algn="dec"/>
                <a:tab pos="8340725" algn="dec"/>
              </a:tabLst>
              <a:defRPr/>
            </a:pPr>
            <a:r>
              <a:rPr lang="en-US" sz="1600" dirty="0">
                <a:ea typeface="ＭＳ Ｐゴシック" charset="0"/>
              </a:rPr>
              <a:t>      Net cash flows from investing activities		(77,000)</a:t>
            </a:r>
          </a:p>
          <a:p>
            <a:pPr eaLnBrk="1" hangingPunct="1">
              <a:lnSpc>
                <a:spcPct val="80000"/>
              </a:lnSpc>
              <a:buFontTx/>
              <a:buNone/>
              <a:tabLst>
                <a:tab pos="6858000" algn="dec"/>
                <a:tab pos="8340725" algn="dec"/>
              </a:tabLst>
              <a:defRPr/>
            </a:pPr>
            <a:r>
              <a:rPr lang="en-US" sz="1600" dirty="0">
                <a:ea typeface="ＭＳ Ｐゴシック" charset="0"/>
              </a:rPr>
              <a:t>Cash flows from financing activities:</a:t>
            </a:r>
          </a:p>
          <a:p>
            <a:pPr eaLnBrk="1" hangingPunct="1">
              <a:lnSpc>
                <a:spcPct val="80000"/>
              </a:lnSpc>
              <a:buFontTx/>
              <a:buNone/>
              <a:tabLst>
                <a:tab pos="6858000" algn="dec"/>
                <a:tab pos="8340725" algn="dec"/>
              </a:tabLst>
              <a:defRPr/>
            </a:pPr>
            <a:r>
              <a:rPr lang="en-US" sz="1600" dirty="0">
                <a:ea typeface="ＭＳ Ｐゴシック" charset="0"/>
              </a:rPr>
              <a:t>	Increase in share capital	$30,000</a:t>
            </a:r>
          </a:p>
          <a:p>
            <a:pPr eaLnBrk="1" hangingPunct="1">
              <a:lnSpc>
                <a:spcPct val="80000"/>
              </a:lnSpc>
              <a:buFontTx/>
              <a:buNone/>
              <a:tabLst>
                <a:tab pos="6858000" algn="dec"/>
                <a:tab pos="8340725" algn="dec"/>
              </a:tabLst>
              <a:defRPr/>
            </a:pPr>
            <a:r>
              <a:rPr lang="en-US" sz="1600" dirty="0">
                <a:ea typeface="ＭＳ Ｐゴシック" charset="0"/>
              </a:rPr>
              <a:t>	Purchase of treasury bills	(15,000)</a:t>
            </a:r>
          </a:p>
          <a:p>
            <a:pPr eaLnBrk="1" hangingPunct="1">
              <a:lnSpc>
                <a:spcPct val="80000"/>
              </a:lnSpc>
              <a:buFontTx/>
              <a:buNone/>
              <a:tabLst>
                <a:tab pos="6858000" algn="dec"/>
                <a:tab pos="8340725" algn="dec"/>
              </a:tabLst>
              <a:defRPr/>
            </a:pPr>
            <a:r>
              <a:rPr lang="en-US" sz="1600" dirty="0">
                <a:ea typeface="ＭＳ Ｐゴシック" charset="0"/>
              </a:rPr>
              <a:t>	Paid dividends	</a:t>
            </a:r>
            <a:r>
              <a:rPr lang="en-US" sz="1600" u="sng" dirty="0">
                <a:ea typeface="ＭＳ Ｐゴシック" charset="0"/>
              </a:rPr>
              <a:t>(11,000)</a:t>
            </a:r>
          </a:p>
          <a:p>
            <a:pPr eaLnBrk="1" hangingPunct="1">
              <a:lnSpc>
                <a:spcPct val="80000"/>
              </a:lnSpc>
              <a:buFontTx/>
              <a:buNone/>
              <a:tabLst>
                <a:tab pos="6858000" algn="dec"/>
                <a:tab pos="8340725" algn="dec"/>
              </a:tabLst>
              <a:defRPr/>
            </a:pPr>
            <a:r>
              <a:rPr lang="en-US" sz="1600" dirty="0">
                <a:ea typeface="ＭＳ Ｐゴシック" charset="0"/>
              </a:rPr>
              <a:t>      Net cash flows from financing activities:		</a:t>
            </a:r>
            <a:r>
              <a:rPr lang="en-US" sz="1600" u="sng" dirty="0">
                <a:ea typeface="ＭＳ Ｐゴシック" charset="0"/>
              </a:rPr>
              <a:t>4,000</a:t>
            </a:r>
          </a:p>
          <a:p>
            <a:pPr eaLnBrk="1" hangingPunct="1">
              <a:lnSpc>
                <a:spcPct val="80000"/>
              </a:lnSpc>
              <a:buFontTx/>
              <a:buNone/>
              <a:tabLst>
                <a:tab pos="6858000" algn="dec"/>
                <a:tab pos="8340725" algn="dec"/>
              </a:tabLst>
              <a:defRPr/>
            </a:pPr>
            <a:r>
              <a:rPr lang="en-US" sz="1600" dirty="0">
                <a:ea typeface="ＭＳ Ｐゴシック" charset="0"/>
              </a:rPr>
              <a:t>Net increase in cash during the year		$12,000</a:t>
            </a:r>
          </a:p>
          <a:p>
            <a:pPr eaLnBrk="1" hangingPunct="1">
              <a:lnSpc>
                <a:spcPct val="80000"/>
              </a:lnSpc>
              <a:buFontTx/>
              <a:buNone/>
              <a:tabLst>
                <a:tab pos="6858000" algn="dec"/>
                <a:tab pos="8340725" algn="dec"/>
              </a:tabLst>
              <a:defRPr/>
            </a:pPr>
            <a:r>
              <a:rPr lang="en-US" sz="1600" dirty="0">
                <a:ea typeface="ＭＳ Ｐゴシック" charset="0"/>
              </a:rPr>
              <a:t>Cash balance, June 30, 2007		</a:t>
            </a:r>
            <a:r>
              <a:rPr lang="en-US" sz="1600" u="sng" dirty="0">
                <a:ea typeface="ＭＳ Ｐゴシック" charset="0"/>
              </a:rPr>
              <a:t>20,000</a:t>
            </a:r>
          </a:p>
          <a:p>
            <a:pPr eaLnBrk="1" hangingPunct="1">
              <a:lnSpc>
                <a:spcPct val="80000"/>
              </a:lnSpc>
              <a:buFontTx/>
              <a:buNone/>
              <a:tabLst>
                <a:tab pos="6858000" algn="dec"/>
                <a:tab pos="8340725" algn="dec"/>
              </a:tabLst>
              <a:defRPr/>
            </a:pPr>
            <a:r>
              <a:rPr lang="en-US" sz="1600" dirty="0">
                <a:ea typeface="ＭＳ Ｐゴシック" charset="0"/>
              </a:rPr>
              <a:t>Cash balance, June 30, 2008		</a:t>
            </a:r>
            <a:r>
              <a:rPr lang="en-US" sz="1600" u="sng" dirty="0">
                <a:ea typeface="ＭＳ Ｐゴシック" charset="0"/>
              </a:rPr>
              <a:t>$32,000</a:t>
            </a:r>
          </a:p>
          <a:p>
            <a:pPr eaLnBrk="1" hangingPunct="1">
              <a:lnSpc>
                <a:spcPct val="80000"/>
              </a:lnSpc>
              <a:buFontTx/>
              <a:buNone/>
              <a:tabLst>
                <a:tab pos="6858000" algn="dec"/>
                <a:tab pos="8340725" algn="dec"/>
              </a:tabLst>
              <a:defRPr/>
            </a:pPr>
            <a:endParaRPr lang="en-US" sz="1600" dirty="0">
              <a:ea typeface="ＭＳ Ｐゴシック" charset="0"/>
            </a:endParaRPr>
          </a:p>
        </p:txBody>
      </p:sp>
      <p:sp>
        <p:nvSpPr>
          <p:cNvPr id="61443" name="Slide Number Placeholder 3">
            <a:extLst>
              <a:ext uri="{FF2B5EF4-FFF2-40B4-BE49-F238E27FC236}">
                <a16:creationId xmlns:a16="http://schemas.microsoft.com/office/drawing/2014/main" id="{395D243C-8889-4A4E-A300-8076C3B53B51}"/>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BB8461E2-2F5D-4776-8FD0-20B59C0BF880}" type="slidenum">
              <a:rPr lang="en-US" altLang="en-US" sz="1400">
                <a:latin typeface="Times New Roman" panose="02020603050405020304" pitchFamily="18" charset="0"/>
              </a:rPr>
              <a:pPr algn="l" eaLnBrk="1" hangingPunct="1"/>
              <a:t>32</a:t>
            </a:fld>
            <a:endParaRPr lang="en-US" altLang="en-US" sz="1400">
              <a:latin typeface="Times New Roman" panose="02020603050405020304" pitchFamily="18" charset="0"/>
            </a:endParaRPr>
          </a:p>
        </p:txBody>
      </p:sp>
      <p:sp>
        <p:nvSpPr>
          <p:cNvPr id="126979" name="Line 5">
            <a:extLst>
              <a:ext uri="{FF2B5EF4-FFF2-40B4-BE49-F238E27FC236}">
                <a16:creationId xmlns:a16="http://schemas.microsoft.com/office/drawing/2014/main" id="{988D3E87-9F4B-445D-A83A-971D86CE1668}"/>
              </a:ext>
            </a:extLst>
          </p:cNvPr>
          <p:cNvSpPr>
            <a:spLocks noChangeShapeType="1"/>
          </p:cNvSpPr>
          <p:nvPr/>
        </p:nvSpPr>
        <p:spPr bwMode="auto">
          <a:xfrm>
            <a:off x="7646988" y="6164263"/>
            <a:ext cx="11969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SG"/>
          </a:p>
        </p:txBody>
      </p:sp>
    </p:spTree>
    <p:extLst>
      <p:ext uri="{BB962C8B-B14F-4D97-AF65-F5344CB8AC3E}">
        <p14:creationId xmlns:p14="http://schemas.microsoft.com/office/powerpoint/2010/main" val="17895331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39971">
                                            <p:txEl>
                                              <p:pRg st="3" end="3"/>
                                            </p:txEl>
                                          </p:spTgt>
                                        </p:tgtEl>
                                        <p:attrNameLst>
                                          <p:attrName>style.visibility</p:attrName>
                                        </p:attrNameLst>
                                      </p:cBhvr>
                                      <p:to>
                                        <p:strVal val="visible"/>
                                      </p:to>
                                    </p:set>
                                    <p:animEffect transition="in" filter="dissolve">
                                      <p:cBhvr>
                                        <p:cTn id="7" dur="500"/>
                                        <p:tgtEl>
                                          <p:spTgt spid="33997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39971">
                                            <p:txEl>
                                              <p:pRg st="4" end="4"/>
                                            </p:txEl>
                                          </p:spTgt>
                                        </p:tgtEl>
                                        <p:attrNameLst>
                                          <p:attrName>style.visibility</p:attrName>
                                        </p:attrNameLst>
                                      </p:cBhvr>
                                      <p:to>
                                        <p:strVal val="visible"/>
                                      </p:to>
                                    </p:set>
                                    <p:animEffect transition="in" filter="dissolve">
                                      <p:cBhvr>
                                        <p:cTn id="12" dur="500"/>
                                        <p:tgtEl>
                                          <p:spTgt spid="339971">
                                            <p:txEl>
                                              <p:pRg st="4" end="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39971">
                                            <p:txEl>
                                              <p:pRg st="5" end="5"/>
                                            </p:txEl>
                                          </p:spTgt>
                                        </p:tgtEl>
                                        <p:attrNameLst>
                                          <p:attrName>style.visibility</p:attrName>
                                        </p:attrNameLst>
                                      </p:cBhvr>
                                      <p:to>
                                        <p:strVal val="visible"/>
                                      </p:to>
                                    </p:set>
                                    <p:animEffect transition="in" filter="dissolve">
                                      <p:cBhvr>
                                        <p:cTn id="15" dur="500"/>
                                        <p:tgtEl>
                                          <p:spTgt spid="339971">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39971">
                                            <p:txEl>
                                              <p:pRg st="6" end="6"/>
                                            </p:txEl>
                                          </p:spTgt>
                                        </p:tgtEl>
                                        <p:attrNameLst>
                                          <p:attrName>style.visibility</p:attrName>
                                        </p:attrNameLst>
                                      </p:cBhvr>
                                      <p:to>
                                        <p:strVal val="visible"/>
                                      </p:to>
                                    </p:set>
                                    <p:animEffect transition="in" filter="dissolve">
                                      <p:cBhvr>
                                        <p:cTn id="18" dur="500"/>
                                        <p:tgtEl>
                                          <p:spTgt spid="339971">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39971">
                                            <p:txEl>
                                              <p:pRg st="7" end="7"/>
                                            </p:txEl>
                                          </p:spTgt>
                                        </p:tgtEl>
                                        <p:attrNameLst>
                                          <p:attrName>style.visibility</p:attrName>
                                        </p:attrNameLst>
                                      </p:cBhvr>
                                      <p:to>
                                        <p:strVal val="visible"/>
                                      </p:to>
                                    </p:set>
                                    <p:animEffect transition="in" filter="dissolve">
                                      <p:cBhvr>
                                        <p:cTn id="21" dur="500"/>
                                        <p:tgtEl>
                                          <p:spTgt spid="339971">
                                            <p:txEl>
                                              <p:pRg st="7" end="7"/>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339971">
                                            <p:txEl>
                                              <p:pRg st="8" end="8"/>
                                            </p:txEl>
                                          </p:spTgt>
                                        </p:tgtEl>
                                        <p:attrNameLst>
                                          <p:attrName>style.visibility</p:attrName>
                                        </p:attrNameLst>
                                      </p:cBhvr>
                                      <p:to>
                                        <p:strVal val="visible"/>
                                      </p:to>
                                    </p:set>
                                    <p:animEffect transition="in" filter="dissolve">
                                      <p:cBhvr>
                                        <p:cTn id="26" dur="500"/>
                                        <p:tgtEl>
                                          <p:spTgt spid="339971">
                                            <p:txEl>
                                              <p:pRg st="8" end="8"/>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39971">
                                            <p:txEl>
                                              <p:pRg st="9" end="9"/>
                                            </p:txEl>
                                          </p:spTgt>
                                        </p:tgtEl>
                                        <p:attrNameLst>
                                          <p:attrName>style.visibility</p:attrName>
                                        </p:attrNameLst>
                                      </p:cBhvr>
                                      <p:to>
                                        <p:strVal val="visible"/>
                                      </p:to>
                                    </p:set>
                                    <p:animEffect transition="in" filter="dissolve">
                                      <p:cBhvr>
                                        <p:cTn id="29" dur="500"/>
                                        <p:tgtEl>
                                          <p:spTgt spid="339971">
                                            <p:txEl>
                                              <p:pRg st="9" end="9"/>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39971">
                                            <p:txEl>
                                              <p:pRg st="10" end="10"/>
                                            </p:txEl>
                                          </p:spTgt>
                                        </p:tgtEl>
                                        <p:attrNameLst>
                                          <p:attrName>style.visibility</p:attrName>
                                        </p:attrNameLst>
                                      </p:cBhvr>
                                      <p:to>
                                        <p:strVal val="visible"/>
                                      </p:to>
                                    </p:set>
                                    <p:animEffect transition="in" filter="dissolve">
                                      <p:cBhvr>
                                        <p:cTn id="32" dur="500"/>
                                        <p:tgtEl>
                                          <p:spTgt spid="339971">
                                            <p:txEl>
                                              <p:pRg st="10" end="10"/>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39971">
                                            <p:txEl>
                                              <p:pRg st="11" end="11"/>
                                            </p:txEl>
                                          </p:spTgt>
                                        </p:tgtEl>
                                        <p:attrNameLst>
                                          <p:attrName>style.visibility</p:attrName>
                                        </p:attrNameLst>
                                      </p:cBhvr>
                                      <p:to>
                                        <p:strVal val="visible"/>
                                      </p:to>
                                    </p:set>
                                    <p:animEffect transition="in" filter="dissolve">
                                      <p:cBhvr>
                                        <p:cTn id="35" dur="500"/>
                                        <p:tgtEl>
                                          <p:spTgt spid="339971">
                                            <p:txEl>
                                              <p:pRg st="11" end="11"/>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339971">
                                            <p:txEl>
                                              <p:pRg st="12" end="12"/>
                                            </p:txEl>
                                          </p:spTgt>
                                        </p:tgtEl>
                                        <p:attrNameLst>
                                          <p:attrName>style.visibility</p:attrName>
                                        </p:attrNameLst>
                                      </p:cBhvr>
                                      <p:to>
                                        <p:strVal val="visible"/>
                                      </p:to>
                                    </p:set>
                                    <p:animEffect transition="in" filter="dissolve">
                                      <p:cBhvr>
                                        <p:cTn id="38" dur="500"/>
                                        <p:tgtEl>
                                          <p:spTgt spid="339971">
                                            <p:txEl>
                                              <p:pRg st="12" end="1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339971">
                                            <p:txEl>
                                              <p:pRg st="13" end="13"/>
                                            </p:txEl>
                                          </p:spTgt>
                                        </p:tgtEl>
                                        <p:attrNameLst>
                                          <p:attrName>style.visibility</p:attrName>
                                        </p:attrNameLst>
                                      </p:cBhvr>
                                      <p:to>
                                        <p:strVal val="visible"/>
                                      </p:to>
                                    </p:set>
                                    <p:animEffect transition="in" filter="dissolve">
                                      <p:cBhvr>
                                        <p:cTn id="43" dur="500"/>
                                        <p:tgtEl>
                                          <p:spTgt spid="339971">
                                            <p:txEl>
                                              <p:pRg st="13" end="13"/>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339971">
                                            <p:txEl>
                                              <p:pRg st="14" end="14"/>
                                            </p:txEl>
                                          </p:spTgt>
                                        </p:tgtEl>
                                        <p:attrNameLst>
                                          <p:attrName>style.visibility</p:attrName>
                                        </p:attrNameLst>
                                      </p:cBhvr>
                                      <p:to>
                                        <p:strVal val="visible"/>
                                      </p:to>
                                    </p:set>
                                    <p:animEffect transition="in" filter="dissolve">
                                      <p:cBhvr>
                                        <p:cTn id="46" dur="500"/>
                                        <p:tgtEl>
                                          <p:spTgt spid="339971">
                                            <p:txEl>
                                              <p:pRg st="14" end="14"/>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339971">
                                            <p:txEl>
                                              <p:pRg st="15" end="15"/>
                                            </p:txEl>
                                          </p:spTgt>
                                        </p:tgtEl>
                                        <p:attrNameLst>
                                          <p:attrName>style.visibility</p:attrName>
                                        </p:attrNameLst>
                                      </p:cBhvr>
                                      <p:to>
                                        <p:strVal val="visible"/>
                                      </p:to>
                                    </p:set>
                                    <p:animEffect transition="in" filter="dissolve">
                                      <p:cBhvr>
                                        <p:cTn id="49" dur="500"/>
                                        <p:tgtEl>
                                          <p:spTgt spid="33997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8556-45D5-483E-8D7F-D8799F327F4B}"/>
              </a:ext>
            </a:extLst>
          </p:cNvPr>
          <p:cNvSpPr>
            <a:spLocks noGrp="1"/>
          </p:cNvSpPr>
          <p:nvPr>
            <p:ph type="title"/>
          </p:nvPr>
        </p:nvSpPr>
        <p:spPr/>
        <p:txBody>
          <a:bodyPr/>
          <a:lstStyle/>
          <a:p>
            <a:r>
              <a:rPr lang="en-US" dirty="0"/>
              <a:t>Exercise</a:t>
            </a:r>
            <a:endParaRPr lang="en-SG" dirty="0"/>
          </a:p>
        </p:txBody>
      </p:sp>
      <p:sp>
        <p:nvSpPr>
          <p:cNvPr id="3" name="Content Placeholder 2">
            <a:extLst>
              <a:ext uri="{FF2B5EF4-FFF2-40B4-BE49-F238E27FC236}">
                <a16:creationId xmlns:a16="http://schemas.microsoft.com/office/drawing/2014/main" id="{B10B6616-9009-4E2E-86C6-56359AE78F47}"/>
              </a:ext>
            </a:extLst>
          </p:cNvPr>
          <p:cNvSpPr>
            <a:spLocks noGrp="1"/>
          </p:cNvSpPr>
          <p:nvPr>
            <p:ph idx="1"/>
          </p:nvPr>
        </p:nvSpPr>
        <p:spPr/>
        <p:txBody>
          <a:bodyPr/>
          <a:lstStyle/>
          <a:p>
            <a:r>
              <a:rPr lang="en-US" dirty="0"/>
              <a:t>Owner Invest 90,000 cash</a:t>
            </a:r>
          </a:p>
          <a:p>
            <a:r>
              <a:rPr lang="en-US" dirty="0"/>
              <a:t>Sales 50,000</a:t>
            </a:r>
          </a:p>
          <a:p>
            <a:r>
              <a:rPr lang="en-US" dirty="0"/>
              <a:t>Expense 30,000</a:t>
            </a:r>
          </a:p>
          <a:p>
            <a:r>
              <a:rPr lang="en-US" dirty="0"/>
              <a:t>Assume no tax, no inventory, no receivable</a:t>
            </a:r>
          </a:p>
          <a:p>
            <a:endParaRPr lang="en-SG" dirty="0"/>
          </a:p>
        </p:txBody>
      </p:sp>
    </p:spTree>
    <p:extLst>
      <p:ext uri="{BB962C8B-B14F-4D97-AF65-F5344CB8AC3E}">
        <p14:creationId xmlns:p14="http://schemas.microsoft.com/office/powerpoint/2010/main" val="709970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696F1-24A6-4C6A-9E91-2BA9C1CC22CB}"/>
              </a:ext>
            </a:extLst>
          </p:cNvPr>
          <p:cNvSpPr>
            <a:spLocks noGrp="1"/>
          </p:cNvSpPr>
          <p:nvPr>
            <p:ph type="title"/>
          </p:nvPr>
        </p:nvSpPr>
        <p:spPr>
          <a:xfrm>
            <a:off x="313362" y="127576"/>
            <a:ext cx="8229600" cy="1143000"/>
          </a:xfrm>
        </p:spPr>
        <p:txBody>
          <a:bodyPr/>
          <a:lstStyle/>
          <a:p>
            <a:r>
              <a:rPr lang="en-US" dirty="0"/>
              <a:t>Journal and Leger</a:t>
            </a:r>
            <a:endParaRPr lang="en-SG" dirty="0"/>
          </a:p>
        </p:txBody>
      </p:sp>
      <p:sp>
        <p:nvSpPr>
          <p:cNvPr id="3" name="Content Placeholder 2">
            <a:extLst>
              <a:ext uri="{FF2B5EF4-FFF2-40B4-BE49-F238E27FC236}">
                <a16:creationId xmlns:a16="http://schemas.microsoft.com/office/drawing/2014/main" id="{85D32746-C48C-4CAA-9E7C-50A71E42CDC8}"/>
              </a:ext>
            </a:extLst>
          </p:cNvPr>
          <p:cNvSpPr>
            <a:spLocks noGrp="1"/>
          </p:cNvSpPr>
          <p:nvPr>
            <p:ph idx="1"/>
          </p:nvPr>
        </p:nvSpPr>
        <p:spPr>
          <a:xfrm>
            <a:off x="403868" y="1801027"/>
            <a:ext cx="3721601" cy="829030"/>
          </a:xfrm>
        </p:spPr>
        <p:txBody>
          <a:bodyPr>
            <a:normAutofit/>
          </a:bodyPr>
          <a:lstStyle/>
          <a:p>
            <a:pPr marL="0" indent="0">
              <a:buNone/>
            </a:pPr>
            <a:r>
              <a:rPr lang="en-US" sz="2000" dirty="0"/>
              <a:t>Dr Cash 			90,000</a:t>
            </a:r>
          </a:p>
          <a:p>
            <a:pPr marL="0" indent="0">
              <a:buNone/>
            </a:pPr>
            <a:r>
              <a:rPr lang="en-US" sz="2000" dirty="0"/>
              <a:t>Cr Ordinary Share 	90,000</a:t>
            </a:r>
            <a:endParaRPr lang="en-SG" sz="2000" dirty="0"/>
          </a:p>
        </p:txBody>
      </p:sp>
      <p:cxnSp>
        <p:nvCxnSpPr>
          <p:cNvPr id="5" name="Straight Connector 4">
            <a:extLst>
              <a:ext uri="{FF2B5EF4-FFF2-40B4-BE49-F238E27FC236}">
                <a16:creationId xmlns:a16="http://schemas.microsoft.com/office/drawing/2014/main" id="{FBC8B51B-94CF-45CB-826A-E351EF9FD6D0}"/>
              </a:ext>
            </a:extLst>
          </p:cNvPr>
          <p:cNvCxnSpPr/>
          <p:nvPr/>
        </p:nvCxnSpPr>
        <p:spPr>
          <a:xfrm>
            <a:off x="4685015" y="1756752"/>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7CF20E8-9C3B-490A-8FB4-32288AC07C19}"/>
              </a:ext>
            </a:extLst>
          </p:cNvPr>
          <p:cNvCxnSpPr/>
          <p:nvPr/>
        </p:nvCxnSpPr>
        <p:spPr>
          <a:xfrm>
            <a:off x="5691882" y="1756752"/>
            <a:ext cx="0" cy="133564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64C23C7-C08B-459B-A62E-B7619457EFC8}"/>
              </a:ext>
            </a:extLst>
          </p:cNvPr>
          <p:cNvCxnSpPr/>
          <p:nvPr/>
        </p:nvCxnSpPr>
        <p:spPr>
          <a:xfrm>
            <a:off x="6863137" y="1756752"/>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952D4E8-5DCF-445B-A749-184F2CE93986}"/>
              </a:ext>
            </a:extLst>
          </p:cNvPr>
          <p:cNvCxnSpPr/>
          <p:nvPr/>
        </p:nvCxnSpPr>
        <p:spPr>
          <a:xfrm>
            <a:off x="7756988" y="1756752"/>
            <a:ext cx="0" cy="133564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B9DFEE86-C587-4755-9CF2-D64A9B9B0A51}"/>
              </a:ext>
            </a:extLst>
          </p:cNvPr>
          <p:cNvSpPr txBox="1"/>
          <p:nvPr/>
        </p:nvSpPr>
        <p:spPr>
          <a:xfrm>
            <a:off x="5335635" y="1318724"/>
            <a:ext cx="630301" cy="369332"/>
          </a:xfrm>
          <a:prstGeom prst="rect">
            <a:avLst/>
          </a:prstGeom>
          <a:noFill/>
        </p:spPr>
        <p:txBody>
          <a:bodyPr wrap="none" rtlCol="0">
            <a:spAutoFit/>
          </a:bodyPr>
          <a:lstStyle/>
          <a:p>
            <a:r>
              <a:rPr lang="en-US" dirty="0"/>
              <a:t>Cash</a:t>
            </a:r>
            <a:endParaRPr lang="en-SG" dirty="0"/>
          </a:p>
        </p:txBody>
      </p:sp>
      <p:sp>
        <p:nvSpPr>
          <p:cNvPr id="11" name="TextBox 10">
            <a:extLst>
              <a:ext uri="{FF2B5EF4-FFF2-40B4-BE49-F238E27FC236}">
                <a16:creationId xmlns:a16="http://schemas.microsoft.com/office/drawing/2014/main" id="{1AAC8AD2-CD71-4B6F-B2E2-F27ACA2A570F}"/>
              </a:ext>
            </a:extLst>
          </p:cNvPr>
          <p:cNvSpPr txBox="1"/>
          <p:nvPr/>
        </p:nvSpPr>
        <p:spPr>
          <a:xfrm>
            <a:off x="7055397" y="1317780"/>
            <a:ext cx="1590307" cy="369332"/>
          </a:xfrm>
          <a:prstGeom prst="rect">
            <a:avLst/>
          </a:prstGeom>
          <a:noFill/>
        </p:spPr>
        <p:txBody>
          <a:bodyPr wrap="none" rtlCol="0">
            <a:spAutoFit/>
          </a:bodyPr>
          <a:lstStyle/>
          <a:p>
            <a:r>
              <a:rPr lang="en-US" dirty="0"/>
              <a:t>Ordinary Share</a:t>
            </a:r>
            <a:endParaRPr lang="en-SG" dirty="0"/>
          </a:p>
        </p:txBody>
      </p:sp>
      <p:sp>
        <p:nvSpPr>
          <p:cNvPr id="12" name="TextBox 11">
            <a:extLst>
              <a:ext uri="{FF2B5EF4-FFF2-40B4-BE49-F238E27FC236}">
                <a16:creationId xmlns:a16="http://schemas.microsoft.com/office/drawing/2014/main" id="{407ECD41-6D95-429F-BE00-C3DBA3FFFB11}"/>
              </a:ext>
            </a:extLst>
          </p:cNvPr>
          <p:cNvSpPr txBox="1"/>
          <p:nvPr/>
        </p:nvSpPr>
        <p:spPr>
          <a:xfrm>
            <a:off x="4850608" y="1848506"/>
            <a:ext cx="827471" cy="369332"/>
          </a:xfrm>
          <a:prstGeom prst="rect">
            <a:avLst/>
          </a:prstGeom>
          <a:noFill/>
        </p:spPr>
        <p:txBody>
          <a:bodyPr wrap="none" rtlCol="0">
            <a:spAutoFit/>
          </a:bodyPr>
          <a:lstStyle/>
          <a:p>
            <a:r>
              <a:rPr lang="en-US" dirty="0"/>
              <a:t>90,000</a:t>
            </a:r>
            <a:endParaRPr lang="en-SG" dirty="0"/>
          </a:p>
        </p:txBody>
      </p:sp>
      <p:sp>
        <p:nvSpPr>
          <p:cNvPr id="13" name="TextBox 12">
            <a:extLst>
              <a:ext uri="{FF2B5EF4-FFF2-40B4-BE49-F238E27FC236}">
                <a16:creationId xmlns:a16="http://schemas.microsoft.com/office/drawing/2014/main" id="{210F796C-FE43-441E-B126-9E93209F77FD}"/>
              </a:ext>
            </a:extLst>
          </p:cNvPr>
          <p:cNvSpPr txBox="1"/>
          <p:nvPr/>
        </p:nvSpPr>
        <p:spPr>
          <a:xfrm>
            <a:off x="4875109" y="2674983"/>
            <a:ext cx="827471" cy="369332"/>
          </a:xfrm>
          <a:prstGeom prst="rect">
            <a:avLst/>
          </a:prstGeom>
          <a:noFill/>
        </p:spPr>
        <p:txBody>
          <a:bodyPr wrap="none" rtlCol="0">
            <a:spAutoFit/>
          </a:bodyPr>
          <a:lstStyle/>
          <a:p>
            <a:r>
              <a:rPr lang="en-US" dirty="0"/>
              <a:t>90,000</a:t>
            </a:r>
            <a:endParaRPr lang="en-SG" dirty="0"/>
          </a:p>
        </p:txBody>
      </p:sp>
      <p:sp>
        <p:nvSpPr>
          <p:cNvPr id="16" name="TextBox 15">
            <a:extLst>
              <a:ext uri="{FF2B5EF4-FFF2-40B4-BE49-F238E27FC236}">
                <a16:creationId xmlns:a16="http://schemas.microsoft.com/office/drawing/2014/main" id="{F0E0F71C-4AEF-4249-9823-5904B79B5C5E}"/>
              </a:ext>
            </a:extLst>
          </p:cNvPr>
          <p:cNvSpPr txBox="1"/>
          <p:nvPr/>
        </p:nvSpPr>
        <p:spPr>
          <a:xfrm>
            <a:off x="7960683" y="2723060"/>
            <a:ext cx="827471" cy="369332"/>
          </a:xfrm>
          <a:prstGeom prst="rect">
            <a:avLst/>
          </a:prstGeom>
          <a:noFill/>
        </p:spPr>
        <p:txBody>
          <a:bodyPr wrap="none" rtlCol="0">
            <a:spAutoFit/>
          </a:bodyPr>
          <a:lstStyle/>
          <a:p>
            <a:r>
              <a:rPr lang="en-US" dirty="0"/>
              <a:t>90,000</a:t>
            </a:r>
            <a:endParaRPr lang="en-SG" dirty="0"/>
          </a:p>
        </p:txBody>
      </p:sp>
      <p:sp>
        <p:nvSpPr>
          <p:cNvPr id="17" name="TextBox 16">
            <a:extLst>
              <a:ext uri="{FF2B5EF4-FFF2-40B4-BE49-F238E27FC236}">
                <a16:creationId xmlns:a16="http://schemas.microsoft.com/office/drawing/2014/main" id="{3A98D1AB-CD1E-4D54-9DEA-FCC2880BECAC}"/>
              </a:ext>
            </a:extLst>
          </p:cNvPr>
          <p:cNvSpPr txBox="1"/>
          <p:nvPr/>
        </p:nvSpPr>
        <p:spPr>
          <a:xfrm>
            <a:off x="7912661" y="1819553"/>
            <a:ext cx="827471" cy="369332"/>
          </a:xfrm>
          <a:prstGeom prst="rect">
            <a:avLst/>
          </a:prstGeom>
          <a:noFill/>
        </p:spPr>
        <p:txBody>
          <a:bodyPr wrap="none" rtlCol="0">
            <a:spAutoFit/>
          </a:bodyPr>
          <a:lstStyle/>
          <a:p>
            <a:r>
              <a:rPr lang="en-US" dirty="0"/>
              <a:t>90,000</a:t>
            </a:r>
            <a:endParaRPr lang="en-SG" dirty="0"/>
          </a:p>
        </p:txBody>
      </p:sp>
      <p:cxnSp>
        <p:nvCxnSpPr>
          <p:cNvPr id="20" name="Straight Connector 19">
            <a:extLst>
              <a:ext uri="{FF2B5EF4-FFF2-40B4-BE49-F238E27FC236}">
                <a16:creationId xmlns:a16="http://schemas.microsoft.com/office/drawing/2014/main" id="{067880B6-0C4D-4D31-B4E7-E06F6811A9D0}"/>
              </a:ext>
            </a:extLst>
          </p:cNvPr>
          <p:cNvCxnSpPr/>
          <p:nvPr/>
        </p:nvCxnSpPr>
        <p:spPr>
          <a:xfrm>
            <a:off x="4726111" y="2674983"/>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8B2F0E0-AFD1-4396-866E-6CEEAA086457}"/>
              </a:ext>
            </a:extLst>
          </p:cNvPr>
          <p:cNvCxnSpPr/>
          <p:nvPr/>
        </p:nvCxnSpPr>
        <p:spPr>
          <a:xfrm>
            <a:off x="4726111" y="3092392"/>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759A65C4-8DAB-443F-B38C-DA912C9755D6}"/>
              </a:ext>
            </a:extLst>
          </p:cNvPr>
          <p:cNvCxnSpPr/>
          <p:nvPr/>
        </p:nvCxnSpPr>
        <p:spPr>
          <a:xfrm>
            <a:off x="6884779" y="2674983"/>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EEE6BEF-94A8-47CF-B3F6-D74A4F5E60C2}"/>
              </a:ext>
            </a:extLst>
          </p:cNvPr>
          <p:cNvCxnSpPr/>
          <p:nvPr/>
        </p:nvCxnSpPr>
        <p:spPr>
          <a:xfrm>
            <a:off x="6946890" y="3088576"/>
            <a:ext cx="1931542" cy="0"/>
          </a:xfrm>
          <a:prstGeom prst="line">
            <a:avLst/>
          </a:prstGeom>
        </p:spPr>
        <p:style>
          <a:lnRef idx="2">
            <a:schemeClr val="accent1"/>
          </a:lnRef>
          <a:fillRef idx="0">
            <a:schemeClr val="accent1"/>
          </a:fillRef>
          <a:effectRef idx="1">
            <a:schemeClr val="accent1"/>
          </a:effectRef>
          <a:fontRef idx="minor">
            <a:schemeClr val="tx1"/>
          </a:fontRef>
        </p:style>
      </p:cxnSp>
      <p:sp>
        <p:nvSpPr>
          <p:cNvPr id="24" name="Content Placeholder 2">
            <a:extLst>
              <a:ext uri="{FF2B5EF4-FFF2-40B4-BE49-F238E27FC236}">
                <a16:creationId xmlns:a16="http://schemas.microsoft.com/office/drawing/2014/main" id="{32E90E82-F317-4E70-A8EA-C0087E814861}"/>
              </a:ext>
            </a:extLst>
          </p:cNvPr>
          <p:cNvSpPr txBox="1">
            <a:spLocks/>
          </p:cNvSpPr>
          <p:nvPr/>
        </p:nvSpPr>
        <p:spPr>
          <a:xfrm>
            <a:off x="355846" y="3966855"/>
            <a:ext cx="3721601" cy="82903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Dr Cash 			50,000</a:t>
            </a:r>
          </a:p>
          <a:p>
            <a:pPr marL="0" indent="0">
              <a:buNone/>
            </a:pPr>
            <a:r>
              <a:rPr lang="en-US" sz="2000" dirty="0"/>
              <a:t>Cr Sales 			50,000</a:t>
            </a:r>
            <a:endParaRPr lang="en-SG" sz="2000" dirty="0"/>
          </a:p>
        </p:txBody>
      </p:sp>
      <p:cxnSp>
        <p:nvCxnSpPr>
          <p:cNvPr id="25" name="Straight Connector 24">
            <a:extLst>
              <a:ext uri="{FF2B5EF4-FFF2-40B4-BE49-F238E27FC236}">
                <a16:creationId xmlns:a16="http://schemas.microsoft.com/office/drawing/2014/main" id="{6AC234D3-C444-45E8-B6BA-AA7976EDE75A}"/>
              </a:ext>
            </a:extLst>
          </p:cNvPr>
          <p:cNvCxnSpPr/>
          <p:nvPr/>
        </p:nvCxnSpPr>
        <p:spPr>
          <a:xfrm>
            <a:off x="4636993" y="3922580"/>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F162470-EAB7-44FB-8834-BF180BA18928}"/>
              </a:ext>
            </a:extLst>
          </p:cNvPr>
          <p:cNvCxnSpPr/>
          <p:nvPr/>
        </p:nvCxnSpPr>
        <p:spPr>
          <a:xfrm>
            <a:off x="5643860" y="3922580"/>
            <a:ext cx="0" cy="133564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6C48D41A-B26B-42F9-8A5C-8C7DCB5F58EF}"/>
              </a:ext>
            </a:extLst>
          </p:cNvPr>
          <p:cNvCxnSpPr/>
          <p:nvPr/>
        </p:nvCxnSpPr>
        <p:spPr>
          <a:xfrm>
            <a:off x="6815115" y="3922580"/>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FB6B427-D23C-4493-95CD-D9561894B37F}"/>
              </a:ext>
            </a:extLst>
          </p:cNvPr>
          <p:cNvCxnSpPr/>
          <p:nvPr/>
        </p:nvCxnSpPr>
        <p:spPr>
          <a:xfrm>
            <a:off x="7708966" y="3922580"/>
            <a:ext cx="0" cy="1335640"/>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888220F-BE45-498E-8DBF-3D09E1335EFA}"/>
              </a:ext>
            </a:extLst>
          </p:cNvPr>
          <p:cNvSpPr txBox="1"/>
          <p:nvPr/>
        </p:nvSpPr>
        <p:spPr>
          <a:xfrm>
            <a:off x="5287613" y="3484552"/>
            <a:ext cx="630301" cy="369332"/>
          </a:xfrm>
          <a:prstGeom prst="rect">
            <a:avLst/>
          </a:prstGeom>
          <a:noFill/>
        </p:spPr>
        <p:txBody>
          <a:bodyPr wrap="none" rtlCol="0">
            <a:spAutoFit/>
          </a:bodyPr>
          <a:lstStyle/>
          <a:p>
            <a:r>
              <a:rPr lang="en-US" dirty="0"/>
              <a:t>Cash</a:t>
            </a:r>
            <a:endParaRPr lang="en-SG" dirty="0"/>
          </a:p>
        </p:txBody>
      </p:sp>
      <p:sp>
        <p:nvSpPr>
          <p:cNvPr id="30" name="TextBox 29">
            <a:extLst>
              <a:ext uri="{FF2B5EF4-FFF2-40B4-BE49-F238E27FC236}">
                <a16:creationId xmlns:a16="http://schemas.microsoft.com/office/drawing/2014/main" id="{7DC6498F-5654-4F46-BF1D-C74F7DB6FEB5}"/>
              </a:ext>
            </a:extLst>
          </p:cNvPr>
          <p:cNvSpPr txBox="1"/>
          <p:nvPr/>
        </p:nvSpPr>
        <p:spPr>
          <a:xfrm>
            <a:off x="7451308" y="3479792"/>
            <a:ext cx="659155" cy="369332"/>
          </a:xfrm>
          <a:prstGeom prst="rect">
            <a:avLst/>
          </a:prstGeom>
          <a:noFill/>
        </p:spPr>
        <p:txBody>
          <a:bodyPr wrap="none" rtlCol="0">
            <a:spAutoFit/>
          </a:bodyPr>
          <a:lstStyle/>
          <a:p>
            <a:r>
              <a:rPr lang="en-US" dirty="0"/>
              <a:t>Sales</a:t>
            </a:r>
            <a:endParaRPr lang="en-SG" dirty="0"/>
          </a:p>
        </p:txBody>
      </p:sp>
      <p:sp>
        <p:nvSpPr>
          <p:cNvPr id="31" name="TextBox 30">
            <a:extLst>
              <a:ext uri="{FF2B5EF4-FFF2-40B4-BE49-F238E27FC236}">
                <a16:creationId xmlns:a16="http://schemas.microsoft.com/office/drawing/2014/main" id="{D5CAF2E4-0F7E-47A5-9F9F-60552FD507AE}"/>
              </a:ext>
            </a:extLst>
          </p:cNvPr>
          <p:cNvSpPr txBox="1"/>
          <p:nvPr/>
        </p:nvSpPr>
        <p:spPr>
          <a:xfrm>
            <a:off x="4802586" y="4014334"/>
            <a:ext cx="827471" cy="369332"/>
          </a:xfrm>
          <a:prstGeom prst="rect">
            <a:avLst/>
          </a:prstGeom>
          <a:noFill/>
        </p:spPr>
        <p:txBody>
          <a:bodyPr wrap="none" rtlCol="0">
            <a:spAutoFit/>
          </a:bodyPr>
          <a:lstStyle/>
          <a:p>
            <a:r>
              <a:rPr lang="en-US" dirty="0"/>
              <a:t>90,000</a:t>
            </a:r>
            <a:endParaRPr lang="en-SG" dirty="0"/>
          </a:p>
        </p:txBody>
      </p:sp>
      <p:sp>
        <p:nvSpPr>
          <p:cNvPr id="32" name="TextBox 31">
            <a:extLst>
              <a:ext uri="{FF2B5EF4-FFF2-40B4-BE49-F238E27FC236}">
                <a16:creationId xmlns:a16="http://schemas.microsoft.com/office/drawing/2014/main" id="{63347C28-554B-4B52-BAF0-1BECF1A1110C}"/>
              </a:ext>
            </a:extLst>
          </p:cNvPr>
          <p:cNvSpPr txBox="1"/>
          <p:nvPr/>
        </p:nvSpPr>
        <p:spPr>
          <a:xfrm>
            <a:off x="4658274" y="4842493"/>
            <a:ext cx="944489" cy="369332"/>
          </a:xfrm>
          <a:prstGeom prst="rect">
            <a:avLst/>
          </a:prstGeom>
          <a:noFill/>
        </p:spPr>
        <p:txBody>
          <a:bodyPr wrap="none" rtlCol="0">
            <a:spAutoFit/>
          </a:bodyPr>
          <a:lstStyle/>
          <a:p>
            <a:r>
              <a:rPr lang="en-US" dirty="0"/>
              <a:t>140,000</a:t>
            </a:r>
            <a:endParaRPr lang="en-SG" dirty="0"/>
          </a:p>
        </p:txBody>
      </p:sp>
      <p:sp>
        <p:nvSpPr>
          <p:cNvPr id="33" name="TextBox 32">
            <a:extLst>
              <a:ext uri="{FF2B5EF4-FFF2-40B4-BE49-F238E27FC236}">
                <a16:creationId xmlns:a16="http://schemas.microsoft.com/office/drawing/2014/main" id="{77EC0DBA-E3D7-4954-8A47-557334BB764F}"/>
              </a:ext>
            </a:extLst>
          </p:cNvPr>
          <p:cNvSpPr txBox="1"/>
          <p:nvPr/>
        </p:nvSpPr>
        <p:spPr>
          <a:xfrm>
            <a:off x="7912661" y="4888888"/>
            <a:ext cx="827471" cy="369332"/>
          </a:xfrm>
          <a:prstGeom prst="rect">
            <a:avLst/>
          </a:prstGeom>
          <a:noFill/>
        </p:spPr>
        <p:txBody>
          <a:bodyPr wrap="none" rtlCol="0">
            <a:spAutoFit/>
          </a:bodyPr>
          <a:lstStyle/>
          <a:p>
            <a:r>
              <a:rPr lang="en-US" dirty="0"/>
              <a:t>50,000</a:t>
            </a:r>
            <a:endParaRPr lang="en-SG" dirty="0"/>
          </a:p>
        </p:txBody>
      </p:sp>
      <p:sp>
        <p:nvSpPr>
          <p:cNvPr id="34" name="TextBox 33">
            <a:extLst>
              <a:ext uri="{FF2B5EF4-FFF2-40B4-BE49-F238E27FC236}">
                <a16:creationId xmlns:a16="http://schemas.microsoft.com/office/drawing/2014/main" id="{621B92B1-FDC6-4FAF-B40E-03B5807D1A12}"/>
              </a:ext>
            </a:extLst>
          </p:cNvPr>
          <p:cNvSpPr txBox="1"/>
          <p:nvPr/>
        </p:nvSpPr>
        <p:spPr>
          <a:xfrm>
            <a:off x="7864639" y="3985381"/>
            <a:ext cx="827471" cy="369332"/>
          </a:xfrm>
          <a:prstGeom prst="rect">
            <a:avLst/>
          </a:prstGeom>
          <a:noFill/>
        </p:spPr>
        <p:txBody>
          <a:bodyPr wrap="none" rtlCol="0">
            <a:spAutoFit/>
          </a:bodyPr>
          <a:lstStyle/>
          <a:p>
            <a:r>
              <a:rPr lang="en-US"/>
              <a:t>50,000</a:t>
            </a:r>
            <a:endParaRPr lang="en-SG" dirty="0"/>
          </a:p>
        </p:txBody>
      </p:sp>
      <p:cxnSp>
        <p:nvCxnSpPr>
          <p:cNvPr id="35" name="Straight Connector 34">
            <a:extLst>
              <a:ext uri="{FF2B5EF4-FFF2-40B4-BE49-F238E27FC236}">
                <a16:creationId xmlns:a16="http://schemas.microsoft.com/office/drawing/2014/main" id="{F702DD2B-4BB3-4633-B397-99AFFA188D94}"/>
              </a:ext>
            </a:extLst>
          </p:cNvPr>
          <p:cNvCxnSpPr/>
          <p:nvPr/>
        </p:nvCxnSpPr>
        <p:spPr>
          <a:xfrm>
            <a:off x="4678089" y="4840811"/>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68B7906E-68F8-47D4-A48E-F3F1AC7E0D10}"/>
              </a:ext>
            </a:extLst>
          </p:cNvPr>
          <p:cNvCxnSpPr/>
          <p:nvPr/>
        </p:nvCxnSpPr>
        <p:spPr>
          <a:xfrm>
            <a:off x="4678089" y="5258220"/>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E44CA2F7-62DC-42D4-A3E2-6166586C9C60}"/>
              </a:ext>
            </a:extLst>
          </p:cNvPr>
          <p:cNvCxnSpPr/>
          <p:nvPr/>
        </p:nvCxnSpPr>
        <p:spPr>
          <a:xfrm>
            <a:off x="6836757" y="4840811"/>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13039F5C-78E1-44CB-B19B-1C70B6C34A31}"/>
              </a:ext>
            </a:extLst>
          </p:cNvPr>
          <p:cNvCxnSpPr/>
          <p:nvPr/>
        </p:nvCxnSpPr>
        <p:spPr>
          <a:xfrm>
            <a:off x="6898868" y="5254404"/>
            <a:ext cx="1931542" cy="0"/>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1B31BA82-EC29-4936-8575-AAA7FE0F36A4}"/>
              </a:ext>
            </a:extLst>
          </p:cNvPr>
          <p:cNvSpPr txBox="1"/>
          <p:nvPr/>
        </p:nvSpPr>
        <p:spPr>
          <a:xfrm>
            <a:off x="4775292" y="4402782"/>
            <a:ext cx="827471" cy="369332"/>
          </a:xfrm>
          <a:prstGeom prst="rect">
            <a:avLst/>
          </a:prstGeom>
          <a:noFill/>
        </p:spPr>
        <p:txBody>
          <a:bodyPr wrap="none" rtlCol="0">
            <a:spAutoFit/>
          </a:bodyPr>
          <a:lstStyle/>
          <a:p>
            <a:r>
              <a:rPr lang="en-US" dirty="0"/>
              <a:t>50,000</a:t>
            </a:r>
            <a:endParaRPr lang="en-SG" dirty="0"/>
          </a:p>
        </p:txBody>
      </p:sp>
    </p:spTree>
    <p:extLst>
      <p:ext uri="{BB962C8B-B14F-4D97-AF65-F5344CB8AC3E}">
        <p14:creationId xmlns:p14="http://schemas.microsoft.com/office/powerpoint/2010/main" val="2340631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696F1-24A6-4C6A-9E91-2BA9C1CC22CB}"/>
              </a:ext>
            </a:extLst>
          </p:cNvPr>
          <p:cNvSpPr>
            <a:spLocks noGrp="1"/>
          </p:cNvSpPr>
          <p:nvPr>
            <p:ph type="title"/>
          </p:nvPr>
        </p:nvSpPr>
        <p:spPr>
          <a:xfrm>
            <a:off x="313362" y="127576"/>
            <a:ext cx="8229600" cy="1143000"/>
          </a:xfrm>
        </p:spPr>
        <p:txBody>
          <a:bodyPr/>
          <a:lstStyle/>
          <a:p>
            <a:r>
              <a:rPr lang="en-US" dirty="0"/>
              <a:t>Trial Balance</a:t>
            </a:r>
            <a:endParaRPr lang="en-SG" dirty="0"/>
          </a:p>
        </p:txBody>
      </p:sp>
      <p:sp>
        <p:nvSpPr>
          <p:cNvPr id="3" name="Content Placeholder 2">
            <a:extLst>
              <a:ext uri="{FF2B5EF4-FFF2-40B4-BE49-F238E27FC236}">
                <a16:creationId xmlns:a16="http://schemas.microsoft.com/office/drawing/2014/main" id="{85D32746-C48C-4CAA-9E7C-50A71E42CDC8}"/>
              </a:ext>
            </a:extLst>
          </p:cNvPr>
          <p:cNvSpPr>
            <a:spLocks noGrp="1"/>
          </p:cNvSpPr>
          <p:nvPr>
            <p:ph idx="1"/>
          </p:nvPr>
        </p:nvSpPr>
        <p:spPr>
          <a:xfrm>
            <a:off x="403868" y="1801027"/>
            <a:ext cx="3721601" cy="829030"/>
          </a:xfrm>
        </p:spPr>
        <p:txBody>
          <a:bodyPr>
            <a:normAutofit/>
          </a:bodyPr>
          <a:lstStyle/>
          <a:p>
            <a:pPr marL="0" indent="0">
              <a:buNone/>
            </a:pPr>
            <a:r>
              <a:rPr lang="en-US" sz="2000" dirty="0"/>
              <a:t>Dr Expense 		30,000</a:t>
            </a:r>
          </a:p>
          <a:p>
            <a:pPr marL="0" indent="0">
              <a:buNone/>
            </a:pPr>
            <a:r>
              <a:rPr lang="en-US" sz="2000" dirty="0"/>
              <a:t>Cr Cash 			30,000</a:t>
            </a:r>
            <a:endParaRPr lang="en-SG" sz="2000" dirty="0"/>
          </a:p>
        </p:txBody>
      </p:sp>
      <p:cxnSp>
        <p:nvCxnSpPr>
          <p:cNvPr id="5" name="Straight Connector 4">
            <a:extLst>
              <a:ext uri="{FF2B5EF4-FFF2-40B4-BE49-F238E27FC236}">
                <a16:creationId xmlns:a16="http://schemas.microsoft.com/office/drawing/2014/main" id="{FBC8B51B-94CF-45CB-826A-E351EF9FD6D0}"/>
              </a:ext>
            </a:extLst>
          </p:cNvPr>
          <p:cNvCxnSpPr/>
          <p:nvPr/>
        </p:nvCxnSpPr>
        <p:spPr>
          <a:xfrm>
            <a:off x="4685015" y="1756752"/>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7CF20E8-9C3B-490A-8FB4-32288AC07C19}"/>
              </a:ext>
            </a:extLst>
          </p:cNvPr>
          <p:cNvCxnSpPr/>
          <p:nvPr/>
        </p:nvCxnSpPr>
        <p:spPr>
          <a:xfrm>
            <a:off x="5691882" y="1756752"/>
            <a:ext cx="0" cy="133564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B9DFEE86-C587-4755-9CF2-D64A9B9B0A51}"/>
              </a:ext>
            </a:extLst>
          </p:cNvPr>
          <p:cNvSpPr txBox="1"/>
          <p:nvPr/>
        </p:nvSpPr>
        <p:spPr>
          <a:xfrm>
            <a:off x="5335635" y="1318724"/>
            <a:ext cx="960519" cy="369332"/>
          </a:xfrm>
          <a:prstGeom prst="rect">
            <a:avLst/>
          </a:prstGeom>
          <a:noFill/>
        </p:spPr>
        <p:txBody>
          <a:bodyPr wrap="none" rtlCol="0">
            <a:spAutoFit/>
          </a:bodyPr>
          <a:lstStyle/>
          <a:p>
            <a:r>
              <a:rPr lang="en-US" dirty="0"/>
              <a:t>Expense</a:t>
            </a:r>
            <a:endParaRPr lang="en-SG" dirty="0"/>
          </a:p>
        </p:txBody>
      </p:sp>
      <p:sp>
        <p:nvSpPr>
          <p:cNvPr id="12" name="TextBox 11">
            <a:extLst>
              <a:ext uri="{FF2B5EF4-FFF2-40B4-BE49-F238E27FC236}">
                <a16:creationId xmlns:a16="http://schemas.microsoft.com/office/drawing/2014/main" id="{407ECD41-6D95-429F-BE00-C3DBA3FFFB11}"/>
              </a:ext>
            </a:extLst>
          </p:cNvPr>
          <p:cNvSpPr txBox="1"/>
          <p:nvPr/>
        </p:nvSpPr>
        <p:spPr>
          <a:xfrm>
            <a:off x="4850608" y="1848506"/>
            <a:ext cx="827471" cy="369332"/>
          </a:xfrm>
          <a:prstGeom prst="rect">
            <a:avLst/>
          </a:prstGeom>
          <a:noFill/>
        </p:spPr>
        <p:txBody>
          <a:bodyPr wrap="none" rtlCol="0">
            <a:spAutoFit/>
          </a:bodyPr>
          <a:lstStyle/>
          <a:p>
            <a:r>
              <a:rPr lang="en-US" dirty="0"/>
              <a:t>30,000</a:t>
            </a:r>
            <a:endParaRPr lang="en-SG" dirty="0"/>
          </a:p>
        </p:txBody>
      </p:sp>
      <p:sp>
        <p:nvSpPr>
          <p:cNvPr id="13" name="TextBox 12">
            <a:extLst>
              <a:ext uri="{FF2B5EF4-FFF2-40B4-BE49-F238E27FC236}">
                <a16:creationId xmlns:a16="http://schemas.microsoft.com/office/drawing/2014/main" id="{210F796C-FE43-441E-B126-9E93209F77FD}"/>
              </a:ext>
            </a:extLst>
          </p:cNvPr>
          <p:cNvSpPr txBox="1"/>
          <p:nvPr/>
        </p:nvSpPr>
        <p:spPr>
          <a:xfrm>
            <a:off x="4875109" y="2674983"/>
            <a:ext cx="827471" cy="369332"/>
          </a:xfrm>
          <a:prstGeom prst="rect">
            <a:avLst/>
          </a:prstGeom>
          <a:noFill/>
        </p:spPr>
        <p:txBody>
          <a:bodyPr wrap="none" rtlCol="0">
            <a:spAutoFit/>
          </a:bodyPr>
          <a:lstStyle/>
          <a:p>
            <a:r>
              <a:rPr lang="en-US" dirty="0"/>
              <a:t>30,000</a:t>
            </a:r>
            <a:endParaRPr lang="en-SG" dirty="0"/>
          </a:p>
        </p:txBody>
      </p:sp>
      <p:cxnSp>
        <p:nvCxnSpPr>
          <p:cNvPr id="20" name="Straight Connector 19">
            <a:extLst>
              <a:ext uri="{FF2B5EF4-FFF2-40B4-BE49-F238E27FC236}">
                <a16:creationId xmlns:a16="http://schemas.microsoft.com/office/drawing/2014/main" id="{067880B6-0C4D-4D31-B4E7-E06F6811A9D0}"/>
              </a:ext>
            </a:extLst>
          </p:cNvPr>
          <p:cNvCxnSpPr/>
          <p:nvPr/>
        </p:nvCxnSpPr>
        <p:spPr>
          <a:xfrm>
            <a:off x="4726111" y="2674983"/>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8B2F0E0-AFD1-4396-866E-6CEEAA086457}"/>
              </a:ext>
            </a:extLst>
          </p:cNvPr>
          <p:cNvCxnSpPr/>
          <p:nvPr/>
        </p:nvCxnSpPr>
        <p:spPr>
          <a:xfrm>
            <a:off x="4726111" y="3092392"/>
            <a:ext cx="1931542" cy="0"/>
          </a:xfrm>
          <a:prstGeom prst="line">
            <a:avLst/>
          </a:prstGeom>
        </p:spPr>
        <p:style>
          <a:lnRef idx="2">
            <a:schemeClr val="accent1"/>
          </a:lnRef>
          <a:fillRef idx="0">
            <a:schemeClr val="accent1"/>
          </a:fillRef>
          <a:effectRef idx="1">
            <a:schemeClr val="accent1"/>
          </a:effectRef>
          <a:fontRef idx="minor">
            <a:schemeClr val="tx1"/>
          </a:fontRef>
        </p:style>
      </p:cxnSp>
      <p:sp>
        <p:nvSpPr>
          <p:cNvPr id="24" name="Content Placeholder 2">
            <a:extLst>
              <a:ext uri="{FF2B5EF4-FFF2-40B4-BE49-F238E27FC236}">
                <a16:creationId xmlns:a16="http://schemas.microsoft.com/office/drawing/2014/main" id="{32E90E82-F317-4E70-A8EA-C0087E814861}"/>
              </a:ext>
            </a:extLst>
          </p:cNvPr>
          <p:cNvSpPr txBox="1">
            <a:spLocks/>
          </p:cNvSpPr>
          <p:nvPr/>
        </p:nvSpPr>
        <p:spPr>
          <a:xfrm>
            <a:off x="468085" y="3328595"/>
            <a:ext cx="3721601" cy="82903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Trial Balance</a:t>
            </a:r>
            <a:endParaRPr lang="en-SG" sz="2000" dirty="0"/>
          </a:p>
        </p:txBody>
      </p:sp>
      <p:cxnSp>
        <p:nvCxnSpPr>
          <p:cNvPr id="25" name="Straight Connector 24">
            <a:extLst>
              <a:ext uri="{FF2B5EF4-FFF2-40B4-BE49-F238E27FC236}">
                <a16:creationId xmlns:a16="http://schemas.microsoft.com/office/drawing/2014/main" id="{6AC234D3-C444-45E8-B6BA-AA7976EDE75A}"/>
              </a:ext>
            </a:extLst>
          </p:cNvPr>
          <p:cNvCxnSpPr/>
          <p:nvPr/>
        </p:nvCxnSpPr>
        <p:spPr>
          <a:xfrm>
            <a:off x="6877587" y="1745426"/>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F162470-EAB7-44FB-8834-BF180BA18928}"/>
              </a:ext>
            </a:extLst>
          </p:cNvPr>
          <p:cNvCxnSpPr/>
          <p:nvPr/>
        </p:nvCxnSpPr>
        <p:spPr>
          <a:xfrm>
            <a:off x="7884454" y="1745426"/>
            <a:ext cx="0" cy="133564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6C48D41A-B26B-42F9-8A5C-8C7DCB5F58EF}"/>
              </a:ext>
            </a:extLst>
          </p:cNvPr>
          <p:cNvCxnSpPr>
            <a:cxnSpLocks/>
          </p:cNvCxnSpPr>
          <p:nvPr/>
        </p:nvCxnSpPr>
        <p:spPr>
          <a:xfrm>
            <a:off x="2613410" y="4072128"/>
            <a:ext cx="368274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FB6B427-D23C-4493-95CD-D9561894B37F}"/>
              </a:ext>
            </a:extLst>
          </p:cNvPr>
          <p:cNvCxnSpPr>
            <a:cxnSpLocks/>
          </p:cNvCxnSpPr>
          <p:nvPr/>
        </p:nvCxnSpPr>
        <p:spPr>
          <a:xfrm>
            <a:off x="4279663" y="4086851"/>
            <a:ext cx="0" cy="2092112"/>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888220F-BE45-498E-8DBF-3D09E1335EFA}"/>
              </a:ext>
            </a:extLst>
          </p:cNvPr>
          <p:cNvSpPr txBox="1"/>
          <p:nvPr/>
        </p:nvSpPr>
        <p:spPr>
          <a:xfrm>
            <a:off x="7528207" y="1307398"/>
            <a:ext cx="630301" cy="369332"/>
          </a:xfrm>
          <a:prstGeom prst="rect">
            <a:avLst/>
          </a:prstGeom>
          <a:noFill/>
        </p:spPr>
        <p:txBody>
          <a:bodyPr wrap="none" rtlCol="0">
            <a:spAutoFit/>
          </a:bodyPr>
          <a:lstStyle/>
          <a:p>
            <a:r>
              <a:rPr lang="en-US" dirty="0"/>
              <a:t>Cash</a:t>
            </a:r>
            <a:endParaRPr lang="en-SG" dirty="0"/>
          </a:p>
        </p:txBody>
      </p:sp>
      <p:sp>
        <p:nvSpPr>
          <p:cNvPr id="30" name="TextBox 29">
            <a:extLst>
              <a:ext uri="{FF2B5EF4-FFF2-40B4-BE49-F238E27FC236}">
                <a16:creationId xmlns:a16="http://schemas.microsoft.com/office/drawing/2014/main" id="{7DC6498F-5654-4F46-BF1D-C74F7DB6FEB5}"/>
              </a:ext>
            </a:extLst>
          </p:cNvPr>
          <p:cNvSpPr txBox="1"/>
          <p:nvPr/>
        </p:nvSpPr>
        <p:spPr>
          <a:xfrm>
            <a:off x="3249603" y="3558444"/>
            <a:ext cx="1366208" cy="369332"/>
          </a:xfrm>
          <a:prstGeom prst="rect">
            <a:avLst/>
          </a:prstGeom>
          <a:noFill/>
        </p:spPr>
        <p:txBody>
          <a:bodyPr wrap="none" rtlCol="0">
            <a:spAutoFit/>
          </a:bodyPr>
          <a:lstStyle/>
          <a:p>
            <a:r>
              <a:rPr lang="en-US" dirty="0"/>
              <a:t>Trial Balance</a:t>
            </a:r>
            <a:endParaRPr lang="en-SG" dirty="0"/>
          </a:p>
        </p:txBody>
      </p:sp>
      <p:sp>
        <p:nvSpPr>
          <p:cNvPr id="31" name="TextBox 30">
            <a:extLst>
              <a:ext uri="{FF2B5EF4-FFF2-40B4-BE49-F238E27FC236}">
                <a16:creationId xmlns:a16="http://schemas.microsoft.com/office/drawing/2014/main" id="{D5CAF2E4-0F7E-47A5-9F9F-60552FD507AE}"/>
              </a:ext>
            </a:extLst>
          </p:cNvPr>
          <p:cNvSpPr txBox="1"/>
          <p:nvPr/>
        </p:nvSpPr>
        <p:spPr>
          <a:xfrm>
            <a:off x="7043180" y="1837180"/>
            <a:ext cx="827471" cy="369332"/>
          </a:xfrm>
          <a:prstGeom prst="rect">
            <a:avLst/>
          </a:prstGeom>
          <a:noFill/>
        </p:spPr>
        <p:txBody>
          <a:bodyPr wrap="none" rtlCol="0">
            <a:spAutoFit/>
          </a:bodyPr>
          <a:lstStyle/>
          <a:p>
            <a:r>
              <a:rPr lang="en-US" dirty="0"/>
              <a:t>90,000</a:t>
            </a:r>
            <a:endParaRPr lang="en-SG" dirty="0"/>
          </a:p>
        </p:txBody>
      </p:sp>
      <p:sp>
        <p:nvSpPr>
          <p:cNvPr id="32" name="TextBox 31">
            <a:extLst>
              <a:ext uri="{FF2B5EF4-FFF2-40B4-BE49-F238E27FC236}">
                <a16:creationId xmlns:a16="http://schemas.microsoft.com/office/drawing/2014/main" id="{63347C28-554B-4B52-BAF0-1BECF1A1110C}"/>
              </a:ext>
            </a:extLst>
          </p:cNvPr>
          <p:cNvSpPr txBox="1"/>
          <p:nvPr/>
        </p:nvSpPr>
        <p:spPr>
          <a:xfrm>
            <a:off x="6898868" y="2665339"/>
            <a:ext cx="944489" cy="369332"/>
          </a:xfrm>
          <a:prstGeom prst="rect">
            <a:avLst/>
          </a:prstGeom>
          <a:noFill/>
        </p:spPr>
        <p:txBody>
          <a:bodyPr wrap="none" rtlCol="0">
            <a:spAutoFit/>
          </a:bodyPr>
          <a:lstStyle/>
          <a:p>
            <a:r>
              <a:rPr lang="en-US" dirty="0"/>
              <a:t>110,000</a:t>
            </a:r>
            <a:endParaRPr lang="en-SG" dirty="0"/>
          </a:p>
        </p:txBody>
      </p:sp>
      <p:sp>
        <p:nvSpPr>
          <p:cNvPr id="33" name="TextBox 32">
            <a:extLst>
              <a:ext uri="{FF2B5EF4-FFF2-40B4-BE49-F238E27FC236}">
                <a16:creationId xmlns:a16="http://schemas.microsoft.com/office/drawing/2014/main" id="{77EC0DBA-E3D7-4954-8A47-557334BB764F}"/>
              </a:ext>
            </a:extLst>
          </p:cNvPr>
          <p:cNvSpPr txBox="1"/>
          <p:nvPr/>
        </p:nvSpPr>
        <p:spPr>
          <a:xfrm>
            <a:off x="5481248" y="4504261"/>
            <a:ext cx="827471" cy="369332"/>
          </a:xfrm>
          <a:prstGeom prst="rect">
            <a:avLst/>
          </a:prstGeom>
          <a:noFill/>
        </p:spPr>
        <p:txBody>
          <a:bodyPr wrap="none" rtlCol="0">
            <a:spAutoFit/>
          </a:bodyPr>
          <a:lstStyle/>
          <a:p>
            <a:r>
              <a:rPr lang="en-US" dirty="0"/>
              <a:t>90,000</a:t>
            </a:r>
            <a:endParaRPr lang="en-SG" dirty="0"/>
          </a:p>
        </p:txBody>
      </p:sp>
      <p:sp>
        <p:nvSpPr>
          <p:cNvPr id="34" name="TextBox 33">
            <a:extLst>
              <a:ext uri="{FF2B5EF4-FFF2-40B4-BE49-F238E27FC236}">
                <a16:creationId xmlns:a16="http://schemas.microsoft.com/office/drawing/2014/main" id="{621B92B1-FDC6-4FAF-B40E-03B5807D1A12}"/>
              </a:ext>
            </a:extLst>
          </p:cNvPr>
          <p:cNvSpPr txBox="1"/>
          <p:nvPr/>
        </p:nvSpPr>
        <p:spPr>
          <a:xfrm>
            <a:off x="4357169" y="4157625"/>
            <a:ext cx="944489" cy="369332"/>
          </a:xfrm>
          <a:prstGeom prst="rect">
            <a:avLst/>
          </a:prstGeom>
          <a:noFill/>
        </p:spPr>
        <p:txBody>
          <a:bodyPr wrap="none" rtlCol="0">
            <a:spAutoFit/>
          </a:bodyPr>
          <a:lstStyle/>
          <a:p>
            <a:r>
              <a:rPr lang="en-US" dirty="0"/>
              <a:t>110,000</a:t>
            </a:r>
            <a:endParaRPr lang="en-SG" dirty="0"/>
          </a:p>
        </p:txBody>
      </p:sp>
      <p:cxnSp>
        <p:nvCxnSpPr>
          <p:cNvPr id="35" name="Straight Connector 34">
            <a:extLst>
              <a:ext uri="{FF2B5EF4-FFF2-40B4-BE49-F238E27FC236}">
                <a16:creationId xmlns:a16="http://schemas.microsoft.com/office/drawing/2014/main" id="{F702DD2B-4BB3-4633-B397-99AFFA188D94}"/>
              </a:ext>
            </a:extLst>
          </p:cNvPr>
          <p:cNvCxnSpPr/>
          <p:nvPr/>
        </p:nvCxnSpPr>
        <p:spPr>
          <a:xfrm>
            <a:off x="6918683" y="2663657"/>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68B7906E-68F8-47D4-A48E-F3F1AC7E0D10}"/>
              </a:ext>
            </a:extLst>
          </p:cNvPr>
          <p:cNvCxnSpPr/>
          <p:nvPr/>
        </p:nvCxnSpPr>
        <p:spPr>
          <a:xfrm>
            <a:off x="6918683" y="3081066"/>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E44CA2F7-62DC-42D4-A3E2-6166586C9C60}"/>
              </a:ext>
            </a:extLst>
          </p:cNvPr>
          <p:cNvCxnSpPr>
            <a:cxnSpLocks/>
          </p:cNvCxnSpPr>
          <p:nvPr/>
        </p:nvCxnSpPr>
        <p:spPr>
          <a:xfrm>
            <a:off x="2640458" y="5863663"/>
            <a:ext cx="36556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13039F5C-78E1-44CB-B19B-1C70B6C34A31}"/>
              </a:ext>
            </a:extLst>
          </p:cNvPr>
          <p:cNvCxnSpPr>
            <a:cxnSpLocks/>
          </p:cNvCxnSpPr>
          <p:nvPr/>
        </p:nvCxnSpPr>
        <p:spPr>
          <a:xfrm>
            <a:off x="2617939" y="6164240"/>
            <a:ext cx="3705715" cy="0"/>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1B31BA82-EC29-4936-8575-AAA7FE0F36A4}"/>
              </a:ext>
            </a:extLst>
          </p:cNvPr>
          <p:cNvSpPr txBox="1"/>
          <p:nvPr/>
        </p:nvSpPr>
        <p:spPr>
          <a:xfrm>
            <a:off x="7015886" y="2225628"/>
            <a:ext cx="827471" cy="369332"/>
          </a:xfrm>
          <a:prstGeom prst="rect">
            <a:avLst/>
          </a:prstGeom>
          <a:noFill/>
        </p:spPr>
        <p:txBody>
          <a:bodyPr wrap="none" rtlCol="0">
            <a:spAutoFit/>
          </a:bodyPr>
          <a:lstStyle/>
          <a:p>
            <a:r>
              <a:rPr lang="en-US" dirty="0"/>
              <a:t>50,000</a:t>
            </a:r>
            <a:endParaRPr lang="en-SG" dirty="0"/>
          </a:p>
        </p:txBody>
      </p:sp>
      <p:sp>
        <p:nvSpPr>
          <p:cNvPr id="40" name="TextBox 39">
            <a:extLst>
              <a:ext uri="{FF2B5EF4-FFF2-40B4-BE49-F238E27FC236}">
                <a16:creationId xmlns:a16="http://schemas.microsoft.com/office/drawing/2014/main" id="{1B8F1E89-C5A3-4C5D-A0CF-766981819E28}"/>
              </a:ext>
            </a:extLst>
          </p:cNvPr>
          <p:cNvSpPr txBox="1"/>
          <p:nvPr/>
        </p:nvSpPr>
        <p:spPr>
          <a:xfrm>
            <a:off x="7964457" y="1813307"/>
            <a:ext cx="827471" cy="369332"/>
          </a:xfrm>
          <a:prstGeom prst="rect">
            <a:avLst/>
          </a:prstGeom>
          <a:noFill/>
        </p:spPr>
        <p:txBody>
          <a:bodyPr wrap="none" rtlCol="0">
            <a:spAutoFit/>
          </a:bodyPr>
          <a:lstStyle/>
          <a:p>
            <a:r>
              <a:rPr lang="en-US" dirty="0"/>
              <a:t>30,000</a:t>
            </a:r>
            <a:endParaRPr lang="en-SG" dirty="0"/>
          </a:p>
        </p:txBody>
      </p:sp>
      <p:sp>
        <p:nvSpPr>
          <p:cNvPr id="41" name="TextBox 40">
            <a:extLst>
              <a:ext uri="{FF2B5EF4-FFF2-40B4-BE49-F238E27FC236}">
                <a16:creationId xmlns:a16="http://schemas.microsoft.com/office/drawing/2014/main" id="{52F1ECD7-E504-4DB4-9320-98FF9AA6EB9C}"/>
              </a:ext>
            </a:extLst>
          </p:cNvPr>
          <p:cNvSpPr txBox="1"/>
          <p:nvPr/>
        </p:nvSpPr>
        <p:spPr>
          <a:xfrm>
            <a:off x="2705110" y="4134929"/>
            <a:ext cx="630301" cy="369332"/>
          </a:xfrm>
          <a:prstGeom prst="rect">
            <a:avLst/>
          </a:prstGeom>
          <a:noFill/>
        </p:spPr>
        <p:txBody>
          <a:bodyPr wrap="none" rtlCol="0">
            <a:spAutoFit/>
          </a:bodyPr>
          <a:lstStyle/>
          <a:p>
            <a:r>
              <a:rPr lang="en-US" dirty="0"/>
              <a:t>Cash</a:t>
            </a:r>
            <a:endParaRPr lang="en-SG" dirty="0"/>
          </a:p>
        </p:txBody>
      </p:sp>
      <p:sp>
        <p:nvSpPr>
          <p:cNvPr id="42" name="TextBox 41">
            <a:extLst>
              <a:ext uri="{FF2B5EF4-FFF2-40B4-BE49-F238E27FC236}">
                <a16:creationId xmlns:a16="http://schemas.microsoft.com/office/drawing/2014/main" id="{4565F5AB-AA9D-42B8-9AC9-4F7579724DDF}"/>
              </a:ext>
            </a:extLst>
          </p:cNvPr>
          <p:cNvSpPr txBox="1"/>
          <p:nvPr/>
        </p:nvSpPr>
        <p:spPr>
          <a:xfrm>
            <a:off x="2665034" y="4524321"/>
            <a:ext cx="1590307" cy="369332"/>
          </a:xfrm>
          <a:prstGeom prst="rect">
            <a:avLst/>
          </a:prstGeom>
          <a:noFill/>
        </p:spPr>
        <p:txBody>
          <a:bodyPr wrap="none" rtlCol="0">
            <a:spAutoFit/>
          </a:bodyPr>
          <a:lstStyle/>
          <a:p>
            <a:r>
              <a:rPr lang="en-US" dirty="0"/>
              <a:t>Ordinary Share</a:t>
            </a:r>
            <a:endParaRPr lang="en-SG" dirty="0"/>
          </a:p>
        </p:txBody>
      </p:sp>
      <p:sp>
        <p:nvSpPr>
          <p:cNvPr id="43" name="TextBox 42">
            <a:extLst>
              <a:ext uri="{FF2B5EF4-FFF2-40B4-BE49-F238E27FC236}">
                <a16:creationId xmlns:a16="http://schemas.microsoft.com/office/drawing/2014/main" id="{7277FF19-BC0E-4E83-B3C9-D51798D78AC9}"/>
              </a:ext>
            </a:extLst>
          </p:cNvPr>
          <p:cNvSpPr txBox="1"/>
          <p:nvPr/>
        </p:nvSpPr>
        <p:spPr>
          <a:xfrm>
            <a:off x="2665034" y="4983526"/>
            <a:ext cx="659155" cy="369332"/>
          </a:xfrm>
          <a:prstGeom prst="rect">
            <a:avLst/>
          </a:prstGeom>
          <a:noFill/>
        </p:spPr>
        <p:txBody>
          <a:bodyPr wrap="none" rtlCol="0">
            <a:spAutoFit/>
          </a:bodyPr>
          <a:lstStyle/>
          <a:p>
            <a:r>
              <a:rPr lang="en-US" dirty="0"/>
              <a:t>Sales</a:t>
            </a:r>
            <a:endParaRPr lang="en-SG" dirty="0"/>
          </a:p>
        </p:txBody>
      </p:sp>
      <p:sp>
        <p:nvSpPr>
          <p:cNvPr id="44" name="TextBox 43">
            <a:extLst>
              <a:ext uri="{FF2B5EF4-FFF2-40B4-BE49-F238E27FC236}">
                <a16:creationId xmlns:a16="http://schemas.microsoft.com/office/drawing/2014/main" id="{AD263034-E4A5-4286-907D-6D32BBEB6DB3}"/>
              </a:ext>
            </a:extLst>
          </p:cNvPr>
          <p:cNvSpPr txBox="1"/>
          <p:nvPr/>
        </p:nvSpPr>
        <p:spPr>
          <a:xfrm>
            <a:off x="2665033" y="5378421"/>
            <a:ext cx="960519" cy="369332"/>
          </a:xfrm>
          <a:prstGeom prst="rect">
            <a:avLst/>
          </a:prstGeom>
          <a:noFill/>
        </p:spPr>
        <p:txBody>
          <a:bodyPr wrap="none" rtlCol="0">
            <a:spAutoFit/>
          </a:bodyPr>
          <a:lstStyle/>
          <a:p>
            <a:r>
              <a:rPr lang="en-US" dirty="0"/>
              <a:t>Expense</a:t>
            </a:r>
            <a:endParaRPr lang="en-SG" dirty="0"/>
          </a:p>
        </p:txBody>
      </p:sp>
      <p:sp>
        <p:nvSpPr>
          <p:cNvPr id="45" name="TextBox 44">
            <a:extLst>
              <a:ext uri="{FF2B5EF4-FFF2-40B4-BE49-F238E27FC236}">
                <a16:creationId xmlns:a16="http://schemas.microsoft.com/office/drawing/2014/main" id="{70D0480E-580E-44D9-8436-50FFFA3FACA2}"/>
              </a:ext>
            </a:extLst>
          </p:cNvPr>
          <p:cNvSpPr txBox="1"/>
          <p:nvPr/>
        </p:nvSpPr>
        <p:spPr>
          <a:xfrm>
            <a:off x="4413400" y="5363250"/>
            <a:ext cx="827471" cy="369332"/>
          </a:xfrm>
          <a:prstGeom prst="rect">
            <a:avLst/>
          </a:prstGeom>
          <a:noFill/>
        </p:spPr>
        <p:txBody>
          <a:bodyPr wrap="none" rtlCol="0">
            <a:spAutoFit/>
          </a:bodyPr>
          <a:lstStyle/>
          <a:p>
            <a:r>
              <a:rPr lang="en-US" dirty="0"/>
              <a:t>30,000</a:t>
            </a:r>
            <a:endParaRPr lang="en-SG" dirty="0"/>
          </a:p>
        </p:txBody>
      </p:sp>
      <p:sp>
        <p:nvSpPr>
          <p:cNvPr id="46" name="TextBox 45">
            <a:extLst>
              <a:ext uri="{FF2B5EF4-FFF2-40B4-BE49-F238E27FC236}">
                <a16:creationId xmlns:a16="http://schemas.microsoft.com/office/drawing/2014/main" id="{8D3708C1-E708-4BC6-8037-CDF2C351E0C9}"/>
              </a:ext>
            </a:extLst>
          </p:cNvPr>
          <p:cNvSpPr txBox="1"/>
          <p:nvPr/>
        </p:nvSpPr>
        <p:spPr>
          <a:xfrm>
            <a:off x="5481248" y="5073247"/>
            <a:ext cx="827471" cy="369332"/>
          </a:xfrm>
          <a:prstGeom prst="rect">
            <a:avLst/>
          </a:prstGeom>
          <a:noFill/>
        </p:spPr>
        <p:txBody>
          <a:bodyPr wrap="none" rtlCol="0">
            <a:spAutoFit/>
          </a:bodyPr>
          <a:lstStyle/>
          <a:p>
            <a:r>
              <a:rPr lang="en-US" dirty="0"/>
              <a:t>50,000</a:t>
            </a:r>
            <a:endParaRPr lang="en-SG" dirty="0"/>
          </a:p>
        </p:txBody>
      </p:sp>
      <p:sp>
        <p:nvSpPr>
          <p:cNvPr id="47" name="TextBox 46">
            <a:extLst>
              <a:ext uri="{FF2B5EF4-FFF2-40B4-BE49-F238E27FC236}">
                <a16:creationId xmlns:a16="http://schemas.microsoft.com/office/drawing/2014/main" id="{86F4A414-72ED-4F82-B6C4-06EEC7C07436}"/>
              </a:ext>
            </a:extLst>
          </p:cNvPr>
          <p:cNvSpPr txBox="1"/>
          <p:nvPr/>
        </p:nvSpPr>
        <p:spPr>
          <a:xfrm>
            <a:off x="4421862" y="5806756"/>
            <a:ext cx="944489" cy="369332"/>
          </a:xfrm>
          <a:prstGeom prst="rect">
            <a:avLst/>
          </a:prstGeom>
          <a:noFill/>
        </p:spPr>
        <p:txBody>
          <a:bodyPr wrap="none" rtlCol="0">
            <a:spAutoFit/>
          </a:bodyPr>
          <a:lstStyle/>
          <a:p>
            <a:r>
              <a:rPr lang="en-US" dirty="0"/>
              <a:t>140,000</a:t>
            </a:r>
            <a:endParaRPr lang="en-SG" dirty="0"/>
          </a:p>
        </p:txBody>
      </p:sp>
      <p:sp>
        <p:nvSpPr>
          <p:cNvPr id="48" name="TextBox 47">
            <a:extLst>
              <a:ext uri="{FF2B5EF4-FFF2-40B4-BE49-F238E27FC236}">
                <a16:creationId xmlns:a16="http://schemas.microsoft.com/office/drawing/2014/main" id="{232AB2AB-30D6-4F80-AEE3-CA8DFF5D2911}"/>
              </a:ext>
            </a:extLst>
          </p:cNvPr>
          <p:cNvSpPr txBox="1"/>
          <p:nvPr/>
        </p:nvSpPr>
        <p:spPr>
          <a:xfrm>
            <a:off x="5457747" y="5816620"/>
            <a:ext cx="944489" cy="369332"/>
          </a:xfrm>
          <a:prstGeom prst="rect">
            <a:avLst/>
          </a:prstGeom>
          <a:noFill/>
        </p:spPr>
        <p:txBody>
          <a:bodyPr wrap="none" rtlCol="0">
            <a:spAutoFit/>
          </a:bodyPr>
          <a:lstStyle/>
          <a:p>
            <a:r>
              <a:rPr lang="en-US" dirty="0"/>
              <a:t>140,000</a:t>
            </a:r>
            <a:endParaRPr lang="en-SG" dirty="0"/>
          </a:p>
        </p:txBody>
      </p:sp>
    </p:spTree>
    <p:extLst>
      <p:ext uri="{BB962C8B-B14F-4D97-AF65-F5344CB8AC3E}">
        <p14:creationId xmlns:p14="http://schemas.microsoft.com/office/powerpoint/2010/main" val="2993673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696F1-24A6-4C6A-9E91-2BA9C1CC22CB}"/>
              </a:ext>
            </a:extLst>
          </p:cNvPr>
          <p:cNvSpPr>
            <a:spLocks noGrp="1"/>
          </p:cNvSpPr>
          <p:nvPr>
            <p:ph type="title"/>
          </p:nvPr>
        </p:nvSpPr>
        <p:spPr>
          <a:xfrm>
            <a:off x="313362" y="127576"/>
            <a:ext cx="8229600" cy="1143000"/>
          </a:xfrm>
        </p:spPr>
        <p:txBody>
          <a:bodyPr/>
          <a:lstStyle/>
          <a:p>
            <a:r>
              <a:rPr lang="en-US" dirty="0"/>
              <a:t>Closing – Close all P&amp;L ledger</a:t>
            </a:r>
            <a:endParaRPr lang="en-SG" dirty="0"/>
          </a:p>
        </p:txBody>
      </p:sp>
      <p:sp>
        <p:nvSpPr>
          <p:cNvPr id="3" name="Content Placeholder 2">
            <a:extLst>
              <a:ext uri="{FF2B5EF4-FFF2-40B4-BE49-F238E27FC236}">
                <a16:creationId xmlns:a16="http://schemas.microsoft.com/office/drawing/2014/main" id="{85D32746-C48C-4CAA-9E7C-50A71E42CDC8}"/>
              </a:ext>
            </a:extLst>
          </p:cNvPr>
          <p:cNvSpPr>
            <a:spLocks noGrp="1"/>
          </p:cNvSpPr>
          <p:nvPr>
            <p:ph idx="1"/>
          </p:nvPr>
        </p:nvSpPr>
        <p:spPr>
          <a:xfrm>
            <a:off x="403868" y="1801027"/>
            <a:ext cx="3721601" cy="829030"/>
          </a:xfrm>
        </p:spPr>
        <p:txBody>
          <a:bodyPr>
            <a:normAutofit/>
          </a:bodyPr>
          <a:lstStyle/>
          <a:p>
            <a:pPr marL="0" indent="0">
              <a:buNone/>
            </a:pPr>
            <a:r>
              <a:rPr lang="en-US" sz="2000" dirty="0"/>
              <a:t>Dr Sales 				50,000</a:t>
            </a:r>
          </a:p>
          <a:p>
            <a:pPr marL="0" indent="0">
              <a:buNone/>
            </a:pPr>
            <a:r>
              <a:rPr lang="en-US" sz="2000" dirty="0"/>
              <a:t>Cr Retained Earning 	50,000</a:t>
            </a:r>
            <a:endParaRPr lang="en-SG" sz="2000" dirty="0"/>
          </a:p>
        </p:txBody>
      </p:sp>
      <p:cxnSp>
        <p:nvCxnSpPr>
          <p:cNvPr id="5" name="Straight Connector 4">
            <a:extLst>
              <a:ext uri="{FF2B5EF4-FFF2-40B4-BE49-F238E27FC236}">
                <a16:creationId xmlns:a16="http://schemas.microsoft.com/office/drawing/2014/main" id="{FBC8B51B-94CF-45CB-826A-E351EF9FD6D0}"/>
              </a:ext>
            </a:extLst>
          </p:cNvPr>
          <p:cNvCxnSpPr/>
          <p:nvPr/>
        </p:nvCxnSpPr>
        <p:spPr>
          <a:xfrm>
            <a:off x="4712308" y="1766897"/>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7CF20E8-9C3B-490A-8FB4-32288AC07C19}"/>
              </a:ext>
            </a:extLst>
          </p:cNvPr>
          <p:cNvCxnSpPr/>
          <p:nvPr/>
        </p:nvCxnSpPr>
        <p:spPr>
          <a:xfrm>
            <a:off x="5691882" y="1756752"/>
            <a:ext cx="0" cy="133564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64C23C7-C08B-459B-A62E-B7619457EFC8}"/>
              </a:ext>
            </a:extLst>
          </p:cNvPr>
          <p:cNvCxnSpPr/>
          <p:nvPr/>
        </p:nvCxnSpPr>
        <p:spPr>
          <a:xfrm>
            <a:off x="6863137" y="1756752"/>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952D4E8-5DCF-445B-A749-184F2CE93986}"/>
              </a:ext>
            </a:extLst>
          </p:cNvPr>
          <p:cNvCxnSpPr/>
          <p:nvPr/>
        </p:nvCxnSpPr>
        <p:spPr>
          <a:xfrm>
            <a:off x="7756988" y="1756752"/>
            <a:ext cx="0" cy="133564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B9DFEE86-C587-4755-9CF2-D64A9B9B0A51}"/>
              </a:ext>
            </a:extLst>
          </p:cNvPr>
          <p:cNvSpPr txBox="1"/>
          <p:nvPr/>
        </p:nvSpPr>
        <p:spPr>
          <a:xfrm>
            <a:off x="5335635" y="1318724"/>
            <a:ext cx="659155" cy="369332"/>
          </a:xfrm>
          <a:prstGeom prst="rect">
            <a:avLst/>
          </a:prstGeom>
          <a:noFill/>
        </p:spPr>
        <p:txBody>
          <a:bodyPr wrap="none" rtlCol="0">
            <a:spAutoFit/>
          </a:bodyPr>
          <a:lstStyle/>
          <a:p>
            <a:r>
              <a:rPr lang="en-US" dirty="0"/>
              <a:t>Sales</a:t>
            </a:r>
            <a:endParaRPr lang="en-SG" dirty="0"/>
          </a:p>
        </p:txBody>
      </p:sp>
      <p:sp>
        <p:nvSpPr>
          <p:cNvPr id="11" name="TextBox 10">
            <a:extLst>
              <a:ext uri="{FF2B5EF4-FFF2-40B4-BE49-F238E27FC236}">
                <a16:creationId xmlns:a16="http://schemas.microsoft.com/office/drawing/2014/main" id="{1AAC8AD2-CD71-4B6F-B2E2-F27ACA2A570F}"/>
              </a:ext>
            </a:extLst>
          </p:cNvPr>
          <p:cNvSpPr txBox="1"/>
          <p:nvPr/>
        </p:nvSpPr>
        <p:spPr>
          <a:xfrm>
            <a:off x="7055397" y="1317780"/>
            <a:ext cx="1774140" cy="369332"/>
          </a:xfrm>
          <a:prstGeom prst="rect">
            <a:avLst/>
          </a:prstGeom>
          <a:noFill/>
        </p:spPr>
        <p:txBody>
          <a:bodyPr wrap="none" rtlCol="0">
            <a:spAutoFit/>
          </a:bodyPr>
          <a:lstStyle/>
          <a:p>
            <a:r>
              <a:rPr lang="en-US" dirty="0"/>
              <a:t>Retained Earning</a:t>
            </a:r>
            <a:endParaRPr lang="en-SG" dirty="0"/>
          </a:p>
        </p:txBody>
      </p:sp>
      <p:sp>
        <p:nvSpPr>
          <p:cNvPr id="12" name="TextBox 11">
            <a:extLst>
              <a:ext uri="{FF2B5EF4-FFF2-40B4-BE49-F238E27FC236}">
                <a16:creationId xmlns:a16="http://schemas.microsoft.com/office/drawing/2014/main" id="{407ECD41-6D95-429F-BE00-C3DBA3FFFB11}"/>
              </a:ext>
            </a:extLst>
          </p:cNvPr>
          <p:cNvSpPr txBox="1"/>
          <p:nvPr/>
        </p:nvSpPr>
        <p:spPr>
          <a:xfrm>
            <a:off x="4775292" y="1890558"/>
            <a:ext cx="827471" cy="369332"/>
          </a:xfrm>
          <a:prstGeom prst="rect">
            <a:avLst/>
          </a:prstGeom>
          <a:noFill/>
        </p:spPr>
        <p:txBody>
          <a:bodyPr wrap="none" rtlCol="0">
            <a:spAutoFit/>
          </a:bodyPr>
          <a:lstStyle/>
          <a:p>
            <a:r>
              <a:rPr lang="en-US" dirty="0"/>
              <a:t>50,000</a:t>
            </a:r>
            <a:endParaRPr lang="en-SG" dirty="0"/>
          </a:p>
        </p:txBody>
      </p:sp>
      <p:sp>
        <p:nvSpPr>
          <p:cNvPr id="13" name="TextBox 12">
            <a:extLst>
              <a:ext uri="{FF2B5EF4-FFF2-40B4-BE49-F238E27FC236}">
                <a16:creationId xmlns:a16="http://schemas.microsoft.com/office/drawing/2014/main" id="{210F796C-FE43-441E-B126-9E93209F77FD}"/>
              </a:ext>
            </a:extLst>
          </p:cNvPr>
          <p:cNvSpPr txBox="1"/>
          <p:nvPr/>
        </p:nvSpPr>
        <p:spPr>
          <a:xfrm>
            <a:off x="5258427" y="2674983"/>
            <a:ext cx="301686" cy="369332"/>
          </a:xfrm>
          <a:prstGeom prst="rect">
            <a:avLst/>
          </a:prstGeom>
          <a:noFill/>
        </p:spPr>
        <p:txBody>
          <a:bodyPr wrap="none" rtlCol="0">
            <a:spAutoFit/>
          </a:bodyPr>
          <a:lstStyle/>
          <a:p>
            <a:r>
              <a:rPr lang="en-US" dirty="0"/>
              <a:t>0</a:t>
            </a:r>
            <a:endParaRPr lang="en-SG" dirty="0"/>
          </a:p>
        </p:txBody>
      </p:sp>
      <p:sp>
        <p:nvSpPr>
          <p:cNvPr id="16" name="TextBox 15">
            <a:extLst>
              <a:ext uri="{FF2B5EF4-FFF2-40B4-BE49-F238E27FC236}">
                <a16:creationId xmlns:a16="http://schemas.microsoft.com/office/drawing/2014/main" id="{F0E0F71C-4AEF-4249-9823-5904B79B5C5E}"/>
              </a:ext>
            </a:extLst>
          </p:cNvPr>
          <p:cNvSpPr txBox="1"/>
          <p:nvPr/>
        </p:nvSpPr>
        <p:spPr>
          <a:xfrm>
            <a:off x="7960683" y="2723060"/>
            <a:ext cx="827471" cy="369332"/>
          </a:xfrm>
          <a:prstGeom prst="rect">
            <a:avLst/>
          </a:prstGeom>
          <a:noFill/>
        </p:spPr>
        <p:txBody>
          <a:bodyPr wrap="none" rtlCol="0">
            <a:spAutoFit/>
          </a:bodyPr>
          <a:lstStyle/>
          <a:p>
            <a:r>
              <a:rPr lang="en-US" dirty="0"/>
              <a:t>50,000</a:t>
            </a:r>
            <a:endParaRPr lang="en-SG" dirty="0"/>
          </a:p>
        </p:txBody>
      </p:sp>
      <p:sp>
        <p:nvSpPr>
          <p:cNvPr id="17" name="TextBox 16">
            <a:extLst>
              <a:ext uri="{FF2B5EF4-FFF2-40B4-BE49-F238E27FC236}">
                <a16:creationId xmlns:a16="http://schemas.microsoft.com/office/drawing/2014/main" id="{3A98D1AB-CD1E-4D54-9DEA-FCC2880BECAC}"/>
              </a:ext>
            </a:extLst>
          </p:cNvPr>
          <p:cNvSpPr txBox="1"/>
          <p:nvPr/>
        </p:nvSpPr>
        <p:spPr>
          <a:xfrm>
            <a:off x="7912661" y="1819553"/>
            <a:ext cx="827471" cy="369332"/>
          </a:xfrm>
          <a:prstGeom prst="rect">
            <a:avLst/>
          </a:prstGeom>
          <a:noFill/>
        </p:spPr>
        <p:txBody>
          <a:bodyPr wrap="none" rtlCol="0">
            <a:spAutoFit/>
          </a:bodyPr>
          <a:lstStyle/>
          <a:p>
            <a:r>
              <a:rPr lang="en-US" dirty="0"/>
              <a:t>50,000</a:t>
            </a:r>
            <a:endParaRPr lang="en-SG" dirty="0"/>
          </a:p>
        </p:txBody>
      </p:sp>
      <p:cxnSp>
        <p:nvCxnSpPr>
          <p:cNvPr id="20" name="Straight Connector 19">
            <a:extLst>
              <a:ext uri="{FF2B5EF4-FFF2-40B4-BE49-F238E27FC236}">
                <a16:creationId xmlns:a16="http://schemas.microsoft.com/office/drawing/2014/main" id="{067880B6-0C4D-4D31-B4E7-E06F6811A9D0}"/>
              </a:ext>
            </a:extLst>
          </p:cNvPr>
          <p:cNvCxnSpPr/>
          <p:nvPr/>
        </p:nvCxnSpPr>
        <p:spPr>
          <a:xfrm>
            <a:off x="4726111" y="2674983"/>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8B2F0E0-AFD1-4396-866E-6CEEAA086457}"/>
              </a:ext>
            </a:extLst>
          </p:cNvPr>
          <p:cNvCxnSpPr/>
          <p:nvPr/>
        </p:nvCxnSpPr>
        <p:spPr>
          <a:xfrm>
            <a:off x="4726111" y="3092392"/>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759A65C4-8DAB-443F-B38C-DA912C9755D6}"/>
              </a:ext>
            </a:extLst>
          </p:cNvPr>
          <p:cNvCxnSpPr/>
          <p:nvPr/>
        </p:nvCxnSpPr>
        <p:spPr>
          <a:xfrm>
            <a:off x="6884779" y="2674983"/>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EEE6BEF-94A8-47CF-B3F6-D74A4F5E60C2}"/>
              </a:ext>
            </a:extLst>
          </p:cNvPr>
          <p:cNvCxnSpPr/>
          <p:nvPr/>
        </p:nvCxnSpPr>
        <p:spPr>
          <a:xfrm>
            <a:off x="6946890" y="3088576"/>
            <a:ext cx="1931542" cy="0"/>
          </a:xfrm>
          <a:prstGeom prst="line">
            <a:avLst/>
          </a:prstGeom>
        </p:spPr>
        <p:style>
          <a:lnRef idx="2">
            <a:schemeClr val="accent1"/>
          </a:lnRef>
          <a:fillRef idx="0">
            <a:schemeClr val="accent1"/>
          </a:fillRef>
          <a:effectRef idx="1">
            <a:schemeClr val="accent1"/>
          </a:effectRef>
          <a:fontRef idx="minor">
            <a:schemeClr val="tx1"/>
          </a:fontRef>
        </p:style>
      </p:cxnSp>
      <p:sp>
        <p:nvSpPr>
          <p:cNvPr id="24" name="Content Placeholder 2">
            <a:extLst>
              <a:ext uri="{FF2B5EF4-FFF2-40B4-BE49-F238E27FC236}">
                <a16:creationId xmlns:a16="http://schemas.microsoft.com/office/drawing/2014/main" id="{32E90E82-F317-4E70-A8EA-C0087E814861}"/>
              </a:ext>
            </a:extLst>
          </p:cNvPr>
          <p:cNvSpPr txBox="1">
            <a:spLocks/>
          </p:cNvSpPr>
          <p:nvPr/>
        </p:nvSpPr>
        <p:spPr>
          <a:xfrm>
            <a:off x="355846" y="3966855"/>
            <a:ext cx="3721601" cy="82903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Dr Retained Earning 	30,000</a:t>
            </a:r>
          </a:p>
          <a:p>
            <a:pPr marL="0" indent="0">
              <a:buNone/>
            </a:pPr>
            <a:r>
              <a:rPr lang="en-US" sz="2000" dirty="0"/>
              <a:t>Cr Expense 			30,000</a:t>
            </a:r>
            <a:endParaRPr lang="en-SG" sz="2000" dirty="0"/>
          </a:p>
        </p:txBody>
      </p:sp>
      <p:cxnSp>
        <p:nvCxnSpPr>
          <p:cNvPr id="25" name="Straight Connector 24">
            <a:extLst>
              <a:ext uri="{FF2B5EF4-FFF2-40B4-BE49-F238E27FC236}">
                <a16:creationId xmlns:a16="http://schemas.microsoft.com/office/drawing/2014/main" id="{6AC234D3-C444-45E8-B6BA-AA7976EDE75A}"/>
              </a:ext>
            </a:extLst>
          </p:cNvPr>
          <p:cNvCxnSpPr/>
          <p:nvPr/>
        </p:nvCxnSpPr>
        <p:spPr>
          <a:xfrm>
            <a:off x="4636993" y="3922580"/>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F162470-EAB7-44FB-8834-BF180BA18928}"/>
              </a:ext>
            </a:extLst>
          </p:cNvPr>
          <p:cNvCxnSpPr/>
          <p:nvPr/>
        </p:nvCxnSpPr>
        <p:spPr>
          <a:xfrm>
            <a:off x="5643860" y="3922580"/>
            <a:ext cx="0" cy="133564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6C48D41A-B26B-42F9-8A5C-8C7DCB5F58EF}"/>
              </a:ext>
            </a:extLst>
          </p:cNvPr>
          <p:cNvCxnSpPr/>
          <p:nvPr/>
        </p:nvCxnSpPr>
        <p:spPr>
          <a:xfrm>
            <a:off x="6815115" y="3922580"/>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FB6B427-D23C-4493-95CD-D9561894B37F}"/>
              </a:ext>
            </a:extLst>
          </p:cNvPr>
          <p:cNvCxnSpPr/>
          <p:nvPr/>
        </p:nvCxnSpPr>
        <p:spPr>
          <a:xfrm>
            <a:off x="7708966" y="3922580"/>
            <a:ext cx="0" cy="1335640"/>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888220F-BE45-498E-8DBF-3D09E1335EFA}"/>
              </a:ext>
            </a:extLst>
          </p:cNvPr>
          <p:cNvSpPr txBox="1"/>
          <p:nvPr/>
        </p:nvSpPr>
        <p:spPr>
          <a:xfrm>
            <a:off x="5287613" y="3484552"/>
            <a:ext cx="960519" cy="369332"/>
          </a:xfrm>
          <a:prstGeom prst="rect">
            <a:avLst/>
          </a:prstGeom>
          <a:noFill/>
        </p:spPr>
        <p:txBody>
          <a:bodyPr wrap="none" rtlCol="0">
            <a:spAutoFit/>
          </a:bodyPr>
          <a:lstStyle/>
          <a:p>
            <a:r>
              <a:rPr lang="en-US" dirty="0"/>
              <a:t>Expense</a:t>
            </a:r>
            <a:endParaRPr lang="en-SG" dirty="0"/>
          </a:p>
        </p:txBody>
      </p:sp>
      <p:sp>
        <p:nvSpPr>
          <p:cNvPr id="30" name="TextBox 29">
            <a:extLst>
              <a:ext uri="{FF2B5EF4-FFF2-40B4-BE49-F238E27FC236}">
                <a16:creationId xmlns:a16="http://schemas.microsoft.com/office/drawing/2014/main" id="{7DC6498F-5654-4F46-BF1D-C74F7DB6FEB5}"/>
              </a:ext>
            </a:extLst>
          </p:cNvPr>
          <p:cNvSpPr txBox="1"/>
          <p:nvPr/>
        </p:nvSpPr>
        <p:spPr>
          <a:xfrm>
            <a:off x="7025591" y="3454093"/>
            <a:ext cx="1774140" cy="369332"/>
          </a:xfrm>
          <a:prstGeom prst="rect">
            <a:avLst/>
          </a:prstGeom>
          <a:noFill/>
        </p:spPr>
        <p:txBody>
          <a:bodyPr wrap="none" rtlCol="0">
            <a:spAutoFit/>
          </a:bodyPr>
          <a:lstStyle/>
          <a:p>
            <a:r>
              <a:rPr lang="en-US" dirty="0"/>
              <a:t>Retained Earning</a:t>
            </a:r>
            <a:endParaRPr lang="en-SG" dirty="0"/>
          </a:p>
        </p:txBody>
      </p:sp>
      <p:sp>
        <p:nvSpPr>
          <p:cNvPr id="31" name="TextBox 30">
            <a:extLst>
              <a:ext uri="{FF2B5EF4-FFF2-40B4-BE49-F238E27FC236}">
                <a16:creationId xmlns:a16="http://schemas.microsoft.com/office/drawing/2014/main" id="{D5CAF2E4-0F7E-47A5-9F9F-60552FD507AE}"/>
              </a:ext>
            </a:extLst>
          </p:cNvPr>
          <p:cNvSpPr txBox="1"/>
          <p:nvPr/>
        </p:nvSpPr>
        <p:spPr>
          <a:xfrm>
            <a:off x="4802586" y="4014334"/>
            <a:ext cx="827471" cy="369332"/>
          </a:xfrm>
          <a:prstGeom prst="rect">
            <a:avLst/>
          </a:prstGeom>
          <a:noFill/>
        </p:spPr>
        <p:txBody>
          <a:bodyPr wrap="none" rtlCol="0">
            <a:spAutoFit/>
          </a:bodyPr>
          <a:lstStyle/>
          <a:p>
            <a:r>
              <a:rPr lang="en-US" dirty="0"/>
              <a:t>30,000</a:t>
            </a:r>
            <a:endParaRPr lang="en-SG" dirty="0"/>
          </a:p>
        </p:txBody>
      </p:sp>
      <p:sp>
        <p:nvSpPr>
          <p:cNvPr id="32" name="TextBox 31">
            <a:extLst>
              <a:ext uri="{FF2B5EF4-FFF2-40B4-BE49-F238E27FC236}">
                <a16:creationId xmlns:a16="http://schemas.microsoft.com/office/drawing/2014/main" id="{63347C28-554B-4B52-BAF0-1BECF1A1110C}"/>
              </a:ext>
            </a:extLst>
          </p:cNvPr>
          <p:cNvSpPr txBox="1"/>
          <p:nvPr/>
        </p:nvSpPr>
        <p:spPr>
          <a:xfrm>
            <a:off x="5251896" y="4844176"/>
            <a:ext cx="301686" cy="369332"/>
          </a:xfrm>
          <a:prstGeom prst="rect">
            <a:avLst/>
          </a:prstGeom>
          <a:noFill/>
        </p:spPr>
        <p:txBody>
          <a:bodyPr wrap="none" rtlCol="0">
            <a:spAutoFit/>
          </a:bodyPr>
          <a:lstStyle/>
          <a:p>
            <a:r>
              <a:rPr lang="en-US" dirty="0"/>
              <a:t>0</a:t>
            </a:r>
            <a:endParaRPr lang="en-SG" dirty="0"/>
          </a:p>
        </p:txBody>
      </p:sp>
      <p:sp>
        <p:nvSpPr>
          <p:cNvPr id="33" name="TextBox 32">
            <a:extLst>
              <a:ext uri="{FF2B5EF4-FFF2-40B4-BE49-F238E27FC236}">
                <a16:creationId xmlns:a16="http://schemas.microsoft.com/office/drawing/2014/main" id="{77EC0DBA-E3D7-4954-8A47-557334BB764F}"/>
              </a:ext>
            </a:extLst>
          </p:cNvPr>
          <p:cNvSpPr txBox="1"/>
          <p:nvPr/>
        </p:nvSpPr>
        <p:spPr>
          <a:xfrm>
            <a:off x="7912661" y="4888888"/>
            <a:ext cx="827471" cy="369332"/>
          </a:xfrm>
          <a:prstGeom prst="rect">
            <a:avLst/>
          </a:prstGeom>
          <a:noFill/>
        </p:spPr>
        <p:txBody>
          <a:bodyPr wrap="none" rtlCol="0">
            <a:spAutoFit/>
          </a:bodyPr>
          <a:lstStyle/>
          <a:p>
            <a:r>
              <a:rPr lang="en-US" dirty="0"/>
              <a:t>20,000</a:t>
            </a:r>
            <a:endParaRPr lang="en-SG" dirty="0"/>
          </a:p>
        </p:txBody>
      </p:sp>
      <p:sp>
        <p:nvSpPr>
          <p:cNvPr id="34" name="TextBox 33">
            <a:extLst>
              <a:ext uri="{FF2B5EF4-FFF2-40B4-BE49-F238E27FC236}">
                <a16:creationId xmlns:a16="http://schemas.microsoft.com/office/drawing/2014/main" id="{621B92B1-FDC6-4FAF-B40E-03B5807D1A12}"/>
              </a:ext>
            </a:extLst>
          </p:cNvPr>
          <p:cNvSpPr txBox="1"/>
          <p:nvPr/>
        </p:nvSpPr>
        <p:spPr>
          <a:xfrm>
            <a:off x="7864639" y="3985381"/>
            <a:ext cx="710451" cy="369332"/>
          </a:xfrm>
          <a:prstGeom prst="rect">
            <a:avLst/>
          </a:prstGeom>
          <a:noFill/>
        </p:spPr>
        <p:txBody>
          <a:bodyPr wrap="none" rtlCol="0">
            <a:spAutoFit/>
          </a:bodyPr>
          <a:lstStyle/>
          <a:p>
            <a:r>
              <a:rPr lang="en-US" dirty="0"/>
              <a:t>50,00</a:t>
            </a:r>
            <a:endParaRPr lang="en-SG" dirty="0"/>
          </a:p>
        </p:txBody>
      </p:sp>
      <p:cxnSp>
        <p:nvCxnSpPr>
          <p:cNvPr id="35" name="Straight Connector 34">
            <a:extLst>
              <a:ext uri="{FF2B5EF4-FFF2-40B4-BE49-F238E27FC236}">
                <a16:creationId xmlns:a16="http://schemas.microsoft.com/office/drawing/2014/main" id="{F702DD2B-4BB3-4633-B397-99AFFA188D94}"/>
              </a:ext>
            </a:extLst>
          </p:cNvPr>
          <p:cNvCxnSpPr/>
          <p:nvPr/>
        </p:nvCxnSpPr>
        <p:spPr>
          <a:xfrm>
            <a:off x="4678089" y="4840811"/>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68B7906E-68F8-47D4-A48E-F3F1AC7E0D10}"/>
              </a:ext>
            </a:extLst>
          </p:cNvPr>
          <p:cNvCxnSpPr/>
          <p:nvPr/>
        </p:nvCxnSpPr>
        <p:spPr>
          <a:xfrm>
            <a:off x="4678089" y="5258220"/>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E44CA2F7-62DC-42D4-A3E2-6166586C9C60}"/>
              </a:ext>
            </a:extLst>
          </p:cNvPr>
          <p:cNvCxnSpPr/>
          <p:nvPr/>
        </p:nvCxnSpPr>
        <p:spPr>
          <a:xfrm>
            <a:off x="6836757" y="4840811"/>
            <a:ext cx="19315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13039F5C-78E1-44CB-B19B-1C70B6C34A31}"/>
              </a:ext>
            </a:extLst>
          </p:cNvPr>
          <p:cNvCxnSpPr/>
          <p:nvPr/>
        </p:nvCxnSpPr>
        <p:spPr>
          <a:xfrm>
            <a:off x="6898868" y="5254404"/>
            <a:ext cx="1931542" cy="0"/>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1B31BA82-EC29-4936-8575-AAA7FE0F36A4}"/>
              </a:ext>
            </a:extLst>
          </p:cNvPr>
          <p:cNvSpPr txBox="1"/>
          <p:nvPr/>
        </p:nvSpPr>
        <p:spPr>
          <a:xfrm>
            <a:off x="5699206" y="4010394"/>
            <a:ext cx="827471" cy="369332"/>
          </a:xfrm>
          <a:prstGeom prst="rect">
            <a:avLst/>
          </a:prstGeom>
          <a:noFill/>
        </p:spPr>
        <p:txBody>
          <a:bodyPr wrap="none" rtlCol="0">
            <a:spAutoFit/>
          </a:bodyPr>
          <a:lstStyle/>
          <a:p>
            <a:r>
              <a:rPr lang="en-US" dirty="0"/>
              <a:t>30,000</a:t>
            </a:r>
            <a:endParaRPr lang="en-SG" dirty="0"/>
          </a:p>
        </p:txBody>
      </p:sp>
      <p:sp>
        <p:nvSpPr>
          <p:cNvPr id="40" name="TextBox 39">
            <a:extLst>
              <a:ext uri="{FF2B5EF4-FFF2-40B4-BE49-F238E27FC236}">
                <a16:creationId xmlns:a16="http://schemas.microsoft.com/office/drawing/2014/main" id="{5BC29103-5E1F-464A-9D09-FB1A23886881}"/>
              </a:ext>
            </a:extLst>
          </p:cNvPr>
          <p:cNvSpPr txBox="1"/>
          <p:nvPr/>
        </p:nvSpPr>
        <p:spPr>
          <a:xfrm>
            <a:off x="5730028" y="1875261"/>
            <a:ext cx="827471" cy="369332"/>
          </a:xfrm>
          <a:prstGeom prst="rect">
            <a:avLst/>
          </a:prstGeom>
          <a:noFill/>
        </p:spPr>
        <p:txBody>
          <a:bodyPr wrap="none" rtlCol="0">
            <a:spAutoFit/>
          </a:bodyPr>
          <a:lstStyle/>
          <a:p>
            <a:r>
              <a:rPr lang="en-US" dirty="0"/>
              <a:t>50,000</a:t>
            </a:r>
            <a:endParaRPr lang="en-SG" dirty="0"/>
          </a:p>
        </p:txBody>
      </p:sp>
      <p:sp>
        <p:nvSpPr>
          <p:cNvPr id="41" name="TextBox 40">
            <a:extLst>
              <a:ext uri="{FF2B5EF4-FFF2-40B4-BE49-F238E27FC236}">
                <a16:creationId xmlns:a16="http://schemas.microsoft.com/office/drawing/2014/main" id="{484A4C92-BBDA-4E7B-9A5B-BA521978EB5C}"/>
              </a:ext>
            </a:extLst>
          </p:cNvPr>
          <p:cNvSpPr txBox="1"/>
          <p:nvPr/>
        </p:nvSpPr>
        <p:spPr>
          <a:xfrm>
            <a:off x="6284754" y="2673302"/>
            <a:ext cx="301686" cy="369332"/>
          </a:xfrm>
          <a:prstGeom prst="rect">
            <a:avLst/>
          </a:prstGeom>
          <a:noFill/>
        </p:spPr>
        <p:txBody>
          <a:bodyPr wrap="none" rtlCol="0">
            <a:spAutoFit/>
          </a:bodyPr>
          <a:lstStyle/>
          <a:p>
            <a:r>
              <a:rPr lang="en-US" dirty="0"/>
              <a:t>0</a:t>
            </a:r>
            <a:endParaRPr lang="en-SG" dirty="0"/>
          </a:p>
        </p:txBody>
      </p:sp>
      <p:sp>
        <p:nvSpPr>
          <p:cNvPr id="42" name="TextBox 41">
            <a:extLst>
              <a:ext uri="{FF2B5EF4-FFF2-40B4-BE49-F238E27FC236}">
                <a16:creationId xmlns:a16="http://schemas.microsoft.com/office/drawing/2014/main" id="{86B15675-0CDB-42C3-9EA6-1F99111EF2C8}"/>
              </a:ext>
            </a:extLst>
          </p:cNvPr>
          <p:cNvSpPr txBox="1"/>
          <p:nvPr/>
        </p:nvSpPr>
        <p:spPr>
          <a:xfrm>
            <a:off x="6307945" y="4811910"/>
            <a:ext cx="301686" cy="369332"/>
          </a:xfrm>
          <a:prstGeom prst="rect">
            <a:avLst/>
          </a:prstGeom>
          <a:noFill/>
        </p:spPr>
        <p:txBody>
          <a:bodyPr wrap="none" rtlCol="0">
            <a:spAutoFit/>
          </a:bodyPr>
          <a:lstStyle/>
          <a:p>
            <a:r>
              <a:rPr lang="en-US" dirty="0"/>
              <a:t>0</a:t>
            </a:r>
            <a:endParaRPr lang="en-SG" dirty="0"/>
          </a:p>
        </p:txBody>
      </p:sp>
      <p:sp>
        <p:nvSpPr>
          <p:cNvPr id="43" name="TextBox 42">
            <a:extLst>
              <a:ext uri="{FF2B5EF4-FFF2-40B4-BE49-F238E27FC236}">
                <a16:creationId xmlns:a16="http://schemas.microsoft.com/office/drawing/2014/main" id="{D8C0E9F2-768A-48A3-822A-399279716EC5}"/>
              </a:ext>
            </a:extLst>
          </p:cNvPr>
          <p:cNvSpPr txBox="1"/>
          <p:nvPr/>
        </p:nvSpPr>
        <p:spPr>
          <a:xfrm>
            <a:off x="6886573" y="3962786"/>
            <a:ext cx="827471" cy="369332"/>
          </a:xfrm>
          <a:prstGeom prst="rect">
            <a:avLst/>
          </a:prstGeom>
          <a:noFill/>
        </p:spPr>
        <p:txBody>
          <a:bodyPr wrap="none" rtlCol="0">
            <a:spAutoFit/>
          </a:bodyPr>
          <a:lstStyle/>
          <a:p>
            <a:r>
              <a:rPr lang="en-US" dirty="0"/>
              <a:t>30,000</a:t>
            </a:r>
            <a:endParaRPr lang="en-SG" dirty="0"/>
          </a:p>
        </p:txBody>
      </p:sp>
    </p:spTree>
    <p:extLst>
      <p:ext uri="{BB962C8B-B14F-4D97-AF65-F5344CB8AC3E}">
        <p14:creationId xmlns:p14="http://schemas.microsoft.com/office/powerpoint/2010/main" val="789135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9D2F-00D7-4779-9AD6-F67C82222AA7}"/>
              </a:ext>
            </a:extLst>
          </p:cNvPr>
          <p:cNvSpPr>
            <a:spLocks noGrp="1"/>
          </p:cNvSpPr>
          <p:nvPr>
            <p:ph type="title"/>
          </p:nvPr>
        </p:nvSpPr>
        <p:spPr/>
        <p:txBody>
          <a:bodyPr/>
          <a:lstStyle/>
          <a:p>
            <a:r>
              <a:rPr lang="en-US" dirty="0"/>
              <a:t>Financial Statement</a:t>
            </a:r>
            <a:endParaRPr lang="en-SG" dirty="0"/>
          </a:p>
        </p:txBody>
      </p:sp>
      <p:sp>
        <p:nvSpPr>
          <p:cNvPr id="3" name="Content Placeholder 2">
            <a:extLst>
              <a:ext uri="{FF2B5EF4-FFF2-40B4-BE49-F238E27FC236}">
                <a16:creationId xmlns:a16="http://schemas.microsoft.com/office/drawing/2014/main" id="{193BCDAB-8BC2-4D31-A35A-4EBE52971D50}"/>
              </a:ext>
            </a:extLst>
          </p:cNvPr>
          <p:cNvSpPr>
            <a:spLocks noGrp="1"/>
          </p:cNvSpPr>
          <p:nvPr>
            <p:ph idx="1"/>
          </p:nvPr>
        </p:nvSpPr>
        <p:spPr>
          <a:xfrm>
            <a:off x="385281" y="1889194"/>
            <a:ext cx="4546315" cy="3689673"/>
          </a:xfrm>
        </p:spPr>
        <p:txBody>
          <a:bodyPr>
            <a:normAutofit/>
          </a:bodyPr>
          <a:lstStyle/>
          <a:p>
            <a:pPr marL="0" indent="0">
              <a:buNone/>
            </a:pPr>
            <a:r>
              <a:rPr lang="en-US" sz="2400" dirty="0"/>
              <a:t>Profit &amp; Loss</a:t>
            </a:r>
          </a:p>
          <a:p>
            <a:pPr marL="0" indent="0">
              <a:buNone/>
            </a:pPr>
            <a:endParaRPr lang="en-US" sz="2400" dirty="0"/>
          </a:p>
          <a:p>
            <a:pPr marL="0" indent="0">
              <a:buNone/>
            </a:pPr>
            <a:r>
              <a:rPr lang="en-US" sz="2400" dirty="0"/>
              <a:t>Sales 			50,000</a:t>
            </a:r>
          </a:p>
          <a:p>
            <a:pPr marL="0" indent="0">
              <a:buNone/>
            </a:pPr>
            <a:r>
              <a:rPr lang="en-US" sz="2400" dirty="0"/>
              <a:t>Expense 		30,000</a:t>
            </a:r>
          </a:p>
          <a:p>
            <a:pPr marL="0" indent="0">
              <a:buNone/>
            </a:pPr>
            <a:r>
              <a:rPr lang="en-US" sz="2400" dirty="0"/>
              <a:t>Profit 			20,000</a:t>
            </a:r>
            <a:endParaRPr lang="en-SG" sz="2400" dirty="0"/>
          </a:p>
        </p:txBody>
      </p:sp>
      <p:cxnSp>
        <p:nvCxnSpPr>
          <p:cNvPr id="5" name="Straight Connector 4">
            <a:extLst>
              <a:ext uri="{FF2B5EF4-FFF2-40B4-BE49-F238E27FC236}">
                <a16:creationId xmlns:a16="http://schemas.microsoft.com/office/drawing/2014/main" id="{1AD4C2FD-A9C2-4DE0-8522-2B025E5CC8E6}"/>
              </a:ext>
            </a:extLst>
          </p:cNvPr>
          <p:cNvCxnSpPr/>
          <p:nvPr/>
        </p:nvCxnSpPr>
        <p:spPr>
          <a:xfrm>
            <a:off x="385281" y="3667247"/>
            <a:ext cx="359595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C1E91BB-0D9D-48F8-B7F7-BA427B3C4837}"/>
              </a:ext>
            </a:extLst>
          </p:cNvPr>
          <p:cNvCxnSpPr/>
          <p:nvPr/>
        </p:nvCxnSpPr>
        <p:spPr>
          <a:xfrm>
            <a:off x="385280" y="4119937"/>
            <a:ext cx="3595955"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02675D68-67F7-4960-A515-180C385EDCE4}"/>
              </a:ext>
            </a:extLst>
          </p:cNvPr>
          <p:cNvSpPr txBox="1">
            <a:spLocks/>
          </p:cNvSpPr>
          <p:nvPr/>
        </p:nvSpPr>
        <p:spPr>
          <a:xfrm>
            <a:off x="4140485" y="1741339"/>
            <a:ext cx="5003515" cy="442057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400" dirty="0"/>
              <a:t>Balance Sheet</a:t>
            </a:r>
          </a:p>
          <a:p>
            <a:pPr marL="0" indent="0">
              <a:buFont typeface="Arial"/>
              <a:buNone/>
            </a:pPr>
            <a:r>
              <a:rPr lang="en-US" sz="2400" dirty="0"/>
              <a:t>Asset</a:t>
            </a:r>
          </a:p>
          <a:p>
            <a:pPr marL="0" indent="0">
              <a:buFont typeface="Arial"/>
              <a:buNone/>
            </a:pPr>
            <a:r>
              <a:rPr lang="en-US" sz="2400" dirty="0"/>
              <a:t>Cash							110,000</a:t>
            </a:r>
          </a:p>
          <a:p>
            <a:pPr marL="0" indent="0">
              <a:buFont typeface="Arial"/>
              <a:buNone/>
            </a:pPr>
            <a:r>
              <a:rPr lang="en-US" sz="2400" dirty="0"/>
              <a:t>Total Asset					110,000</a:t>
            </a:r>
          </a:p>
          <a:p>
            <a:pPr marL="0" indent="0">
              <a:buFont typeface="Arial"/>
              <a:buNone/>
            </a:pPr>
            <a:endParaRPr lang="en-US" sz="2400" dirty="0"/>
          </a:p>
          <a:p>
            <a:pPr marL="0" indent="0">
              <a:buFont typeface="Arial"/>
              <a:buNone/>
            </a:pPr>
            <a:r>
              <a:rPr lang="en-US" sz="2400" dirty="0"/>
              <a:t>Equity</a:t>
            </a:r>
          </a:p>
          <a:p>
            <a:pPr marL="0" indent="0">
              <a:buFont typeface="Arial"/>
              <a:buNone/>
            </a:pPr>
            <a:r>
              <a:rPr lang="en-US" sz="2400" dirty="0"/>
              <a:t>Ordinary Share 				90,000</a:t>
            </a:r>
          </a:p>
          <a:p>
            <a:pPr marL="0" indent="0">
              <a:buFont typeface="Arial"/>
              <a:buNone/>
            </a:pPr>
            <a:r>
              <a:rPr lang="en-US" sz="2400" dirty="0"/>
              <a:t>Retained Earning			20,000</a:t>
            </a:r>
          </a:p>
          <a:p>
            <a:pPr marL="0" indent="0">
              <a:buFont typeface="Arial"/>
              <a:buNone/>
            </a:pPr>
            <a:r>
              <a:rPr lang="en-US" sz="2400" dirty="0"/>
              <a:t>Total Equity and Liability	110,000</a:t>
            </a:r>
            <a:endParaRPr lang="en-SG" sz="2400" dirty="0"/>
          </a:p>
        </p:txBody>
      </p:sp>
      <p:cxnSp>
        <p:nvCxnSpPr>
          <p:cNvPr id="9" name="Straight Connector 8">
            <a:extLst>
              <a:ext uri="{FF2B5EF4-FFF2-40B4-BE49-F238E27FC236}">
                <a16:creationId xmlns:a16="http://schemas.microsoft.com/office/drawing/2014/main" id="{9B67E4A2-2A55-412D-B796-7DB893720CAE}"/>
              </a:ext>
            </a:extLst>
          </p:cNvPr>
          <p:cNvCxnSpPr>
            <a:cxnSpLocks/>
          </p:cNvCxnSpPr>
          <p:nvPr/>
        </p:nvCxnSpPr>
        <p:spPr>
          <a:xfrm>
            <a:off x="7500135" y="3038811"/>
            <a:ext cx="14880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5615F6D-017B-48A3-8CBA-05F3B6B036CC}"/>
              </a:ext>
            </a:extLst>
          </p:cNvPr>
          <p:cNvCxnSpPr>
            <a:cxnSpLocks/>
          </p:cNvCxnSpPr>
          <p:nvPr/>
        </p:nvCxnSpPr>
        <p:spPr>
          <a:xfrm>
            <a:off x="7580616" y="3530258"/>
            <a:ext cx="14880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121B5117-1F98-4A8D-AD28-EF2A69E36696}"/>
              </a:ext>
            </a:extLst>
          </p:cNvPr>
          <p:cNvCxnSpPr>
            <a:cxnSpLocks/>
          </p:cNvCxnSpPr>
          <p:nvPr/>
        </p:nvCxnSpPr>
        <p:spPr>
          <a:xfrm>
            <a:off x="7580616" y="5234056"/>
            <a:ext cx="14880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0F69112-8A78-408F-A8C2-0118A51B7328}"/>
              </a:ext>
            </a:extLst>
          </p:cNvPr>
          <p:cNvCxnSpPr>
            <a:cxnSpLocks/>
          </p:cNvCxnSpPr>
          <p:nvPr/>
        </p:nvCxnSpPr>
        <p:spPr>
          <a:xfrm>
            <a:off x="7580616" y="5746051"/>
            <a:ext cx="148804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5258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8556-45D5-483E-8D7F-D8799F327F4B}"/>
              </a:ext>
            </a:extLst>
          </p:cNvPr>
          <p:cNvSpPr>
            <a:spLocks noGrp="1"/>
          </p:cNvSpPr>
          <p:nvPr>
            <p:ph type="title"/>
          </p:nvPr>
        </p:nvSpPr>
        <p:spPr/>
        <p:txBody>
          <a:bodyPr/>
          <a:lstStyle/>
          <a:p>
            <a:r>
              <a:rPr lang="en-US" dirty="0"/>
              <a:t>Exercise</a:t>
            </a:r>
            <a:endParaRPr lang="en-SG" dirty="0"/>
          </a:p>
        </p:txBody>
      </p:sp>
      <p:sp>
        <p:nvSpPr>
          <p:cNvPr id="3" name="Content Placeholder 2">
            <a:extLst>
              <a:ext uri="{FF2B5EF4-FFF2-40B4-BE49-F238E27FC236}">
                <a16:creationId xmlns:a16="http://schemas.microsoft.com/office/drawing/2014/main" id="{B10B6616-9009-4E2E-86C6-56359AE78F47}"/>
              </a:ext>
            </a:extLst>
          </p:cNvPr>
          <p:cNvSpPr>
            <a:spLocks noGrp="1"/>
          </p:cNvSpPr>
          <p:nvPr>
            <p:ph idx="1"/>
          </p:nvPr>
        </p:nvSpPr>
        <p:spPr/>
        <p:txBody>
          <a:bodyPr/>
          <a:lstStyle/>
          <a:p>
            <a:r>
              <a:rPr lang="en-US" dirty="0"/>
              <a:t>Owner Invest 200,000 cash</a:t>
            </a:r>
          </a:p>
          <a:p>
            <a:r>
              <a:rPr lang="en-US" dirty="0"/>
              <a:t>Sales 180,000</a:t>
            </a:r>
          </a:p>
          <a:p>
            <a:r>
              <a:rPr lang="en-US" dirty="0"/>
              <a:t>Expense 110,000</a:t>
            </a:r>
          </a:p>
          <a:p>
            <a:r>
              <a:rPr lang="en-US" dirty="0"/>
              <a:t>Assume no tax, no inventory, no receivable</a:t>
            </a:r>
          </a:p>
          <a:p>
            <a:endParaRPr lang="en-SG" dirty="0"/>
          </a:p>
        </p:txBody>
      </p:sp>
    </p:spTree>
    <p:extLst>
      <p:ext uri="{BB962C8B-B14F-4D97-AF65-F5344CB8AC3E}">
        <p14:creationId xmlns:p14="http://schemas.microsoft.com/office/powerpoint/2010/main" val="1522037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Content Placeholder 2">
            <a:extLst>
              <a:ext uri="{FF2B5EF4-FFF2-40B4-BE49-F238E27FC236}">
                <a16:creationId xmlns:a16="http://schemas.microsoft.com/office/drawing/2014/main" id="{FDB1CD3A-8FC9-47DA-AC5D-297FE422A164}"/>
              </a:ext>
            </a:extLst>
          </p:cNvPr>
          <p:cNvSpPr>
            <a:spLocks noGrp="1" noChangeArrowheads="1"/>
          </p:cNvSpPr>
          <p:nvPr>
            <p:ph idx="1"/>
          </p:nvPr>
        </p:nvSpPr>
        <p:spPr>
          <a:xfrm>
            <a:off x="1485900" y="2457451"/>
            <a:ext cx="6172200" cy="3394472"/>
          </a:xfrm>
        </p:spPr>
        <p:txBody>
          <a:bodyPr/>
          <a:lstStyle/>
          <a:p>
            <a:pPr marL="0" indent="0">
              <a:buNone/>
            </a:pPr>
            <a:endParaRPr lang="en-SG" altLang="zh-CN" dirty="0">
              <a:ea typeface="ＭＳ Ｐゴシック" panose="020B0600070205080204" pitchFamily="34" charset="-128"/>
            </a:endParaRPr>
          </a:p>
          <a:p>
            <a:pPr marL="0" indent="0" algn="ctr">
              <a:buNone/>
            </a:pPr>
            <a:r>
              <a:rPr lang="en-SG" altLang="zh-CN" sz="3300" dirty="0">
                <a:ea typeface="ＭＳ Ｐゴシック" panose="020B0600070205080204" pitchFamily="34" charset="-128"/>
              </a:rPr>
              <a:t>Thank You</a:t>
            </a:r>
          </a:p>
        </p:txBody>
      </p:sp>
      <p:sp>
        <p:nvSpPr>
          <p:cNvPr id="163843" name="Slide Number Placeholder 1">
            <a:extLst>
              <a:ext uri="{FF2B5EF4-FFF2-40B4-BE49-F238E27FC236}">
                <a16:creationId xmlns:a16="http://schemas.microsoft.com/office/drawing/2014/main" id="{549FCC65-1970-4D9A-A078-D89EE098D94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557213" indent="-214313">
              <a:spcBef>
                <a:spcPct val="20000"/>
              </a:spcBef>
              <a:buChar char="–"/>
              <a:defRPr sz="1800">
                <a:solidFill>
                  <a:schemeClr val="tx1"/>
                </a:solidFill>
                <a:latin typeface="Arial" panose="020B0604020202020204" pitchFamily="34" charset="0"/>
                <a:ea typeface="ＭＳ Ｐゴシック" panose="020B0600070205080204" pitchFamily="34" charset="-128"/>
              </a:defRPr>
            </a:lvl2pPr>
            <a:lvl3pPr marL="857250" indent="-171450">
              <a:spcBef>
                <a:spcPct val="20000"/>
              </a:spcBef>
              <a:buChar char="•"/>
              <a:defRPr sz="1800">
                <a:solidFill>
                  <a:schemeClr val="tx1"/>
                </a:solidFill>
                <a:latin typeface="Arial" panose="020B0604020202020204" pitchFamily="34" charset="0"/>
                <a:ea typeface="ＭＳ Ｐゴシック" panose="020B0600070205080204" pitchFamily="34" charset="-128"/>
              </a:defRPr>
            </a:lvl3pPr>
            <a:lvl4pPr marL="1200150" indent="-17145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1543050" indent="-17145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AE3698A2-3308-4CA8-9ADE-C1E4645C9E12}" type="slidenum">
              <a:rPr lang="en-US" altLang="zh-CN" sz="1050">
                <a:solidFill>
                  <a:srgbClr val="000000"/>
                </a:solidFill>
              </a:rPr>
              <a:pPr>
                <a:spcBef>
                  <a:spcPct val="0"/>
                </a:spcBef>
                <a:buFontTx/>
                <a:buNone/>
              </a:pPr>
              <a:t>39</a:t>
            </a:fld>
            <a:endParaRPr lang="en-US" altLang="zh-CN" sz="105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a:extLst>
              <a:ext uri="{FF2B5EF4-FFF2-40B4-BE49-F238E27FC236}">
                <a16:creationId xmlns:a16="http://schemas.microsoft.com/office/drawing/2014/main" id="{70D3688E-8DB4-4027-B465-44D9503995D1}"/>
              </a:ext>
            </a:extLst>
          </p:cNvPr>
          <p:cNvSpPr>
            <a:spLocks noGrp="1" noChangeArrowheads="1"/>
          </p:cNvSpPr>
          <p:nvPr>
            <p:ph type="title"/>
          </p:nvPr>
        </p:nvSpPr>
        <p:spPr>
          <a:xfrm>
            <a:off x="228600" y="304800"/>
            <a:ext cx="8305800" cy="762000"/>
          </a:xfrm>
        </p:spPr>
        <p:txBody>
          <a:bodyPr/>
          <a:lstStyle/>
          <a:p>
            <a:pPr eaLnBrk="1" fontAlgn="auto" hangingPunct="1">
              <a:spcAft>
                <a:spcPts val="0"/>
              </a:spcAft>
              <a:defRPr/>
            </a:pPr>
            <a:r>
              <a:rPr lang="en-US" dirty="0">
                <a:ea typeface="+mj-ea"/>
                <a:cs typeface="+mj-cs"/>
              </a:rPr>
              <a:t>Financial Statements</a:t>
            </a:r>
          </a:p>
        </p:txBody>
      </p:sp>
      <p:sp>
        <p:nvSpPr>
          <p:cNvPr id="300035" name="Rectangle 3">
            <a:extLst>
              <a:ext uri="{FF2B5EF4-FFF2-40B4-BE49-F238E27FC236}">
                <a16:creationId xmlns:a16="http://schemas.microsoft.com/office/drawing/2014/main" id="{5A5E0637-5FE4-4080-8830-D4A76461E010}"/>
              </a:ext>
            </a:extLst>
          </p:cNvPr>
          <p:cNvSpPr>
            <a:spLocks noGrp="1" noChangeArrowheads="1"/>
          </p:cNvSpPr>
          <p:nvPr>
            <p:ph idx="1"/>
          </p:nvPr>
        </p:nvSpPr>
        <p:spPr/>
        <p:txBody>
          <a:bodyPr/>
          <a:lstStyle/>
          <a:p>
            <a:pPr eaLnBrk="1" hangingPunct="1">
              <a:defRPr/>
            </a:pPr>
            <a:r>
              <a:rPr lang="en-US" dirty="0">
                <a:ea typeface="ＭＳ Ｐゴシック" charset="0"/>
                <a:cs typeface="+mn-cs"/>
              </a:rPr>
              <a:t>Balance Sheet</a:t>
            </a:r>
          </a:p>
          <a:p>
            <a:pPr eaLnBrk="1" hangingPunct="1">
              <a:defRPr/>
            </a:pPr>
            <a:r>
              <a:rPr lang="en-US" dirty="0">
                <a:ea typeface="ＭＳ Ｐゴシック" charset="0"/>
                <a:cs typeface="+mn-cs"/>
              </a:rPr>
              <a:t>Income Statement</a:t>
            </a:r>
          </a:p>
          <a:p>
            <a:pPr eaLnBrk="1" hangingPunct="1">
              <a:defRPr/>
            </a:pPr>
            <a:r>
              <a:rPr lang="en-US" dirty="0">
                <a:ea typeface="ＭＳ Ｐゴシック" charset="0"/>
                <a:cs typeface="+mn-cs"/>
              </a:rPr>
              <a:t>Statement of Cash Flows</a:t>
            </a:r>
          </a:p>
          <a:p>
            <a:pPr eaLnBrk="1" hangingPunct="1">
              <a:defRPr/>
            </a:pPr>
            <a:r>
              <a:rPr lang="en-US" dirty="0">
                <a:ea typeface="ＭＳ Ｐゴシック" charset="0"/>
                <a:cs typeface="+mn-cs"/>
              </a:rPr>
              <a:t>Statement of changes in equity</a:t>
            </a:r>
          </a:p>
        </p:txBody>
      </p:sp>
    </p:spTree>
    <p:extLst>
      <p:ext uri="{BB962C8B-B14F-4D97-AF65-F5344CB8AC3E}">
        <p14:creationId xmlns:p14="http://schemas.microsoft.com/office/powerpoint/2010/main" val="233347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AF3E903C-69D4-4443-9CDB-041C15B42774}"/>
              </a:ext>
            </a:extLst>
          </p:cNvPr>
          <p:cNvSpPr>
            <a:spLocks noGrp="1" noChangeArrowheads="1"/>
          </p:cNvSpPr>
          <p:nvPr>
            <p:ph type="title"/>
          </p:nvPr>
        </p:nvSpPr>
        <p:spPr>
          <a:xfrm>
            <a:off x="228600" y="228600"/>
            <a:ext cx="8305800" cy="762000"/>
          </a:xfrm>
        </p:spPr>
        <p:txBody>
          <a:bodyPr/>
          <a:lstStyle/>
          <a:p>
            <a:pPr eaLnBrk="1" fontAlgn="auto" hangingPunct="1">
              <a:spcAft>
                <a:spcPts val="0"/>
              </a:spcAft>
              <a:defRPr/>
            </a:pPr>
            <a:r>
              <a:rPr lang="en-US" dirty="0">
                <a:ea typeface="+mj-ea"/>
                <a:cs typeface="+mj-cs"/>
              </a:rPr>
              <a:t>Decision Makers</a:t>
            </a:r>
          </a:p>
        </p:txBody>
      </p:sp>
      <p:sp>
        <p:nvSpPr>
          <p:cNvPr id="26627" name="Rectangle 3">
            <a:extLst>
              <a:ext uri="{FF2B5EF4-FFF2-40B4-BE49-F238E27FC236}">
                <a16:creationId xmlns:a16="http://schemas.microsoft.com/office/drawing/2014/main" id="{FC05F759-72BA-4370-B702-223374920DDA}"/>
              </a:ext>
            </a:extLst>
          </p:cNvPr>
          <p:cNvSpPr>
            <a:spLocks noGrp="1" noChangeArrowheads="1"/>
          </p:cNvSpPr>
          <p:nvPr>
            <p:ph idx="1"/>
          </p:nvPr>
        </p:nvSpPr>
        <p:spPr/>
        <p:txBody>
          <a:bodyPr/>
          <a:lstStyle/>
          <a:p>
            <a:pPr eaLnBrk="1" hangingPunct="1">
              <a:defRPr/>
            </a:pPr>
            <a:r>
              <a:rPr lang="en-US">
                <a:ea typeface="ＭＳ Ｐゴシック" charset="0"/>
                <a:cs typeface="+mn-cs"/>
              </a:rPr>
              <a:t>Individuals</a:t>
            </a:r>
          </a:p>
          <a:p>
            <a:pPr eaLnBrk="1" hangingPunct="1">
              <a:defRPr/>
            </a:pPr>
            <a:r>
              <a:rPr lang="en-US">
                <a:ea typeface="ＭＳ Ｐゴシック" charset="0"/>
                <a:cs typeface="+mn-cs"/>
              </a:rPr>
              <a:t>Businesses</a:t>
            </a:r>
          </a:p>
          <a:p>
            <a:pPr eaLnBrk="1" hangingPunct="1">
              <a:defRPr/>
            </a:pPr>
            <a:r>
              <a:rPr lang="en-US">
                <a:ea typeface="ＭＳ Ｐゴシック" charset="0"/>
                <a:cs typeface="+mn-cs"/>
              </a:rPr>
              <a:t>Investors</a:t>
            </a:r>
          </a:p>
          <a:p>
            <a:pPr eaLnBrk="1" hangingPunct="1">
              <a:defRPr/>
            </a:pPr>
            <a:r>
              <a:rPr lang="en-US">
                <a:ea typeface="ＭＳ Ｐゴシック" charset="0"/>
                <a:cs typeface="+mn-cs"/>
              </a:rPr>
              <a:t>Creditors</a:t>
            </a:r>
          </a:p>
          <a:p>
            <a:pPr eaLnBrk="1" hangingPunct="1">
              <a:defRPr/>
            </a:pPr>
            <a:r>
              <a:rPr lang="en-US">
                <a:ea typeface="ＭＳ Ｐゴシック" charset="0"/>
                <a:cs typeface="+mn-cs"/>
              </a:rPr>
              <a:t>Taxing Authorities</a:t>
            </a:r>
          </a:p>
        </p:txBody>
      </p:sp>
      <p:sp>
        <p:nvSpPr>
          <p:cNvPr id="8196" name="Slide Number Placeholder 3">
            <a:extLst>
              <a:ext uri="{FF2B5EF4-FFF2-40B4-BE49-F238E27FC236}">
                <a16:creationId xmlns:a16="http://schemas.microsoft.com/office/drawing/2014/main" id="{21967E84-564C-407C-A76F-3D17E4F88BB6}"/>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420B3CAB-3599-4F25-A999-21FF8D30596A}" type="slidenum">
              <a:rPr lang="en-US" altLang="en-US" sz="1400">
                <a:latin typeface="Times New Roman" panose="02020603050405020304" pitchFamily="18" charset="0"/>
              </a:rPr>
              <a:pPr algn="l" eaLnBrk="1" hangingPunct="1"/>
              <a:t>5</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05714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9">
            <a:extLst>
              <a:ext uri="{FF2B5EF4-FFF2-40B4-BE49-F238E27FC236}">
                <a16:creationId xmlns:a16="http://schemas.microsoft.com/office/drawing/2014/main" id="{1ABA2777-3B66-4A78-A4B5-515511A7C587}"/>
              </a:ext>
            </a:extLst>
          </p:cNvPr>
          <p:cNvSpPr>
            <a:spLocks noGrp="1" noChangeArrowheads="1"/>
          </p:cNvSpPr>
          <p:nvPr>
            <p:ph type="title"/>
          </p:nvPr>
        </p:nvSpPr>
        <p:spPr>
          <a:xfrm>
            <a:off x="192640" y="378697"/>
            <a:ext cx="8758719" cy="1143000"/>
          </a:xfrm>
        </p:spPr>
        <p:txBody>
          <a:bodyPr>
            <a:normAutofit fontScale="90000"/>
          </a:bodyPr>
          <a:lstStyle/>
          <a:p>
            <a:pPr eaLnBrk="1" fontAlgn="auto" hangingPunct="1">
              <a:spcAft>
                <a:spcPts val="0"/>
              </a:spcAft>
              <a:defRPr/>
            </a:pPr>
            <a:r>
              <a:rPr lang="en-US" dirty="0">
                <a:ea typeface="+mj-ea"/>
                <a:cs typeface="+mj-cs"/>
              </a:rPr>
              <a:t>Financial vs. Managerial Accounting</a:t>
            </a:r>
          </a:p>
        </p:txBody>
      </p:sp>
      <p:sp>
        <p:nvSpPr>
          <p:cNvPr id="27651" name="Rectangle 20">
            <a:extLst>
              <a:ext uri="{FF2B5EF4-FFF2-40B4-BE49-F238E27FC236}">
                <a16:creationId xmlns:a16="http://schemas.microsoft.com/office/drawing/2014/main" id="{B45D3BC5-D72D-45A9-A0D2-274B6B72D714}"/>
              </a:ext>
            </a:extLst>
          </p:cNvPr>
          <p:cNvSpPr>
            <a:spLocks noGrp="1" noChangeArrowheads="1"/>
          </p:cNvSpPr>
          <p:nvPr>
            <p:ph idx="1"/>
          </p:nvPr>
        </p:nvSpPr>
        <p:spPr/>
        <p:txBody>
          <a:bodyPr/>
          <a:lstStyle/>
          <a:p>
            <a:pPr eaLnBrk="1" hangingPunct="1"/>
            <a:r>
              <a:rPr lang="en-US" altLang="en-US"/>
              <a:t>Financial Accounting – Information for people outside of the company</a:t>
            </a:r>
          </a:p>
          <a:p>
            <a:pPr eaLnBrk="1" hangingPunct="1"/>
            <a:r>
              <a:rPr lang="en-US" altLang="en-US"/>
              <a:t>Managerial Accounting – Information for internal decision makers</a:t>
            </a:r>
          </a:p>
        </p:txBody>
      </p:sp>
      <p:sp>
        <p:nvSpPr>
          <p:cNvPr id="9220" name="Slide Number Placeholder 3">
            <a:extLst>
              <a:ext uri="{FF2B5EF4-FFF2-40B4-BE49-F238E27FC236}">
                <a16:creationId xmlns:a16="http://schemas.microsoft.com/office/drawing/2014/main" id="{6365AE4F-4D91-44D1-9DFF-0801996C3632}"/>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6CB24290-5E13-4DC0-BD32-69EFBC879FB4}" type="slidenum">
              <a:rPr lang="en-US" altLang="en-US" sz="1400">
                <a:latin typeface="Times New Roman" panose="02020603050405020304" pitchFamily="18" charset="0"/>
              </a:rPr>
              <a:pPr algn="l" eaLnBrk="1" hangingPunct="1"/>
              <a:t>6</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928159830"/>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5">
            <a:extLst>
              <a:ext uri="{FF2B5EF4-FFF2-40B4-BE49-F238E27FC236}">
                <a16:creationId xmlns:a16="http://schemas.microsoft.com/office/drawing/2014/main" id="{20C43F0E-556D-4470-AFB0-4863536023E6}"/>
              </a:ext>
            </a:extLst>
          </p:cNvPr>
          <p:cNvSpPr>
            <a:spLocks noGrp="1" noChangeArrowheads="1"/>
          </p:cNvSpPr>
          <p:nvPr>
            <p:ph type="title"/>
          </p:nvPr>
        </p:nvSpPr>
        <p:spPr>
          <a:xfrm>
            <a:off x="152400" y="228600"/>
            <a:ext cx="8305800" cy="762000"/>
          </a:xfrm>
        </p:spPr>
        <p:txBody>
          <a:bodyPr>
            <a:normAutofit/>
          </a:bodyPr>
          <a:lstStyle/>
          <a:p>
            <a:pPr eaLnBrk="1" fontAlgn="auto" hangingPunct="1">
              <a:spcAft>
                <a:spcPts val="0"/>
              </a:spcAft>
              <a:defRPr/>
            </a:pPr>
            <a:r>
              <a:rPr lang="en-US" sz="4000" dirty="0">
                <a:ea typeface="+mj-ea"/>
                <a:cs typeface="+mj-cs"/>
              </a:rPr>
              <a:t>Types of Business Organizations</a:t>
            </a:r>
          </a:p>
        </p:txBody>
      </p:sp>
      <p:sp>
        <p:nvSpPr>
          <p:cNvPr id="31747" name="Rectangle 6">
            <a:extLst>
              <a:ext uri="{FF2B5EF4-FFF2-40B4-BE49-F238E27FC236}">
                <a16:creationId xmlns:a16="http://schemas.microsoft.com/office/drawing/2014/main" id="{4C5BE3D0-0200-4B94-88C2-6CE478FAF544}"/>
              </a:ext>
            </a:extLst>
          </p:cNvPr>
          <p:cNvSpPr>
            <a:spLocks noGrp="1" noChangeArrowheads="1"/>
          </p:cNvSpPr>
          <p:nvPr>
            <p:ph idx="1"/>
          </p:nvPr>
        </p:nvSpPr>
        <p:spPr>
          <a:xfrm>
            <a:off x="375007" y="1192987"/>
            <a:ext cx="8229600" cy="3876123"/>
          </a:xfrm>
        </p:spPr>
        <p:txBody>
          <a:bodyPr/>
          <a:lstStyle/>
          <a:p>
            <a:pPr marL="0" indent="0" eaLnBrk="1" hangingPunct="1">
              <a:buNone/>
              <a:defRPr/>
            </a:pPr>
            <a:endParaRPr lang="en-US" dirty="0">
              <a:ea typeface="ＭＳ Ｐゴシック" charset="0"/>
            </a:endParaRPr>
          </a:p>
          <a:p>
            <a:pPr eaLnBrk="1" hangingPunct="1">
              <a:defRPr/>
            </a:pPr>
            <a:r>
              <a:rPr lang="en-US" dirty="0">
                <a:ea typeface="ＭＳ Ｐゴシック" charset="0"/>
              </a:rPr>
              <a:t>Proprietorships</a:t>
            </a:r>
          </a:p>
          <a:p>
            <a:pPr eaLnBrk="1" hangingPunct="1">
              <a:defRPr/>
            </a:pPr>
            <a:r>
              <a:rPr lang="en-US" dirty="0">
                <a:ea typeface="ＭＳ Ｐゴシック" charset="0"/>
              </a:rPr>
              <a:t>Partnerships</a:t>
            </a:r>
          </a:p>
          <a:p>
            <a:pPr eaLnBrk="1" hangingPunct="1">
              <a:defRPr/>
            </a:pPr>
            <a:r>
              <a:rPr lang="en-US" dirty="0">
                <a:ea typeface="ＭＳ Ｐゴシック" charset="0"/>
              </a:rPr>
              <a:t>Limited Liability Partnership</a:t>
            </a:r>
          </a:p>
          <a:p>
            <a:pPr eaLnBrk="1" hangingPunct="1">
              <a:defRPr/>
            </a:pPr>
            <a:r>
              <a:rPr lang="en-US" dirty="0">
                <a:ea typeface="ＭＳ Ｐゴシック" charset="0"/>
              </a:rPr>
              <a:t>Private Limited</a:t>
            </a:r>
          </a:p>
          <a:p>
            <a:pPr eaLnBrk="1" hangingPunct="1">
              <a:defRPr/>
            </a:pPr>
            <a:r>
              <a:rPr lang="en-US" dirty="0">
                <a:ea typeface="ＭＳ Ｐゴシック" charset="0"/>
              </a:rPr>
              <a:t>Public Listed Company</a:t>
            </a:r>
          </a:p>
        </p:txBody>
      </p:sp>
      <p:sp>
        <p:nvSpPr>
          <p:cNvPr id="13316" name="Slide Number Placeholder 3">
            <a:extLst>
              <a:ext uri="{FF2B5EF4-FFF2-40B4-BE49-F238E27FC236}">
                <a16:creationId xmlns:a16="http://schemas.microsoft.com/office/drawing/2014/main" id="{9860D86E-38A4-4509-A941-C27057800C59}"/>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D55753EC-B265-4C0B-88FB-C533CB53B283}" type="slidenum">
              <a:rPr lang="en-US" altLang="en-US" sz="1400">
                <a:latin typeface="Times New Roman" panose="02020603050405020304" pitchFamily="18" charset="0"/>
              </a:rPr>
              <a:pPr algn="l" eaLnBrk="1" hangingPunct="1"/>
              <a:t>7</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023679021"/>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Rectangle 10">
            <a:extLst>
              <a:ext uri="{FF2B5EF4-FFF2-40B4-BE49-F238E27FC236}">
                <a16:creationId xmlns:a16="http://schemas.microsoft.com/office/drawing/2014/main" id="{5F0A7B56-770B-4264-A8D4-94145F23B6D9}"/>
              </a:ext>
            </a:extLst>
          </p:cNvPr>
          <p:cNvSpPr>
            <a:spLocks noGrp="1" noChangeArrowheads="1"/>
          </p:cNvSpPr>
          <p:nvPr>
            <p:ph type="title"/>
          </p:nvPr>
        </p:nvSpPr>
        <p:spPr>
          <a:xfrm>
            <a:off x="304800" y="228600"/>
            <a:ext cx="8305800" cy="762000"/>
          </a:xfrm>
        </p:spPr>
        <p:txBody>
          <a:bodyPr/>
          <a:lstStyle/>
          <a:p>
            <a:pPr eaLnBrk="1" fontAlgn="auto" hangingPunct="1">
              <a:spcAft>
                <a:spcPts val="0"/>
              </a:spcAft>
              <a:defRPr/>
            </a:pPr>
            <a:r>
              <a:rPr lang="en-US" dirty="0">
                <a:ea typeface="+mj-ea"/>
                <a:cs typeface="+mj-cs"/>
              </a:rPr>
              <a:t>Assets</a:t>
            </a:r>
          </a:p>
        </p:txBody>
      </p:sp>
      <p:sp>
        <p:nvSpPr>
          <p:cNvPr id="96267" name="Rectangle 11">
            <a:extLst>
              <a:ext uri="{FF2B5EF4-FFF2-40B4-BE49-F238E27FC236}">
                <a16:creationId xmlns:a16="http://schemas.microsoft.com/office/drawing/2014/main" id="{ED735E33-4175-43BB-8402-924506888551}"/>
              </a:ext>
            </a:extLst>
          </p:cNvPr>
          <p:cNvSpPr>
            <a:spLocks noGrp="1" noChangeArrowheads="1"/>
          </p:cNvSpPr>
          <p:nvPr>
            <p:ph idx="1"/>
          </p:nvPr>
        </p:nvSpPr>
        <p:spPr/>
        <p:txBody>
          <a:bodyPr/>
          <a:lstStyle/>
          <a:p>
            <a:pPr marL="0" indent="0" eaLnBrk="1" hangingPunct="1">
              <a:buNone/>
              <a:defRPr/>
            </a:pPr>
            <a:r>
              <a:rPr lang="en-US" dirty="0">
                <a:ea typeface="ＭＳ Ｐゴシック" charset="0"/>
              </a:rPr>
              <a:t>Economic resources, expected to benefit the business in the future</a:t>
            </a:r>
          </a:p>
          <a:p>
            <a:pPr lvl="1" eaLnBrk="1" hangingPunct="1">
              <a:defRPr/>
            </a:pPr>
            <a:r>
              <a:rPr lang="en-US" dirty="0">
                <a:ea typeface="ＭＳ Ｐゴシック" charset="0"/>
              </a:rPr>
              <a:t>Cash and balances with Central Banks</a:t>
            </a:r>
          </a:p>
          <a:p>
            <a:pPr lvl="1" eaLnBrk="1" hangingPunct="1">
              <a:defRPr/>
            </a:pPr>
            <a:r>
              <a:rPr lang="en-US" dirty="0">
                <a:ea typeface="ＭＳ Ｐゴシック" charset="0"/>
              </a:rPr>
              <a:t>Government securities and treasury bills</a:t>
            </a:r>
          </a:p>
          <a:p>
            <a:pPr lvl="1" eaLnBrk="1" hangingPunct="1">
              <a:defRPr/>
            </a:pPr>
            <a:r>
              <a:rPr lang="en-US" dirty="0">
                <a:ea typeface="ＭＳ Ｐゴシック" charset="0"/>
              </a:rPr>
              <a:t>Loans and advances to customers</a:t>
            </a:r>
          </a:p>
          <a:p>
            <a:pPr lvl="1" eaLnBrk="1" hangingPunct="1">
              <a:defRPr/>
            </a:pPr>
            <a:r>
              <a:rPr lang="en-US" dirty="0">
                <a:ea typeface="ＭＳ Ｐゴシック" charset="0"/>
              </a:rPr>
              <a:t>Bank and corporate securities</a:t>
            </a:r>
          </a:p>
          <a:p>
            <a:pPr eaLnBrk="1" hangingPunct="1">
              <a:defRPr/>
            </a:pPr>
            <a:endParaRPr lang="en-US" dirty="0">
              <a:ea typeface="ＭＳ Ｐゴシック" charset="0"/>
            </a:endParaRPr>
          </a:p>
        </p:txBody>
      </p:sp>
      <p:sp>
        <p:nvSpPr>
          <p:cNvPr id="21508" name="Slide Number Placeholder 3">
            <a:extLst>
              <a:ext uri="{FF2B5EF4-FFF2-40B4-BE49-F238E27FC236}">
                <a16:creationId xmlns:a16="http://schemas.microsoft.com/office/drawing/2014/main" id="{B5E88C0B-E02E-4166-8E30-049604FD86AC}"/>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AEA68DFD-8347-4065-8912-24736AE6292C}" type="slidenum">
              <a:rPr lang="en-US" altLang="en-US" sz="1400">
                <a:latin typeface="Times New Roman" panose="02020603050405020304" pitchFamily="18" charset="0"/>
              </a:rPr>
              <a:pPr algn="l" eaLnBrk="1" hangingPunct="1"/>
              <a:t>8</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426368459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6267">
                                            <p:txEl>
                                              <p:pRg st="0" end="0"/>
                                            </p:txEl>
                                          </p:spTgt>
                                        </p:tgtEl>
                                        <p:attrNameLst>
                                          <p:attrName>style.visibility</p:attrName>
                                        </p:attrNameLst>
                                      </p:cBhvr>
                                      <p:to>
                                        <p:strVal val="visible"/>
                                      </p:to>
                                    </p:set>
                                    <p:animEffect transition="in" filter="dissolve">
                                      <p:cBhvr>
                                        <p:cTn id="7" dur="500"/>
                                        <p:tgtEl>
                                          <p:spTgt spid="9626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6267">
                                            <p:txEl>
                                              <p:pRg st="1" end="1"/>
                                            </p:txEl>
                                          </p:spTgt>
                                        </p:tgtEl>
                                        <p:attrNameLst>
                                          <p:attrName>style.visibility</p:attrName>
                                        </p:attrNameLst>
                                      </p:cBhvr>
                                      <p:to>
                                        <p:strVal val="visible"/>
                                      </p:to>
                                    </p:set>
                                    <p:animEffect transition="in" filter="dissolve">
                                      <p:cBhvr>
                                        <p:cTn id="10" dur="500"/>
                                        <p:tgtEl>
                                          <p:spTgt spid="9626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6267">
                                            <p:txEl>
                                              <p:pRg st="2" end="2"/>
                                            </p:txEl>
                                          </p:spTgt>
                                        </p:tgtEl>
                                        <p:attrNameLst>
                                          <p:attrName>style.visibility</p:attrName>
                                        </p:attrNameLst>
                                      </p:cBhvr>
                                      <p:to>
                                        <p:strVal val="visible"/>
                                      </p:to>
                                    </p:set>
                                    <p:animEffect transition="in" filter="dissolve">
                                      <p:cBhvr>
                                        <p:cTn id="13" dur="500"/>
                                        <p:tgtEl>
                                          <p:spTgt spid="9626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6267">
                                            <p:txEl>
                                              <p:pRg st="3" end="3"/>
                                            </p:txEl>
                                          </p:spTgt>
                                        </p:tgtEl>
                                        <p:attrNameLst>
                                          <p:attrName>style.visibility</p:attrName>
                                        </p:attrNameLst>
                                      </p:cBhvr>
                                      <p:to>
                                        <p:strVal val="visible"/>
                                      </p:to>
                                    </p:set>
                                    <p:animEffect transition="in" filter="dissolve">
                                      <p:cBhvr>
                                        <p:cTn id="16" dur="500"/>
                                        <p:tgtEl>
                                          <p:spTgt spid="96267">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6267">
                                            <p:txEl>
                                              <p:pRg st="4" end="4"/>
                                            </p:txEl>
                                          </p:spTgt>
                                        </p:tgtEl>
                                        <p:attrNameLst>
                                          <p:attrName>style.visibility</p:attrName>
                                        </p:attrNameLst>
                                      </p:cBhvr>
                                      <p:to>
                                        <p:strVal val="visible"/>
                                      </p:to>
                                    </p:set>
                                    <p:animEffect transition="in" filter="dissolve">
                                      <p:cBhvr>
                                        <p:cTn id="19" dur="500"/>
                                        <p:tgtEl>
                                          <p:spTgt spid="96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93" name="Rectangle 9">
            <a:extLst>
              <a:ext uri="{FF2B5EF4-FFF2-40B4-BE49-F238E27FC236}">
                <a16:creationId xmlns:a16="http://schemas.microsoft.com/office/drawing/2014/main" id="{79746688-8006-4FEB-ABCD-5911C6579DE8}"/>
              </a:ext>
            </a:extLst>
          </p:cNvPr>
          <p:cNvSpPr>
            <a:spLocks noGrp="1" noChangeArrowheads="1"/>
          </p:cNvSpPr>
          <p:nvPr>
            <p:ph type="title"/>
          </p:nvPr>
        </p:nvSpPr>
        <p:spPr>
          <a:xfrm>
            <a:off x="228600" y="228600"/>
            <a:ext cx="8305800" cy="762000"/>
          </a:xfrm>
        </p:spPr>
        <p:txBody>
          <a:bodyPr/>
          <a:lstStyle/>
          <a:p>
            <a:pPr eaLnBrk="1" fontAlgn="auto" hangingPunct="1">
              <a:spcAft>
                <a:spcPts val="0"/>
              </a:spcAft>
              <a:defRPr/>
            </a:pPr>
            <a:r>
              <a:rPr lang="en-US" dirty="0">
                <a:ea typeface="+mj-ea"/>
                <a:cs typeface="+mj-cs"/>
              </a:rPr>
              <a:t>Liability</a:t>
            </a:r>
          </a:p>
        </p:txBody>
      </p:sp>
      <p:sp>
        <p:nvSpPr>
          <p:cNvPr id="118794" name="Rectangle 10">
            <a:extLst>
              <a:ext uri="{FF2B5EF4-FFF2-40B4-BE49-F238E27FC236}">
                <a16:creationId xmlns:a16="http://schemas.microsoft.com/office/drawing/2014/main" id="{94A631C4-6156-46E3-9C80-4CEF09524147}"/>
              </a:ext>
            </a:extLst>
          </p:cNvPr>
          <p:cNvSpPr>
            <a:spLocks noGrp="1" noChangeArrowheads="1"/>
          </p:cNvSpPr>
          <p:nvPr>
            <p:ph idx="1"/>
          </p:nvPr>
        </p:nvSpPr>
        <p:spPr/>
        <p:txBody>
          <a:bodyPr>
            <a:normAutofit/>
          </a:bodyPr>
          <a:lstStyle/>
          <a:p>
            <a:pPr marL="0" indent="0" eaLnBrk="1" hangingPunct="1">
              <a:buNone/>
            </a:pPr>
            <a:r>
              <a:rPr lang="en-US" altLang="en-US" dirty="0"/>
              <a:t>Liabilities – economic obligations payable to an individual or organization outside the business</a:t>
            </a:r>
          </a:p>
          <a:p>
            <a:pPr lvl="1" eaLnBrk="1" hangingPunct="1"/>
            <a:r>
              <a:rPr lang="en-US" altLang="en-US" dirty="0"/>
              <a:t>Due to banks</a:t>
            </a:r>
          </a:p>
          <a:p>
            <a:pPr lvl="1" eaLnBrk="1" hangingPunct="1"/>
            <a:r>
              <a:rPr lang="en-US" altLang="en-US" dirty="0"/>
              <a:t>Deposits and balances from customers</a:t>
            </a:r>
          </a:p>
          <a:p>
            <a:pPr lvl="1" eaLnBrk="1" hangingPunct="1"/>
            <a:r>
              <a:rPr lang="en-US" altLang="en-US" dirty="0"/>
              <a:t>Derivatives</a:t>
            </a:r>
          </a:p>
          <a:p>
            <a:pPr lvl="1" eaLnBrk="1" hangingPunct="1"/>
            <a:r>
              <a:rPr lang="en-US" altLang="en-US" dirty="0"/>
              <a:t>Debt securities</a:t>
            </a:r>
          </a:p>
        </p:txBody>
      </p:sp>
      <p:sp>
        <p:nvSpPr>
          <p:cNvPr id="22532" name="Slide Number Placeholder 3">
            <a:extLst>
              <a:ext uri="{FF2B5EF4-FFF2-40B4-BE49-F238E27FC236}">
                <a16:creationId xmlns:a16="http://schemas.microsoft.com/office/drawing/2014/main" id="{3680962A-3693-47FD-9FD4-D71C32FD4F95}"/>
              </a:ext>
            </a:extLst>
          </p:cNvPr>
          <p:cNvSpPr>
            <a:spLocks noGrp="1"/>
          </p:cNvSpPr>
          <p:nvPr>
            <p:ph type="sldNum" sz="quarter" idx="12"/>
          </p:nvPr>
        </p:nvSpPr>
        <p:spPr>
          <a:xfrm>
            <a:off x="685800" y="6248400"/>
            <a:ext cx="1905000" cy="457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l" eaLnBrk="1" hangingPunct="1"/>
            <a:fld id="{5B453D37-F1BF-4DEF-A41E-AA9DE13579C2}" type="slidenum">
              <a:rPr lang="en-US" altLang="en-US" sz="1400">
                <a:latin typeface="Times New Roman" panose="02020603050405020304" pitchFamily="18" charset="0"/>
              </a:rPr>
              <a:pPr algn="l" eaLnBrk="1" hangingPunct="1"/>
              <a:t>9</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251856613"/>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793"/>
                                        </p:tgtEl>
                                        <p:attrNameLst>
                                          <p:attrName>style.visibility</p:attrName>
                                        </p:attrNameLst>
                                      </p:cBhvr>
                                      <p:to>
                                        <p:strVal val="visible"/>
                                      </p:to>
                                    </p:set>
                                    <p:anim calcmode="lin" valueType="num">
                                      <p:cBhvr additive="base">
                                        <p:cTn id="7" dur="500" fill="hold"/>
                                        <p:tgtEl>
                                          <p:spTgt spid="118793"/>
                                        </p:tgtEl>
                                        <p:attrNameLst>
                                          <p:attrName>ppt_x</p:attrName>
                                        </p:attrNameLst>
                                      </p:cBhvr>
                                      <p:tavLst>
                                        <p:tav tm="0">
                                          <p:val>
                                            <p:strVal val="0-#ppt_w/2"/>
                                          </p:val>
                                        </p:tav>
                                        <p:tav tm="100000">
                                          <p:val>
                                            <p:strVal val="#ppt_x"/>
                                          </p:val>
                                        </p:tav>
                                      </p:tavLst>
                                    </p:anim>
                                    <p:anim calcmode="lin" valueType="num">
                                      <p:cBhvr additive="base">
                                        <p:cTn id="8" dur="500" fill="hold"/>
                                        <p:tgtEl>
                                          <p:spTgt spid="1187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18794">
                                            <p:txEl>
                                              <p:pRg st="0" end="0"/>
                                            </p:txEl>
                                          </p:spTgt>
                                        </p:tgtEl>
                                        <p:attrNameLst>
                                          <p:attrName>style.visibility</p:attrName>
                                        </p:attrNameLst>
                                      </p:cBhvr>
                                      <p:to>
                                        <p:strVal val="visible"/>
                                      </p:to>
                                    </p:set>
                                    <p:animEffect transition="in" filter="dissolve">
                                      <p:cBhvr>
                                        <p:cTn id="13" dur="500"/>
                                        <p:tgtEl>
                                          <p:spTgt spid="118794">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8794">
                                            <p:txEl>
                                              <p:pRg st="1" end="1"/>
                                            </p:txEl>
                                          </p:spTgt>
                                        </p:tgtEl>
                                        <p:attrNameLst>
                                          <p:attrName>style.visibility</p:attrName>
                                        </p:attrNameLst>
                                      </p:cBhvr>
                                      <p:to>
                                        <p:strVal val="visible"/>
                                      </p:to>
                                    </p:set>
                                    <p:animEffect transition="in" filter="dissolve">
                                      <p:cBhvr>
                                        <p:cTn id="16" dur="500"/>
                                        <p:tgtEl>
                                          <p:spTgt spid="118794">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8794">
                                            <p:txEl>
                                              <p:pRg st="2" end="2"/>
                                            </p:txEl>
                                          </p:spTgt>
                                        </p:tgtEl>
                                        <p:attrNameLst>
                                          <p:attrName>style.visibility</p:attrName>
                                        </p:attrNameLst>
                                      </p:cBhvr>
                                      <p:to>
                                        <p:strVal val="visible"/>
                                      </p:to>
                                    </p:set>
                                    <p:animEffect transition="in" filter="dissolve">
                                      <p:cBhvr>
                                        <p:cTn id="19" dur="500"/>
                                        <p:tgtEl>
                                          <p:spTgt spid="118794">
                                            <p:txEl>
                                              <p:pRg st="2" end="2"/>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8794">
                                            <p:txEl>
                                              <p:pRg st="3" end="3"/>
                                            </p:txEl>
                                          </p:spTgt>
                                        </p:tgtEl>
                                        <p:attrNameLst>
                                          <p:attrName>style.visibility</p:attrName>
                                        </p:attrNameLst>
                                      </p:cBhvr>
                                      <p:to>
                                        <p:strVal val="visible"/>
                                      </p:to>
                                    </p:set>
                                    <p:animEffect transition="in" filter="dissolve">
                                      <p:cBhvr>
                                        <p:cTn id="22" dur="500"/>
                                        <p:tgtEl>
                                          <p:spTgt spid="118794">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8794">
                                            <p:txEl>
                                              <p:pRg st="4" end="4"/>
                                            </p:txEl>
                                          </p:spTgt>
                                        </p:tgtEl>
                                        <p:attrNameLst>
                                          <p:attrName>style.visibility</p:attrName>
                                        </p:attrNameLst>
                                      </p:cBhvr>
                                      <p:to>
                                        <p:strVal val="visible"/>
                                      </p:to>
                                    </p:set>
                                    <p:animEffect transition="in" filter="dissolve">
                                      <p:cBhvr>
                                        <p:cTn id="25" dur="500"/>
                                        <p:tgtEl>
                                          <p:spTgt spid="1187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3" grpId="0" autoUpdateAnimBg="0"/>
      <p:bldP spid="11879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8E816AC679FF4C86C22834E825BD05" ma:contentTypeVersion="1" ma:contentTypeDescription="Create a new document." ma:contentTypeScope="" ma:versionID="066e42d507d75a122d0db91dd470f30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F942CDD3-2BBD-46F1-929C-F92F3B4EA8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733E57A-4545-40EE-B846-546C23E6052F}">
  <ds:schemaRefs>
    <ds:schemaRef ds:uri="http://schemas.microsoft.com/sharepoint/v3/contenttype/forms"/>
  </ds:schemaRefs>
</ds:datastoreItem>
</file>

<file path=customXml/itemProps3.xml><?xml version="1.0" encoding="utf-8"?>
<ds:datastoreItem xmlns:ds="http://schemas.openxmlformats.org/officeDocument/2006/customXml" ds:itemID="{1FC2C9DE-C811-4406-9A96-B5F84A419B8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2602</TotalTime>
  <Words>1504</Words>
  <Application>Microsoft Office PowerPoint</Application>
  <PresentationFormat>On-screen Show (4:3)</PresentationFormat>
  <Paragraphs>459</Paragraphs>
  <Slides>39</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Times New Roman</vt:lpstr>
      <vt:lpstr>Verdana</vt:lpstr>
      <vt:lpstr>Office Theme</vt:lpstr>
      <vt:lpstr>Accounting &amp; Finance Report</vt:lpstr>
      <vt:lpstr>Agenda</vt:lpstr>
      <vt:lpstr>Introduction to Accounting</vt:lpstr>
      <vt:lpstr>Financial Statements</vt:lpstr>
      <vt:lpstr>Decision Makers</vt:lpstr>
      <vt:lpstr>Financial vs. Managerial Accounting</vt:lpstr>
      <vt:lpstr>Types of Business Organizations</vt:lpstr>
      <vt:lpstr>Assets</vt:lpstr>
      <vt:lpstr>Liability</vt:lpstr>
      <vt:lpstr>Equity</vt:lpstr>
      <vt:lpstr>The Accounting Equation</vt:lpstr>
      <vt:lpstr>Transactions that Affect Owner’s Equity</vt:lpstr>
      <vt:lpstr>Revenues</vt:lpstr>
      <vt:lpstr>Expenses</vt:lpstr>
      <vt:lpstr>PowerPoint Presentation</vt:lpstr>
      <vt:lpstr>Importance of accounting</vt:lpstr>
      <vt:lpstr>Accrual Accounting</vt:lpstr>
      <vt:lpstr>Invest $45,000</vt:lpstr>
      <vt:lpstr>Invest securities $35,000</vt:lpstr>
      <vt:lpstr>Customer’s Deposit</vt:lpstr>
      <vt:lpstr>Invest $7,000 (Paid Up $5000)</vt:lpstr>
      <vt:lpstr>Expenses</vt:lpstr>
      <vt:lpstr>Financial Statements</vt:lpstr>
      <vt:lpstr>Income Statement</vt:lpstr>
      <vt:lpstr>Statement of Owner’s Equity</vt:lpstr>
      <vt:lpstr>Balance Sheet</vt:lpstr>
      <vt:lpstr>Balance Sheet July 31, 2006</vt:lpstr>
      <vt:lpstr>Basic Cash Flows</vt:lpstr>
      <vt:lpstr>Operating Activities</vt:lpstr>
      <vt:lpstr>Investing Activities</vt:lpstr>
      <vt:lpstr>Financing Activities</vt:lpstr>
      <vt:lpstr>PowerPoint Presentation</vt:lpstr>
      <vt:lpstr>Exercise</vt:lpstr>
      <vt:lpstr>Journal and Leger</vt:lpstr>
      <vt:lpstr>Trial Balance</vt:lpstr>
      <vt:lpstr>Closing – Close all P&amp;L ledger</vt:lpstr>
      <vt:lpstr>Financial Statement</vt:lpstr>
      <vt:lpstr>Exercise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on  these lines</dc:title>
  <dc:creator>User</dc:creator>
  <cp:lastModifiedBy>User</cp:lastModifiedBy>
  <cp:revision>296</cp:revision>
  <dcterms:created xsi:type="dcterms:W3CDTF">2017-05-14T01:29:56Z</dcterms:created>
  <dcterms:modified xsi:type="dcterms:W3CDTF">2020-08-19T11:14:29Z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0x010100E28E816AC679FF4C86C22834E825BD05</vt:lpwstr>
  </property>
</Properties>
</file>