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2"/>
  </p:notesMasterIdLst>
  <p:sldIdLst>
    <p:sldId id="27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5" r:id="rId19"/>
    <p:sldId id="276" r:id="rId20"/>
    <p:sldId id="280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3" roundtripDataSignature="AMtx7mhy/R7xxIU0e1Nfuyi7FuARxNoh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40427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6940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7597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602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ab109adf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ab109adf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944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ab109adf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ab109adf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189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ab109adf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ab109adf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847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ab109adf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ab109adf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04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328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307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781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27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621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72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6277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00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410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108990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747017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475153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226838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469100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496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97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4" descr="{&quot;HashCode&quot;:-163005555,&quot;Placement&quot;:&quot;Footer&quot;}"/>
          <p:cNvSpPr txBox="1"/>
          <p:nvPr/>
        </p:nvSpPr>
        <p:spPr>
          <a:xfrm>
            <a:off x="0" y="6664017"/>
            <a:ext cx="4048433" cy="193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0" i="0" u="none" strike="noStrike" cap="none">
                <a:solidFill>
                  <a:srgbClr val="737373"/>
                </a:solidFill>
                <a:latin typeface="Calibri"/>
                <a:ea typeface="Calibri"/>
                <a:cs typeface="Calibri"/>
                <a:sym typeface="Calibri"/>
              </a:rPr>
              <a:t>BUSINESS DOCUMENT  This document is intended for business use and should be distributed to intended recipients only.</a:t>
            </a:r>
            <a:endParaRPr sz="600" b="0" i="0" u="none" strike="noStrike" cap="none">
              <a:solidFill>
                <a:srgbClr val="7373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99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0854" y="590101"/>
            <a:ext cx="7265158" cy="93844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- 3  EDA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428330"/>
            <a:ext cx="9626221" cy="2716875"/>
          </a:xfrm>
        </p:spPr>
        <p:txBody>
          <a:bodyPr>
            <a:noAutofit/>
          </a:bodyPr>
          <a:lstStyle/>
          <a:p>
            <a:pPr algn="r"/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Smit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Pooja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Astria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Nitika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Chandan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Count of Delays as per Airline">
            <a:extLst>
              <a:ext uri="{FF2B5EF4-FFF2-40B4-BE49-F238E27FC236}">
                <a16:creationId xmlns="" xmlns:a16="http://schemas.microsoft.com/office/drawing/2014/main" id="{8EF6D2C9-8750-478F-A2C9-9C272E9C1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4" y="230094"/>
            <a:ext cx="9955900" cy="2799709"/>
          </a:xfrm>
          <a:prstGeom prst="rect">
            <a:avLst/>
          </a:prstGeom>
        </p:spPr>
      </p:pic>
      <p:pic>
        <p:nvPicPr>
          <p:cNvPr id="3" name="slide3" descr="Total Count of Departure Delays as per Airline">
            <a:extLst>
              <a:ext uri="{FF2B5EF4-FFF2-40B4-BE49-F238E27FC236}">
                <a16:creationId xmlns="" xmlns:a16="http://schemas.microsoft.com/office/drawing/2014/main" id="{04426520-306A-47A2-85CF-06E653425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6" y="3231681"/>
            <a:ext cx="10863618" cy="351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4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4" descr="Air System Delay -- Airline Wise">
            <a:extLst>
              <a:ext uri="{FF2B5EF4-FFF2-40B4-BE49-F238E27FC236}">
                <a16:creationId xmlns="" xmlns:a16="http://schemas.microsoft.com/office/drawing/2014/main" id="{09BFE029-E746-47C6-ABBA-6AED8F9E7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24" y="261368"/>
            <a:ext cx="4144634" cy="3901199"/>
          </a:xfrm>
          <a:prstGeom prst="rect">
            <a:avLst/>
          </a:prstGeom>
        </p:spPr>
      </p:pic>
      <p:pic>
        <p:nvPicPr>
          <p:cNvPr id="3" name="slide5" descr="Late Aircraft Delay -- Airline Wise">
            <a:extLst>
              <a:ext uri="{FF2B5EF4-FFF2-40B4-BE49-F238E27FC236}">
                <a16:creationId xmlns="" xmlns:a16="http://schemas.microsoft.com/office/drawing/2014/main" id="{38FF0F62-E79E-4964-B163-E87998A76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489" y="0"/>
            <a:ext cx="5026072" cy="464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Weather Delay -- Airline Wise">
            <a:extLst>
              <a:ext uri="{FF2B5EF4-FFF2-40B4-BE49-F238E27FC236}">
                <a16:creationId xmlns="" xmlns:a16="http://schemas.microsoft.com/office/drawing/2014/main" id="{EB2395ED-24AB-4F7B-A6CC-291AE1E9F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98" y="261368"/>
            <a:ext cx="4586216" cy="4316845"/>
          </a:xfrm>
          <a:prstGeom prst="rect">
            <a:avLst/>
          </a:prstGeom>
        </p:spPr>
      </p:pic>
      <p:pic>
        <p:nvPicPr>
          <p:cNvPr id="3" name="slide3" descr="Security Delay -- Airline Wise">
            <a:extLst>
              <a:ext uri="{FF2B5EF4-FFF2-40B4-BE49-F238E27FC236}">
                <a16:creationId xmlns="" xmlns:a16="http://schemas.microsoft.com/office/drawing/2014/main" id="{CC579F9E-83AF-4CF1-95F3-E50E68E33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62" y="261368"/>
            <a:ext cx="4339883" cy="409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irline Delay -- Airline Wise">
            <a:extLst>
              <a:ext uri="{FF2B5EF4-FFF2-40B4-BE49-F238E27FC236}">
                <a16:creationId xmlns="" xmlns:a16="http://schemas.microsoft.com/office/drawing/2014/main" id="{112BAB35-19BD-44FB-8BB6-E3E04F755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49" y="315961"/>
            <a:ext cx="4845524" cy="45609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96784" y="315961"/>
            <a:ext cx="4839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Heat Map to check null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454" y="893978"/>
            <a:ext cx="5777345" cy="561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419669" y="491038"/>
            <a:ext cx="3879376" cy="6007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Mean delay for airline by month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590" y="832513"/>
            <a:ext cx="6071738" cy="3903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56" y="491038"/>
            <a:ext cx="6209731" cy="39919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37545" y="524736"/>
            <a:ext cx="44839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800" dirty="0"/>
              <a:t>Mean delay by month days</a:t>
            </a:r>
          </a:p>
        </p:txBody>
      </p:sp>
    </p:spTree>
    <p:extLst>
      <p:ext uri="{BB962C8B-B14F-4D97-AF65-F5344CB8AC3E}">
        <p14:creationId xmlns:p14="http://schemas.microsoft.com/office/powerpoint/2010/main" val="17532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6538" y="-36391"/>
            <a:ext cx="5255462" cy="2034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0" y="1911491"/>
            <a:ext cx="7157605" cy="4601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7527" y="554182"/>
            <a:ext cx="46551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Departure and Arrival Delay by Airline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72" y="218496"/>
            <a:ext cx="11894127" cy="2067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/>
              <a:t>Airlines’s</a:t>
            </a:r>
            <a:r>
              <a:rPr lang="en-US" sz="3200" dirty="0" smtClean="0"/>
              <a:t> Average Delay between SFO &amp; DFW for different months</a:t>
            </a:r>
          </a:p>
          <a:p>
            <a:pPr marL="0" indent="0">
              <a:buNone/>
            </a:pPr>
            <a:r>
              <a:rPr lang="en-US" sz="2200" dirty="0" smtClean="0"/>
              <a:t>(</a:t>
            </a:r>
            <a:r>
              <a:rPr lang="en-US" sz="2200" dirty="0" err="1" smtClean="0"/>
              <a:t>grouped_delay_per_plane.get_group</a:t>
            </a:r>
            <a:r>
              <a:rPr lang="en-US" sz="2200" dirty="0" smtClean="0"/>
              <a:t>('SFODFW').</a:t>
            </a:r>
            <a:r>
              <a:rPr lang="en-US" sz="2200" dirty="0" err="1" smtClean="0"/>
              <a:t>pivot_table</a:t>
            </a:r>
            <a:r>
              <a:rPr lang="en-US" sz="2200" dirty="0" smtClean="0"/>
              <a:t>(values='</a:t>
            </a:r>
            <a:r>
              <a:rPr lang="en-US" sz="2200" dirty="0" err="1" smtClean="0"/>
              <a:t>AIRLINE_DELAY',index</a:t>
            </a:r>
            <a:r>
              <a:rPr lang="en-US" sz="2200" dirty="0" smtClean="0"/>
              <a:t>='</a:t>
            </a:r>
            <a:r>
              <a:rPr lang="en-US" sz="2200" dirty="0" err="1" smtClean="0"/>
              <a:t>MONTH',columns</a:t>
            </a:r>
            <a:r>
              <a:rPr lang="en-US" sz="2200" dirty="0" smtClean="0"/>
              <a:t>=['AIRLINE'],</a:t>
            </a:r>
            <a:r>
              <a:rPr lang="en-US" sz="2200" dirty="0" err="1" smtClean="0"/>
              <a:t>aggfunc</a:t>
            </a:r>
            <a:r>
              <a:rPr lang="en-US" sz="2200" dirty="0" smtClean="0"/>
              <a:t>=</a:t>
            </a:r>
            <a:r>
              <a:rPr lang="en-US" sz="2200" dirty="0" err="1" smtClean="0"/>
              <a:t>np.mean</a:t>
            </a:r>
            <a:r>
              <a:rPr lang="en-US" sz="2200" dirty="0" smtClean="0"/>
              <a:t>)).</a:t>
            </a:r>
            <a:r>
              <a:rPr lang="en-US" sz="2200" dirty="0" err="1" smtClean="0"/>
              <a:t>iplot</a:t>
            </a:r>
            <a:r>
              <a:rPr lang="en-US" sz="2200" dirty="0" smtClean="0"/>
              <a:t>()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85" y="2186421"/>
            <a:ext cx="6667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758" y="150125"/>
            <a:ext cx="5985681" cy="59856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15" y="379293"/>
            <a:ext cx="5527343" cy="552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0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02" y="0"/>
            <a:ext cx="548640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03" y="0"/>
            <a:ext cx="5876499" cy="587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56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9" y="0"/>
            <a:ext cx="5548952" cy="55489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651" y="1"/>
            <a:ext cx="6402636" cy="554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9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7712" y="419100"/>
            <a:ext cx="10696575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612" y="457200"/>
            <a:ext cx="10772775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" y="204787"/>
            <a:ext cx="11620500" cy="6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8ab109adf6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025"/>
            <a:ext cx="11820524" cy="637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8ab109adf6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50" y="110830"/>
            <a:ext cx="11620498" cy="650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8ab109adf6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77676" cy="6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8ab109adf6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20527" cy="64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Flights Cancelled - Airport Wise">
            <a:extLst>
              <a:ext uri="{FF2B5EF4-FFF2-40B4-BE49-F238E27FC236}">
                <a16:creationId xmlns="" xmlns:a16="http://schemas.microsoft.com/office/drawing/2014/main" id="{1FF8F44F-5159-44B0-9EB2-EC84C4202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18" y="673187"/>
            <a:ext cx="5656855" cy="3352904"/>
          </a:xfrm>
          <a:prstGeom prst="rect">
            <a:avLst/>
          </a:prstGeom>
        </p:spPr>
      </p:pic>
      <p:pic>
        <p:nvPicPr>
          <p:cNvPr id="3" name="slide2" descr="Sheet 7">
            <a:extLst>
              <a:ext uri="{FF2B5EF4-FFF2-40B4-BE49-F238E27FC236}">
                <a16:creationId xmlns="" xmlns:a16="http://schemas.microsoft.com/office/drawing/2014/main" id="{586C48B9-79BA-4864-AB9A-22F85CCCB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73" y="-27296"/>
            <a:ext cx="5273865" cy="489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7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</TotalTime>
  <Words>67</Words>
  <Application>Microsoft Office PowerPoint</Application>
  <PresentationFormat>Widescreen</PresentationFormat>
  <Paragraphs>14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Wingdings 3</vt:lpstr>
      <vt:lpstr>Office Theme</vt:lpstr>
      <vt:lpstr>Wisp</vt:lpstr>
      <vt:lpstr>Team - 3  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Astria Bothello</dc:creator>
  <cp:lastModifiedBy>Windows User</cp:lastModifiedBy>
  <cp:revision>9</cp:revision>
  <dcterms:created xsi:type="dcterms:W3CDTF">2020-06-21T10:34:37Z</dcterms:created>
  <dcterms:modified xsi:type="dcterms:W3CDTF">2020-07-11T12:01:24Z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7962db2-8021-4672-ab50-833f15a1c47a_Enabled">
    <vt:lpwstr>True</vt:lpwstr>
  </property>
  <property fmtid="{D5CDD505-2E9C-101B-9397-08002B2CF9AE}" pid="3" name="MSIP_Label_c7962db2-8021-4672-ab50-833f15a1c47a_SiteId">
    <vt:lpwstr>e0b26355-1889-40d8-8ef1-e559616befda</vt:lpwstr>
  </property>
  <property fmtid="{D5CDD505-2E9C-101B-9397-08002B2CF9AE}" pid="4" name="MSIP_Label_c7962db2-8021-4672-ab50-833f15a1c47a_Owner">
    <vt:lpwstr>astria.bothello@emirates.com</vt:lpwstr>
  </property>
  <property fmtid="{D5CDD505-2E9C-101B-9397-08002B2CF9AE}" pid="5" name="MSIP_Label_c7962db2-8021-4672-ab50-833f15a1c47a_SetDate">
    <vt:lpwstr>2020-06-21T10:35:09.8066652Z</vt:lpwstr>
  </property>
  <property fmtid="{D5CDD505-2E9C-101B-9397-08002B2CF9AE}" pid="6" name="MSIP_Label_c7962db2-8021-4672-ab50-833f15a1c47a_Name">
    <vt:lpwstr>Business</vt:lpwstr>
  </property>
  <property fmtid="{D5CDD505-2E9C-101B-9397-08002B2CF9AE}" pid="7" name="MSIP_Label_c7962db2-8021-4672-ab50-833f15a1c47a_Application">
    <vt:lpwstr>Microsoft Azure Information Protection</vt:lpwstr>
  </property>
  <property fmtid="{D5CDD505-2E9C-101B-9397-08002B2CF9AE}" pid="8" name="MSIP_Label_c7962db2-8021-4672-ab50-833f15a1c47a_ActionId">
    <vt:lpwstr>a004df7e-8156-4c51-b980-baa0a1236d47</vt:lpwstr>
  </property>
  <property fmtid="{D5CDD505-2E9C-101B-9397-08002B2CF9AE}" pid="9" name="MSIP_Label_c7962db2-8021-4672-ab50-833f15a1c47a_Extended_MSFT_Method">
    <vt:lpwstr>Automatic</vt:lpwstr>
  </property>
  <property fmtid="{D5CDD505-2E9C-101B-9397-08002B2CF9AE}" pid="10" name="Sensitivity">
    <vt:lpwstr>Business</vt:lpwstr>
  </property>
</Properties>
</file>