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8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586"/>
  </p:normalViewPr>
  <p:slideViewPr>
    <p:cSldViewPr snapToGrid="0" snapToObjects="1">
      <p:cViewPr varScale="1">
        <p:scale>
          <a:sx n="63" d="100"/>
          <a:sy n="63" d="100"/>
        </p:scale>
        <p:origin x="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952980"/>
            <a:ext cx="7766936" cy="1646302"/>
          </a:xfrm>
        </p:spPr>
        <p:txBody>
          <a:bodyPr/>
          <a:lstStyle/>
          <a:p>
            <a:pPr algn="l"/>
            <a:r>
              <a:rPr lang="en-US" sz="6000" b="1" dirty="0"/>
              <a:t>A Comparative Study of Housing Prices and Census Data in Minnesota in 2010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977759"/>
            <a:ext cx="7766936" cy="1096899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pPr algn="l"/>
            <a:r>
              <a:rPr lang="en-US" dirty="0"/>
              <a:t>by </a:t>
            </a:r>
            <a:r>
              <a:rPr lang="en-US" dirty="0" err="1"/>
              <a:t>Tokipona</a:t>
            </a:r>
            <a:r>
              <a:rPr lang="en-US" dirty="0"/>
              <a:t>  – Mike </a:t>
            </a:r>
            <a:r>
              <a:rPr lang="en-US" dirty="0" err="1"/>
              <a:t>Pogatchnik</a:t>
            </a:r>
            <a:r>
              <a:rPr lang="en-US" dirty="0"/>
              <a:t>, Carol Thompson, Evelyne </a:t>
            </a:r>
            <a:r>
              <a:rPr lang="en-US" dirty="0" err="1"/>
              <a:t>Benie</a:t>
            </a:r>
            <a:r>
              <a:rPr lang="en-US" dirty="0"/>
              <a:t>, Anna Rodell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67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244" y="158663"/>
            <a:ext cx="8522440" cy="1320800"/>
          </a:xfrm>
        </p:spPr>
        <p:txBody>
          <a:bodyPr/>
          <a:lstStyle/>
          <a:p>
            <a:pPr algn="ctr"/>
            <a:r>
              <a:rPr lang="en-US" b="1" dirty="0"/>
              <a:t>Housing Value and Educational Attainment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541" y="949716"/>
            <a:ext cx="5908284" cy="5908284"/>
          </a:xfrm>
        </p:spPr>
      </p:pic>
    </p:spTree>
    <p:extLst>
      <p:ext uri="{BB962C8B-B14F-4D97-AF65-F5344CB8AC3E}">
        <p14:creationId xmlns:p14="http://schemas.microsoft.com/office/powerpoint/2010/main" val="826272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45" y="158663"/>
            <a:ext cx="8522440" cy="1320800"/>
          </a:xfrm>
        </p:spPr>
        <p:txBody>
          <a:bodyPr/>
          <a:lstStyle/>
          <a:p>
            <a:pPr algn="ctr"/>
            <a:r>
              <a:rPr lang="en-US" b="1" dirty="0"/>
              <a:t>Housing Value and Race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45" y="1016557"/>
            <a:ext cx="8744098" cy="5246458"/>
          </a:xfrm>
        </p:spPr>
      </p:pic>
    </p:spTree>
    <p:extLst>
      <p:ext uri="{BB962C8B-B14F-4D97-AF65-F5344CB8AC3E}">
        <p14:creationId xmlns:p14="http://schemas.microsoft.com/office/powerpoint/2010/main" val="1642893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Conclusion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sz="2900" dirty="0"/>
              <a:t>The population size correlates the most to the value of housing</a:t>
            </a:r>
          </a:p>
          <a:p>
            <a:r>
              <a:rPr lang="en-US" sz="2900" dirty="0"/>
              <a:t>More variables than what was used in our study seem to be affecting the value of housing</a:t>
            </a:r>
          </a:p>
          <a:p>
            <a:r>
              <a:rPr lang="en-US" sz="2900" dirty="0"/>
              <a:t>If time allows, an in-depth data analysis could be conducted for a specific county to understand each variable more intimately.</a:t>
            </a:r>
          </a:p>
          <a:p>
            <a:pPr lvl="4"/>
            <a:endParaRPr lang="en-US" sz="1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74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Our Data Journey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4" y="2160589"/>
            <a:ext cx="8596668" cy="4503258"/>
          </a:xfrm>
        </p:spPr>
        <p:txBody>
          <a:bodyPr vert="horz">
            <a:normAutofit/>
          </a:bodyPr>
          <a:lstStyle/>
          <a:p>
            <a:pPr lvl="1"/>
            <a:r>
              <a:rPr lang="en-US" sz="2900" dirty="0"/>
              <a:t>Trials and Errors - challenges at the beginning to find the right dataset</a:t>
            </a:r>
          </a:p>
          <a:p>
            <a:pPr lvl="1"/>
            <a:r>
              <a:rPr lang="en-US" sz="2900" dirty="0"/>
              <a:t>Selection of five counties in Minnesota to tie together our comparative data points.</a:t>
            </a:r>
          </a:p>
          <a:p>
            <a:pPr lvl="3"/>
            <a:r>
              <a:rPr lang="en-US" sz="2200" dirty="0"/>
              <a:t>Hennepin</a:t>
            </a:r>
          </a:p>
          <a:p>
            <a:pPr lvl="3"/>
            <a:r>
              <a:rPr lang="en-US" sz="2200" dirty="0"/>
              <a:t>Itasca</a:t>
            </a:r>
          </a:p>
          <a:p>
            <a:pPr lvl="3"/>
            <a:r>
              <a:rPr lang="en-US" sz="2200" dirty="0"/>
              <a:t>Ramsey</a:t>
            </a:r>
          </a:p>
          <a:p>
            <a:pPr lvl="3"/>
            <a:r>
              <a:rPr lang="en-US" sz="2200" dirty="0"/>
              <a:t>Stearns</a:t>
            </a:r>
          </a:p>
          <a:p>
            <a:pPr lvl="3"/>
            <a:r>
              <a:rPr lang="en-US" sz="2200" dirty="0"/>
              <a:t>Steele</a:t>
            </a:r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5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Data Gathering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4" y="1809860"/>
            <a:ext cx="8596668" cy="4490732"/>
          </a:xfrm>
        </p:spPr>
        <p:txBody>
          <a:bodyPr vert="horz">
            <a:normAutofit fontScale="85000" lnSpcReduction="10000"/>
          </a:bodyPr>
          <a:lstStyle/>
          <a:p>
            <a:pPr lvl="1"/>
            <a:r>
              <a:rPr lang="en-US" sz="3400" dirty="0"/>
              <a:t>Housing Data from Zillow: Value of housing per  square foot – extracted and saved in CSV format</a:t>
            </a:r>
          </a:p>
          <a:p>
            <a:pPr lvl="1"/>
            <a:r>
              <a:rPr lang="en-US" sz="3400" dirty="0"/>
              <a:t>U.S. Census Bureau: Demographic data was pulled from Census Bureau API. Demographic variables included:</a:t>
            </a:r>
          </a:p>
          <a:p>
            <a:pPr lvl="4"/>
            <a:r>
              <a:rPr lang="en-US" sz="2400" dirty="0"/>
              <a:t>Educational Attainment</a:t>
            </a:r>
          </a:p>
          <a:p>
            <a:pPr lvl="4"/>
            <a:r>
              <a:rPr lang="en-US" sz="2400" dirty="0"/>
              <a:t>Race</a:t>
            </a:r>
          </a:p>
          <a:p>
            <a:pPr lvl="4"/>
            <a:r>
              <a:rPr lang="en-US" sz="2400" dirty="0"/>
              <a:t>Household Income</a:t>
            </a:r>
          </a:p>
          <a:p>
            <a:pPr lvl="4"/>
            <a:r>
              <a:rPr lang="en-US" sz="2400" dirty="0"/>
              <a:t>Poverty Rates</a:t>
            </a:r>
          </a:p>
          <a:p>
            <a:pPr marL="742950" lvl="2" indent="-342900"/>
            <a:r>
              <a:rPr lang="en-US" sz="3200" dirty="0"/>
              <a:t>All data was pulled by the five counties in Minnesota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54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Data Analysis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lvl="1"/>
            <a:r>
              <a:rPr lang="en-US" sz="2900" dirty="0"/>
              <a:t>Used Python in </a:t>
            </a:r>
            <a:r>
              <a:rPr lang="en-US" sz="2900" dirty="0" err="1"/>
              <a:t>Jupyter</a:t>
            </a:r>
            <a:r>
              <a:rPr lang="en-US" sz="2900" dirty="0"/>
              <a:t> Notebook to extract, combine, configure, analyze data, and create graphs.</a:t>
            </a:r>
          </a:p>
          <a:p>
            <a:pPr lvl="1"/>
            <a:endParaRPr lang="en-US" sz="2900" dirty="0"/>
          </a:p>
          <a:p>
            <a:pPr lvl="1"/>
            <a:r>
              <a:rPr lang="en-US" sz="2900" dirty="0"/>
              <a:t>Is there a correlation between the value of housing by county and level of education, race, household income, and poverty?</a:t>
            </a:r>
          </a:p>
          <a:p>
            <a:pPr lvl="4"/>
            <a:endParaRPr lang="en-US" sz="1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9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16" y="158663"/>
            <a:ext cx="8596668" cy="1320800"/>
          </a:xfrm>
        </p:spPr>
        <p:txBody>
          <a:bodyPr/>
          <a:lstStyle/>
          <a:p>
            <a:pPr algn="ctr"/>
            <a:r>
              <a:rPr lang="en-US" b="1" dirty="0"/>
              <a:t>Housing Value and Population Size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848092-DA6D-4B8C-8748-4DEC2B5E4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084" y="1280160"/>
            <a:ext cx="7296150" cy="510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9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16" y="158663"/>
            <a:ext cx="8596668" cy="1320800"/>
          </a:xfrm>
        </p:spPr>
        <p:txBody>
          <a:bodyPr/>
          <a:lstStyle/>
          <a:p>
            <a:pPr algn="ctr"/>
            <a:r>
              <a:rPr lang="en-US" b="1" dirty="0"/>
              <a:t>Housing Value and Poverty Level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F7629A2-45B5-4824-8D79-C15552BDC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740" y="956397"/>
            <a:ext cx="5742940" cy="574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2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416" y="146137"/>
            <a:ext cx="9236424" cy="1320800"/>
          </a:xfrm>
        </p:spPr>
        <p:txBody>
          <a:bodyPr/>
          <a:lstStyle/>
          <a:p>
            <a:pPr algn="ctr"/>
            <a:r>
              <a:rPr lang="en-US" b="1" dirty="0"/>
              <a:t>Housing Value and Household Income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541" y="949716"/>
            <a:ext cx="5908284" cy="5908284"/>
          </a:xfrm>
        </p:spPr>
      </p:pic>
    </p:spTree>
    <p:extLst>
      <p:ext uri="{BB962C8B-B14F-4D97-AF65-F5344CB8AC3E}">
        <p14:creationId xmlns:p14="http://schemas.microsoft.com/office/powerpoint/2010/main" val="38470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244" y="158663"/>
            <a:ext cx="8522440" cy="1320800"/>
          </a:xfrm>
        </p:spPr>
        <p:txBody>
          <a:bodyPr/>
          <a:lstStyle/>
          <a:p>
            <a:pPr algn="ctr"/>
            <a:r>
              <a:rPr lang="en-US" b="1" dirty="0"/>
              <a:t>Housing Value and Educational Attainment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541" y="949716"/>
            <a:ext cx="5908284" cy="5908284"/>
          </a:xfrm>
        </p:spPr>
      </p:pic>
    </p:spTree>
    <p:extLst>
      <p:ext uri="{BB962C8B-B14F-4D97-AF65-F5344CB8AC3E}">
        <p14:creationId xmlns:p14="http://schemas.microsoft.com/office/powerpoint/2010/main" val="96387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244" y="158663"/>
            <a:ext cx="8522440" cy="1320800"/>
          </a:xfrm>
        </p:spPr>
        <p:txBody>
          <a:bodyPr/>
          <a:lstStyle/>
          <a:p>
            <a:pPr algn="ctr"/>
            <a:r>
              <a:rPr lang="en-US" b="1" dirty="0"/>
              <a:t>Housing Value and Educational Attainment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541" y="949716"/>
            <a:ext cx="5908284" cy="5908284"/>
          </a:xfrm>
        </p:spPr>
      </p:pic>
    </p:spTree>
    <p:extLst>
      <p:ext uri="{BB962C8B-B14F-4D97-AF65-F5344CB8AC3E}">
        <p14:creationId xmlns:p14="http://schemas.microsoft.com/office/powerpoint/2010/main" val="6897602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EHDI - 2</Template>
  <TotalTime>260</TotalTime>
  <Words>249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 3</vt:lpstr>
      <vt:lpstr>Facet</vt:lpstr>
      <vt:lpstr>A Comparative Study of Housing Prices and Census Data in Minnesota in 2010</vt:lpstr>
      <vt:lpstr>Our Data Journey</vt:lpstr>
      <vt:lpstr>Data Gathering</vt:lpstr>
      <vt:lpstr>Data Analysis</vt:lpstr>
      <vt:lpstr>Housing Value and Population Size</vt:lpstr>
      <vt:lpstr>Housing Value and Poverty Level</vt:lpstr>
      <vt:lpstr>Housing Value and Household Income</vt:lpstr>
      <vt:lpstr>Housing Value and Educational Attainment</vt:lpstr>
      <vt:lpstr>Housing Value and Educational Attainment</vt:lpstr>
      <vt:lpstr>Housing Value and Educational Attainment</vt:lpstr>
      <vt:lpstr>Housing Value and Race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Rodell</dc:creator>
  <cp:lastModifiedBy>Mike Pogatchnik</cp:lastModifiedBy>
  <cp:revision>9</cp:revision>
  <dcterms:created xsi:type="dcterms:W3CDTF">2018-10-11T11:32:01Z</dcterms:created>
  <dcterms:modified xsi:type="dcterms:W3CDTF">2018-10-11T16:26:10Z</dcterms:modified>
</cp:coreProperties>
</file>