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92" r:id="rId15"/>
    <p:sldId id="271" r:id="rId16"/>
    <p:sldId id="274" r:id="rId17"/>
    <p:sldId id="275" r:id="rId18"/>
    <p:sldId id="276" r:id="rId19"/>
    <p:sldId id="272" r:id="rId20"/>
    <p:sldId id="284" r:id="rId21"/>
    <p:sldId id="285" r:id="rId22"/>
    <p:sldId id="277" r:id="rId23"/>
    <p:sldId id="278" r:id="rId24"/>
    <p:sldId id="279" r:id="rId25"/>
    <p:sldId id="283" r:id="rId26"/>
    <p:sldId id="260" r:id="rId27"/>
    <p:sldId id="280" r:id="rId28"/>
    <p:sldId id="281" r:id="rId29"/>
    <p:sldId id="282" r:id="rId30"/>
    <p:sldId id="286" r:id="rId31"/>
    <p:sldId id="287" r:id="rId32"/>
    <p:sldId id="290" r:id="rId3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etano Zarà" initials="GZ" lastIdx="1" clrIdx="0">
    <p:extLst>
      <p:ext uri="{19B8F6BF-5375-455C-9EA6-DF929625EA0E}">
        <p15:presenceInfo xmlns:p15="http://schemas.microsoft.com/office/powerpoint/2012/main" userId="Gaetano Zarà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E8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ile scuro 1 - Color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Stile medio 1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E0322C-C419-4617-8AA7-FA60371D0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797A991-161B-4A50-B6C6-E429C17FD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1BE529-7046-4BF2-B855-390F0DA2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FD35-7306-4396-BF0D-C61899D4A6F7}" type="datetimeFigureOut">
              <a:rPr lang="it-IT" smtClean="0"/>
              <a:t>27/05/2021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9E0A52-5D33-4FBB-A8A9-AE1F1F81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7053BA-9095-40DF-AF54-EA7F2261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687C-74C7-4C61-949D-872E0975D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025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4DB924-F24E-48DA-96C2-64CCE49A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43EE587-3442-456F-93BE-AA4027C75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48380D-8B98-47AD-AE86-618AA607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FD35-7306-4396-BF0D-C61899D4A6F7}" type="datetimeFigureOut">
              <a:rPr lang="it-IT" smtClean="0"/>
              <a:t>27/05/2021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F3C20B-9D30-48F6-A7BD-519ACA98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8C45D1-74EC-43AF-ADCC-9E6084DD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687C-74C7-4C61-949D-872E0975D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95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DC0204E-57B2-4476-B5DD-1CE1AF5FE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29DE08-A39C-444E-A1C8-6D3378295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4E8524-7DA6-43A3-AD1E-2652D5DF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FD35-7306-4396-BF0D-C61899D4A6F7}" type="datetimeFigureOut">
              <a:rPr lang="it-IT" smtClean="0"/>
              <a:t>27/05/2021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8DECD8-01DF-4EF2-BD7F-B38A7E35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C941F2-1E64-4CF0-8474-059A3674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687C-74C7-4C61-949D-872E0975D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996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318828-A151-413A-9A7E-FCBA62E9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D21313-DD7B-44B7-AC5E-0A4342959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89D2E1-A36E-4903-BE71-A77C6932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FD35-7306-4396-BF0D-C61899D4A6F7}" type="datetimeFigureOut">
              <a:rPr lang="it-IT" smtClean="0"/>
              <a:t>27/05/2021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FC0978-5270-4D7B-B6EB-41B3F1D8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04FB4C-57AD-441A-93A1-C0A9B78A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687C-74C7-4C61-949D-872E0975D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0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C65074-F347-4551-A4E1-D291B0A5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8FEE18-5098-4778-8095-B7B995B2C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5E3F92-91D2-4B27-A682-A1D61BE6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FD35-7306-4396-BF0D-C61899D4A6F7}" type="datetimeFigureOut">
              <a:rPr lang="it-IT" smtClean="0"/>
              <a:t>27/05/2021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FD242D-E008-471E-B73E-2DDEF3E8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C9D2F6-C95A-4252-9E72-2BA7B07C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687C-74C7-4C61-949D-872E0975D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07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499611-3934-47B5-BA91-9EE31BF3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240591-B053-4821-9B37-329BC2BEC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972828-5917-45EF-9161-496FCEAA1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BEEDB7A-82CA-4E7D-BFDD-A7AEAE57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FD35-7306-4396-BF0D-C61899D4A6F7}" type="datetimeFigureOut">
              <a:rPr lang="it-IT" smtClean="0"/>
              <a:t>27/05/2021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44704E-E9B8-46CE-B2EE-1D183349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C89536-1F9D-4E7A-A730-8A41A632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687C-74C7-4C61-949D-872E0975D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27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F6B00-94E0-4BAD-8736-D33F5114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03A5FB-87D5-465C-81C5-8E5C61998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9071AA-2E57-4A5F-9856-56907867F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7A9D781-881D-498A-B12E-76CE8A1E2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A5CA7E5-E091-40B0-B297-484A10BE6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B8A05B6-2395-4706-A01B-BDE1ADDA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FD35-7306-4396-BF0D-C61899D4A6F7}" type="datetimeFigureOut">
              <a:rPr lang="it-IT" smtClean="0"/>
              <a:t>27/05/2021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19598BD-6265-4D3C-824C-434A6408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9EE73F7-157A-4099-B915-7759DB3C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687C-74C7-4C61-949D-872E0975D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727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9AD95E-EFC9-48EB-BED9-689E16FC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602E793-1D1F-444D-9DB8-FB0D0457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FD35-7306-4396-BF0D-C61899D4A6F7}" type="datetimeFigureOut">
              <a:rPr lang="it-IT" smtClean="0"/>
              <a:t>27/05/2021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FDF4C0-5254-4731-B15E-E1A7EA77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0D8179-7A95-4BB4-9020-68D9DA49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687C-74C7-4C61-949D-872E0975D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66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5609025-2102-4542-80DD-ABC18249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FD35-7306-4396-BF0D-C61899D4A6F7}" type="datetimeFigureOut">
              <a:rPr lang="it-IT" smtClean="0"/>
              <a:t>27/05/2021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F59D7E6-491D-4384-A5D3-27893039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D6BA84-CC0C-408A-9563-AC2B7B1B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687C-74C7-4C61-949D-872E0975D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439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57B50B-888C-48F2-BD73-9356EE00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7D6318-E456-4D63-9D4F-D7E0FF40F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307797-5CFC-418C-8029-F2D4A095E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4CC997-B76C-4528-A5AD-2E73E8F1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FD35-7306-4396-BF0D-C61899D4A6F7}" type="datetimeFigureOut">
              <a:rPr lang="it-IT" smtClean="0"/>
              <a:t>27/05/2021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0DD9AA-4CEA-4AA1-99DA-0D7F5264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3DC485-56BC-4B76-98F1-8B1CDCBF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687C-74C7-4C61-949D-872E0975D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152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0D1B13-680F-4437-88DB-F6AEAD4D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6C55DE9-5F93-4F1D-8ECA-B41C776D5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FE65365-BC46-481D-8790-9EB25DE2C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B542E5-7D0E-4EA5-B6D6-5BD509E3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FD35-7306-4396-BF0D-C61899D4A6F7}" type="datetimeFigureOut">
              <a:rPr lang="it-IT" smtClean="0"/>
              <a:t>27/05/2021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B13426-FCDB-45F4-96FB-35868DCA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374DFD-1034-4CA1-8354-FC69719E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687C-74C7-4C61-949D-872E0975D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995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48145B0-AF1D-41A5-B3FA-B62054627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765E75-D58A-4F86-B9DC-42490BEC5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B63DF5-EE42-4920-BB84-CB94EC898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7FD35-7306-4396-BF0D-C61899D4A6F7}" type="datetimeFigureOut">
              <a:rPr lang="it-IT" smtClean="0"/>
              <a:t>27/05/2021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94245D-8697-49BF-BF57-A60F06831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B08328-1432-4AD0-A065-13F75988C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4687C-74C7-4C61-949D-872E0975D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634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0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60.png"/><Relationship Id="rId7" Type="http://schemas.openxmlformats.org/officeDocument/2006/relationships/image" Target="../media/image390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59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65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58.png"/><Relationship Id="rId7" Type="http://schemas.openxmlformats.org/officeDocument/2006/relationships/image" Target="../media/image77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4" Type="http://schemas.openxmlformats.org/officeDocument/2006/relationships/image" Target="../media/image73.png"/><Relationship Id="rId9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cielo, aeroplano, esterni, volando&#10;&#10;Descrizione generata automaticamente">
            <a:extLst>
              <a:ext uri="{FF2B5EF4-FFF2-40B4-BE49-F238E27FC236}">
                <a16:creationId xmlns:a16="http://schemas.microsoft.com/office/drawing/2014/main" id="{9E5EF27B-D6B0-465A-A049-7995B895A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88" y="783784"/>
            <a:ext cx="8704522" cy="4896293"/>
          </a:xfrm>
          <a:prstGeom prst="rect">
            <a:avLst/>
          </a:prstGeom>
        </p:spPr>
      </p:pic>
      <p:sp>
        <p:nvSpPr>
          <p:cNvPr id="3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214421E-1B4B-4463-95B8-157A8DD75E44}"/>
              </a:ext>
            </a:extLst>
          </p:cNvPr>
          <p:cNvSpPr txBox="1"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Book Antiqua" panose="02040602050305030304" pitchFamily="18" charset="0"/>
                <a:ea typeface="+mj-ea"/>
                <a:cs typeface="+mj-cs"/>
              </a:rPr>
              <a:t>Altitude control of Cessna Citation 500 aircraft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A294003-2FB9-4883-B29D-7DF2321FD83B}"/>
              </a:ext>
            </a:extLst>
          </p:cNvPr>
          <p:cNvSpPr txBox="1"/>
          <p:nvPr/>
        </p:nvSpPr>
        <p:spPr>
          <a:xfrm>
            <a:off x="2589431" y="216121"/>
            <a:ext cx="70131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b="1" dirty="0">
                <a:latin typeface="Book Antiqua" panose="02040602050305030304" pitchFamily="18" charset="0"/>
              </a:rPr>
              <a:t>Industrial Control Project 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DFAB368-A502-48ED-937B-6F3BB48AD8F4}"/>
              </a:ext>
            </a:extLst>
          </p:cNvPr>
          <p:cNvSpPr txBox="1"/>
          <p:nvPr/>
        </p:nvSpPr>
        <p:spPr>
          <a:xfrm>
            <a:off x="0" y="5386387"/>
            <a:ext cx="3284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ook Antiqua" panose="02040602050305030304" pitchFamily="18" charset="0"/>
              </a:rPr>
              <a:t>Project </a:t>
            </a:r>
            <a:r>
              <a:rPr lang="it-IT" dirty="0" err="1">
                <a:latin typeface="Book Antiqua" panose="02040602050305030304" pitchFamily="18" charset="0"/>
              </a:rPr>
              <a:t>members</a:t>
            </a:r>
            <a:r>
              <a:rPr lang="it-IT" dirty="0">
                <a:latin typeface="Book Antiqua" panose="0204060205030503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Book Antiqua" panose="02040602050305030304" pitchFamily="18" charset="0"/>
              </a:rPr>
              <a:t>Alessandro Razzoli 495714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Book Antiqua" panose="02040602050305030304" pitchFamily="18" charset="0"/>
              </a:rPr>
              <a:t>Davide Lazzarini 489901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Book Antiqua" panose="02040602050305030304" pitchFamily="18" charset="0"/>
              </a:rPr>
              <a:t>Gaetano </a:t>
            </a:r>
            <a:r>
              <a:rPr lang="it-IT" dirty="0" err="1">
                <a:latin typeface="Book Antiqua" panose="02040602050305030304" pitchFamily="18" charset="0"/>
              </a:rPr>
              <a:t>Zarà</a:t>
            </a:r>
            <a:r>
              <a:rPr lang="it-IT" dirty="0">
                <a:latin typeface="Book Antiqua" panose="02040602050305030304" pitchFamily="18" charset="0"/>
              </a:rPr>
              <a:t> 499392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Book Antiqua" panose="02040602050305030304" pitchFamily="18" charset="0"/>
              </a:rPr>
              <a:t>Pieralberto</a:t>
            </a:r>
            <a:r>
              <a:rPr lang="it-IT" dirty="0">
                <a:latin typeface="Book Antiqua" panose="02040602050305030304" pitchFamily="18" charset="0"/>
              </a:rPr>
              <a:t> Zucca 496484</a:t>
            </a:r>
          </a:p>
        </p:txBody>
      </p:sp>
      <p:pic>
        <p:nvPicPr>
          <p:cNvPr id="34" name="Picture 6" descr="Risultati immagini per universitÃ  di pavia logo">
            <a:extLst>
              <a:ext uri="{FF2B5EF4-FFF2-40B4-BE49-F238E27FC236}">
                <a16:creationId xmlns:a16="http://schemas.microsoft.com/office/drawing/2014/main" id="{10D9E162-766A-478F-8F02-E69C0395A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30634" y="74648"/>
            <a:ext cx="1744824" cy="127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7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able">
            <a:extLst>
              <a:ext uri="{FF2B5EF4-FFF2-40B4-BE49-F238E27FC236}">
                <a16:creationId xmlns:a16="http://schemas.microsoft.com/office/drawing/2014/main" id="{C5494D04-019D-446C-B7B2-CCC3ACE0B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60" y="1809000"/>
            <a:ext cx="2889754" cy="2170364"/>
          </a:xfrm>
          <a:prstGeom prst="rect">
            <a:avLst/>
          </a:prstGeom>
        </p:spPr>
      </p:pic>
      <p:sp>
        <p:nvSpPr>
          <p:cNvPr id="14" name="Parentesi quadra aperta 13">
            <a:extLst>
              <a:ext uri="{FF2B5EF4-FFF2-40B4-BE49-F238E27FC236}">
                <a16:creationId xmlns:a16="http://schemas.microsoft.com/office/drawing/2014/main" id="{DEC9EAB6-F1C9-425D-AF4F-7AB72228E2ED}"/>
              </a:ext>
            </a:extLst>
          </p:cNvPr>
          <p:cNvSpPr/>
          <p:nvPr/>
        </p:nvSpPr>
        <p:spPr>
          <a:xfrm>
            <a:off x="984760" y="1804335"/>
            <a:ext cx="204972" cy="2175029"/>
          </a:xfrm>
          <a:prstGeom prst="leftBracket">
            <a:avLst>
              <a:gd name="adj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Parentesi quadra aperta 14">
            <a:extLst>
              <a:ext uri="{FF2B5EF4-FFF2-40B4-BE49-F238E27FC236}">
                <a16:creationId xmlns:a16="http://schemas.microsoft.com/office/drawing/2014/main" id="{30786525-3E34-4AAD-97FD-7977DADEC614}"/>
              </a:ext>
            </a:extLst>
          </p:cNvPr>
          <p:cNvSpPr/>
          <p:nvPr/>
        </p:nvSpPr>
        <p:spPr>
          <a:xfrm flipH="1">
            <a:off x="3617995" y="1809000"/>
            <a:ext cx="204971" cy="2175029"/>
          </a:xfrm>
          <a:prstGeom prst="leftBracket">
            <a:avLst>
              <a:gd name="adj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408EE08-82B5-4DA3-A3EB-6AA64BD67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715" y="1809000"/>
            <a:ext cx="7482730" cy="3240000"/>
          </a:xfrm>
          <a:prstGeom prst="rect">
            <a:avLst/>
          </a:prstGeom>
        </p:spPr>
      </p:pic>
      <p:sp>
        <p:nvSpPr>
          <p:cNvPr id="17" name="Titolo 1">
            <a:extLst>
              <a:ext uri="{FF2B5EF4-FFF2-40B4-BE49-F238E27FC236}">
                <a16:creationId xmlns:a16="http://schemas.microsoft.com/office/drawing/2014/main" id="{EEBA4B81-F4A5-496B-80F7-92A6A4E7635F}"/>
              </a:ext>
            </a:extLst>
          </p:cNvPr>
          <p:cNvSpPr>
            <a:spLocks noGrp="1"/>
          </p:cNvSpPr>
          <p:nvPr/>
        </p:nvSpPr>
        <p:spPr>
          <a:xfrm>
            <a:off x="838200" y="0"/>
            <a:ext cx="11455400" cy="1144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1)</a:t>
            </a:r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LQ controller: </a:t>
            </a:r>
            <a:r>
              <a:rPr lang="it-IT" sz="4000" dirty="0" err="1">
                <a:latin typeface="Book Antiqua" panose="02040602050305030304" pitchFamily="18" charset="0"/>
              </a:rPr>
              <a:t>attempt</a:t>
            </a:r>
            <a:r>
              <a:rPr lang="it-IT" sz="4000" dirty="0">
                <a:latin typeface="Book Antiqua" panose="02040602050305030304" pitchFamily="18" charset="0"/>
              </a:rPr>
              <a:t> 3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AD23418-8E3E-4AF2-9B40-ECD73B7441B3}"/>
              </a:ext>
            </a:extLst>
          </p:cNvPr>
          <p:cNvSpPr txBox="1"/>
          <p:nvPr/>
        </p:nvSpPr>
        <p:spPr>
          <a:xfrm>
            <a:off x="931435" y="955859"/>
            <a:ext cx="412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2">
                    <a:lumMod val="50000"/>
                  </a:schemeClr>
                </a:solidFill>
                <a:latin typeface="Book Antiqua" panose="02040602050305030304" pitchFamily="18" charset="0"/>
              </a:rPr>
              <a:t>Pitch angle</a:t>
            </a:r>
            <a:r>
              <a:rPr lang="it-IT" sz="2400" dirty="0">
                <a:latin typeface="Book Antiqua" panose="02040602050305030304" pitchFamily="18" charset="0"/>
              </a:rPr>
              <a:t>, </a:t>
            </a:r>
            <a:r>
              <a:rPr lang="it-IT" sz="2400" dirty="0" err="1">
                <a:solidFill>
                  <a:srgbClr val="0000FF"/>
                </a:solidFill>
                <a:latin typeface="Book Antiqua" panose="02040602050305030304" pitchFamily="18" charset="0"/>
              </a:rPr>
              <a:t>altitude</a:t>
            </a:r>
            <a:r>
              <a:rPr lang="it-IT" sz="2400" dirty="0">
                <a:latin typeface="Book Antiqua" panose="02040602050305030304" pitchFamily="18" charset="0"/>
              </a:rPr>
              <a:t>, </a:t>
            </a:r>
            <a:r>
              <a:rPr lang="it-IT" sz="2400" dirty="0">
                <a:solidFill>
                  <a:srgbClr val="FF0000"/>
                </a:solidFill>
                <a:latin typeface="Book Antiqua" panose="02040602050305030304" pitchFamily="18" charset="0"/>
              </a:rPr>
              <a:t>speed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5F4A01-016E-4053-883B-BE933074C34D}"/>
              </a:ext>
            </a:extLst>
          </p:cNvPr>
          <p:cNvSpPr txBox="1"/>
          <p:nvPr/>
        </p:nvSpPr>
        <p:spPr>
          <a:xfrm>
            <a:off x="0" y="2373382"/>
            <a:ext cx="1030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Book Antiqua" panose="02040602050305030304" pitchFamily="18" charset="0"/>
              </a:rPr>
              <a:t>Q3 =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211FE52-9E1C-494A-AB6C-B28BE3AFB045}"/>
              </a:ext>
            </a:extLst>
          </p:cNvPr>
          <p:cNvSpPr txBox="1"/>
          <p:nvPr/>
        </p:nvSpPr>
        <p:spPr>
          <a:xfrm>
            <a:off x="0" y="4659576"/>
            <a:ext cx="1629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latin typeface="Book Antiqua" panose="02040602050305030304" pitchFamily="18" charset="0"/>
              </a:rPr>
              <a:t>R3 = 100</a:t>
            </a:r>
          </a:p>
        </p:txBody>
      </p:sp>
    </p:spTree>
    <p:extLst>
      <p:ext uri="{BB962C8B-B14F-4D97-AF65-F5344CB8AC3E}">
        <p14:creationId xmlns:p14="http://schemas.microsoft.com/office/powerpoint/2010/main" val="214216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392A8E5-D09D-4ECB-B684-DA88BA794DE3}"/>
                  </a:ext>
                </a:extLst>
              </p:cNvPr>
              <p:cNvSpPr txBox="1"/>
              <p:nvPr/>
            </p:nvSpPr>
            <p:spPr>
              <a:xfrm>
                <a:off x="901033" y="2215723"/>
                <a:ext cx="3471437" cy="12618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it-IT" sz="22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it-IT" sz="2200" b="0" i="0" smtClean="0">
                                <a:latin typeface="Cambria Math" panose="02040503050406030204" pitchFamily="18" charset="0"/>
                              </a:rPr>
                              <m:t>,01</m:t>
                            </m:r>
                          </m:e>
                          <m:e>
                            <m:r>
                              <a:rPr lang="it-IT" sz="22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t-IT" sz="22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t-IT" sz="22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it-IT" sz="22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t-IT" sz="2200" b="0" i="0" smtClean="0">
                                <a:latin typeface="Cambria Math" panose="02040503050406030204" pitchFamily="18" charset="0"/>
                              </a:rPr>
                              <m:t>0,01</m:t>
                            </m:r>
                          </m:e>
                          <m:e>
                            <m:r>
                              <a:rPr lang="it-IT" sz="22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t-IT" sz="22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it-IT" sz="22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t-IT" sz="22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t-IT" sz="2200" b="0" i="0" smtClean="0">
                                <a:latin typeface="Cambria Math" panose="02040503050406030204" pitchFamily="18" charset="0"/>
                              </a:rPr>
                              <m:t>0,01</m:t>
                            </m:r>
                          </m:e>
                          <m:e>
                            <m:r>
                              <a:rPr lang="it-IT" sz="22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it-IT" sz="22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t-IT" sz="22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t-IT" sz="22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t-IT" sz="2200" b="0" i="0" smtClean="0">
                                <a:latin typeface="Cambria Math" panose="02040503050406030204" pitchFamily="18" charset="0"/>
                              </a:rPr>
                              <m:t>0,01</m:t>
                            </m:r>
                          </m:e>
                        </m:mr>
                      </m:m>
                    </m:oMath>
                  </m:oMathPara>
                </a14:m>
                <a:endParaRPr lang="it-IT" sz="2200" dirty="0">
                  <a:latin typeface="Century Schoolbook" panose="02040604050505020304" pitchFamily="18" charset="0"/>
                </a:endParaRP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392A8E5-D09D-4ECB-B684-DA88BA794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33" y="2215723"/>
                <a:ext cx="3471437" cy="12618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arentesi quadra aperta 11">
            <a:extLst>
              <a:ext uri="{FF2B5EF4-FFF2-40B4-BE49-F238E27FC236}">
                <a16:creationId xmlns:a16="http://schemas.microsoft.com/office/drawing/2014/main" id="{249F665F-8938-4B09-BE3A-40BAB087A38C}"/>
              </a:ext>
            </a:extLst>
          </p:cNvPr>
          <p:cNvSpPr/>
          <p:nvPr/>
        </p:nvSpPr>
        <p:spPr>
          <a:xfrm>
            <a:off x="937497" y="1816473"/>
            <a:ext cx="204972" cy="2175029"/>
          </a:xfrm>
          <a:prstGeom prst="leftBracket">
            <a:avLst>
              <a:gd name="adj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Parentesi quadra aperta 12">
            <a:extLst>
              <a:ext uri="{FF2B5EF4-FFF2-40B4-BE49-F238E27FC236}">
                <a16:creationId xmlns:a16="http://schemas.microsoft.com/office/drawing/2014/main" id="{2B9DD2D1-C091-425D-941E-3E8E169AABF3}"/>
              </a:ext>
            </a:extLst>
          </p:cNvPr>
          <p:cNvSpPr/>
          <p:nvPr/>
        </p:nvSpPr>
        <p:spPr>
          <a:xfrm flipH="1">
            <a:off x="4089265" y="1816473"/>
            <a:ext cx="204972" cy="2175029"/>
          </a:xfrm>
          <a:prstGeom prst="leftBracket">
            <a:avLst>
              <a:gd name="adj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9B313EA-F2A5-4EAE-94CE-0ED66E972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976" y="1809000"/>
            <a:ext cx="7728853" cy="3240000"/>
          </a:xfrm>
          <a:prstGeom prst="rect">
            <a:avLst/>
          </a:prstGeom>
        </p:spPr>
      </p:pic>
      <p:sp>
        <p:nvSpPr>
          <p:cNvPr id="14" name="Titolo 1">
            <a:extLst>
              <a:ext uri="{FF2B5EF4-FFF2-40B4-BE49-F238E27FC236}">
                <a16:creationId xmlns:a16="http://schemas.microsoft.com/office/drawing/2014/main" id="{8201F293-B11D-4178-BB00-C46B9FDD9743}"/>
              </a:ext>
            </a:extLst>
          </p:cNvPr>
          <p:cNvSpPr>
            <a:spLocks noGrp="1"/>
          </p:cNvSpPr>
          <p:nvPr/>
        </p:nvSpPr>
        <p:spPr>
          <a:xfrm>
            <a:off x="838200" y="0"/>
            <a:ext cx="11455400" cy="1144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1)</a:t>
            </a:r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LQ controller: </a:t>
            </a:r>
            <a:r>
              <a:rPr lang="it-IT" sz="4000" dirty="0" err="1">
                <a:latin typeface="Book Antiqua" panose="02040602050305030304" pitchFamily="18" charset="0"/>
              </a:rPr>
              <a:t>attempt</a:t>
            </a:r>
            <a:r>
              <a:rPr lang="it-IT" sz="4000" dirty="0">
                <a:latin typeface="Book Antiqua" panose="02040602050305030304" pitchFamily="18" charset="0"/>
              </a:rPr>
              <a:t> 4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D187762-0862-4FA8-931C-FA97D5506BC2}"/>
              </a:ext>
            </a:extLst>
          </p:cNvPr>
          <p:cNvSpPr txBox="1"/>
          <p:nvPr/>
        </p:nvSpPr>
        <p:spPr>
          <a:xfrm>
            <a:off x="931435" y="955859"/>
            <a:ext cx="412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2">
                    <a:lumMod val="50000"/>
                  </a:schemeClr>
                </a:solidFill>
                <a:latin typeface="Book Antiqua" panose="02040602050305030304" pitchFamily="18" charset="0"/>
              </a:rPr>
              <a:t>Pitch angle</a:t>
            </a:r>
            <a:r>
              <a:rPr lang="it-IT" sz="2400" dirty="0">
                <a:latin typeface="Book Antiqua" panose="02040602050305030304" pitchFamily="18" charset="0"/>
              </a:rPr>
              <a:t>, </a:t>
            </a:r>
            <a:r>
              <a:rPr lang="it-IT" sz="2400" dirty="0" err="1">
                <a:solidFill>
                  <a:srgbClr val="0000FF"/>
                </a:solidFill>
                <a:latin typeface="Book Antiqua" panose="02040602050305030304" pitchFamily="18" charset="0"/>
              </a:rPr>
              <a:t>altitude</a:t>
            </a:r>
            <a:r>
              <a:rPr lang="it-IT" sz="2400" dirty="0">
                <a:latin typeface="Book Antiqua" panose="02040602050305030304" pitchFamily="18" charset="0"/>
              </a:rPr>
              <a:t>, </a:t>
            </a:r>
            <a:r>
              <a:rPr lang="it-IT" sz="2400" dirty="0">
                <a:solidFill>
                  <a:srgbClr val="FF0000"/>
                </a:solidFill>
                <a:latin typeface="Book Antiqua" panose="02040602050305030304" pitchFamily="18" charset="0"/>
              </a:rPr>
              <a:t>speed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7EFEFE8-8772-4EF3-9558-E6019EE0EEDE}"/>
              </a:ext>
            </a:extLst>
          </p:cNvPr>
          <p:cNvSpPr txBox="1"/>
          <p:nvPr/>
        </p:nvSpPr>
        <p:spPr>
          <a:xfrm>
            <a:off x="0" y="2373382"/>
            <a:ext cx="1030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Book Antiqua" panose="02040602050305030304" pitchFamily="18" charset="0"/>
              </a:rPr>
              <a:t>Q4=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244F48B-F076-4423-894B-8BA5694FB5A1}"/>
              </a:ext>
            </a:extLst>
          </p:cNvPr>
          <p:cNvSpPr txBox="1"/>
          <p:nvPr/>
        </p:nvSpPr>
        <p:spPr>
          <a:xfrm>
            <a:off x="0" y="4659576"/>
            <a:ext cx="1629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latin typeface="Book Antiqua" panose="02040602050305030304" pitchFamily="18" charset="0"/>
              </a:rPr>
              <a:t>R4 = 100</a:t>
            </a:r>
          </a:p>
        </p:txBody>
      </p:sp>
    </p:spTree>
    <p:extLst>
      <p:ext uri="{BB962C8B-B14F-4D97-AF65-F5344CB8AC3E}">
        <p14:creationId xmlns:p14="http://schemas.microsoft.com/office/powerpoint/2010/main" val="4079663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A92E99C-8AFE-43B9-A501-CCC28E451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6288"/>
            <a:ext cx="10515601" cy="4776717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43DA0A1B-2751-49F4-966F-DFEAE4BFA1C9}"/>
              </a:ext>
            </a:extLst>
          </p:cNvPr>
          <p:cNvSpPr>
            <a:spLocks noGrp="1"/>
          </p:cNvSpPr>
          <p:nvPr/>
        </p:nvSpPr>
        <p:spPr>
          <a:xfrm>
            <a:off x="838200" y="0"/>
            <a:ext cx="11455400" cy="1144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1)</a:t>
            </a:r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LQ controller: </a:t>
            </a:r>
            <a:r>
              <a:rPr lang="it-IT" sz="4000" dirty="0" err="1">
                <a:latin typeface="Book Antiqua" panose="02040602050305030304" pitchFamily="18" charset="0"/>
              </a:rPr>
              <a:t>all</a:t>
            </a:r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</a:t>
            </a:r>
            <a:r>
              <a:rPr lang="it-IT" sz="4000" dirty="0" err="1">
                <a:latin typeface="Book Antiqua" panose="02040602050305030304" pitchFamily="18" charset="0"/>
              </a:rPr>
              <a:t>attempt</a:t>
            </a:r>
            <a:r>
              <a:rPr lang="it-IT" sz="4000" dirty="0">
                <a:latin typeface="Book Antiqua" panose="02040602050305030304" pitchFamily="18" charset="0"/>
              </a:rPr>
              <a:t> </a:t>
            </a:r>
            <a:r>
              <a:rPr lang="it-IT" sz="4000" dirty="0" err="1">
                <a:latin typeface="Book Antiqua" panose="02040602050305030304" pitchFamily="18" charset="0"/>
              </a:rPr>
              <a:t>comparison</a:t>
            </a:r>
            <a:endParaRPr lang="it-IT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831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B437A90-A2BD-4D33-A936-8DBC66D68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140" y="794164"/>
            <a:ext cx="6386209" cy="47896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Segnaposto contenuto 11">
                <a:extLst>
                  <a:ext uri="{FF2B5EF4-FFF2-40B4-BE49-F238E27FC236}">
                    <a16:creationId xmlns:a16="http://schemas.microsoft.com/office/drawing/2014/main" id="{B1F714D1-1233-4577-B121-D8D15BFB0D87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50651" y="1230460"/>
                <a:ext cx="10515600" cy="5208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latin typeface="Century Schoolbook" panose="02040604050505020304" pitchFamily="18" charset="0"/>
                  </a:rPr>
                  <a:t>Shannon </a:t>
                </a:r>
                <a:r>
                  <a:rPr lang="it-IT" sz="2400" dirty="0" err="1">
                    <a:latin typeface="Century Schoolbook" panose="02040604050505020304" pitchFamily="18" charset="0"/>
                  </a:rPr>
                  <a:t>theorem</a:t>
                </a:r>
                <a:r>
                  <a:rPr lang="it-IT" sz="2400" dirty="0">
                    <a:latin typeface="Century Schoolbook" panose="020406040505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𝑠𝑎𝑚𝑝𝑙𝑒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it-IT" sz="2400" b="0" i="0" smtClean="0">
                        <a:latin typeface="Cambria Math" panose="02040503050406030204" pitchFamily="18" charset="0"/>
                      </a:rPr>
                      <m:t>2∗</m:t>
                    </m:r>
                  </m:oMath>
                </a14:m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𝑡𝑎𝑔𝑙𝑖𝑜</m:t>
                        </m:r>
                      </m:sub>
                    </m:sSub>
                  </m:oMath>
                </a14:m>
                <a:endParaRPr lang="it-IT" sz="2400" dirty="0">
                  <a:solidFill>
                    <a:srgbClr val="028009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it-IT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it-IT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𝑠𝑎𝑚𝑝𝑙𝑒</m:t>
                            </m:r>
                          </m:sub>
                        </m:sSub>
                      </m:den>
                    </m:f>
                    <m:r>
                      <a:rPr lang="it-IT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it-IT" sz="24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2400" b="0" i="0" smtClean="0">
                        <a:latin typeface="Cambria Math" panose="02040503050406030204" pitchFamily="18" charset="0"/>
                      </a:rPr>
                      <m:t>2∗</m:t>
                    </m:r>
                  </m:oMath>
                </a14:m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𝑡𝑎𝑔𝑙𝑖𝑜</m:t>
                        </m:r>
                      </m:sub>
                    </m:sSub>
                  </m:oMath>
                </a14:m>
                <a:endParaRPr lang="it-IT" sz="2400" dirty="0"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it-IT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𝑡𝑎𝑔𝑙𝑖𝑜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it-IT" sz="8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𝑡𝑎𝑔𝑙𝑖𝑜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𝑡𝑎𝑔𝑙𝑖𝑜</m:t>
                              </m:r>
                            </m:sub>
                          </m:sSub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=40.15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sz="2400" b="0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it-IT" sz="800" dirty="0"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it-IT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𝑡𝑎𝑔𝑙𝑖𝑜</m:t>
                              </m:r>
                            </m:sub>
                          </m:sSub>
                        </m:num>
                        <m:den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=0.078 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it-IT" sz="2400" b="0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it-IT" sz="800" b="0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=0.039 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sz="2400" dirty="0"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it-IT" sz="2400" dirty="0">
                    <a:latin typeface="Century Schoolbook" panose="02040604050505020304" pitchFamily="18" charset="0"/>
                  </a:rPr>
                  <a:t>The sample time can’t be too low, otherwise the hardware will be very stressed and also a bigger storage memory will be </a:t>
                </a:r>
                <a:r>
                  <a:rPr lang="it-IT" sz="2400" dirty="0" err="1">
                    <a:latin typeface="Century Schoolbook" panose="02040604050505020304" pitchFamily="18" charset="0"/>
                  </a:rPr>
                  <a:t>needed</a:t>
                </a:r>
                <a:r>
                  <a:rPr lang="it-IT" sz="2400" dirty="0">
                    <a:latin typeface="Century Schoolbook" panose="020406040505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2" name="Segnaposto contenuto 11">
                <a:extLst>
                  <a:ext uri="{FF2B5EF4-FFF2-40B4-BE49-F238E27FC236}">
                    <a16:creationId xmlns:a16="http://schemas.microsoft.com/office/drawing/2014/main" id="{B1F714D1-1233-4577-B121-D8D15BFB0D8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651" y="1230460"/>
                <a:ext cx="10515600" cy="5208798"/>
              </a:xfrm>
              <a:prstGeom prst="rect">
                <a:avLst/>
              </a:prstGeom>
              <a:blipFill>
                <a:blip r:embed="rId3"/>
                <a:stretch>
                  <a:fillRect l="-870" t="-1639" b="-17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olo 1">
            <a:extLst>
              <a:ext uri="{FF2B5EF4-FFF2-40B4-BE49-F238E27FC236}">
                <a16:creationId xmlns:a16="http://schemas.microsoft.com/office/drawing/2014/main" id="{7924F8FE-106B-40E9-A902-73E19BDB0377}"/>
              </a:ext>
            </a:extLst>
          </p:cNvPr>
          <p:cNvSpPr>
            <a:spLocks noGrp="1"/>
          </p:cNvSpPr>
          <p:nvPr/>
        </p:nvSpPr>
        <p:spPr>
          <a:xfrm>
            <a:off x="838200" y="0"/>
            <a:ext cx="11455400" cy="1144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2)</a:t>
            </a:r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LQ controller discrete time</a:t>
            </a:r>
            <a:endParaRPr lang="it-IT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04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B1F714D1-1233-4577-B121-D8D15BFB0D8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08100" y="944944"/>
            <a:ext cx="10515600" cy="885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2400" dirty="0" err="1">
                <a:latin typeface="Century Schoolbook" panose="02040604050505020304" pitchFamily="18" charset="0"/>
              </a:rPr>
              <a:t>Discretized</a:t>
            </a:r>
            <a:r>
              <a:rPr lang="it-IT" sz="2400" dirty="0">
                <a:latin typeface="Century Schoolbook" panose="02040604050505020304" pitchFamily="18" charset="0"/>
              </a:rPr>
              <a:t> controller, </a:t>
            </a:r>
            <a:r>
              <a:rPr lang="it-IT" sz="2400" dirty="0" err="1">
                <a:latin typeface="Century Schoolbook" panose="02040604050505020304" pitchFamily="18" charset="0"/>
              </a:rPr>
              <a:t>simulink</a:t>
            </a:r>
            <a:r>
              <a:rPr lang="it-IT" sz="2400" dirty="0">
                <a:latin typeface="Century Schoolbook" panose="02040604050505020304" pitchFamily="18" charset="0"/>
              </a:rPr>
              <a:t> </a:t>
            </a:r>
            <a:r>
              <a:rPr lang="it-IT" sz="2400" dirty="0" err="1">
                <a:latin typeface="Century Schoolbook" panose="02040604050505020304" pitchFamily="18" charset="0"/>
              </a:rPr>
              <a:t>scheme</a:t>
            </a:r>
            <a:r>
              <a:rPr lang="it-IT" sz="2400" dirty="0">
                <a:latin typeface="Century Schoolbook" panose="02040604050505020304" pitchFamily="18" charset="0"/>
              </a:rPr>
              <a:t>:</a:t>
            </a:r>
          </a:p>
          <a:p>
            <a:pPr marL="0" indent="0">
              <a:buNone/>
            </a:pPr>
            <a:endParaRPr lang="it-IT" sz="2400" dirty="0">
              <a:latin typeface="Century Schoolbook" panose="02040604050505020304" pitchFamily="18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575DC44-52D5-4B6C-9D86-DBF71EF03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91" y="1374424"/>
            <a:ext cx="11419818" cy="5129615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A05D0DA9-6BE7-4142-9977-6C6276A710FA}"/>
              </a:ext>
            </a:extLst>
          </p:cNvPr>
          <p:cNvSpPr>
            <a:spLocks noGrp="1"/>
          </p:cNvSpPr>
          <p:nvPr/>
        </p:nvSpPr>
        <p:spPr>
          <a:xfrm>
            <a:off x="838200" y="0"/>
            <a:ext cx="11455400" cy="1144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2)</a:t>
            </a:r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LQ controller discrete time</a:t>
            </a:r>
            <a:endParaRPr lang="it-IT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54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B1F714D1-1233-4577-B121-D8D15BFB0D8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279163"/>
            <a:ext cx="10515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2400" dirty="0" err="1">
                <a:latin typeface="Century Schoolbook" panose="02040604050505020304" pitchFamily="18" charset="0"/>
              </a:rPr>
              <a:t>Results</a:t>
            </a:r>
            <a:r>
              <a:rPr lang="it-IT" sz="2400" dirty="0">
                <a:latin typeface="Century Schoolbook" panose="02040604050505020304" pitchFamily="18" charset="0"/>
              </a:rPr>
              <a:t> </a:t>
            </a:r>
            <a:r>
              <a:rPr lang="it-IT" sz="2400" dirty="0" err="1">
                <a:latin typeface="Century Schoolbook" panose="02040604050505020304" pitchFamily="18" charset="0"/>
              </a:rPr>
              <a:t>obtained</a:t>
            </a:r>
            <a:r>
              <a:rPr lang="it-IT" sz="2400" dirty="0">
                <a:latin typeface="Century Schoolbook" panose="02040604050505020304" pitchFamily="18" charset="0"/>
              </a:rPr>
              <a:t> for the </a:t>
            </a:r>
            <a:r>
              <a:rPr lang="it-IT" sz="2400" dirty="0" err="1">
                <a:latin typeface="Century Schoolbook" panose="02040604050505020304" pitchFamily="18" charset="0"/>
              </a:rPr>
              <a:t>discretized</a:t>
            </a:r>
            <a:r>
              <a:rPr lang="it-IT" sz="2400" dirty="0">
                <a:latin typeface="Century Schoolbook" panose="02040604050505020304" pitchFamily="18" charset="0"/>
              </a:rPr>
              <a:t> controller 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92EA1BE-1915-4A0E-B4E8-589AE19A1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87" y="1991057"/>
            <a:ext cx="8258827" cy="4620280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F2843540-F005-44D4-95D0-B0DDAC7D5D52}"/>
              </a:ext>
            </a:extLst>
          </p:cNvPr>
          <p:cNvSpPr>
            <a:spLocks noGrp="1"/>
          </p:cNvSpPr>
          <p:nvPr/>
        </p:nvSpPr>
        <p:spPr>
          <a:xfrm>
            <a:off x="838200" y="0"/>
            <a:ext cx="11455400" cy="1144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2)</a:t>
            </a:r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LQ controller discrete time</a:t>
            </a:r>
            <a:endParaRPr lang="it-IT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05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11">
            <a:extLst>
              <a:ext uri="{FF2B5EF4-FFF2-40B4-BE49-F238E27FC236}">
                <a16:creationId xmlns:a16="http://schemas.microsoft.com/office/drawing/2014/main" id="{DB19C1AE-F3C4-416D-9B60-14B11546951A}"/>
              </a:ext>
            </a:extLst>
          </p:cNvPr>
          <p:cNvSpPr txBox="1">
            <a:spLocks/>
          </p:cNvSpPr>
          <p:nvPr/>
        </p:nvSpPr>
        <p:spPr>
          <a:xfrm>
            <a:off x="838200" y="1144361"/>
            <a:ext cx="10515600" cy="134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 dirty="0" err="1">
                <a:latin typeface="Century Schoolbook" panose="02040604050505020304" pitchFamily="18" charset="0"/>
              </a:rPr>
              <a:t>Comparison</a:t>
            </a:r>
            <a:r>
              <a:rPr lang="it-IT" sz="2400" dirty="0">
                <a:latin typeface="Century Schoolbook" panose="02040604050505020304" pitchFamily="18" charset="0"/>
              </a:rPr>
              <a:t> </a:t>
            </a:r>
            <a:r>
              <a:rPr lang="it-IT" sz="2400" dirty="0" err="1">
                <a:latin typeface="Century Schoolbook" panose="02040604050505020304" pitchFamily="18" charset="0"/>
              </a:rPr>
              <a:t>betweeen</a:t>
            </a:r>
            <a:r>
              <a:rPr lang="it-IT" sz="2400" dirty="0">
                <a:latin typeface="Century Schoolbook" panose="02040604050505020304" pitchFamily="18" charset="0"/>
              </a:rPr>
              <a:t> </a:t>
            </a:r>
            <a:r>
              <a:rPr lang="it-IT" sz="2400" dirty="0" err="1">
                <a:latin typeface="Century Schoolbook" panose="02040604050505020304" pitchFamily="18" charset="0"/>
              </a:rPr>
              <a:t>descrete</a:t>
            </a:r>
            <a:r>
              <a:rPr lang="it-IT" sz="2400" dirty="0">
                <a:latin typeface="Century Schoolbook" panose="02040604050505020304" pitchFamily="18" charset="0"/>
              </a:rPr>
              <a:t> and </a:t>
            </a:r>
            <a:r>
              <a:rPr lang="it-IT" sz="2400" dirty="0" err="1">
                <a:latin typeface="Century Schoolbook" panose="02040604050505020304" pitchFamily="18" charset="0"/>
              </a:rPr>
              <a:t>continuous</a:t>
            </a:r>
            <a:r>
              <a:rPr lang="it-IT" sz="2400" dirty="0">
                <a:latin typeface="Century Schoolbook" panose="02040604050505020304" pitchFamily="18" charset="0"/>
              </a:rPr>
              <a:t> time: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400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Pitch angle discrete </a:t>
            </a:r>
            <a:r>
              <a:rPr lang="it-IT" sz="2400" dirty="0">
                <a:latin typeface="Century Schoolbook" panose="02040604050505020304" pitchFamily="18" charset="0"/>
              </a:rPr>
              <a:t>– </a:t>
            </a:r>
            <a:r>
              <a:rPr lang="it-IT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Pitch angle </a:t>
            </a:r>
            <a:r>
              <a:rPr lang="it-IT" sz="2400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continuous</a:t>
            </a:r>
            <a:endParaRPr lang="it-IT" sz="2400" dirty="0">
              <a:solidFill>
                <a:srgbClr val="FF0000"/>
              </a:solidFill>
              <a:latin typeface="Century Schoolbook" panose="020406040505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Century Schoolbook" panose="020406040505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F5FC6CC-416E-45E0-A35E-EEB56BD72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585" y="2207630"/>
            <a:ext cx="8518611" cy="4320000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635B817C-2AAB-4CE6-9139-28BBA1A0B110}"/>
              </a:ext>
            </a:extLst>
          </p:cNvPr>
          <p:cNvSpPr>
            <a:spLocks noGrp="1"/>
          </p:cNvSpPr>
          <p:nvPr/>
        </p:nvSpPr>
        <p:spPr>
          <a:xfrm>
            <a:off x="838200" y="0"/>
            <a:ext cx="11455400" cy="1144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2)</a:t>
            </a:r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LQ controller discrete time</a:t>
            </a:r>
            <a:endParaRPr lang="it-IT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179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2435AA8-7A2C-4FC6-9AAB-49B55B884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74" y="2402412"/>
            <a:ext cx="9473852" cy="3859924"/>
          </a:xfrm>
          <a:prstGeom prst="rect">
            <a:avLst/>
          </a:prstGeom>
        </p:spPr>
      </p:pic>
      <p:sp>
        <p:nvSpPr>
          <p:cNvPr id="9" name="Segnaposto contenuto 11">
            <a:extLst>
              <a:ext uri="{FF2B5EF4-FFF2-40B4-BE49-F238E27FC236}">
                <a16:creationId xmlns:a16="http://schemas.microsoft.com/office/drawing/2014/main" id="{E7CAE0B3-8751-4AAB-ACBD-77A39F231099}"/>
              </a:ext>
            </a:extLst>
          </p:cNvPr>
          <p:cNvSpPr txBox="1">
            <a:spLocks/>
          </p:cNvSpPr>
          <p:nvPr/>
        </p:nvSpPr>
        <p:spPr>
          <a:xfrm>
            <a:off x="838200" y="1144361"/>
            <a:ext cx="10515600" cy="134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 dirty="0" err="1">
                <a:latin typeface="Century Schoolbook" panose="02040604050505020304" pitchFamily="18" charset="0"/>
              </a:rPr>
              <a:t>Comparison</a:t>
            </a:r>
            <a:r>
              <a:rPr lang="it-IT" sz="2400" dirty="0">
                <a:latin typeface="Century Schoolbook" panose="02040604050505020304" pitchFamily="18" charset="0"/>
              </a:rPr>
              <a:t> </a:t>
            </a:r>
            <a:r>
              <a:rPr lang="it-IT" sz="2400" dirty="0" err="1">
                <a:latin typeface="Century Schoolbook" panose="02040604050505020304" pitchFamily="18" charset="0"/>
              </a:rPr>
              <a:t>betweeen</a:t>
            </a:r>
            <a:r>
              <a:rPr lang="it-IT" sz="2400" dirty="0">
                <a:latin typeface="Century Schoolbook" panose="02040604050505020304" pitchFamily="18" charset="0"/>
              </a:rPr>
              <a:t> </a:t>
            </a:r>
            <a:r>
              <a:rPr lang="it-IT" sz="2400" dirty="0" err="1">
                <a:latin typeface="Century Schoolbook" panose="02040604050505020304" pitchFamily="18" charset="0"/>
              </a:rPr>
              <a:t>descrete</a:t>
            </a:r>
            <a:r>
              <a:rPr lang="it-IT" sz="2400" dirty="0">
                <a:latin typeface="Century Schoolbook" panose="02040604050505020304" pitchFamily="18" charset="0"/>
              </a:rPr>
              <a:t> and </a:t>
            </a:r>
            <a:r>
              <a:rPr lang="it-IT" sz="2400" dirty="0" err="1">
                <a:latin typeface="Century Schoolbook" panose="02040604050505020304" pitchFamily="18" charset="0"/>
              </a:rPr>
              <a:t>continuous</a:t>
            </a:r>
            <a:r>
              <a:rPr lang="it-IT" sz="2400" dirty="0">
                <a:latin typeface="Century Schoolbook" panose="02040604050505020304" pitchFamily="18" charset="0"/>
              </a:rPr>
              <a:t> time: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400" dirty="0" err="1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Altitude</a:t>
            </a:r>
            <a:r>
              <a:rPr lang="it-IT" sz="2400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 discrete </a:t>
            </a:r>
            <a:r>
              <a:rPr lang="it-IT" sz="2400" dirty="0">
                <a:latin typeface="Century Schoolbook" panose="02040604050505020304" pitchFamily="18" charset="0"/>
              </a:rPr>
              <a:t>– </a:t>
            </a:r>
            <a:r>
              <a:rPr lang="it-IT" sz="2400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Altitude</a:t>
            </a:r>
            <a:r>
              <a:rPr lang="it-IT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 </a:t>
            </a:r>
            <a:r>
              <a:rPr lang="it-IT" sz="2400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continuous</a:t>
            </a:r>
            <a:endParaRPr lang="it-IT" sz="2400" dirty="0">
              <a:solidFill>
                <a:srgbClr val="FF0000"/>
              </a:solidFill>
              <a:latin typeface="Century Schoolbook" panose="020406040505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Century Schoolbook" panose="02040604050505020304" pitchFamily="18" charset="0"/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FE513BD4-6CD1-465A-9334-B55EDE97ABD7}"/>
              </a:ext>
            </a:extLst>
          </p:cNvPr>
          <p:cNvSpPr>
            <a:spLocks noGrp="1"/>
          </p:cNvSpPr>
          <p:nvPr/>
        </p:nvSpPr>
        <p:spPr>
          <a:xfrm>
            <a:off x="838200" y="0"/>
            <a:ext cx="11455400" cy="1144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2)</a:t>
            </a:r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LQ controller discrete time</a:t>
            </a:r>
            <a:endParaRPr lang="it-IT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94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A154AAA-71C2-4193-9AB5-45E78025A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690" y="2347782"/>
            <a:ext cx="9180619" cy="4039696"/>
          </a:xfrm>
          <a:prstGeom prst="rect">
            <a:avLst/>
          </a:prstGeom>
        </p:spPr>
      </p:pic>
      <p:sp>
        <p:nvSpPr>
          <p:cNvPr id="10" name="Segnaposto contenuto 11">
            <a:extLst>
              <a:ext uri="{FF2B5EF4-FFF2-40B4-BE49-F238E27FC236}">
                <a16:creationId xmlns:a16="http://schemas.microsoft.com/office/drawing/2014/main" id="{73CD4A92-790A-49D1-97EA-B5C23EE1A302}"/>
              </a:ext>
            </a:extLst>
          </p:cNvPr>
          <p:cNvSpPr txBox="1">
            <a:spLocks/>
          </p:cNvSpPr>
          <p:nvPr/>
        </p:nvSpPr>
        <p:spPr>
          <a:xfrm>
            <a:off x="838200" y="1144361"/>
            <a:ext cx="10515600" cy="134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 dirty="0" err="1">
                <a:latin typeface="Century Schoolbook" panose="02040604050505020304" pitchFamily="18" charset="0"/>
              </a:rPr>
              <a:t>Comparison</a:t>
            </a:r>
            <a:r>
              <a:rPr lang="it-IT" sz="2400" dirty="0">
                <a:latin typeface="Century Schoolbook" panose="02040604050505020304" pitchFamily="18" charset="0"/>
              </a:rPr>
              <a:t> </a:t>
            </a:r>
            <a:r>
              <a:rPr lang="it-IT" sz="2400" dirty="0" err="1">
                <a:latin typeface="Century Schoolbook" panose="02040604050505020304" pitchFamily="18" charset="0"/>
              </a:rPr>
              <a:t>betweeen</a:t>
            </a:r>
            <a:r>
              <a:rPr lang="it-IT" sz="2400" dirty="0">
                <a:latin typeface="Century Schoolbook" panose="02040604050505020304" pitchFamily="18" charset="0"/>
              </a:rPr>
              <a:t> </a:t>
            </a:r>
            <a:r>
              <a:rPr lang="it-IT" sz="2400" dirty="0" err="1">
                <a:latin typeface="Century Schoolbook" panose="02040604050505020304" pitchFamily="18" charset="0"/>
              </a:rPr>
              <a:t>descrete</a:t>
            </a:r>
            <a:r>
              <a:rPr lang="it-IT" sz="2400" dirty="0">
                <a:latin typeface="Century Schoolbook" panose="02040604050505020304" pitchFamily="18" charset="0"/>
              </a:rPr>
              <a:t> and </a:t>
            </a:r>
            <a:r>
              <a:rPr lang="it-IT" sz="2400" dirty="0" err="1">
                <a:latin typeface="Century Schoolbook" panose="02040604050505020304" pitchFamily="18" charset="0"/>
              </a:rPr>
              <a:t>continuous</a:t>
            </a:r>
            <a:r>
              <a:rPr lang="it-IT" sz="2400" dirty="0">
                <a:latin typeface="Century Schoolbook" panose="02040604050505020304" pitchFamily="18" charset="0"/>
              </a:rPr>
              <a:t> time: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400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Speed discrete </a:t>
            </a:r>
            <a:r>
              <a:rPr lang="it-IT" sz="2400" dirty="0">
                <a:latin typeface="Century Schoolbook" panose="02040604050505020304" pitchFamily="18" charset="0"/>
              </a:rPr>
              <a:t>– </a:t>
            </a:r>
            <a:r>
              <a:rPr lang="it-IT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Speed </a:t>
            </a:r>
            <a:r>
              <a:rPr lang="it-IT" sz="2400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continuous</a:t>
            </a:r>
            <a:endParaRPr lang="it-IT" sz="2400" dirty="0">
              <a:solidFill>
                <a:srgbClr val="FF0000"/>
              </a:solidFill>
              <a:latin typeface="Century Schoolbook" panose="020406040505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Century Schoolbook" panose="02040604050505020304" pitchFamily="18" charset="0"/>
            </a:endParaRP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651FEA65-5F87-48D5-85BC-9E9EF223EE6E}"/>
              </a:ext>
            </a:extLst>
          </p:cNvPr>
          <p:cNvSpPr>
            <a:spLocks noGrp="1"/>
          </p:cNvSpPr>
          <p:nvPr/>
        </p:nvSpPr>
        <p:spPr>
          <a:xfrm>
            <a:off x="838200" y="0"/>
            <a:ext cx="11455400" cy="1144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2)</a:t>
            </a:r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LQ controller discrete time</a:t>
            </a:r>
            <a:endParaRPr lang="it-IT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73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BC19A242-12D4-4A7D-9229-6660AAC15C75}"/>
              </a:ext>
            </a:extLst>
          </p:cNvPr>
          <p:cNvGrpSpPr/>
          <p:nvPr/>
        </p:nvGrpSpPr>
        <p:grpSpPr>
          <a:xfrm>
            <a:off x="-261938" y="1222357"/>
            <a:ext cx="5068151" cy="729328"/>
            <a:chOff x="-282893" y="2584492"/>
            <a:chExt cx="5068151" cy="72932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0628927-9914-4AA7-84C3-FAA814A9F3BC}"/>
                </a:ext>
              </a:extLst>
            </p:cNvPr>
            <p:cNvSpPr/>
            <p:nvPr/>
          </p:nvSpPr>
          <p:spPr>
            <a:xfrm>
              <a:off x="-282893" y="2722017"/>
              <a:ext cx="220027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ctr" defTabSz="512063">
                <a:defRPr sz="3024" b="1">
                  <a:latin typeface="Agency FB"/>
                  <a:ea typeface="Agency FB"/>
                  <a:cs typeface="Agency FB"/>
                  <a:sym typeface="Agency FB"/>
                </a:defRPr>
              </a:pPr>
              <a:r>
                <a:rPr lang="it-IT" sz="2000" dirty="0">
                  <a:latin typeface="Book Antiqua" panose="02040602050305030304" pitchFamily="18" charset="0"/>
                </a:rPr>
                <a:t>Model</a:t>
              </a:r>
              <a:r>
                <a:rPr lang="it-IT" sz="2000" dirty="0"/>
                <a:t> 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A89D2D22-2AD9-49FE-9035-DB75E9435E22}"/>
                    </a:ext>
                  </a:extLst>
                </p:cNvPr>
                <p:cNvSpPr txBox="1"/>
                <p:nvPr/>
              </p:nvSpPr>
              <p:spPr>
                <a:xfrm>
                  <a:off x="1965960" y="2584492"/>
                  <a:ext cx="28192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+1)=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611D5F72-0E8A-43F1-B924-A080B36CF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5960" y="2584492"/>
                  <a:ext cx="281929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66" t="-2174" r="-2597" b="-3260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8377CF81-23F7-43E7-9B11-7103E6205BC5}"/>
                    </a:ext>
                  </a:extLst>
                </p:cNvPr>
                <p:cNvSpPr txBox="1"/>
                <p:nvPr/>
              </p:nvSpPr>
              <p:spPr>
                <a:xfrm>
                  <a:off x="1965960" y="3024381"/>
                  <a:ext cx="14677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B5D092A3-425C-41E1-B52A-A69C9931B1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5960" y="3024381"/>
                  <a:ext cx="146770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734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Parentesi graffa aperta 12">
              <a:extLst>
                <a:ext uri="{FF2B5EF4-FFF2-40B4-BE49-F238E27FC236}">
                  <a16:creationId xmlns:a16="http://schemas.microsoft.com/office/drawing/2014/main" id="{D217628A-8365-47D8-A62F-5C07E9508461}"/>
                </a:ext>
              </a:extLst>
            </p:cNvPr>
            <p:cNvSpPr/>
            <p:nvPr/>
          </p:nvSpPr>
          <p:spPr>
            <a:xfrm>
              <a:off x="1813560" y="2600243"/>
              <a:ext cx="129540" cy="713577"/>
            </a:xfrm>
            <a:prstGeom prst="leftBrace">
              <a:avLst>
                <a:gd name="adj1" fmla="val 37280"/>
                <a:gd name="adj2" fmla="val 50000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Rettangolo 14">
            <a:extLst>
              <a:ext uri="{FF2B5EF4-FFF2-40B4-BE49-F238E27FC236}">
                <a16:creationId xmlns:a16="http://schemas.microsoft.com/office/drawing/2014/main" id="{55463D20-859C-4ABE-B4D8-2517DF84EC0C}"/>
              </a:ext>
            </a:extLst>
          </p:cNvPr>
          <p:cNvSpPr/>
          <p:nvPr/>
        </p:nvSpPr>
        <p:spPr>
          <a:xfrm>
            <a:off x="99416" y="2484517"/>
            <a:ext cx="2903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defTabSz="512063">
              <a:defRPr sz="3024" b="1">
                <a:latin typeface="Agency FB"/>
                <a:ea typeface="Agency FB"/>
                <a:cs typeface="Agency FB"/>
                <a:sym typeface="Agency FB"/>
              </a:defRPr>
            </a:pPr>
            <a:r>
              <a:rPr lang="it-IT" sz="2000" dirty="0">
                <a:latin typeface="Book Antiqua" panose="02040602050305030304" pitchFamily="18" charset="0"/>
              </a:rPr>
              <a:t>Cost </a:t>
            </a:r>
            <a:r>
              <a:rPr lang="it-IT" sz="2000" dirty="0" err="1">
                <a:latin typeface="Book Antiqua" panose="02040602050305030304" pitchFamily="18" charset="0"/>
              </a:rPr>
              <a:t>function</a:t>
            </a:r>
            <a:r>
              <a:rPr lang="it-IT" sz="2000" dirty="0">
                <a:latin typeface="Book Antiqua" panose="02040602050305030304" pitchFamily="18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43BBB52-F392-4216-8ECD-5EF6C944FC98}"/>
                  </a:ext>
                </a:extLst>
              </p:cNvPr>
              <p:cNvSpPr txBox="1"/>
              <p:nvPr/>
            </p:nvSpPr>
            <p:spPr>
              <a:xfrm>
                <a:off x="2496344" y="2126407"/>
                <a:ext cx="8949294" cy="1038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  <m:sup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43BBB52-F392-4216-8ECD-5EF6C944F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344" y="2126407"/>
                <a:ext cx="8949294" cy="10388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olo 1">
            <a:extLst>
              <a:ext uri="{FF2B5EF4-FFF2-40B4-BE49-F238E27FC236}">
                <a16:creationId xmlns:a16="http://schemas.microsoft.com/office/drawing/2014/main" id="{02EC7D8E-8311-478D-A440-208F12E2B257}"/>
              </a:ext>
            </a:extLst>
          </p:cNvPr>
          <p:cNvSpPr txBox="1">
            <a:spLocks/>
          </p:cNvSpPr>
          <p:nvPr/>
        </p:nvSpPr>
        <p:spPr>
          <a:xfrm>
            <a:off x="-197535" y="4635561"/>
            <a:ext cx="4987413" cy="68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u="sng" dirty="0">
                <a:latin typeface="Book Antiqua" panose="02040602050305030304" pitchFamily="18" charset="0"/>
                <a:cs typeface="Aharoni" panose="020B0604020202020204" pitchFamily="2" charset="-79"/>
              </a:rPr>
              <a:t>Open loop </a:t>
            </a:r>
            <a:r>
              <a:rPr lang="it-IT" sz="3600" b="1" u="sng" dirty="0" err="1">
                <a:latin typeface="Book Antiqua" panose="02040602050305030304" pitchFamily="18" charset="0"/>
                <a:cs typeface="Aharoni" panose="020B0604020202020204" pitchFamily="2" charset="-79"/>
              </a:rPr>
              <a:t>solution</a:t>
            </a:r>
            <a:endParaRPr lang="it-IT" sz="2400" b="1" u="sng" dirty="0">
              <a:latin typeface="Book Antiqua" panose="02040602050305030304" pitchFamily="18" charset="0"/>
              <a:cs typeface="Aharoni" panose="020B0604020202020204" pitchFamily="2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AB7C62BD-CA9D-40B6-8DFA-BFE99E15D3E0}"/>
                  </a:ext>
                </a:extLst>
              </p:cNvPr>
              <p:cNvSpPr/>
              <p:nvPr/>
            </p:nvSpPr>
            <p:spPr>
              <a:xfrm>
                <a:off x="4725475" y="3472701"/>
                <a:ext cx="7917654" cy="13676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it-IT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it-IT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it-IT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t-IT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it-IT" sz="2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d>
                            <m:dPr>
                              <m:ctrlPr>
                                <a:rPr lang="it-IT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8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it-IT" sz="2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it-IT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800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it-IT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it-IT" sz="2800" b="1" i="1" smtClean="0">
                                  <a:latin typeface="Cambria Math" panose="02040503050406030204" pitchFamily="18" charset="0"/>
                                </a:rPr>
                                <m:t>𝑩𝒖</m:t>
                              </m:r>
                              <m:r>
                                <a:rPr lang="it-IT" sz="2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it-IT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8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it-IT" sz="2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it-IT" b="1" i="1" dirty="0">
                  <a:latin typeface="Book Antiqua" panose="02040602050305030304" pitchFamily="18" charset="0"/>
                </a:endParaRPr>
              </a:p>
            </p:txBody>
          </p:sp>
        </mc:Choice>
        <mc:Fallback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AB7C62BD-CA9D-40B6-8DFA-BFE99E15D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475" y="3472701"/>
                <a:ext cx="7917654" cy="13676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212F5F65-E166-48E5-9B76-F2111734DB2D}"/>
                  </a:ext>
                </a:extLst>
              </p:cNvPr>
              <p:cNvSpPr/>
              <p:nvPr/>
            </p:nvSpPr>
            <p:spPr>
              <a:xfrm>
                <a:off x="6484611" y="5319011"/>
                <a:ext cx="447636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1" i="0" smtClean="0">
                          <a:latin typeface="Cambria Math" panose="02040503050406030204" pitchFamily="18" charset="0"/>
                        </a:rPr>
                        <m:t>𝐗</m:t>
                      </m:r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</m:d>
                      <m:r>
                        <a:rPr lang="it-IT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𝓐</m:t>
                      </m:r>
                      <m:r>
                        <a:rPr lang="it-IT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𝐤</m:t>
                          </m:r>
                        </m:e>
                      </m:d>
                      <m:r>
                        <a:rPr lang="it-IT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𝓑</m:t>
                      </m:r>
                      <m:r>
                        <a:rPr lang="it-IT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𝐔</m:t>
                      </m:r>
                      <m:r>
                        <a:rPr lang="it-IT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𝐤</m:t>
                      </m:r>
                      <m:r>
                        <a:rPr lang="it-IT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b="1" dirty="0">
                  <a:latin typeface="BrowalliaUPC" panose="020B0502040204020203" pitchFamily="34" charset="-34"/>
                  <a:cs typeface="BrowalliaUPC" panose="020B0502040204020203" pitchFamily="34" charset="-34"/>
                </a:endParaRPr>
              </a:p>
            </p:txBody>
          </p:sp>
        </mc:Choice>
        <mc:Fallback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212F5F65-E166-48E5-9B76-F2111734DB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611" y="5319011"/>
                <a:ext cx="4476363" cy="523220"/>
              </a:xfrm>
              <a:prstGeom prst="rect">
                <a:avLst/>
              </a:prstGeom>
              <a:blipFill>
                <a:blip r:embed="rId7"/>
                <a:stretch>
                  <a:fillRect b="-141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itolo 1">
            <a:extLst>
              <a:ext uri="{FF2B5EF4-FFF2-40B4-BE49-F238E27FC236}">
                <a16:creationId xmlns:a16="http://schemas.microsoft.com/office/drawing/2014/main" id="{3692CB95-146C-46CA-BD13-4D1B421C9249}"/>
              </a:ext>
            </a:extLst>
          </p:cNvPr>
          <p:cNvSpPr>
            <a:spLocks noGrp="1"/>
          </p:cNvSpPr>
          <p:nvPr/>
        </p:nvSpPr>
        <p:spPr>
          <a:xfrm>
            <a:off x="838200" y="0"/>
            <a:ext cx="11455400" cy="1144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3) </a:t>
            </a:r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MPC controller discrete time</a:t>
            </a:r>
            <a:endParaRPr lang="it-IT" sz="4000" dirty="0">
              <a:latin typeface="Book Antiqua" panose="02040602050305030304" pitchFamily="18" charset="0"/>
            </a:endParaRPr>
          </a:p>
        </p:txBody>
      </p:sp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25E97C82-25FA-417E-A90A-89C6FDC6EE81}"/>
              </a:ext>
            </a:extLst>
          </p:cNvPr>
          <p:cNvSpPr/>
          <p:nvPr/>
        </p:nvSpPr>
        <p:spPr>
          <a:xfrm>
            <a:off x="4959960" y="3521279"/>
            <a:ext cx="196947" cy="291201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326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2">
            <a:extLst>
              <a:ext uri="{FF2B5EF4-FFF2-40B4-BE49-F238E27FC236}">
                <a16:creationId xmlns:a16="http://schemas.microsoft.com/office/drawing/2014/main" id="{E675C0FE-6CC5-49F1-A128-372E1DD7BF8D}"/>
              </a:ext>
            </a:extLst>
          </p:cNvPr>
          <p:cNvSpPr txBox="1">
            <a:spLocks/>
          </p:cNvSpPr>
          <p:nvPr/>
        </p:nvSpPr>
        <p:spPr>
          <a:xfrm>
            <a:off x="1554419" y="832804"/>
            <a:ext cx="9083161" cy="7694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Book Antiqua" panose="02040602050305030304" pitchFamily="18" charset="0"/>
              </a:rPr>
              <a:t>The </a:t>
            </a:r>
            <a:r>
              <a:rPr lang="it-IT" sz="2400" dirty="0" err="1">
                <a:latin typeface="Book Antiqua" panose="02040602050305030304" pitchFamily="18" charset="0"/>
              </a:rPr>
              <a:t>aim</a:t>
            </a:r>
            <a:r>
              <a:rPr lang="it-IT" sz="2400" dirty="0">
                <a:latin typeface="Book Antiqua" panose="02040602050305030304" pitchFamily="18" charset="0"/>
              </a:rPr>
              <a:t> of  the project </a:t>
            </a:r>
            <a:r>
              <a:rPr lang="it-IT" sz="2400" dirty="0" err="1">
                <a:latin typeface="Book Antiqua" panose="02040602050305030304" pitchFamily="18" charset="0"/>
              </a:rPr>
              <a:t>is</a:t>
            </a:r>
            <a:r>
              <a:rPr lang="it-IT" sz="2400" dirty="0">
                <a:latin typeface="Book Antiqua" panose="02040602050305030304" pitchFamily="18" charset="0"/>
              </a:rPr>
              <a:t> to </a:t>
            </a:r>
            <a:r>
              <a:rPr lang="it-IT" sz="2400" dirty="0" err="1">
                <a:latin typeface="Book Antiqua" panose="02040602050305030304" pitchFamily="18" charset="0"/>
              </a:rPr>
              <a:t>realize</a:t>
            </a:r>
            <a:r>
              <a:rPr lang="it-IT" sz="2400" dirty="0">
                <a:latin typeface="Book Antiqua" panose="02040602050305030304" pitchFamily="18" charset="0"/>
              </a:rPr>
              <a:t> a </a:t>
            </a:r>
            <a:r>
              <a:rPr lang="it-IT" sz="2400" dirty="0" err="1">
                <a:latin typeface="Book Antiqua" panose="02040602050305030304" pitchFamily="18" charset="0"/>
              </a:rPr>
              <a:t>stabilizing</a:t>
            </a:r>
            <a:r>
              <a:rPr lang="it-IT" sz="2400" dirty="0">
                <a:latin typeface="Book Antiqua" panose="02040602050305030304" pitchFamily="18" charset="0"/>
              </a:rPr>
              <a:t> controller for the </a:t>
            </a:r>
            <a:r>
              <a:rPr lang="it-IT" sz="2400" dirty="0" err="1">
                <a:latin typeface="Book Antiqua" panose="02040602050305030304" pitchFamily="18" charset="0"/>
              </a:rPr>
              <a:t>aircraft</a:t>
            </a:r>
            <a:r>
              <a:rPr lang="it-IT" sz="2400" dirty="0">
                <a:latin typeface="Book Antiqua" panose="02040602050305030304" pitchFamily="18" charset="0"/>
              </a:rPr>
              <a:t> Cessna 500.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4C79627-7E2B-4F76-B4CD-37875397D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78" y="2044005"/>
            <a:ext cx="10515806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Book Antiqua" panose="02040602050305030304" pitchFamily="18" charset="0"/>
              </a:rPr>
              <a:t>General 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Book Antiqua" panose="02040602050305030304" pitchFamily="18" charset="0"/>
              </a:rPr>
              <a:t>characteristics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222D35"/>
                </a:solidFill>
                <a:effectLst/>
                <a:latin typeface="Book Antiqua" panose="02040602050305030304" pitchFamily="18" charset="0"/>
              </a:rPr>
              <a:t>Crew: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7E8285"/>
                </a:solidFill>
                <a:effectLst/>
                <a:latin typeface="Book Antiqua" panose="02040602050305030304" pitchFamily="18" charset="0"/>
              </a:rPr>
              <a:t> Two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222D35"/>
                </a:solidFill>
                <a:effectLst/>
                <a:latin typeface="Book Antiqua" panose="02040602050305030304" pitchFamily="18" charset="0"/>
              </a:rPr>
              <a:t>Capacity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222D35"/>
                </a:solidFill>
                <a:effectLst/>
                <a:latin typeface="Book Antiqua" panose="02040602050305030304" pitchFamily="18" charset="0"/>
              </a:rPr>
              <a:t>: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7E8285"/>
                </a:solidFill>
                <a:effectLst/>
                <a:latin typeface="Book Antiqua" panose="02040602050305030304" pitchFamily="18" charset="0"/>
              </a:rPr>
              <a:t> 5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7E8285"/>
                </a:solidFill>
                <a:effectLst/>
                <a:latin typeface="Book Antiqua" panose="02040602050305030304" pitchFamily="18" charset="0"/>
              </a:rPr>
              <a:t>passengers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7E8285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222D35"/>
                </a:solidFill>
                <a:effectLst/>
                <a:latin typeface="Book Antiqua" panose="02040602050305030304" pitchFamily="18" charset="0"/>
              </a:rPr>
              <a:t>Length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222D35"/>
                </a:solidFill>
                <a:effectLst/>
                <a:latin typeface="Book Antiqua" panose="02040602050305030304" pitchFamily="18" charset="0"/>
              </a:rPr>
              <a:t>: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7E8285"/>
                </a:solidFill>
                <a:effectLst/>
                <a:latin typeface="Book Antiqua" panose="02040602050305030304" pitchFamily="18" charset="0"/>
              </a:rPr>
              <a:t> 13.26 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222D35"/>
                </a:solidFill>
                <a:effectLst/>
                <a:latin typeface="Book Antiqua" panose="02040602050305030304" pitchFamily="18" charset="0"/>
              </a:rPr>
              <a:t>Wingspan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222D35"/>
                </a:solidFill>
                <a:effectLst/>
                <a:latin typeface="Book Antiqua" panose="02040602050305030304" pitchFamily="18" charset="0"/>
              </a:rPr>
              <a:t>: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7E8285"/>
                </a:solidFill>
                <a:effectLst/>
                <a:latin typeface="Book Antiqua" panose="02040602050305030304" pitchFamily="18" charset="0"/>
              </a:rPr>
              <a:t> 14.35 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222D35"/>
                </a:solidFill>
                <a:effectLst/>
                <a:latin typeface="Book Antiqua" panose="02040602050305030304" pitchFamily="18" charset="0"/>
              </a:rPr>
              <a:t>Height: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7E8285"/>
                </a:solidFill>
                <a:effectLst/>
                <a:latin typeface="Book Antiqua" panose="02040602050305030304" pitchFamily="18" charset="0"/>
              </a:rPr>
              <a:t> 4.37 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222D35"/>
                </a:solidFill>
                <a:effectLst/>
                <a:latin typeface="Book Antiqua" panose="02040602050305030304" pitchFamily="18" charset="0"/>
              </a:rPr>
              <a:t>Max takeoff weight: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7E8285"/>
                </a:solidFill>
                <a:effectLst/>
                <a:latin typeface="Book Antiqua" panose="02040602050305030304" pitchFamily="18" charset="0"/>
              </a:rPr>
              <a:t> 5375 kg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222D35"/>
                </a:solidFill>
                <a:effectLst/>
                <a:latin typeface="Book Antiqua" panose="02040602050305030304" pitchFamily="18" charset="0"/>
              </a:rPr>
              <a:t>Fuel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222D35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222D35"/>
                </a:solidFill>
                <a:effectLst/>
                <a:latin typeface="Book Antiqua" panose="02040602050305030304" pitchFamily="18" charset="0"/>
              </a:rPr>
              <a:t>capacity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222D35"/>
                </a:solidFill>
                <a:effectLst/>
                <a:latin typeface="Book Antiqua" panose="02040602050305030304" pitchFamily="18" charset="0"/>
              </a:rPr>
              <a:t>: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7E8285"/>
                </a:solidFill>
                <a:effectLst/>
                <a:latin typeface="Book Antiqua" panose="02040602050305030304" pitchFamily="18" charset="0"/>
              </a:rPr>
              <a:t> 2130 L</a:t>
            </a:r>
            <a:r>
              <a:rPr kumimoji="0" lang="it-IT" altLang="it-IT" b="0" i="0" u="none" strike="noStrike" cap="none" normalizeH="0" dirty="0">
                <a:ln>
                  <a:noFill/>
                </a:ln>
                <a:solidFill>
                  <a:srgbClr val="7E8285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7E8285"/>
                </a:solidFill>
                <a:effectLst/>
                <a:latin typeface="Book Antiqua" panose="02040602050305030304" pitchFamily="18" charset="0"/>
              </a:rPr>
              <a:t>usable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7E8285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7E8285"/>
                </a:solidFill>
                <a:effectLst/>
                <a:latin typeface="Book Antiqua" panose="02040602050305030304" pitchFamily="18" charset="0"/>
              </a:rPr>
              <a:t>fuel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7E8285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222D35"/>
                </a:solidFill>
                <a:effectLst/>
                <a:latin typeface="Book Antiqua" panose="02040602050305030304" pitchFamily="18" charset="0"/>
              </a:rPr>
              <a:t>Powerplant: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7E8285"/>
                </a:solidFill>
                <a:effectLst/>
                <a:latin typeface="Book Antiqua" panose="02040602050305030304" pitchFamily="18" charset="0"/>
              </a:rPr>
              <a:t>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Book Antiqua" panose="02040602050305030304" pitchFamily="18" charset="0"/>
              </a:rPr>
              <a:t>2 × Pratt &amp; Whitney Canada  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Book Antiqua" panose="02040602050305030304" pitchFamily="18" charset="0"/>
              </a:rPr>
              <a:t>turbofans,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Book Antiqua" panose="02040602050305030304" pitchFamily="18" charset="0"/>
              </a:rPr>
              <a:t>9.8KN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1" i="0" u="none" strike="noStrike" cap="none" normalizeH="0" baseline="0" dirty="0">
              <a:ln>
                <a:noFill/>
              </a:ln>
              <a:solidFill>
                <a:srgbClr val="222D35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3EBC26F-6C9F-476A-B268-FE712B9454C3}"/>
              </a:ext>
            </a:extLst>
          </p:cNvPr>
          <p:cNvSpPr txBox="1"/>
          <p:nvPr/>
        </p:nvSpPr>
        <p:spPr>
          <a:xfrm>
            <a:off x="7752080" y="1585669"/>
            <a:ext cx="4717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1" i="0" u="none" strike="noStrike" cap="none" normalizeH="0" baseline="0" dirty="0">
              <a:ln>
                <a:noFill/>
              </a:ln>
              <a:solidFill>
                <a:srgbClr val="222D35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Book Antiqua" panose="02040602050305030304" pitchFamily="18" charset="0"/>
              </a:rPr>
              <a:t>Performance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222D35"/>
                </a:solidFill>
                <a:effectLst/>
                <a:latin typeface="Book Antiqua" panose="02040602050305030304" pitchFamily="18" charset="0"/>
              </a:rPr>
              <a:t>Maximum speed: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7E8285"/>
                </a:solidFill>
                <a:effectLst/>
                <a:latin typeface="Book Antiqua" panose="02040602050305030304" pitchFamily="18" charset="0"/>
              </a:rPr>
              <a:t> Mach 0.705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222D35"/>
                </a:solidFill>
                <a:effectLst/>
                <a:latin typeface="Book Antiqua" panose="02040602050305030304" pitchFamily="18" charset="0"/>
              </a:rPr>
              <a:t>Cruise speed: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7E8285"/>
                </a:solidFill>
                <a:effectLst/>
                <a:latin typeface="Book Antiqua" panose="02040602050305030304" pitchFamily="18" charset="0"/>
              </a:rPr>
              <a:t> 661 km/h</a:t>
            </a:r>
            <a:r>
              <a:rPr kumimoji="0" lang="it-IT" altLang="it-IT" sz="1800" b="0" i="0" u="none" strike="noStrike" cap="none" normalizeH="0" dirty="0">
                <a:ln>
                  <a:noFill/>
                </a:ln>
                <a:solidFill>
                  <a:srgbClr val="7E8285"/>
                </a:solidFill>
                <a:effectLst/>
                <a:latin typeface="Book Antiqua" panose="02040602050305030304" pitchFamily="18" charset="0"/>
              </a:rPr>
              <a:t>  </a:t>
            </a:r>
            <a:r>
              <a:rPr kumimoji="0" lang="it-IT" altLang="it-IT" sz="1800" b="0" i="0" u="none" strike="noStrike" cap="none" normalizeH="0" dirty="0" err="1">
                <a:ln>
                  <a:noFill/>
                </a:ln>
                <a:solidFill>
                  <a:srgbClr val="7E8285"/>
                </a:solidFill>
                <a:effectLst/>
                <a:latin typeface="Book Antiqua" panose="02040602050305030304" pitchFamily="18" charset="0"/>
              </a:rPr>
              <a:t>at</a:t>
            </a:r>
            <a:r>
              <a:rPr kumimoji="0" lang="it-IT" altLang="it-IT" sz="1800" b="0" i="0" u="none" strike="noStrike" cap="none" normalizeH="0" dirty="0">
                <a:ln>
                  <a:noFill/>
                </a:ln>
                <a:solidFill>
                  <a:srgbClr val="7E8285"/>
                </a:solidFill>
                <a:effectLst/>
                <a:latin typeface="Book Antiqua" panose="02040602050305030304" pitchFamily="18" charset="0"/>
              </a:rPr>
              <a:t> 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7E8285"/>
                </a:solidFill>
                <a:effectLst/>
                <a:latin typeface="Book Antiqua" panose="02040602050305030304" pitchFamily="18" charset="0"/>
              </a:rPr>
              <a:t>11000 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 err="1">
                <a:ln>
                  <a:noFill/>
                </a:ln>
                <a:solidFill>
                  <a:srgbClr val="222D35"/>
                </a:solidFill>
                <a:effectLst/>
                <a:latin typeface="Book Antiqua" panose="02040602050305030304" pitchFamily="18" charset="0"/>
              </a:rPr>
              <a:t>Stall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222D35"/>
                </a:solidFill>
                <a:effectLst/>
                <a:latin typeface="Book Antiqua" panose="02040602050305030304" pitchFamily="18" charset="0"/>
              </a:rPr>
              <a:t> speed: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7E8285"/>
                </a:solidFill>
                <a:effectLst/>
                <a:latin typeface="Book Antiqua" panose="02040602050305030304" pitchFamily="18" charset="0"/>
              </a:rPr>
              <a:t> 152 km/h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222D35"/>
                </a:solidFill>
                <a:effectLst/>
                <a:latin typeface="Book Antiqua" panose="02040602050305030304" pitchFamily="18" charset="0"/>
              </a:rPr>
              <a:t>Rate of climb: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7E8285"/>
                </a:solidFill>
                <a:effectLst/>
                <a:latin typeface="Book Antiqua" panose="02040602050305030304" pitchFamily="18" charset="0"/>
              </a:rPr>
              <a:t> 13.81 m/s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0933A36-EA2A-4D35-9F51-B54B2066E93D}"/>
              </a:ext>
            </a:extLst>
          </p:cNvPr>
          <p:cNvSpPr txBox="1"/>
          <p:nvPr/>
        </p:nvSpPr>
        <p:spPr>
          <a:xfrm>
            <a:off x="4380267" y="90973"/>
            <a:ext cx="3431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solidFill>
                  <a:srgbClr val="00B0F0"/>
                </a:solidFill>
                <a:latin typeface="Book Antiqua" panose="02040602050305030304" pitchFamily="18" charset="0"/>
              </a:rPr>
              <a:t>Introduction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C7BA0F2-B14C-45FA-84B0-195B42BF0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76" y="6187857"/>
            <a:ext cx="7011008" cy="579170"/>
          </a:xfrm>
          <a:prstGeom prst="rect">
            <a:avLst/>
          </a:prstGeom>
        </p:spPr>
      </p:pic>
      <p:pic>
        <p:nvPicPr>
          <p:cNvPr id="12" name="Immagine 11" descr="Immagine che contiene aeroplano, cielo, esterni, veivolo&#10;&#10;Descrizione generata automaticamente">
            <a:extLst>
              <a:ext uri="{FF2B5EF4-FFF2-40B4-BE49-F238E27FC236}">
                <a16:creationId xmlns:a16="http://schemas.microsoft.com/office/drawing/2014/main" id="{9D94D3A8-1AC6-40D8-B3EE-EF494257AF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4" t="22854" b="16004"/>
          <a:stretch/>
        </p:blipFill>
        <p:spPr>
          <a:xfrm>
            <a:off x="12999720" y="4423637"/>
            <a:ext cx="5353538" cy="176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8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57748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5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5127749E-030E-4E04-BC72-357909816560}"/>
              </a:ext>
            </a:extLst>
          </p:cNvPr>
          <p:cNvSpPr txBox="1">
            <a:spLocks/>
          </p:cNvSpPr>
          <p:nvPr/>
        </p:nvSpPr>
        <p:spPr>
          <a:xfrm>
            <a:off x="868393" y="-5945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t-IT" sz="5400" b="1" dirty="0">
              <a:latin typeface="Agency FB" panose="020B0503020202020204" pitchFamily="34" charset="0"/>
              <a:cs typeface="Aharoni" panose="020B0604020202020204" pitchFamily="2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la 6">
                <a:extLst>
                  <a:ext uri="{FF2B5EF4-FFF2-40B4-BE49-F238E27FC236}">
                    <a16:creationId xmlns:a16="http://schemas.microsoft.com/office/drawing/2014/main" id="{17494B67-354F-4151-8D42-8B7191B768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5241421"/>
                  </p:ext>
                </p:extLst>
              </p:nvPr>
            </p:nvGraphicFramePr>
            <p:xfrm>
              <a:off x="2503950" y="2336712"/>
              <a:ext cx="1625601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25601">
                      <a:extLst>
                        <a:ext uri="{9D8B030D-6E8A-4147-A177-3AD203B41FA5}">
                          <a16:colId xmlns:a16="http://schemas.microsoft.com/office/drawing/2014/main" val="3277057803"/>
                        </a:ext>
                      </a:extLst>
                    </a:gridCol>
                  </a:tblGrid>
                  <a:tr h="2855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5703970"/>
                      </a:ext>
                    </a:extLst>
                  </a:tr>
                  <a:tr h="2954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+2)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0796759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37337906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6126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81014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la 6">
                <a:extLst>
                  <a:ext uri="{FF2B5EF4-FFF2-40B4-BE49-F238E27FC236}">
                    <a16:creationId xmlns:a16="http://schemas.microsoft.com/office/drawing/2014/main" id="{17494B67-354F-4151-8D42-8B7191B768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5241421"/>
                  </p:ext>
                </p:extLst>
              </p:nvPr>
            </p:nvGraphicFramePr>
            <p:xfrm>
              <a:off x="2503950" y="2336712"/>
              <a:ext cx="1625601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25601">
                      <a:extLst>
                        <a:ext uri="{9D8B030D-6E8A-4147-A177-3AD203B41FA5}">
                          <a16:colId xmlns:a16="http://schemas.microsoft.com/office/drawing/2014/main" val="32770578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b="-4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57039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0000" b="-3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07967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96721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3379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1667" b="-1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26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95082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81014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Doppia parentesi quadra 7">
            <a:extLst>
              <a:ext uri="{FF2B5EF4-FFF2-40B4-BE49-F238E27FC236}">
                <a16:creationId xmlns:a16="http://schemas.microsoft.com/office/drawing/2014/main" id="{DDE09263-1586-4505-B714-64DCE1063475}"/>
              </a:ext>
            </a:extLst>
          </p:cNvPr>
          <p:cNvSpPr/>
          <p:nvPr/>
        </p:nvSpPr>
        <p:spPr>
          <a:xfrm>
            <a:off x="2503951" y="2297384"/>
            <a:ext cx="1625600" cy="1873208"/>
          </a:xfrm>
          <a:prstGeom prst="bracketPair">
            <a:avLst>
              <a:gd name="adj" fmla="val 746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D69DE761-50AB-49F5-B072-5EB4483A4F0D}"/>
                  </a:ext>
                </a:extLst>
              </p:cNvPr>
              <p:cNvSpPr/>
              <p:nvPr/>
            </p:nvSpPr>
            <p:spPr>
              <a:xfrm>
                <a:off x="1410178" y="3019185"/>
                <a:ext cx="103881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D69DE761-50AB-49F5-B072-5EB4483A4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178" y="3019185"/>
                <a:ext cx="103881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ella 9">
                <a:extLst>
                  <a:ext uri="{FF2B5EF4-FFF2-40B4-BE49-F238E27FC236}">
                    <a16:creationId xmlns:a16="http://schemas.microsoft.com/office/drawing/2014/main" id="{C50546F7-D6E1-4926-A094-08707E9FEB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1205370"/>
                  </p:ext>
                </p:extLst>
              </p:nvPr>
            </p:nvGraphicFramePr>
            <p:xfrm>
              <a:off x="2503950" y="4760364"/>
              <a:ext cx="1625601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25601">
                      <a:extLst>
                        <a:ext uri="{9D8B030D-6E8A-4147-A177-3AD203B41FA5}">
                          <a16:colId xmlns:a16="http://schemas.microsoft.com/office/drawing/2014/main" val="3277057803"/>
                        </a:ext>
                      </a:extLst>
                    </a:gridCol>
                  </a:tblGrid>
                  <a:tr h="2855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5703970"/>
                      </a:ext>
                    </a:extLst>
                  </a:tr>
                  <a:tr h="2954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0796759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37337906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6126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81014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ella 9">
                <a:extLst>
                  <a:ext uri="{FF2B5EF4-FFF2-40B4-BE49-F238E27FC236}">
                    <a16:creationId xmlns:a16="http://schemas.microsoft.com/office/drawing/2014/main" id="{C50546F7-D6E1-4926-A094-08707E9FEB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1205370"/>
                  </p:ext>
                </p:extLst>
              </p:nvPr>
            </p:nvGraphicFramePr>
            <p:xfrm>
              <a:off x="2503950" y="4760364"/>
              <a:ext cx="1625601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25601">
                      <a:extLst>
                        <a:ext uri="{9D8B030D-6E8A-4147-A177-3AD203B41FA5}">
                          <a16:colId xmlns:a16="http://schemas.microsoft.com/office/drawing/2014/main" val="32770578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b="-4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57039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000" b="-3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07967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96721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3379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1667" b="-1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26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95082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81014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Doppia parentesi quadra 10">
            <a:extLst>
              <a:ext uri="{FF2B5EF4-FFF2-40B4-BE49-F238E27FC236}">
                <a16:creationId xmlns:a16="http://schemas.microsoft.com/office/drawing/2014/main" id="{1F4045F7-5669-43F7-A56C-891C8DA0FE2B}"/>
              </a:ext>
            </a:extLst>
          </p:cNvPr>
          <p:cNvSpPr/>
          <p:nvPr/>
        </p:nvSpPr>
        <p:spPr>
          <a:xfrm>
            <a:off x="2503951" y="4721036"/>
            <a:ext cx="1625600" cy="1873208"/>
          </a:xfrm>
          <a:prstGeom prst="bracketPair">
            <a:avLst>
              <a:gd name="adj" fmla="val 746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CFAE17E5-1C75-4AE9-BC1E-1A3E6A2C0D2F}"/>
                  </a:ext>
                </a:extLst>
              </p:cNvPr>
              <p:cNvSpPr/>
              <p:nvPr/>
            </p:nvSpPr>
            <p:spPr>
              <a:xfrm>
                <a:off x="1410178" y="5442837"/>
                <a:ext cx="103881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CFAE17E5-1C75-4AE9-BC1E-1A3E6A2C0D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178" y="5442837"/>
                <a:ext cx="103881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ella 12">
                <a:extLst>
                  <a:ext uri="{FF2B5EF4-FFF2-40B4-BE49-F238E27FC236}">
                    <a16:creationId xmlns:a16="http://schemas.microsoft.com/office/drawing/2014/main" id="{96A92327-6C5C-4CAD-A7C0-2AB3CB48B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070228"/>
                  </p:ext>
                </p:extLst>
              </p:nvPr>
            </p:nvGraphicFramePr>
            <p:xfrm>
              <a:off x="7347972" y="2339373"/>
              <a:ext cx="950453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50453">
                      <a:extLst>
                        <a:ext uri="{9D8B030D-6E8A-4147-A177-3AD203B41FA5}">
                          <a16:colId xmlns:a16="http://schemas.microsoft.com/office/drawing/2014/main" val="3277057803"/>
                        </a:ext>
                      </a:extLst>
                    </a:gridCol>
                  </a:tblGrid>
                  <a:tr h="2855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5703970"/>
                      </a:ext>
                    </a:extLst>
                  </a:tr>
                  <a:tr h="2954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0796759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37337906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6126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81014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ella 12">
                <a:extLst>
                  <a:ext uri="{FF2B5EF4-FFF2-40B4-BE49-F238E27FC236}">
                    <a16:creationId xmlns:a16="http://schemas.microsoft.com/office/drawing/2014/main" id="{96A92327-6C5C-4CAD-A7C0-2AB3CB48B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070228"/>
                  </p:ext>
                </p:extLst>
              </p:nvPr>
            </p:nvGraphicFramePr>
            <p:xfrm>
              <a:off x="7347972" y="2339373"/>
              <a:ext cx="950453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50453">
                      <a:extLst>
                        <a:ext uri="{9D8B030D-6E8A-4147-A177-3AD203B41FA5}">
                          <a16:colId xmlns:a16="http://schemas.microsoft.com/office/drawing/2014/main" val="32770578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b="-4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57039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00000" b="-3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07967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96721" b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3379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301667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26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3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81014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Doppia parentesi quadra 13">
            <a:extLst>
              <a:ext uri="{FF2B5EF4-FFF2-40B4-BE49-F238E27FC236}">
                <a16:creationId xmlns:a16="http://schemas.microsoft.com/office/drawing/2014/main" id="{9934E449-221A-449C-94A7-A3018352DA82}"/>
              </a:ext>
            </a:extLst>
          </p:cNvPr>
          <p:cNvSpPr/>
          <p:nvPr/>
        </p:nvSpPr>
        <p:spPr>
          <a:xfrm>
            <a:off x="7347973" y="2300045"/>
            <a:ext cx="950452" cy="1873208"/>
          </a:xfrm>
          <a:prstGeom prst="bracketPair">
            <a:avLst>
              <a:gd name="adj" fmla="val 746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94C42BBC-D14D-4515-8659-CA7F2E71BE7F}"/>
                  </a:ext>
                </a:extLst>
              </p:cNvPr>
              <p:cNvSpPr/>
              <p:nvPr/>
            </p:nvSpPr>
            <p:spPr>
              <a:xfrm>
                <a:off x="6399593" y="3021846"/>
                <a:ext cx="7480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94C42BBC-D14D-4515-8659-CA7F2E71B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593" y="3021846"/>
                <a:ext cx="74802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ppia parentesi quadra 15">
            <a:extLst>
              <a:ext uri="{FF2B5EF4-FFF2-40B4-BE49-F238E27FC236}">
                <a16:creationId xmlns:a16="http://schemas.microsoft.com/office/drawing/2014/main" id="{EF353788-AFFC-4F03-9DFD-F5AC36EDABC3}"/>
              </a:ext>
            </a:extLst>
          </p:cNvPr>
          <p:cNvSpPr/>
          <p:nvPr/>
        </p:nvSpPr>
        <p:spPr>
          <a:xfrm>
            <a:off x="7383004" y="4721036"/>
            <a:ext cx="3809956" cy="1873208"/>
          </a:xfrm>
          <a:prstGeom prst="bracketPair">
            <a:avLst>
              <a:gd name="adj" fmla="val 746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8C0C847D-31DC-463F-9489-F5191A526898}"/>
                  </a:ext>
                </a:extLst>
              </p:cNvPr>
              <p:cNvSpPr/>
              <p:nvPr/>
            </p:nvSpPr>
            <p:spPr>
              <a:xfrm>
                <a:off x="6461073" y="5442837"/>
                <a:ext cx="6951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8C0C847D-31DC-463F-9489-F5191A5268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73" y="5442837"/>
                <a:ext cx="69512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ella 17">
                <a:extLst>
                  <a:ext uri="{FF2B5EF4-FFF2-40B4-BE49-F238E27FC236}">
                    <a16:creationId xmlns:a16="http://schemas.microsoft.com/office/drawing/2014/main" id="{B718C96B-2849-48D7-922D-CAD50019C0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6039974"/>
                  </p:ext>
                </p:extLst>
              </p:nvPr>
            </p:nvGraphicFramePr>
            <p:xfrm>
              <a:off x="8284903" y="4766503"/>
              <a:ext cx="950453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50453">
                      <a:extLst>
                        <a:ext uri="{9D8B030D-6E8A-4147-A177-3AD203B41FA5}">
                          <a16:colId xmlns:a16="http://schemas.microsoft.com/office/drawing/2014/main" val="2401728533"/>
                        </a:ext>
                      </a:extLst>
                    </a:gridCol>
                  </a:tblGrid>
                  <a:tr h="2855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24761575"/>
                      </a:ext>
                    </a:extLst>
                  </a:tr>
                  <a:tr h="2954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70239076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61405473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0863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422593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ella 17">
                <a:extLst>
                  <a:ext uri="{FF2B5EF4-FFF2-40B4-BE49-F238E27FC236}">
                    <a16:creationId xmlns:a16="http://schemas.microsoft.com/office/drawing/2014/main" id="{B718C96B-2849-48D7-922D-CAD50019C0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6039974"/>
                  </p:ext>
                </p:extLst>
              </p:nvPr>
            </p:nvGraphicFramePr>
            <p:xfrm>
              <a:off x="8284903" y="4766503"/>
              <a:ext cx="950453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50453">
                      <a:extLst>
                        <a:ext uri="{9D8B030D-6E8A-4147-A177-3AD203B41FA5}">
                          <a16:colId xmlns:a16="http://schemas.microsoft.com/office/drawing/2014/main" val="24017285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b="-4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47615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t="-100000" b="-3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02390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t="-196721" b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4054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t="-301667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863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t="-3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22593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ella 18">
                <a:extLst>
                  <a:ext uri="{FF2B5EF4-FFF2-40B4-BE49-F238E27FC236}">
                    <a16:creationId xmlns:a16="http://schemas.microsoft.com/office/drawing/2014/main" id="{2757186F-AE7B-4FF3-AB78-5B8F9D94CD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7098394"/>
                  </p:ext>
                </p:extLst>
              </p:nvPr>
            </p:nvGraphicFramePr>
            <p:xfrm>
              <a:off x="7383003" y="4760364"/>
              <a:ext cx="950453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50453">
                      <a:extLst>
                        <a:ext uri="{9D8B030D-6E8A-4147-A177-3AD203B41FA5}">
                          <a16:colId xmlns:a16="http://schemas.microsoft.com/office/drawing/2014/main" val="3277057803"/>
                        </a:ext>
                      </a:extLst>
                    </a:gridCol>
                  </a:tblGrid>
                  <a:tr h="2855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5703970"/>
                      </a:ext>
                    </a:extLst>
                  </a:tr>
                  <a:tr h="2954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0796759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37337906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6126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81014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ella 18">
                <a:extLst>
                  <a:ext uri="{FF2B5EF4-FFF2-40B4-BE49-F238E27FC236}">
                    <a16:creationId xmlns:a16="http://schemas.microsoft.com/office/drawing/2014/main" id="{2757186F-AE7B-4FF3-AB78-5B8F9D94CD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7098394"/>
                  </p:ext>
                </p:extLst>
              </p:nvPr>
            </p:nvGraphicFramePr>
            <p:xfrm>
              <a:off x="7383003" y="4760364"/>
              <a:ext cx="950453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50453">
                      <a:extLst>
                        <a:ext uri="{9D8B030D-6E8A-4147-A177-3AD203B41FA5}">
                          <a16:colId xmlns:a16="http://schemas.microsoft.com/office/drawing/2014/main" val="32770578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b="-4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57039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100000" b="-3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07967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196721" b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3379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301667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26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3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81014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Tabella 19">
                <a:extLst>
                  <a:ext uri="{FF2B5EF4-FFF2-40B4-BE49-F238E27FC236}">
                    <a16:creationId xmlns:a16="http://schemas.microsoft.com/office/drawing/2014/main" id="{2ED2F428-330C-4EF8-A4C6-3B272357CF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6026463"/>
                  </p:ext>
                </p:extLst>
              </p:nvPr>
            </p:nvGraphicFramePr>
            <p:xfrm>
              <a:off x="9235356" y="4760364"/>
              <a:ext cx="518244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244">
                      <a:extLst>
                        <a:ext uri="{9D8B030D-6E8A-4147-A177-3AD203B41FA5}">
                          <a16:colId xmlns:a16="http://schemas.microsoft.com/office/drawing/2014/main" val="3277057803"/>
                        </a:ext>
                      </a:extLst>
                    </a:gridCol>
                  </a:tblGrid>
                  <a:tr h="2855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5703970"/>
                      </a:ext>
                    </a:extLst>
                  </a:tr>
                  <a:tr h="2954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0796759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37337906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6126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81014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Tabella 19">
                <a:extLst>
                  <a:ext uri="{FF2B5EF4-FFF2-40B4-BE49-F238E27FC236}">
                    <a16:creationId xmlns:a16="http://schemas.microsoft.com/office/drawing/2014/main" id="{2ED2F428-330C-4EF8-A4C6-3B272357CF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6026463"/>
                  </p:ext>
                </p:extLst>
              </p:nvPr>
            </p:nvGraphicFramePr>
            <p:xfrm>
              <a:off x="9235356" y="4760364"/>
              <a:ext cx="518244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244">
                      <a:extLst>
                        <a:ext uri="{9D8B030D-6E8A-4147-A177-3AD203B41FA5}">
                          <a16:colId xmlns:a16="http://schemas.microsoft.com/office/drawing/2014/main" val="32770578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b="-4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57039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t="-100000" b="-3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07967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t="-196721" b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3379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6126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t="-3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81014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Tabella 20">
                <a:extLst>
                  <a:ext uri="{FF2B5EF4-FFF2-40B4-BE49-F238E27FC236}">
                    <a16:creationId xmlns:a16="http://schemas.microsoft.com/office/drawing/2014/main" id="{57704526-2A9A-4060-8412-87AB2047A7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684735"/>
                  </p:ext>
                </p:extLst>
              </p:nvPr>
            </p:nvGraphicFramePr>
            <p:xfrm>
              <a:off x="9789239" y="4761586"/>
              <a:ext cx="685393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5393">
                      <a:extLst>
                        <a:ext uri="{9D8B030D-6E8A-4147-A177-3AD203B41FA5}">
                          <a16:colId xmlns:a16="http://schemas.microsoft.com/office/drawing/2014/main" val="3277057803"/>
                        </a:ext>
                      </a:extLst>
                    </a:gridCol>
                  </a:tblGrid>
                  <a:tr h="2855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5703970"/>
                      </a:ext>
                    </a:extLst>
                  </a:tr>
                  <a:tr h="2954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dirty="0"/>
                            <a:t>0</a:t>
                          </a:r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0796759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37337906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6126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81014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Tabella 20">
                <a:extLst>
                  <a:ext uri="{FF2B5EF4-FFF2-40B4-BE49-F238E27FC236}">
                    <a16:creationId xmlns:a16="http://schemas.microsoft.com/office/drawing/2014/main" id="{57704526-2A9A-4060-8412-87AB2047A7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684735"/>
                  </p:ext>
                </p:extLst>
              </p:nvPr>
            </p:nvGraphicFramePr>
            <p:xfrm>
              <a:off x="9789239" y="4761586"/>
              <a:ext cx="685393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5393">
                      <a:extLst>
                        <a:ext uri="{9D8B030D-6E8A-4147-A177-3AD203B41FA5}">
                          <a16:colId xmlns:a16="http://schemas.microsoft.com/office/drawing/2014/main" val="32770578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57039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dirty="0"/>
                            <a:t>0</a:t>
                          </a:r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07967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200000" b="-2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3379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300000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26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3934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81014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Tabella 21">
                <a:extLst>
                  <a:ext uri="{FF2B5EF4-FFF2-40B4-BE49-F238E27FC236}">
                    <a16:creationId xmlns:a16="http://schemas.microsoft.com/office/drawing/2014/main" id="{3E14F023-A879-47C9-8B2F-08AC6954D8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8286791"/>
                  </p:ext>
                </p:extLst>
              </p:nvPr>
            </p:nvGraphicFramePr>
            <p:xfrm>
              <a:off x="10363606" y="4760364"/>
              <a:ext cx="685393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5393">
                      <a:extLst>
                        <a:ext uri="{9D8B030D-6E8A-4147-A177-3AD203B41FA5}">
                          <a16:colId xmlns:a16="http://schemas.microsoft.com/office/drawing/2014/main" val="3277057803"/>
                        </a:ext>
                      </a:extLst>
                    </a:gridCol>
                  </a:tblGrid>
                  <a:tr h="2855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5703970"/>
                      </a:ext>
                    </a:extLst>
                  </a:tr>
                  <a:tr h="2954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dirty="0"/>
                            <a:t>0</a:t>
                          </a:r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0796759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37337906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6126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81014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Tabella 21">
                <a:extLst>
                  <a:ext uri="{FF2B5EF4-FFF2-40B4-BE49-F238E27FC236}">
                    <a16:creationId xmlns:a16="http://schemas.microsoft.com/office/drawing/2014/main" id="{3E14F023-A879-47C9-8B2F-08AC6954D8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8286791"/>
                  </p:ext>
                </p:extLst>
              </p:nvPr>
            </p:nvGraphicFramePr>
            <p:xfrm>
              <a:off x="10363606" y="4760364"/>
              <a:ext cx="685393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5393">
                      <a:extLst>
                        <a:ext uri="{9D8B030D-6E8A-4147-A177-3AD203B41FA5}">
                          <a16:colId xmlns:a16="http://schemas.microsoft.com/office/drawing/2014/main" val="32770578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b="-4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57039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dirty="0"/>
                            <a:t>0</a:t>
                          </a:r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07967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t="-196721" b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3379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t="-301667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26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t="-3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81014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A7C71938-0879-40D5-8F9D-B4594CFD5F95}"/>
                  </a:ext>
                </a:extLst>
              </p:cNvPr>
              <p:cNvSpPr/>
              <p:nvPr/>
            </p:nvSpPr>
            <p:spPr>
              <a:xfrm>
                <a:off x="4523495" y="1753967"/>
                <a:ext cx="3145008" cy="369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𝒐𝒓𝒊𝒛𝒛𝒐𝒏𝒕𝒆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𝒑𝒓𝒆𝒅𝒊𝒕𝒕𝒊𝒗𝒐</m:t>
                      </m:r>
                    </m:oMath>
                  </m:oMathPara>
                </a14:m>
                <a:endParaRPr lang="it-IT" b="1" i="1" dirty="0">
                  <a:latin typeface="Book Antiqua" panose="02040602050305030304" pitchFamily="18" charset="0"/>
                </a:endParaRPr>
              </a:p>
            </p:txBody>
          </p:sp>
        </mc:Choice>
        <mc:Fallback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A7C71938-0879-40D5-8F9D-B4594CFD5F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495" y="1753967"/>
                <a:ext cx="3145008" cy="369332"/>
              </a:xfrm>
              <a:prstGeom prst="rect">
                <a:avLst/>
              </a:prstGeom>
              <a:blipFill>
                <a:blip r:embed="rId14"/>
                <a:stretch>
                  <a:fillRect b="-5797"/>
                </a:stretch>
              </a:blipFill>
              <a:ln w="571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itolo 1">
            <a:extLst>
              <a:ext uri="{FF2B5EF4-FFF2-40B4-BE49-F238E27FC236}">
                <a16:creationId xmlns:a16="http://schemas.microsoft.com/office/drawing/2014/main" id="{C7D3397E-A0A5-4C72-8839-592A8FD2FC2F}"/>
              </a:ext>
            </a:extLst>
          </p:cNvPr>
          <p:cNvSpPr>
            <a:spLocks noGrp="1"/>
          </p:cNvSpPr>
          <p:nvPr/>
        </p:nvSpPr>
        <p:spPr>
          <a:xfrm>
            <a:off x="838200" y="0"/>
            <a:ext cx="11455400" cy="1144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3) </a:t>
            </a:r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MPC controller discrete time</a:t>
            </a:r>
            <a:endParaRPr lang="it-IT" sz="4000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B6AAC310-703A-4313-B171-BE3D0C273724}"/>
                  </a:ext>
                </a:extLst>
              </p:cNvPr>
              <p:cNvSpPr/>
              <p:nvPr/>
            </p:nvSpPr>
            <p:spPr>
              <a:xfrm>
                <a:off x="3857818" y="1081366"/>
                <a:ext cx="4476363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it-IT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𝓐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it-IT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𝓑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b="1" i="1" dirty="0"/>
              </a:p>
            </p:txBody>
          </p:sp>
        </mc:Choice>
        <mc:Fallback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B6AAC310-703A-4313-B171-BE3D0C273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818" y="1081366"/>
                <a:ext cx="447636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848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B741337D-9C40-4987-AB7C-0FBEF82A9DF9}"/>
                  </a:ext>
                </a:extLst>
              </p:cNvPr>
              <p:cNvSpPr/>
              <p:nvPr/>
            </p:nvSpPr>
            <p:spPr>
              <a:xfrm>
                <a:off x="2401110" y="1981165"/>
                <a:ext cx="7389780" cy="658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(∙)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</m:e>
                                  </m:d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𝑎𝑟𝑔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4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acc>
                                <m:accPr>
                                  <m:chr m:val="̅"/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B741337D-9C40-4987-AB7C-0FBEF82A9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110" y="1981165"/>
                <a:ext cx="7389780" cy="658770"/>
              </a:xfrm>
              <a:prstGeom prst="rect">
                <a:avLst/>
              </a:prstGeom>
              <a:blipFill>
                <a:blip r:embed="rId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A2F7401D-5BDC-4FF0-8E67-27A155F95A1E}"/>
                  </a:ext>
                </a:extLst>
              </p:cNvPr>
              <p:cNvSpPr/>
              <p:nvPr/>
            </p:nvSpPr>
            <p:spPr>
              <a:xfrm>
                <a:off x="2777106" y="3198167"/>
                <a:ext cx="66377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𝒬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A2F7401D-5BDC-4FF0-8E67-27A155F95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106" y="3198167"/>
                <a:ext cx="6637788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o 4">
            <a:extLst>
              <a:ext uri="{FF2B5EF4-FFF2-40B4-BE49-F238E27FC236}">
                <a16:creationId xmlns:a16="http://schemas.microsoft.com/office/drawing/2014/main" id="{39391117-78A7-407B-9CA3-7DA20D46BC35}"/>
              </a:ext>
            </a:extLst>
          </p:cNvPr>
          <p:cNvGrpSpPr/>
          <p:nvPr/>
        </p:nvGrpSpPr>
        <p:grpSpPr>
          <a:xfrm>
            <a:off x="3404189" y="660974"/>
            <a:ext cx="4929992" cy="1340772"/>
            <a:chOff x="3602293" y="5152103"/>
            <a:chExt cx="4929992" cy="13407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ttangolo 5">
                  <a:extLst>
                    <a:ext uri="{FF2B5EF4-FFF2-40B4-BE49-F238E27FC236}">
                      <a16:creationId xmlns:a16="http://schemas.microsoft.com/office/drawing/2014/main" id="{95262403-E122-4399-A5F0-6F952537F073}"/>
                    </a:ext>
                  </a:extLst>
                </p:cNvPr>
                <p:cNvSpPr/>
                <p:nvPr/>
              </p:nvSpPr>
              <p:spPr>
                <a:xfrm>
                  <a:off x="4055922" y="5572495"/>
                  <a:ext cx="4476363" cy="52322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d>
                          <m:dPr>
                            <m:ctrlPr>
                              <a:rPr lang="it-IT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8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it-IT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𝓐</m:t>
                        </m:r>
                        <m:r>
                          <a:rPr lang="it-IT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it-IT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it-IT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𝓑</m:t>
                        </m:r>
                        <m:r>
                          <a:rPr lang="it-IT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</m:t>
                        </m:r>
                        <m:r>
                          <a:rPr lang="it-IT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it-IT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b="1" i="1" dirty="0"/>
                </a:p>
              </p:txBody>
            </p:sp>
          </mc:Choice>
          <mc:Fallback>
            <p:sp>
              <p:nvSpPr>
                <p:cNvPr id="6" name="Rettangolo 5">
                  <a:extLst>
                    <a:ext uri="{FF2B5EF4-FFF2-40B4-BE49-F238E27FC236}">
                      <a16:creationId xmlns:a16="http://schemas.microsoft.com/office/drawing/2014/main" id="{95262403-E122-4399-A5F0-6F952537F0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922" y="5572495"/>
                  <a:ext cx="4476363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FE2E8596-6BF5-4AD8-B343-CE5AC73919E0}"/>
                </a:ext>
              </a:extLst>
            </p:cNvPr>
            <p:cNvSpPr/>
            <p:nvPr/>
          </p:nvSpPr>
          <p:spPr>
            <a:xfrm>
              <a:off x="3602293" y="5152103"/>
              <a:ext cx="4863281" cy="1340772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" name="Doppia parentesi quadra 7">
            <a:extLst>
              <a:ext uri="{FF2B5EF4-FFF2-40B4-BE49-F238E27FC236}">
                <a16:creationId xmlns:a16="http://schemas.microsoft.com/office/drawing/2014/main" id="{13037A49-9D55-4AE9-91D7-D499C2B74349}"/>
              </a:ext>
            </a:extLst>
          </p:cNvPr>
          <p:cNvSpPr/>
          <p:nvPr/>
        </p:nvSpPr>
        <p:spPr>
          <a:xfrm>
            <a:off x="1499211" y="4479817"/>
            <a:ext cx="3809956" cy="1873208"/>
          </a:xfrm>
          <a:prstGeom prst="bracketPair">
            <a:avLst>
              <a:gd name="adj" fmla="val 746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4771B8E5-4A2D-469C-A678-3E36A4C4563A}"/>
                  </a:ext>
                </a:extLst>
              </p:cNvPr>
              <p:cNvSpPr/>
              <p:nvPr/>
            </p:nvSpPr>
            <p:spPr>
              <a:xfrm>
                <a:off x="577280" y="5201618"/>
                <a:ext cx="6951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𝒬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4771B8E5-4A2D-469C-A678-3E36A4C456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80" y="5201618"/>
                <a:ext cx="695126" cy="400110"/>
              </a:xfrm>
              <a:prstGeom prst="rect">
                <a:avLst/>
              </a:prstGeom>
              <a:blipFill>
                <a:blip r:embed="rId5"/>
                <a:stretch>
                  <a:fillRect l="-1754" b="-90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la 9">
                <a:extLst>
                  <a:ext uri="{FF2B5EF4-FFF2-40B4-BE49-F238E27FC236}">
                    <a16:creationId xmlns:a16="http://schemas.microsoft.com/office/drawing/2014/main" id="{EDB8AC34-651F-4591-B9C2-83C371BBA6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4377587"/>
                  </p:ext>
                </p:extLst>
              </p:nvPr>
            </p:nvGraphicFramePr>
            <p:xfrm>
              <a:off x="2401110" y="4525284"/>
              <a:ext cx="950453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50453">
                      <a:extLst>
                        <a:ext uri="{9D8B030D-6E8A-4147-A177-3AD203B41FA5}">
                          <a16:colId xmlns:a16="http://schemas.microsoft.com/office/drawing/2014/main" val="2401728533"/>
                        </a:ext>
                      </a:extLst>
                    </a:gridCol>
                  </a:tblGrid>
                  <a:tr h="2855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24761575"/>
                      </a:ext>
                    </a:extLst>
                  </a:tr>
                  <a:tr h="2954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70239076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61405473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0863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422593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la 9">
                <a:extLst>
                  <a:ext uri="{FF2B5EF4-FFF2-40B4-BE49-F238E27FC236}">
                    <a16:creationId xmlns:a16="http://schemas.microsoft.com/office/drawing/2014/main" id="{EDB8AC34-651F-4591-B9C2-83C371BBA6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4377587"/>
                  </p:ext>
                </p:extLst>
              </p:nvPr>
            </p:nvGraphicFramePr>
            <p:xfrm>
              <a:off x="2401110" y="4525284"/>
              <a:ext cx="950453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50453">
                      <a:extLst>
                        <a:ext uri="{9D8B030D-6E8A-4147-A177-3AD203B41FA5}">
                          <a16:colId xmlns:a16="http://schemas.microsoft.com/office/drawing/2014/main" val="24017285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b="-4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47615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00000" b="-3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02390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96721" b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4054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301667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863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3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22593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6D82DAED-157F-45A2-93B9-1CF773F43D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2927659"/>
                  </p:ext>
                </p:extLst>
              </p:nvPr>
            </p:nvGraphicFramePr>
            <p:xfrm>
              <a:off x="1499210" y="4519145"/>
              <a:ext cx="950453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50453">
                      <a:extLst>
                        <a:ext uri="{9D8B030D-6E8A-4147-A177-3AD203B41FA5}">
                          <a16:colId xmlns:a16="http://schemas.microsoft.com/office/drawing/2014/main" val="3277057803"/>
                        </a:ext>
                      </a:extLst>
                    </a:gridCol>
                  </a:tblGrid>
                  <a:tr h="2855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5703970"/>
                      </a:ext>
                    </a:extLst>
                  </a:tr>
                  <a:tr h="2954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0796759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37337906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6126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81014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6D82DAED-157F-45A2-93B9-1CF773F43D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2927659"/>
                  </p:ext>
                </p:extLst>
              </p:nvPr>
            </p:nvGraphicFramePr>
            <p:xfrm>
              <a:off x="1499210" y="4519145"/>
              <a:ext cx="950453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50453">
                      <a:extLst>
                        <a:ext uri="{9D8B030D-6E8A-4147-A177-3AD203B41FA5}">
                          <a16:colId xmlns:a16="http://schemas.microsoft.com/office/drawing/2014/main" val="32770578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b="-4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57039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100000" b="-3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07967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196721" b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3379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301667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26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3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81014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87363A24-A125-4C64-B691-F40EDA51F4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2673419"/>
                  </p:ext>
                </p:extLst>
              </p:nvPr>
            </p:nvGraphicFramePr>
            <p:xfrm>
              <a:off x="3351563" y="4519145"/>
              <a:ext cx="518244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244">
                      <a:extLst>
                        <a:ext uri="{9D8B030D-6E8A-4147-A177-3AD203B41FA5}">
                          <a16:colId xmlns:a16="http://schemas.microsoft.com/office/drawing/2014/main" val="3277057803"/>
                        </a:ext>
                      </a:extLst>
                    </a:gridCol>
                  </a:tblGrid>
                  <a:tr h="2855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5703970"/>
                      </a:ext>
                    </a:extLst>
                  </a:tr>
                  <a:tr h="2954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0796759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37337906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6126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81014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87363A24-A125-4C64-B691-F40EDA51F4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2673419"/>
                  </p:ext>
                </p:extLst>
              </p:nvPr>
            </p:nvGraphicFramePr>
            <p:xfrm>
              <a:off x="3351563" y="4519145"/>
              <a:ext cx="518244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244">
                      <a:extLst>
                        <a:ext uri="{9D8B030D-6E8A-4147-A177-3AD203B41FA5}">
                          <a16:colId xmlns:a16="http://schemas.microsoft.com/office/drawing/2014/main" val="32770578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b="-4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57039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t="-100000" b="-3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07967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t="-196721" b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3379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6126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t="-3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81014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ella 12">
                <a:extLst>
                  <a:ext uri="{FF2B5EF4-FFF2-40B4-BE49-F238E27FC236}">
                    <a16:creationId xmlns:a16="http://schemas.microsoft.com/office/drawing/2014/main" id="{F35D5934-941C-4697-A6CD-F9555AB7B4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4961787"/>
                  </p:ext>
                </p:extLst>
              </p:nvPr>
            </p:nvGraphicFramePr>
            <p:xfrm>
              <a:off x="3905446" y="4520367"/>
              <a:ext cx="685393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5393">
                      <a:extLst>
                        <a:ext uri="{9D8B030D-6E8A-4147-A177-3AD203B41FA5}">
                          <a16:colId xmlns:a16="http://schemas.microsoft.com/office/drawing/2014/main" val="3277057803"/>
                        </a:ext>
                      </a:extLst>
                    </a:gridCol>
                  </a:tblGrid>
                  <a:tr h="2855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5703970"/>
                      </a:ext>
                    </a:extLst>
                  </a:tr>
                  <a:tr h="2954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0796759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37337906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6126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81014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ella 12">
                <a:extLst>
                  <a:ext uri="{FF2B5EF4-FFF2-40B4-BE49-F238E27FC236}">
                    <a16:creationId xmlns:a16="http://schemas.microsoft.com/office/drawing/2014/main" id="{F35D5934-941C-4697-A6CD-F9555AB7B4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4961787"/>
                  </p:ext>
                </p:extLst>
              </p:nvPr>
            </p:nvGraphicFramePr>
            <p:xfrm>
              <a:off x="3905446" y="4520367"/>
              <a:ext cx="685393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5393">
                      <a:extLst>
                        <a:ext uri="{9D8B030D-6E8A-4147-A177-3AD203B41FA5}">
                          <a16:colId xmlns:a16="http://schemas.microsoft.com/office/drawing/2014/main" val="32770578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b="-4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57039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t="-100000" b="-3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07967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t="-196721" b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3379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t="-301667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26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t="-3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81014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ella 13">
                <a:extLst>
                  <a:ext uri="{FF2B5EF4-FFF2-40B4-BE49-F238E27FC236}">
                    <a16:creationId xmlns:a16="http://schemas.microsoft.com/office/drawing/2014/main" id="{084450A1-BB86-4ED3-9B65-2E507E60E0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9045362"/>
                  </p:ext>
                </p:extLst>
              </p:nvPr>
            </p:nvGraphicFramePr>
            <p:xfrm>
              <a:off x="4479813" y="4519145"/>
              <a:ext cx="685393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5393">
                      <a:extLst>
                        <a:ext uri="{9D8B030D-6E8A-4147-A177-3AD203B41FA5}">
                          <a16:colId xmlns:a16="http://schemas.microsoft.com/office/drawing/2014/main" val="3277057803"/>
                        </a:ext>
                      </a:extLst>
                    </a:gridCol>
                  </a:tblGrid>
                  <a:tr h="2855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5703970"/>
                      </a:ext>
                    </a:extLst>
                  </a:tr>
                  <a:tr h="2954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0796759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37337906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6126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81014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ella 13">
                <a:extLst>
                  <a:ext uri="{FF2B5EF4-FFF2-40B4-BE49-F238E27FC236}">
                    <a16:creationId xmlns:a16="http://schemas.microsoft.com/office/drawing/2014/main" id="{084450A1-BB86-4ED3-9B65-2E507E60E0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9045362"/>
                  </p:ext>
                </p:extLst>
              </p:nvPr>
            </p:nvGraphicFramePr>
            <p:xfrm>
              <a:off x="4479813" y="4519145"/>
              <a:ext cx="685393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5393">
                      <a:extLst>
                        <a:ext uri="{9D8B030D-6E8A-4147-A177-3AD203B41FA5}">
                          <a16:colId xmlns:a16="http://schemas.microsoft.com/office/drawing/2014/main" val="32770578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b="-4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57039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100000" b="-3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07967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196721" b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3379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301667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26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3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81014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Doppia parentesi quadra 14">
            <a:extLst>
              <a:ext uri="{FF2B5EF4-FFF2-40B4-BE49-F238E27FC236}">
                <a16:creationId xmlns:a16="http://schemas.microsoft.com/office/drawing/2014/main" id="{F2A770C1-541E-47A4-9495-8622D4D88885}"/>
              </a:ext>
            </a:extLst>
          </p:cNvPr>
          <p:cNvSpPr/>
          <p:nvPr/>
        </p:nvSpPr>
        <p:spPr>
          <a:xfrm>
            <a:off x="7235311" y="4466556"/>
            <a:ext cx="3809956" cy="1873208"/>
          </a:xfrm>
          <a:prstGeom prst="bracketPair">
            <a:avLst>
              <a:gd name="adj" fmla="val 746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182DB95D-D410-44FA-B293-ABC98CDFF46E}"/>
                  </a:ext>
                </a:extLst>
              </p:cNvPr>
              <p:cNvSpPr/>
              <p:nvPr/>
            </p:nvSpPr>
            <p:spPr>
              <a:xfrm>
                <a:off x="6309309" y="5188357"/>
                <a:ext cx="703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182DB95D-D410-44FA-B293-ABC98CDFF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09" y="5188357"/>
                <a:ext cx="70326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ella 16">
                <a:extLst>
                  <a:ext uri="{FF2B5EF4-FFF2-40B4-BE49-F238E27FC236}">
                    <a16:creationId xmlns:a16="http://schemas.microsoft.com/office/drawing/2014/main" id="{C72A9ED1-324A-40C1-8110-057FC04E8A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1159827"/>
                  </p:ext>
                </p:extLst>
              </p:nvPr>
            </p:nvGraphicFramePr>
            <p:xfrm>
              <a:off x="8137210" y="4512023"/>
              <a:ext cx="950453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50453">
                      <a:extLst>
                        <a:ext uri="{9D8B030D-6E8A-4147-A177-3AD203B41FA5}">
                          <a16:colId xmlns:a16="http://schemas.microsoft.com/office/drawing/2014/main" val="2401728533"/>
                        </a:ext>
                      </a:extLst>
                    </a:gridCol>
                  </a:tblGrid>
                  <a:tr h="2855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24761575"/>
                      </a:ext>
                    </a:extLst>
                  </a:tr>
                  <a:tr h="2954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70239076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61405473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0863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422593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ella 16">
                <a:extLst>
                  <a:ext uri="{FF2B5EF4-FFF2-40B4-BE49-F238E27FC236}">
                    <a16:creationId xmlns:a16="http://schemas.microsoft.com/office/drawing/2014/main" id="{C72A9ED1-324A-40C1-8110-057FC04E8A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1159827"/>
                  </p:ext>
                </p:extLst>
              </p:nvPr>
            </p:nvGraphicFramePr>
            <p:xfrm>
              <a:off x="8137210" y="4512023"/>
              <a:ext cx="950453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50453">
                      <a:extLst>
                        <a:ext uri="{9D8B030D-6E8A-4147-A177-3AD203B41FA5}">
                          <a16:colId xmlns:a16="http://schemas.microsoft.com/office/drawing/2014/main" val="24017285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47615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100000" b="-3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02390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200000" b="-2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4054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300000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863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3934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22593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a 17">
                <a:extLst>
                  <a:ext uri="{FF2B5EF4-FFF2-40B4-BE49-F238E27FC236}">
                    <a16:creationId xmlns:a16="http://schemas.microsoft.com/office/drawing/2014/main" id="{B4333C7B-DD63-4675-9180-0DC75A1F7D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7589996"/>
                  </p:ext>
                </p:extLst>
              </p:nvPr>
            </p:nvGraphicFramePr>
            <p:xfrm>
              <a:off x="7235310" y="4505884"/>
              <a:ext cx="950453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50453">
                      <a:extLst>
                        <a:ext uri="{9D8B030D-6E8A-4147-A177-3AD203B41FA5}">
                          <a16:colId xmlns:a16="http://schemas.microsoft.com/office/drawing/2014/main" val="3277057803"/>
                        </a:ext>
                      </a:extLst>
                    </a:gridCol>
                  </a:tblGrid>
                  <a:tr h="2855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5703970"/>
                      </a:ext>
                    </a:extLst>
                  </a:tr>
                  <a:tr h="2954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0796759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37337906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6126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81014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a 17">
                <a:extLst>
                  <a:ext uri="{FF2B5EF4-FFF2-40B4-BE49-F238E27FC236}">
                    <a16:creationId xmlns:a16="http://schemas.microsoft.com/office/drawing/2014/main" id="{B4333C7B-DD63-4675-9180-0DC75A1F7D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7589996"/>
                  </p:ext>
                </p:extLst>
              </p:nvPr>
            </p:nvGraphicFramePr>
            <p:xfrm>
              <a:off x="7235310" y="4505884"/>
              <a:ext cx="950453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50453">
                      <a:extLst>
                        <a:ext uri="{9D8B030D-6E8A-4147-A177-3AD203B41FA5}">
                          <a16:colId xmlns:a16="http://schemas.microsoft.com/office/drawing/2014/main" val="32770578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57039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t="-100000" b="-3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07967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t="-200000" b="-2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3379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t="-300000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26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t="-3934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81014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ella 18">
                <a:extLst>
                  <a:ext uri="{FF2B5EF4-FFF2-40B4-BE49-F238E27FC236}">
                    <a16:creationId xmlns:a16="http://schemas.microsoft.com/office/drawing/2014/main" id="{94E248E9-799C-4E1A-B883-A2F44B356C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1037647"/>
                  </p:ext>
                </p:extLst>
              </p:nvPr>
            </p:nvGraphicFramePr>
            <p:xfrm>
              <a:off x="9087663" y="4505884"/>
              <a:ext cx="518244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244">
                      <a:extLst>
                        <a:ext uri="{9D8B030D-6E8A-4147-A177-3AD203B41FA5}">
                          <a16:colId xmlns:a16="http://schemas.microsoft.com/office/drawing/2014/main" val="3277057803"/>
                        </a:ext>
                      </a:extLst>
                    </a:gridCol>
                  </a:tblGrid>
                  <a:tr h="2855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5703970"/>
                      </a:ext>
                    </a:extLst>
                  </a:tr>
                  <a:tr h="2954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0796759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37337906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6126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81014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ella 18">
                <a:extLst>
                  <a:ext uri="{FF2B5EF4-FFF2-40B4-BE49-F238E27FC236}">
                    <a16:creationId xmlns:a16="http://schemas.microsoft.com/office/drawing/2014/main" id="{94E248E9-799C-4E1A-B883-A2F44B356C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1037647"/>
                  </p:ext>
                </p:extLst>
              </p:nvPr>
            </p:nvGraphicFramePr>
            <p:xfrm>
              <a:off x="9087663" y="4505884"/>
              <a:ext cx="518244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244">
                      <a:extLst>
                        <a:ext uri="{9D8B030D-6E8A-4147-A177-3AD203B41FA5}">
                          <a16:colId xmlns:a16="http://schemas.microsoft.com/office/drawing/2014/main" val="32770578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57039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t="-100000" b="-3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07967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t="-200000" b="-2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3379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6126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t="-3934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81014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ella 19">
                <a:extLst>
                  <a:ext uri="{FF2B5EF4-FFF2-40B4-BE49-F238E27FC236}">
                    <a16:creationId xmlns:a16="http://schemas.microsoft.com/office/drawing/2014/main" id="{ADD80D4A-0777-4A65-AE63-CC4F29363F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8621451"/>
                  </p:ext>
                </p:extLst>
              </p:nvPr>
            </p:nvGraphicFramePr>
            <p:xfrm>
              <a:off x="9641546" y="4507106"/>
              <a:ext cx="685393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5393">
                      <a:extLst>
                        <a:ext uri="{9D8B030D-6E8A-4147-A177-3AD203B41FA5}">
                          <a16:colId xmlns:a16="http://schemas.microsoft.com/office/drawing/2014/main" val="3277057803"/>
                        </a:ext>
                      </a:extLst>
                    </a:gridCol>
                  </a:tblGrid>
                  <a:tr h="2855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5703970"/>
                      </a:ext>
                    </a:extLst>
                  </a:tr>
                  <a:tr h="2954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0796759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37337906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6126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81014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ella 19">
                <a:extLst>
                  <a:ext uri="{FF2B5EF4-FFF2-40B4-BE49-F238E27FC236}">
                    <a16:creationId xmlns:a16="http://schemas.microsoft.com/office/drawing/2014/main" id="{ADD80D4A-0777-4A65-AE63-CC4F29363F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8621451"/>
                  </p:ext>
                </p:extLst>
              </p:nvPr>
            </p:nvGraphicFramePr>
            <p:xfrm>
              <a:off x="9641546" y="4507106"/>
              <a:ext cx="685393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5393">
                      <a:extLst>
                        <a:ext uri="{9D8B030D-6E8A-4147-A177-3AD203B41FA5}">
                          <a16:colId xmlns:a16="http://schemas.microsoft.com/office/drawing/2014/main" val="32770578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b="-4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57039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t="-100000" b="-3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07967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t="-196721" b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3379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t="-301667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26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t="-3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81014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ella 20">
                <a:extLst>
                  <a:ext uri="{FF2B5EF4-FFF2-40B4-BE49-F238E27FC236}">
                    <a16:creationId xmlns:a16="http://schemas.microsoft.com/office/drawing/2014/main" id="{5B3CDD25-136D-49F6-9255-499CDE0DE7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7579841"/>
                  </p:ext>
                </p:extLst>
              </p:nvPr>
            </p:nvGraphicFramePr>
            <p:xfrm>
              <a:off x="10215913" y="4505884"/>
              <a:ext cx="685393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5393">
                      <a:extLst>
                        <a:ext uri="{9D8B030D-6E8A-4147-A177-3AD203B41FA5}">
                          <a16:colId xmlns:a16="http://schemas.microsoft.com/office/drawing/2014/main" val="3277057803"/>
                        </a:ext>
                      </a:extLst>
                    </a:gridCol>
                  </a:tblGrid>
                  <a:tr h="2855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5703970"/>
                      </a:ext>
                    </a:extLst>
                  </a:tr>
                  <a:tr h="2954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0796759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37337906"/>
                      </a:ext>
                    </a:extLst>
                  </a:tr>
                  <a:tr h="2757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6126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81014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ella 20">
                <a:extLst>
                  <a:ext uri="{FF2B5EF4-FFF2-40B4-BE49-F238E27FC236}">
                    <a16:creationId xmlns:a16="http://schemas.microsoft.com/office/drawing/2014/main" id="{5B3CDD25-136D-49F6-9255-499CDE0DE7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7579841"/>
                  </p:ext>
                </p:extLst>
              </p:nvPr>
            </p:nvGraphicFramePr>
            <p:xfrm>
              <a:off x="10215913" y="4505884"/>
              <a:ext cx="685393" cy="1833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5393">
                      <a:extLst>
                        <a:ext uri="{9D8B030D-6E8A-4147-A177-3AD203B41FA5}">
                          <a16:colId xmlns:a16="http://schemas.microsoft.com/office/drawing/2014/main" val="32770578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57039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t="-100000" b="-3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07967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t="-200000" b="-2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3379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t="-300000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26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t="-3934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81014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itolo 1">
            <a:extLst>
              <a:ext uri="{FF2B5EF4-FFF2-40B4-BE49-F238E27FC236}">
                <a16:creationId xmlns:a16="http://schemas.microsoft.com/office/drawing/2014/main" id="{09F530F4-C4A6-4A73-A05F-4F388E497B5D}"/>
              </a:ext>
            </a:extLst>
          </p:cNvPr>
          <p:cNvSpPr>
            <a:spLocks noGrp="1"/>
          </p:cNvSpPr>
          <p:nvPr/>
        </p:nvSpPr>
        <p:spPr>
          <a:xfrm>
            <a:off x="838200" y="0"/>
            <a:ext cx="11455400" cy="1144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3) </a:t>
            </a:r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MPC controller discrete time</a:t>
            </a:r>
            <a:endParaRPr lang="it-IT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734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8F33CF-EC5C-4C6B-89F8-3381A553D9CA}"/>
              </a:ext>
            </a:extLst>
          </p:cNvPr>
          <p:cNvSpPr txBox="1"/>
          <p:nvPr/>
        </p:nvSpPr>
        <p:spPr>
          <a:xfrm>
            <a:off x="838200" y="1324968"/>
            <a:ext cx="1066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Book Antiqua" panose="02040602050305030304" pitchFamily="18" charset="0"/>
              </a:rPr>
              <a:t>No constraints are introduced. MPC and LQ will coincide if the prediction horizon N is sufficiently long. Some attempts were done.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6CCA66C-1A36-4B8C-BC60-B621DC0CD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55964"/>
            <a:ext cx="9726850" cy="418647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50D9850-C9DB-4E67-B1C1-4B03882940C1}"/>
              </a:ext>
            </a:extLst>
          </p:cNvPr>
          <p:cNvSpPr txBox="1"/>
          <p:nvPr/>
        </p:nvSpPr>
        <p:spPr>
          <a:xfrm>
            <a:off x="10629607" y="3834929"/>
            <a:ext cx="1311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latin typeface="Book Antiqua" panose="02040602050305030304" pitchFamily="18" charset="0"/>
              </a:rPr>
              <a:t>N=20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8C46F8D2-1B16-42E1-96C3-33705AF6645C}"/>
              </a:ext>
            </a:extLst>
          </p:cNvPr>
          <p:cNvSpPr>
            <a:spLocks noGrp="1"/>
          </p:cNvSpPr>
          <p:nvPr/>
        </p:nvSpPr>
        <p:spPr>
          <a:xfrm>
            <a:off x="444130" y="0"/>
            <a:ext cx="11455400" cy="1144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3) </a:t>
            </a:r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MPC </a:t>
            </a:r>
            <a:r>
              <a:rPr lang="it-IT" sz="4000" b="1" dirty="0" err="1">
                <a:solidFill>
                  <a:srgbClr val="00B0F0"/>
                </a:solidFill>
                <a:latin typeface="Book Antiqua" panose="02040602050305030304" pitchFamily="18" charset="0"/>
              </a:rPr>
              <a:t>without</a:t>
            </a:r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 err="1">
                <a:solidFill>
                  <a:srgbClr val="00B0F0"/>
                </a:solidFill>
                <a:latin typeface="Book Antiqua" panose="02040602050305030304" pitchFamily="18" charset="0"/>
              </a:rPr>
              <a:t>constraints</a:t>
            </a:r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: </a:t>
            </a:r>
            <a:r>
              <a:rPr lang="it-IT" sz="4000" dirty="0" err="1">
                <a:latin typeface="Book Antiqua" panose="02040602050305030304" pitchFamily="18" charset="0"/>
              </a:rPr>
              <a:t>attempt</a:t>
            </a:r>
            <a:r>
              <a:rPr lang="it-IT" sz="4000" dirty="0">
                <a:latin typeface="Book Antiqua" panose="02040602050305030304" pitchFamily="18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313998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91C3B46-C930-4850-9571-EA9B4DBF9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55965"/>
            <a:ext cx="9828000" cy="415182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BF526C-59BC-4A84-8A6A-E933E1871CC6}"/>
              </a:ext>
            </a:extLst>
          </p:cNvPr>
          <p:cNvSpPr txBox="1"/>
          <p:nvPr/>
        </p:nvSpPr>
        <p:spPr>
          <a:xfrm>
            <a:off x="10629607" y="3834929"/>
            <a:ext cx="1311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latin typeface="Book Antiqua" panose="02040602050305030304" pitchFamily="18" charset="0"/>
              </a:rPr>
              <a:t>N=40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D173153-94B4-49D2-A1C2-B8732678DDE8}"/>
              </a:ext>
            </a:extLst>
          </p:cNvPr>
          <p:cNvSpPr txBox="1"/>
          <p:nvPr/>
        </p:nvSpPr>
        <p:spPr>
          <a:xfrm>
            <a:off x="838200" y="1324968"/>
            <a:ext cx="1066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Book Antiqua" panose="02040602050305030304" pitchFamily="18" charset="0"/>
              </a:rPr>
              <a:t>We</a:t>
            </a:r>
            <a:r>
              <a:rPr lang="it-IT" sz="2400" dirty="0">
                <a:latin typeface="Book Antiqua" panose="02040602050305030304" pitchFamily="18" charset="0"/>
              </a:rPr>
              <a:t> are </a:t>
            </a:r>
            <a:r>
              <a:rPr lang="it-IT" sz="2400" dirty="0" err="1">
                <a:latin typeface="Book Antiqua" panose="02040602050305030304" pitchFamily="18" charset="0"/>
              </a:rPr>
              <a:t>going</a:t>
            </a:r>
            <a:r>
              <a:rPr lang="it-IT" sz="2400" dirty="0">
                <a:latin typeface="Book Antiqua" panose="02040602050305030304" pitchFamily="18" charset="0"/>
              </a:rPr>
              <a:t> in the </a:t>
            </a:r>
            <a:r>
              <a:rPr lang="it-IT" sz="2400" dirty="0" err="1">
                <a:latin typeface="Book Antiqua" panose="02040602050305030304" pitchFamily="18" charset="0"/>
              </a:rPr>
              <a:t>right</a:t>
            </a:r>
            <a:r>
              <a:rPr lang="it-IT" sz="2400" dirty="0">
                <a:latin typeface="Book Antiqua" panose="02040602050305030304" pitchFamily="18" charset="0"/>
              </a:rPr>
              <a:t> </a:t>
            </a:r>
            <a:r>
              <a:rPr lang="it-IT" sz="2400" dirty="0" err="1">
                <a:latin typeface="Book Antiqua" panose="02040602050305030304" pitchFamily="18" charset="0"/>
              </a:rPr>
              <a:t>direction</a:t>
            </a:r>
            <a:r>
              <a:rPr lang="it-IT" sz="2400" dirty="0">
                <a:latin typeface="Book Antiqua" panose="02040602050305030304" pitchFamily="18" charset="0"/>
              </a:rPr>
              <a:t>, LQ and MPC are </a:t>
            </a:r>
            <a:r>
              <a:rPr lang="it-IT" sz="2400" dirty="0" err="1">
                <a:latin typeface="Book Antiqua" panose="02040602050305030304" pitchFamily="18" charset="0"/>
              </a:rPr>
              <a:t>getting</a:t>
            </a:r>
            <a:r>
              <a:rPr lang="it-IT" sz="2400" dirty="0">
                <a:latin typeface="Book Antiqua" panose="02040602050305030304" pitchFamily="18" charset="0"/>
              </a:rPr>
              <a:t> </a:t>
            </a:r>
            <a:r>
              <a:rPr lang="it-IT" sz="2400" dirty="0" err="1">
                <a:latin typeface="Book Antiqua" panose="02040602050305030304" pitchFamily="18" charset="0"/>
              </a:rPr>
              <a:t>closer</a:t>
            </a:r>
            <a:r>
              <a:rPr lang="it-IT" sz="2400" dirty="0">
                <a:latin typeface="Book Antiqua" panose="02040602050305030304" pitchFamily="18" charset="0"/>
              </a:rPr>
              <a:t> to </a:t>
            </a:r>
            <a:r>
              <a:rPr lang="it-IT" sz="2400" dirty="0" err="1">
                <a:latin typeface="Book Antiqua" panose="02040602050305030304" pitchFamily="18" charset="0"/>
              </a:rPr>
              <a:t>each</a:t>
            </a:r>
            <a:r>
              <a:rPr lang="it-IT" sz="2400" dirty="0">
                <a:latin typeface="Book Antiqua" panose="02040602050305030304" pitchFamily="18" charset="0"/>
              </a:rPr>
              <a:t> </a:t>
            </a:r>
            <a:r>
              <a:rPr lang="it-IT" sz="2400" dirty="0" err="1">
                <a:latin typeface="Book Antiqua" panose="02040602050305030304" pitchFamily="18" charset="0"/>
              </a:rPr>
              <a:t>other</a:t>
            </a:r>
            <a:r>
              <a:rPr lang="it-IT" sz="2400" dirty="0">
                <a:latin typeface="Book Antiqua" panose="02040602050305030304" pitchFamily="18" charset="0"/>
              </a:rPr>
              <a:t>.</a:t>
            </a:r>
            <a:endParaRPr lang="it-IT" sz="2400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6EA32B79-0447-4B6B-9BE2-7590A7AC47B7}"/>
              </a:ext>
            </a:extLst>
          </p:cNvPr>
          <p:cNvSpPr>
            <a:spLocks noGrp="1"/>
          </p:cNvSpPr>
          <p:nvPr/>
        </p:nvSpPr>
        <p:spPr>
          <a:xfrm>
            <a:off x="444130" y="0"/>
            <a:ext cx="11455400" cy="1144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3) </a:t>
            </a:r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MPC </a:t>
            </a:r>
            <a:r>
              <a:rPr lang="it-IT" sz="4000" b="1" dirty="0" err="1">
                <a:solidFill>
                  <a:srgbClr val="00B0F0"/>
                </a:solidFill>
                <a:latin typeface="Book Antiqua" panose="02040602050305030304" pitchFamily="18" charset="0"/>
              </a:rPr>
              <a:t>without</a:t>
            </a:r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 err="1">
                <a:solidFill>
                  <a:srgbClr val="00B0F0"/>
                </a:solidFill>
                <a:latin typeface="Book Antiqua" panose="02040602050305030304" pitchFamily="18" charset="0"/>
              </a:rPr>
              <a:t>constraints</a:t>
            </a:r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: </a:t>
            </a:r>
            <a:r>
              <a:rPr lang="it-IT" sz="4000" dirty="0" err="1">
                <a:latin typeface="Book Antiqua" panose="02040602050305030304" pitchFamily="18" charset="0"/>
              </a:rPr>
              <a:t>attempt</a:t>
            </a:r>
            <a:r>
              <a:rPr lang="it-IT" sz="4000" dirty="0">
                <a:latin typeface="Book Antiqua" panose="02040602050305030304" pitchFamily="18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122232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C24E283-84D3-4404-B67C-1F9894480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4468"/>
            <a:ext cx="9791407" cy="402725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D6C1DCC-17D0-4580-8851-1C62FD191B85}"/>
              </a:ext>
            </a:extLst>
          </p:cNvPr>
          <p:cNvSpPr txBox="1"/>
          <p:nvPr/>
        </p:nvSpPr>
        <p:spPr>
          <a:xfrm>
            <a:off x="10629607" y="3834929"/>
            <a:ext cx="1311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latin typeface="Book Antiqua" panose="02040602050305030304" pitchFamily="18" charset="0"/>
              </a:rPr>
              <a:t>N=80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91D1FD0-A16F-4055-A48E-91F457BC164B}"/>
              </a:ext>
            </a:extLst>
          </p:cNvPr>
          <p:cNvSpPr txBox="1"/>
          <p:nvPr/>
        </p:nvSpPr>
        <p:spPr>
          <a:xfrm>
            <a:off x="838200" y="1324968"/>
            <a:ext cx="10667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Book Antiqua" panose="02040602050305030304" pitchFamily="18" charset="0"/>
              </a:rPr>
              <a:t>Finally</a:t>
            </a:r>
            <a:r>
              <a:rPr lang="it-IT" sz="2400" dirty="0">
                <a:latin typeface="Book Antiqua" panose="02040602050305030304" pitchFamily="18" charset="0"/>
              </a:rPr>
              <a:t>, with the </a:t>
            </a:r>
            <a:r>
              <a:rPr lang="it-IT" sz="2400" dirty="0" err="1">
                <a:latin typeface="Book Antiqua" panose="02040602050305030304" pitchFamily="18" charset="0"/>
              </a:rPr>
              <a:t>right</a:t>
            </a:r>
            <a:r>
              <a:rPr lang="it-IT" sz="2400" dirty="0">
                <a:latin typeface="Book Antiqua" panose="02040602050305030304" pitchFamily="18" charset="0"/>
              </a:rPr>
              <a:t> </a:t>
            </a:r>
            <a:r>
              <a:rPr lang="it-IT" sz="2400" dirty="0" err="1">
                <a:latin typeface="Book Antiqua" panose="02040602050305030304" pitchFamily="18" charset="0"/>
              </a:rPr>
              <a:t>choice</a:t>
            </a:r>
            <a:r>
              <a:rPr lang="it-IT" sz="2400" dirty="0">
                <a:latin typeface="Book Antiqua" panose="02040602050305030304" pitchFamily="18" charset="0"/>
              </a:rPr>
              <a:t> of the </a:t>
            </a:r>
            <a:r>
              <a:rPr lang="it-IT" sz="2400" dirty="0" err="1">
                <a:latin typeface="Book Antiqua" panose="02040602050305030304" pitchFamily="18" charset="0"/>
              </a:rPr>
              <a:t>horizon</a:t>
            </a:r>
            <a:r>
              <a:rPr lang="it-IT" sz="2400" dirty="0">
                <a:latin typeface="Book Antiqua" panose="02040602050305030304" pitchFamily="18" charset="0"/>
              </a:rPr>
              <a:t>, </a:t>
            </a:r>
            <a:r>
              <a:rPr lang="it-IT" sz="2400" dirty="0" err="1">
                <a:latin typeface="Book Antiqua" panose="02040602050305030304" pitchFamily="18" charset="0"/>
              </a:rPr>
              <a:t>they</a:t>
            </a:r>
            <a:r>
              <a:rPr lang="it-IT" sz="2400" dirty="0">
                <a:latin typeface="Book Antiqua" panose="02040602050305030304" pitchFamily="18" charset="0"/>
              </a:rPr>
              <a:t> coincide.</a:t>
            </a:r>
            <a:endParaRPr lang="it-IT" sz="2400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30132AB4-DED2-4121-8B06-D9C2B82D651E}"/>
              </a:ext>
            </a:extLst>
          </p:cNvPr>
          <p:cNvSpPr>
            <a:spLocks noGrp="1"/>
          </p:cNvSpPr>
          <p:nvPr/>
        </p:nvSpPr>
        <p:spPr>
          <a:xfrm>
            <a:off x="444130" y="0"/>
            <a:ext cx="11455400" cy="1144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3) </a:t>
            </a:r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MPC </a:t>
            </a:r>
            <a:r>
              <a:rPr lang="it-IT" sz="4000" b="1" dirty="0" err="1">
                <a:solidFill>
                  <a:srgbClr val="00B0F0"/>
                </a:solidFill>
                <a:latin typeface="Book Antiqua" panose="02040602050305030304" pitchFamily="18" charset="0"/>
              </a:rPr>
              <a:t>without</a:t>
            </a:r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 err="1">
                <a:solidFill>
                  <a:srgbClr val="00B0F0"/>
                </a:solidFill>
                <a:latin typeface="Book Antiqua" panose="02040602050305030304" pitchFamily="18" charset="0"/>
              </a:rPr>
              <a:t>constraints</a:t>
            </a:r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: </a:t>
            </a:r>
            <a:r>
              <a:rPr lang="it-IT" sz="4000" dirty="0" err="1">
                <a:latin typeface="Book Antiqua" panose="02040602050305030304" pitchFamily="18" charset="0"/>
              </a:rPr>
              <a:t>attempt</a:t>
            </a:r>
            <a:r>
              <a:rPr lang="it-IT" sz="4000" dirty="0">
                <a:latin typeface="Book Antiqua" panose="02040602050305030304" pitchFamily="18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747595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39F3FCE5-AF22-4D45-AA5F-F69E97D0A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840971"/>
              </p:ext>
            </p:extLst>
          </p:nvPr>
        </p:nvGraphicFramePr>
        <p:xfrm>
          <a:off x="10678160" y="4124960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771061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690032"/>
                  </a:ext>
                </a:extLst>
              </a:tr>
            </a:tbl>
          </a:graphicData>
        </a:graphic>
      </p:graphicFrame>
      <p:sp>
        <p:nvSpPr>
          <p:cNvPr id="4" name="Rettangolo 3">
            <a:extLst>
              <a:ext uri="{FF2B5EF4-FFF2-40B4-BE49-F238E27FC236}">
                <a16:creationId xmlns:a16="http://schemas.microsoft.com/office/drawing/2014/main" id="{4EC18DBB-2A30-4C30-B720-6B73D899AB1D}"/>
              </a:ext>
            </a:extLst>
          </p:cNvPr>
          <p:cNvSpPr/>
          <p:nvPr/>
        </p:nvSpPr>
        <p:spPr>
          <a:xfrm>
            <a:off x="770381" y="1153442"/>
            <a:ext cx="10801350" cy="557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defTabSz="512063">
              <a:defRPr sz="3024" b="1">
                <a:latin typeface="Agency FB"/>
                <a:ea typeface="Agency FB"/>
                <a:cs typeface="Agency FB"/>
                <a:sym typeface="Agency FB"/>
              </a:defRPr>
            </a:pPr>
            <a:r>
              <a:rPr lang="it-IT" i="1" dirty="0" err="1">
                <a:latin typeface="Book Antiqua" panose="02040602050305030304" pitchFamily="18" charset="0"/>
              </a:rPr>
              <a:t>Constraints</a:t>
            </a:r>
            <a:r>
              <a:rPr lang="it-IT" i="1" dirty="0">
                <a:latin typeface="Book Antiqua" panose="02040602050305030304" pitchFamily="18" charset="0"/>
              </a:rPr>
              <a:t> are </a:t>
            </a:r>
            <a:r>
              <a:rPr lang="it-IT" i="1" dirty="0" err="1">
                <a:latin typeface="Book Antiqua" panose="02040602050305030304" pitchFamily="18" charset="0"/>
              </a:rPr>
              <a:t>expressed</a:t>
            </a:r>
            <a:r>
              <a:rPr lang="it-IT" i="1" dirty="0">
                <a:latin typeface="Book Antiqua" panose="02040602050305030304" pitchFamily="18" charset="0"/>
              </a:rPr>
              <a:t> in </a:t>
            </a:r>
            <a:r>
              <a:rPr lang="it-IT" i="1" dirty="0" err="1">
                <a:latin typeface="Book Antiqua" panose="02040602050305030304" pitchFamily="18" charset="0"/>
              </a:rPr>
              <a:t>matricial</a:t>
            </a:r>
            <a:r>
              <a:rPr lang="it-IT" i="1" dirty="0">
                <a:latin typeface="Book Antiqua" panose="02040602050305030304" pitchFamily="18" charset="0"/>
              </a:rPr>
              <a:t> </a:t>
            </a:r>
            <a:r>
              <a:rPr lang="it-IT" i="1" dirty="0" err="1">
                <a:latin typeface="Book Antiqua" panose="02040602050305030304" pitchFamily="18" charset="0"/>
              </a:rPr>
              <a:t>form</a:t>
            </a:r>
            <a:endParaRPr lang="it-IT" i="1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9B6F8B4-F5EE-45FF-908E-4C9AC7EF2A89}"/>
                  </a:ext>
                </a:extLst>
              </p:cNvPr>
              <p:cNvSpPr txBox="1"/>
              <p:nvPr/>
            </p:nvSpPr>
            <p:spPr>
              <a:xfrm>
                <a:off x="1279907" y="2608649"/>
                <a:ext cx="360233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it-IT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sz="2400" i="1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9B6F8B4-F5EE-45FF-908E-4C9AC7EF2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907" y="2608649"/>
                <a:ext cx="3602335" cy="369332"/>
              </a:xfrm>
              <a:prstGeom prst="rect">
                <a:avLst/>
              </a:prstGeom>
              <a:blipFill>
                <a:blip r:embed="rId2"/>
                <a:stretch>
                  <a:fillRect l="-2200" b="-147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tangolo 5">
            <a:extLst>
              <a:ext uri="{FF2B5EF4-FFF2-40B4-BE49-F238E27FC236}">
                <a16:creationId xmlns:a16="http://schemas.microsoft.com/office/drawing/2014/main" id="{A1ACA21B-AFB7-4F56-BC23-5EB9860F6B23}"/>
              </a:ext>
            </a:extLst>
          </p:cNvPr>
          <p:cNvSpPr/>
          <p:nvPr/>
        </p:nvSpPr>
        <p:spPr>
          <a:xfrm>
            <a:off x="878711" y="1891843"/>
            <a:ext cx="38264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defTabSz="512063">
              <a:defRPr sz="3024" b="1">
                <a:latin typeface="Agency FB"/>
                <a:ea typeface="Agency FB"/>
                <a:cs typeface="Agency FB"/>
                <a:sym typeface="Agency FB"/>
              </a:defRPr>
            </a:pPr>
            <a:r>
              <a:rPr lang="it-IT" sz="2800" u="sng" dirty="0">
                <a:latin typeface="Book Antiqua" panose="02040602050305030304" pitchFamily="18" charset="0"/>
              </a:rPr>
              <a:t>Control </a:t>
            </a:r>
            <a:r>
              <a:rPr lang="it-IT" sz="2800" u="sng" dirty="0" err="1">
                <a:latin typeface="Book Antiqua" panose="02040602050305030304" pitchFamily="18" charset="0"/>
              </a:rPr>
              <a:t>constraints</a:t>
            </a:r>
            <a:endParaRPr lang="it-IT" sz="2800" u="sng" dirty="0">
              <a:latin typeface="Book Antiqua" panose="02040602050305030304" pitchFamily="18" charset="0"/>
            </a:endParaRP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D8F86DE4-D55C-48BC-804E-962FE1E77BF5}"/>
              </a:ext>
            </a:extLst>
          </p:cNvPr>
          <p:cNvCxnSpPr>
            <a:cxnSpLocks/>
          </p:cNvCxnSpPr>
          <p:nvPr/>
        </p:nvCxnSpPr>
        <p:spPr>
          <a:xfrm>
            <a:off x="2620322" y="3093487"/>
            <a:ext cx="0" cy="4672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C047209-52FE-43C1-A4AE-ED97A4B02D4B}"/>
                  </a:ext>
                </a:extLst>
              </p:cNvPr>
              <p:cNvSpPr txBox="1"/>
              <p:nvPr/>
            </p:nvSpPr>
            <p:spPr>
              <a:xfrm>
                <a:off x="921515" y="3591000"/>
                <a:ext cx="39607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2400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)≤</m:t>
                    </m:r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it-IT" sz="2400" i="1" dirty="0"/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∈[0;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</m:t>
                    </m:r>
                  </m:oMath>
                </a14:m>
                <a:endParaRPr lang="it-IT" sz="2400" i="1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C047209-52FE-43C1-A4AE-ED97A4B02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15" y="3591000"/>
                <a:ext cx="3960727" cy="369332"/>
              </a:xfrm>
              <a:prstGeom prst="rect">
                <a:avLst/>
              </a:prstGeom>
              <a:blipFill>
                <a:blip r:embed="rId3"/>
                <a:stretch>
                  <a:fillRect l="-2615" b="-344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7048E082-E9E3-44B1-8B79-C961CD7D9A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031748"/>
                  </p:ext>
                </p:extLst>
              </p:nvPr>
            </p:nvGraphicFramePr>
            <p:xfrm>
              <a:off x="1014394" y="4320614"/>
              <a:ext cx="1512001" cy="1463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2612">
                      <a:extLst>
                        <a:ext uri="{9D8B030D-6E8A-4147-A177-3AD203B41FA5}">
                          <a16:colId xmlns:a16="http://schemas.microsoft.com/office/drawing/2014/main" val="2394681484"/>
                        </a:ext>
                      </a:extLst>
                    </a:gridCol>
                    <a:gridCol w="411983">
                      <a:extLst>
                        <a:ext uri="{9D8B030D-6E8A-4147-A177-3AD203B41FA5}">
                          <a16:colId xmlns:a16="http://schemas.microsoft.com/office/drawing/2014/main" val="3506884780"/>
                        </a:ext>
                      </a:extLst>
                    </a:gridCol>
                    <a:gridCol w="301450">
                      <a:extLst>
                        <a:ext uri="{9D8B030D-6E8A-4147-A177-3AD203B41FA5}">
                          <a16:colId xmlns:a16="http://schemas.microsoft.com/office/drawing/2014/main" val="2056126073"/>
                        </a:ext>
                      </a:extLst>
                    </a:gridCol>
                    <a:gridCol w="405956">
                      <a:extLst>
                        <a:ext uri="{9D8B030D-6E8A-4147-A177-3AD203B41FA5}">
                          <a16:colId xmlns:a16="http://schemas.microsoft.com/office/drawing/2014/main" val="2584167605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1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1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1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1960741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1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1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1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96699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it-IT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it-IT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it-IT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it-IT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46758461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1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1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1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01444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7048E082-E9E3-44B1-8B79-C961CD7D9A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031748"/>
                  </p:ext>
                </p:extLst>
              </p:nvPr>
            </p:nvGraphicFramePr>
            <p:xfrm>
              <a:off x="1014394" y="4320614"/>
              <a:ext cx="1512001" cy="1463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2612">
                      <a:extLst>
                        <a:ext uri="{9D8B030D-6E8A-4147-A177-3AD203B41FA5}">
                          <a16:colId xmlns:a16="http://schemas.microsoft.com/office/drawing/2014/main" val="2394681484"/>
                        </a:ext>
                      </a:extLst>
                    </a:gridCol>
                    <a:gridCol w="411983">
                      <a:extLst>
                        <a:ext uri="{9D8B030D-6E8A-4147-A177-3AD203B41FA5}">
                          <a16:colId xmlns:a16="http://schemas.microsoft.com/office/drawing/2014/main" val="3506884780"/>
                        </a:ext>
                      </a:extLst>
                    </a:gridCol>
                    <a:gridCol w="301450">
                      <a:extLst>
                        <a:ext uri="{9D8B030D-6E8A-4147-A177-3AD203B41FA5}">
                          <a16:colId xmlns:a16="http://schemas.microsoft.com/office/drawing/2014/main" val="2056126073"/>
                        </a:ext>
                      </a:extLst>
                    </a:gridCol>
                    <a:gridCol w="405956">
                      <a:extLst>
                        <a:ext uri="{9D8B030D-6E8A-4147-A177-3AD203B41FA5}">
                          <a16:colId xmlns:a16="http://schemas.microsoft.com/office/drawing/2014/main" val="25841676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333" r="-283077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1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1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1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196074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1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5588" t="-106557" r="-170588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1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1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9669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10000" r="-283077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5588" t="-210000" r="-170588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71429" t="-210000" r="-136735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71642" t="-210000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67584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1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1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1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71642" t="-31000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014444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uppo 9">
            <a:extLst>
              <a:ext uri="{FF2B5EF4-FFF2-40B4-BE49-F238E27FC236}">
                <a16:creationId xmlns:a16="http://schemas.microsoft.com/office/drawing/2014/main" id="{5201B9D8-46F4-4CEC-AED6-A22CC31F7636}"/>
              </a:ext>
            </a:extLst>
          </p:cNvPr>
          <p:cNvGrpSpPr/>
          <p:nvPr/>
        </p:nvGrpSpPr>
        <p:grpSpPr>
          <a:xfrm>
            <a:off x="736" y="4210130"/>
            <a:ext cx="2660746" cy="1650277"/>
            <a:chOff x="640405" y="4757386"/>
            <a:chExt cx="2660746" cy="1650277"/>
          </a:xfrm>
        </p:grpSpPr>
        <p:sp>
          <p:nvSpPr>
            <p:cNvPr id="11" name="Doppia parentesi quadra 10">
              <a:extLst>
                <a:ext uri="{FF2B5EF4-FFF2-40B4-BE49-F238E27FC236}">
                  <a16:creationId xmlns:a16="http://schemas.microsoft.com/office/drawing/2014/main" id="{1357BE95-9628-4264-977D-698918F9DB95}"/>
                </a:ext>
              </a:extLst>
            </p:cNvPr>
            <p:cNvSpPr/>
            <p:nvPr/>
          </p:nvSpPr>
          <p:spPr>
            <a:xfrm>
              <a:off x="1518381" y="4757386"/>
              <a:ext cx="1782770" cy="1650277"/>
            </a:xfrm>
            <a:prstGeom prst="bracketPair">
              <a:avLst>
                <a:gd name="adj" fmla="val 388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i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ttangolo 11">
                  <a:extLst>
                    <a:ext uri="{FF2B5EF4-FFF2-40B4-BE49-F238E27FC236}">
                      <a16:creationId xmlns:a16="http://schemas.microsoft.com/office/drawing/2014/main" id="{15CD8D87-7B15-4F47-A622-62AECB5A8B53}"/>
                    </a:ext>
                  </a:extLst>
                </p:cNvPr>
                <p:cNvSpPr/>
                <p:nvPr/>
              </p:nvSpPr>
              <p:spPr>
                <a:xfrm>
                  <a:off x="640405" y="5433349"/>
                  <a:ext cx="933803" cy="41056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it-IT" sz="2400" i="1" dirty="0"/>
                </a:p>
              </p:txBody>
            </p:sp>
          </mc:Choice>
          <mc:Fallback xmlns="">
            <p:sp>
              <p:nvSpPr>
                <p:cNvPr id="16" name="Rettangolo 15">
                  <a:extLst>
                    <a:ext uri="{FF2B5EF4-FFF2-40B4-BE49-F238E27FC236}">
                      <a16:creationId xmlns:a16="http://schemas.microsoft.com/office/drawing/2014/main" id="{B96D209E-1255-46F6-8E73-B5FC6DD61D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405" y="5433349"/>
                  <a:ext cx="933803" cy="410562"/>
                </a:xfrm>
                <a:prstGeom prst="rect">
                  <a:avLst/>
                </a:prstGeom>
                <a:blipFill>
                  <a:blip r:embed="rId7"/>
                  <a:stretch>
                    <a:fillRect t="-441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58687074-5222-4D64-B7D7-AA422019919C}"/>
                  </a:ext>
                </a:extLst>
              </p:cNvPr>
              <p:cNvSpPr/>
              <p:nvPr/>
            </p:nvSpPr>
            <p:spPr>
              <a:xfrm>
                <a:off x="3465728" y="4706778"/>
                <a:ext cx="771365" cy="416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it-IT" sz="200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2000" i="1" dirty="0"/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58687074-5222-4D64-B7D7-AA4220199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728" y="4706778"/>
                <a:ext cx="771365" cy="416589"/>
              </a:xfrm>
              <a:prstGeom prst="rect">
                <a:avLst/>
              </a:prstGeom>
              <a:blipFill>
                <a:blip r:embed="rId8"/>
                <a:stretch>
                  <a:fillRect t="-88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ppia parentesi quadra 13">
            <a:extLst>
              <a:ext uri="{FF2B5EF4-FFF2-40B4-BE49-F238E27FC236}">
                <a16:creationId xmlns:a16="http://schemas.microsoft.com/office/drawing/2014/main" id="{C9C831B3-2C12-4D1C-B040-532CBBA6FBC4}"/>
              </a:ext>
            </a:extLst>
          </p:cNvPr>
          <p:cNvSpPr/>
          <p:nvPr/>
        </p:nvSpPr>
        <p:spPr>
          <a:xfrm>
            <a:off x="4306327" y="4198095"/>
            <a:ext cx="771365" cy="1650277"/>
          </a:xfrm>
          <a:prstGeom prst="bracketPair">
            <a:avLst>
              <a:gd name="adj" fmla="val 388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ella 14">
                <a:extLst>
                  <a:ext uri="{FF2B5EF4-FFF2-40B4-BE49-F238E27FC236}">
                    <a16:creationId xmlns:a16="http://schemas.microsoft.com/office/drawing/2014/main" id="{5488EAAB-971F-4D80-AC6E-EB7AE80244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56244"/>
                  </p:ext>
                </p:extLst>
              </p:nvPr>
            </p:nvGraphicFramePr>
            <p:xfrm>
              <a:off x="4513032" y="4291713"/>
              <a:ext cx="392612" cy="1463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2612">
                      <a:extLst>
                        <a:ext uri="{9D8B030D-6E8A-4147-A177-3AD203B41FA5}">
                          <a16:colId xmlns:a16="http://schemas.microsoft.com/office/drawing/2014/main" val="1418827200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15387119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8787010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1542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349050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ella 14">
                <a:extLst>
                  <a:ext uri="{FF2B5EF4-FFF2-40B4-BE49-F238E27FC236}">
                    <a16:creationId xmlns:a16="http://schemas.microsoft.com/office/drawing/2014/main" id="{5488EAAB-971F-4D80-AC6E-EB7AE80244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56244"/>
                  </p:ext>
                </p:extLst>
              </p:nvPr>
            </p:nvGraphicFramePr>
            <p:xfrm>
              <a:off x="4513032" y="4291713"/>
              <a:ext cx="392612" cy="1463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2612">
                      <a:extLst>
                        <a:ext uri="{9D8B030D-6E8A-4147-A177-3AD203B41FA5}">
                          <a16:colId xmlns:a16="http://schemas.microsoft.com/office/drawing/2014/main" val="14188272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b="-3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53871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t="-98361" b="-1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78701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t="-201667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0154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t="-3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49050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984457C8-B4F7-450D-A657-BDECB86FCF9F}"/>
                  </a:ext>
                </a:extLst>
              </p:cNvPr>
              <p:cNvSpPr/>
              <p:nvPr/>
            </p:nvSpPr>
            <p:spPr>
              <a:xfrm>
                <a:off x="1447724" y="6024860"/>
                <a:ext cx="2427515" cy="546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e>
                        <m:sub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a:rPr lang="it-IT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</a:rPr>
                        <m:t>)≤</m:t>
                      </m:r>
                      <m:sSub>
                        <m:sSubPr>
                          <m:ctrlPr>
                            <a:rPr lang="it-IT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e>
                        <m:sub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it-IT" b="1" i="1" dirty="0"/>
              </a:p>
            </p:txBody>
          </p:sp>
        </mc:Choice>
        <mc:Fallback xmlns="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984457C8-B4F7-450D-A657-BDECB86FC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724" y="6024860"/>
                <a:ext cx="2427515" cy="5465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5514D6B1-711D-4489-B9D0-084F1E74744C}"/>
                  </a:ext>
                </a:extLst>
              </p:cNvPr>
              <p:cNvSpPr txBox="1"/>
              <p:nvPr/>
            </p:nvSpPr>
            <p:spPr>
              <a:xfrm>
                <a:off x="7431196" y="2841682"/>
                <a:ext cx="42568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it-IT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it-IT" sz="2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5514D6B1-711D-4489-B9D0-084F1E747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196" y="2841682"/>
                <a:ext cx="4256831" cy="369332"/>
              </a:xfrm>
              <a:prstGeom prst="rect">
                <a:avLst/>
              </a:prstGeom>
              <a:blipFill>
                <a:blip r:embed="rId11"/>
                <a:stretch>
                  <a:fillRect l="-1719" b="-147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9EDE5BF5-CB73-4D54-8132-5648E4C42B87}"/>
              </a:ext>
            </a:extLst>
          </p:cNvPr>
          <p:cNvCxnSpPr>
            <a:cxnSpLocks/>
          </p:cNvCxnSpPr>
          <p:nvPr/>
        </p:nvCxnSpPr>
        <p:spPr>
          <a:xfrm>
            <a:off x="9085730" y="3245617"/>
            <a:ext cx="0" cy="4672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3901CA8-5971-4390-96AB-E9D4B46DAF91}"/>
                  </a:ext>
                </a:extLst>
              </p:cNvPr>
              <p:cNvSpPr txBox="1"/>
              <p:nvPr/>
            </p:nvSpPr>
            <p:spPr>
              <a:xfrm>
                <a:off x="7727300" y="3775666"/>
                <a:ext cx="39607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)≤</m:t>
                    </m:r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t-IT" sz="2400" i="1" dirty="0"/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∈[1;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it-IT" sz="2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3901CA8-5971-4390-96AB-E9D4B46DA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300" y="3775666"/>
                <a:ext cx="3960727" cy="369332"/>
              </a:xfrm>
              <a:prstGeom prst="rect">
                <a:avLst/>
              </a:prstGeom>
              <a:blipFill>
                <a:blip r:embed="rId12"/>
                <a:stretch>
                  <a:fillRect l="-2773" b="-344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ella 20">
                <a:extLst>
                  <a:ext uri="{FF2B5EF4-FFF2-40B4-BE49-F238E27FC236}">
                    <a16:creationId xmlns:a16="http://schemas.microsoft.com/office/drawing/2014/main" id="{37EE6588-BBCC-45D5-B2FF-9A78A19E6A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512776"/>
                  </p:ext>
                </p:extLst>
              </p:nvPr>
            </p:nvGraphicFramePr>
            <p:xfrm>
              <a:off x="7697584" y="4397367"/>
              <a:ext cx="1512001" cy="1463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2612">
                      <a:extLst>
                        <a:ext uri="{9D8B030D-6E8A-4147-A177-3AD203B41FA5}">
                          <a16:colId xmlns:a16="http://schemas.microsoft.com/office/drawing/2014/main" val="2394681484"/>
                        </a:ext>
                      </a:extLst>
                    </a:gridCol>
                    <a:gridCol w="411983">
                      <a:extLst>
                        <a:ext uri="{9D8B030D-6E8A-4147-A177-3AD203B41FA5}">
                          <a16:colId xmlns:a16="http://schemas.microsoft.com/office/drawing/2014/main" val="3506884780"/>
                        </a:ext>
                      </a:extLst>
                    </a:gridCol>
                    <a:gridCol w="301450">
                      <a:extLst>
                        <a:ext uri="{9D8B030D-6E8A-4147-A177-3AD203B41FA5}">
                          <a16:colId xmlns:a16="http://schemas.microsoft.com/office/drawing/2014/main" val="2056126073"/>
                        </a:ext>
                      </a:extLst>
                    </a:gridCol>
                    <a:gridCol w="405956">
                      <a:extLst>
                        <a:ext uri="{9D8B030D-6E8A-4147-A177-3AD203B41FA5}">
                          <a16:colId xmlns:a16="http://schemas.microsoft.com/office/drawing/2014/main" val="2584167605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1960741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96699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46758461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01444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ella 20">
                <a:extLst>
                  <a:ext uri="{FF2B5EF4-FFF2-40B4-BE49-F238E27FC236}">
                    <a16:creationId xmlns:a16="http://schemas.microsoft.com/office/drawing/2014/main" id="{37EE6588-BBCC-45D5-B2FF-9A78A19E6A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512776"/>
                  </p:ext>
                </p:extLst>
              </p:nvPr>
            </p:nvGraphicFramePr>
            <p:xfrm>
              <a:off x="7697584" y="4397367"/>
              <a:ext cx="1512001" cy="1463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2612">
                      <a:extLst>
                        <a:ext uri="{9D8B030D-6E8A-4147-A177-3AD203B41FA5}">
                          <a16:colId xmlns:a16="http://schemas.microsoft.com/office/drawing/2014/main" val="2394681484"/>
                        </a:ext>
                      </a:extLst>
                    </a:gridCol>
                    <a:gridCol w="411983">
                      <a:extLst>
                        <a:ext uri="{9D8B030D-6E8A-4147-A177-3AD203B41FA5}">
                          <a16:colId xmlns:a16="http://schemas.microsoft.com/office/drawing/2014/main" val="3506884780"/>
                        </a:ext>
                      </a:extLst>
                    </a:gridCol>
                    <a:gridCol w="301450">
                      <a:extLst>
                        <a:ext uri="{9D8B030D-6E8A-4147-A177-3AD203B41FA5}">
                          <a16:colId xmlns:a16="http://schemas.microsoft.com/office/drawing/2014/main" val="2056126073"/>
                        </a:ext>
                      </a:extLst>
                    </a:gridCol>
                    <a:gridCol w="405956">
                      <a:extLst>
                        <a:ext uri="{9D8B030D-6E8A-4147-A177-3AD203B41FA5}">
                          <a16:colId xmlns:a16="http://schemas.microsoft.com/office/drawing/2014/main" val="25841676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t="-8333" r="-283077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196074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95588" t="-106557" r="-170588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9669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t="-210000" r="-283077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95588" t="-210000" r="-170588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271429" t="-210000" r="-13673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271642" t="-21000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67584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271642" t="-31000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014444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2" name="Gruppo 21">
            <a:extLst>
              <a:ext uri="{FF2B5EF4-FFF2-40B4-BE49-F238E27FC236}">
                <a16:creationId xmlns:a16="http://schemas.microsoft.com/office/drawing/2014/main" id="{FAF588FB-7980-421E-BDE3-0E251A946193}"/>
              </a:ext>
            </a:extLst>
          </p:cNvPr>
          <p:cNvGrpSpPr/>
          <p:nvPr/>
        </p:nvGrpSpPr>
        <p:grpSpPr>
          <a:xfrm>
            <a:off x="6647408" y="4340765"/>
            <a:ext cx="2703752" cy="1650277"/>
            <a:chOff x="6245" y="4820169"/>
            <a:chExt cx="2703752" cy="1650277"/>
          </a:xfrm>
        </p:grpSpPr>
        <p:sp>
          <p:nvSpPr>
            <p:cNvPr id="23" name="Doppia parentesi quadra 22">
              <a:extLst>
                <a:ext uri="{FF2B5EF4-FFF2-40B4-BE49-F238E27FC236}">
                  <a16:creationId xmlns:a16="http://schemas.microsoft.com/office/drawing/2014/main" id="{B12E9CC2-783F-409F-B777-CE497B11996C}"/>
                </a:ext>
              </a:extLst>
            </p:cNvPr>
            <p:cNvSpPr/>
            <p:nvPr/>
          </p:nvSpPr>
          <p:spPr>
            <a:xfrm>
              <a:off x="927227" y="4820169"/>
              <a:ext cx="1782770" cy="1650277"/>
            </a:xfrm>
            <a:prstGeom prst="bracketPair">
              <a:avLst>
                <a:gd name="adj" fmla="val 388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i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tangolo 23">
                  <a:extLst>
                    <a:ext uri="{FF2B5EF4-FFF2-40B4-BE49-F238E27FC236}">
                      <a16:creationId xmlns:a16="http://schemas.microsoft.com/office/drawing/2014/main" id="{E7049F7F-7ECA-4845-B6E0-75D4E247D76C}"/>
                    </a:ext>
                  </a:extLst>
                </p:cNvPr>
                <p:cNvSpPr/>
                <p:nvPr/>
              </p:nvSpPr>
              <p:spPr>
                <a:xfrm>
                  <a:off x="6245" y="5397490"/>
                  <a:ext cx="933803" cy="41056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it-IT" sz="2400" i="1" dirty="0"/>
                </a:p>
              </p:txBody>
            </p:sp>
          </mc:Choice>
          <mc:Fallback xmlns="">
            <p:sp>
              <p:nvSpPr>
                <p:cNvPr id="24" name="Rettangolo 23">
                  <a:extLst>
                    <a:ext uri="{FF2B5EF4-FFF2-40B4-BE49-F238E27FC236}">
                      <a16:creationId xmlns:a16="http://schemas.microsoft.com/office/drawing/2014/main" id="{E7049F7F-7ECA-4845-B6E0-75D4E247D7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5" y="5397490"/>
                  <a:ext cx="933803" cy="410562"/>
                </a:xfrm>
                <a:prstGeom prst="rect">
                  <a:avLst/>
                </a:prstGeom>
                <a:blipFill>
                  <a:blip r:embed="rId14"/>
                  <a:stretch>
                    <a:fillRect t="-44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D76919E7-E039-44F3-80A3-57356EE13EC8}"/>
                  </a:ext>
                </a:extLst>
              </p:cNvPr>
              <p:cNvSpPr/>
              <p:nvPr/>
            </p:nvSpPr>
            <p:spPr>
              <a:xfrm>
                <a:off x="9562118" y="5052134"/>
                <a:ext cx="761939" cy="416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2000" i="1" dirty="0"/>
              </a:p>
            </p:txBody>
          </p:sp>
        </mc:Choice>
        <mc:Fallback xmlns=""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D76919E7-E039-44F3-80A3-57356EE13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118" y="5052134"/>
                <a:ext cx="761939" cy="416589"/>
              </a:xfrm>
              <a:prstGeom prst="rect">
                <a:avLst/>
              </a:prstGeom>
              <a:blipFill>
                <a:blip r:embed="rId15"/>
                <a:stretch>
                  <a:fillRect t="-88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ppia parentesi quadra 25">
            <a:extLst>
              <a:ext uri="{FF2B5EF4-FFF2-40B4-BE49-F238E27FC236}">
                <a16:creationId xmlns:a16="http://schemas.microsoft.com/office/drawing/2014/main" id="{75E69B39-D1C3-452F-8BEF-319D73389569}"/>
              </a:ext>
            </a:extLst>
          </p:cNvPr>
          <p:cNvSpPr/>
          <p:nvPr/>
        </p:nvSpPr>
        <p:spPr>
          <a:xfrm>
            <a:off x="10372573" y="4381860"/>
            <a:ext cx="771365" cy="1650277"/>
          </a:xfrm>
          <a:prstGeom prst="bracketPair">
            <a:avLst>
              <a:gd name="adj" fmla="val 388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ella 26">
                <a:extLst>
                  <a:ext uri="{FF2B5EF4-FFF2-40B4-BE49-F238E27FC236}">
                    <a16:creationId xmlns:a16="http://schemas.microsoft.com/office/drawing/2014/main" id="{CF2429B6-E24E-4DFC-B8E4-D4399B2057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9865901"/>
                  </p:ext>
                </p:extLst>
              </p:nvPr>
            </p:nvGraphicFramePr>
            <p:xfrm>
              <a:off x="10561949" y="4469789"/>
              <a:ext cx="392612" cy="1463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2612">
                      <a:extLst>
                        <a:ext uri="{9D8B030D-6E8A-4147-A177-3AD203B41FA5}">
                          <a16:colId xmlns:a16="http://schemas.microsoft.com/office/drawing/2014/main" val="1418827200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15387119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8787010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1542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349050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ella 26">
                <a:extLst>
                  <a:ext uri="{FF2B5EF4-FFF2-40B4-BE49-F238E27FC236}">
                    <a16:creationId xmlns:a16="http://schemas.microsoft.com/office/drawing/2014/main" id="{CF2429B6-E24E-4DFC-B8E4-D4399B2057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9865901"/>
                  </p:ext>
                </p:extLst>
              </p:nvPr>
            </p:nvGraphicFramePr>
            <p:xfrm>
              <a:off x="10561949" y="4469789"/>
              <a:ext cx="392612" cy="1463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2612">
                      <a:extLst>
                        <a:ext uri="{9D8B030D-6E8A-4147-A177-3AD203B41FA5}">
                          <a16:colId xmlns:a16="http://schemas.microsoft.com/office/drawing/2014/main" val="14188272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b="-3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53871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t="-98361" b="-1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78701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t="-201667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0154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t="-3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49050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3F28F227-A8AB-49F4-85CF-76E79BC9D350}"/>
                  </a:ext>
                </a:extLst>
              </p:cNvPr>
              <p:cNvSpPr/>
              <p:nvPr/>
            </p:nvSpPr>
            <p:spPr>
              <a:xfrm>
                <a:off x="8134434" y="5932829"/>
                <a:ext cx="2427515" cy="546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e>
                        <m:sub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it-IT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</a:rPr>
                        <m:t>)≤</m:t>
                      </m:r>
                      <m:sSub>
                        <m:sSubPr>
                          <m:ctrlPr>
                            <a:rPr lang="it-IT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e>
                        <m:sub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it-IT" b="1" i="1" dirty="0"/>
              </a:p>
            </p:txBody>
          </p:sp>
        </mc:Choice>
        <mc:Fallback xmlns="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3F28F227-A8AB-49F4-85CF-76E79BC9D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434" y="5932829"/>
                <a:ext cx="2427515" cy="5465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425CE276-452A-4795-B1D7-13C821099FEB}"/>
                  </a:ext>
                </a:extLst>
              </p:cNvPr>
              <p:cNvSpPr/>
              <p:nvPr/>
            </p:nvSpPr>
            <p:spPr>
              <a:xfrm>
                <a:off x="7211664" y="6298140"/>
                <a:ext cx="4476363" cy="546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e>
                        <m:sub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it-IT" sz="28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𝓐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it-IT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𝓑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))≤</m:t>
                      </m:r>
                      <m:sSub>
                        <m:sSubPr>
                          <m:ctrlPr>
                            <a:rPr lang="it-IT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e>
                        <m:sub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it-IT" b="1" i="1" dirty="0"/>
              </a:p>
            </p:txBody>
          </p:sp>
        </mc:Choice>
        <mc:Fallback xmlns="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425CE276-452A-4795-B1D7-13C821099F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64" y="6298140"/>
                <a:ext cx="4476363" cy="54656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ttangolo 33">
            <a:extLst>
              <a:ext uri="{FF2B5EF4-FFF2-40B4-BE49-F238E27FC236}">
                <a16:creationId xmlns:a16="http://schemas.microsoft.com/office/drawing/2014/main" id="{4D1014B1-787C-48BB-AE1A-35A049548D60}"/>
              </a:ext>
            </a:extLst>
          </p:cNvPr>
          <p:cNvSpPr/>
          <p:nvPr/>
        </p:nvSpPr>
        <p:spPr>
          <a:xfrm>
            <a:off x="7207249" y="1998277"/>
            <a:ext cx="3747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defTabSz="512063">
              <a:defRPr sz="3024" b="1">
                <a:latin typeface="Agency FB"/>
                <a:ea typeface="Agency FB"/>
                <a:cs typeface="Agency FB"/>
                <a:sym typeface="Agency FB"/>
              </a:defRPr>
            </a:pPr>
            <a:r>
              <a:rPr lang="it-IT" sz="2800" u="sng" dirty="0">
                <a:latin typeface="Book Antiqua" panose="02040602050305030304" pitchFamily="18" charset="0"/>
              </a:rPr>
              <a:t>States </a:t>
            </a:r>
            <a:r>
              <a:rPr lang="it-IT" sz="2800" u="sng" dirty="0" err="1">
                <a:latin typeface="Book Antiqua" panose="02040602050305030304" pitchFamily="18" charset="0"/>
              </a:rPr>
              <a:t>constraints</a:t>
            </a:r>
            <a:endParaRPr lang="it-IT" sz="2800" u="sng" dirty="0">
              <a:latin typeface="Book Antiqua" panose="02040602050305030304" pitchFamily="18" charset="0"/>
            </a:endParaRPr>
          </a:p>
        </p:txBody>
      </p:sp>
      <p:sp>
        <p:nvSpPr>
          <p:cNvPr id="32" name="Titolo 1">
            <a:extLst>
              <a:ext uri="{FF2B5EF4-FFF2-40B4-BE49-F238E27FC236}">
                <a16:creationId xmlns:a16="http://schemas.microsoft.com/office/drawing/2014/main" id="{73EF78ED-E1BB-4149-8C31-51BE0F7FF53A}"/>
              </a:ext>
            </a:extLst>
          </p:cNvPr>
          <p:cNvSpPr>
            <a:spLocks noGrp="1"/>
          </p:cNvSpPr>
          <p:nvPr/>
        </p:nvSpPr>
        <p:spPr>
          <a:xfrm>
            <a:off x="487766" y="0"/>
            <a:ext cx="11553412" cy="1144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4) </a:t>
            </a:r>
            <a:r>
              <a:rPr lang="en-US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MPC with control constraint</a:t>
            </a:r>
            <a:endParaRPr lang="it-IT" sz="4000" dirty="0">
              <a:latin typeface="Book Antiqua" panose="02040602050305030304" pitchFamily="18" charset="0"/>
            </a:endParaRP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3310403C-29D7-4EE0-8B57-D1CEA202F1D0}"/>
              </a:ext>
            </a:extLst>
          </p:cNvPr>
          <p:cNvCxnSpPr>
            <a:cxnSpLocks/>
          </p:cNvCxnSpPr>
          <p:nvPr/>
        </p:nvCxnSpPr>
        <p:spPr>
          <a:xfrm>
            <a:off x="6196208" y="1998277"/>
            <a:ext cx="0" cy="4690622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467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C0D4CBBC-46CA-4676-B54F-798745983BA9}"/>
              </a:ext>
            </a:extLst>
          </p:cNvPr>
          <p:cNvGraphicFramePr>
            <a:graphicFrameLocks noGrp="1"/>
          </p:cNvGraphicFramePr>
          <p:nvPr/>
        </p:nvGraphicFramePr>
        <p:xfrm>
          <a:off x="10678160" y="4124960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771061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6900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E6DC5C0F-52BC-444B-8A97-C25FAA911EB2}"/>
                  </a:ext>
                </a:extLst>
              </p:cNvPr>
              <p:cNvSpPr/>
              <p:nvPr/>
            </p:nvSpPr>
            <p:spPr>
              <a:xfrm>
                <a:off x="750204" y="2356154"/>
                <a:ext cx="2427515" cy="546560"/>
              </a:xfrm>
              <a:prstGeom prst="rect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e>
                        <m:sub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a:rPr lang="it-IT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</a:rPr>
                        <m:t>)≤</m:t>
                      </m:r>
                      <m:sSub>
                        <m:sSubPr>
                          <m:ctrlPr>
                            <a:rPr lang="it-IT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e>
                        <m:sub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it-IT" b="1" i="1" dirty="0"/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E6DC5C0F-52BC-444B-8A97-C25FAA911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04" y="2356154"/>
                <a:ext cx="2427515" cy="5465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AC0F61DE-C093-4C2F-B15D-A2A1F2763F08}"/>
                  </a:ext>
                </a:extLst>
              </p:cNvPr>
              <p:cNvSpPr/>
              <p:nvPr/>
            </p:nvSpPr>
            <p:spPr>
              <a:xfrm>
                <a:off x="7312491" y="2266846"/>
                <a:ext cx="4476363" cy="546560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e>
                        <m:sub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it-IT" sz="28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𝓐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it-IT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𝓑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))≤</m:t>
                      </m:r>
                      <m:sSub>
                        <m:sSubPr>
                          <m:ctrlPr>
                            <a:rPr lang="it-IT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e>
                        <m:sub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it-IT" b="1" i="1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AC0F61DE-C093-4C2F-B15D-A2A1F2763F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91" y="2266846"/>
                <a:ext cx="4476363" cy="5465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C590ADF6-5D69-4823-94CC-F443C90A3432}"/>
                  </a:ext>
                </a:extLst>
              </p:cNvPr>
              <p:cNvSpPr/>
              <p:nvPr/>
            </p:nvSpPr>
            <p:spPr>
              <a:xfrm>
                <a:off x="3072508" y="3493296"/>
                <a:ext cx="4239983" cy="741293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it-IT" sz="4000" b="1" i="1" smtClean="0">
                          <a:latin typeface="Cambria Math" panose="02040503050406030204" pitchFamily="18" charset="0"/>
                        </a:rPr>
                        <m:t>𝑼</m:t>
                      </m:r>
                      <m:d>
                        <m:dPr>
                          <m:ctrlPr>
                            <a:rPr lang="it-IT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4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it-IT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it-IT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lang="it-IT" sz="4000" b="1" i="1" dirty="0"/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C590ADF6-5D69-4823-94CC-F443C90A3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508" y="3493296"/>
                <a:ext cx="4239983" cy="7412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F68F2A69-35CF-4CE7-8A55-59060D9807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7296435"/>
                  </p:ext>
                </p:extLst>
              </p:nvPr>
            </p:nvGraphicFramePr>
            <p:xfrm>
              <a:off x="2112565" y="4616298"/>
              <a:ext cx="2288233" cy="187347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88233">
                      <a:extLst>
                        <a:ext uri="{9D8B030D-6E8A-4147-A177-3AD203B41FA5}">
                          <a16:colId xmlns:a16="http://schemas.microsoft.com/office/drawing/2014/main" val="4094145803"/>
                        </a:ext>
                      </a:extLst>
                    </a:gridCol>
                  </a:tblGrid>
                  <a:tr h="9367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4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4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4800" b="1" i="1" smtClean="0"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4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it-IT" sz="4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4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𝓑</m:t>
                                </m:r>
                              </m:oMath>
                            </m:oMathPara>
                          </a14:m>
                          <a:endParaRPr lang="it-IT" sz="4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25174461"/>
                      </a:ext>
                    </a:extLst>
                  </a:tr>
                  <a:tr h="9367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4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4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4800" b="1" i="1" smtClean="0"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48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  <m:r>
                                  <a:rPr lang="it-IT" sz="4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it-IT" sz="4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500167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F68F2A69-35CF-4CE7-8A55-59060D9807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7296435"/>
                  </p:ext>
                </p:extLst>
              </p:nvPr>
            </p:nvGraphicFramePr>
            <p:xfrm>
              <a:off x="2112565" y="4616298"/>
              <a:ext cx="2288233" cy="187347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88233">
                      <a:extLst>
                        <a:ext uri="{9D8B030D-6E8A-4147-A177-3AD203B41FA5}">
                          <a16:colId xmlns:a16="http://schemas.microsoft.com/office/drawing/2014/main" val="4094145803"/>
                        </a:ext>
                      </a:extLst>
                    </a:gridCol>
                  </a:tblGrid>
                  <a:tr h="93673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5174461"/>
                      </a:ext>
                    </a:extLst>
                  </a:tr>
                  <a:tr h="93673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00167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6BFB0667-A78F-4310-A878-D75B84E1C1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789457"/>
                  </p:ext>
                </p:extLst>
              </p:nvPr>
            </p:nvGraphicFramePr>
            <p:xfrm>
              <a:off x="7224591" y="4602145"/>
              <a:ext cx="4477806" cy="187347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7806">
                      <a:extLst>
                        <a:ext uri="{9D8B030D-6E8A-4147-A177-3AD203B41FA5}">
                          <a16:colId xmlns:a16="http://schemas.microsoft.com/office/drawing/2014/main" val="3276664860"/>
                        </a:ext>
                      </a:extLst>
                    </a:gridCol>
                  </a:tblGrid>
                  <a:tr h="9367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4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4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4800" b="1" i="1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4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it-IT" sz="4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4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4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4800" b="1" i="1" smtClean="0"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4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it-IT" sz="4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𝓐</m:t>
                                </m:r>
                                <m:r>
                                  <a:rPr lang="it-IT" sz="4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it-IT" sz="4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4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t-IT" sz="4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82552878"/>
                      </a:ext>
                    </a:extLst>
                  </a:tr>
                  <a:tr h="9367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4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4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4800" b="1" i="1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48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4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0715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6BFB0667-A78F-4310-A878-D75B84E1C1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789457"/>
                  </p:ext>
                </p:extLst>
              </p:nvPr>
            </p:nvGraphicFramePr>
            <p:xfrm>
              <a:off x="7224591" y="4602145"/>
              <a:ext cx="4477806" cy="187347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7806">
                      <a:extLst>
                        <a:ext uri="{9D8B030D-6E8A-4147-A177-3AD203B41FA5}">
                          <a16:colId xmlns:a16="http://schemas.microsoft.com/office/drawing/2014/main" val="3276664860"/>
                        </a:ext>
                      </a:extLst>
                    </a:gridCol>
                  </a:tblGrid>
                  <a:tr h="93673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b="-9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2552878"/>
                      </a:ext>
                    </a:extLst>
                  </a:tr>
                  <a:tr h="93673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1006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07150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Doppia parentesi quadra 9">
            <a:extLst>
              <a:ext uri="{FF2B5EF4-FFF2-40B4-BE49-F238E27FC236}">
                <a16:creationId xmlns:a16="http://schemas.microsoft.com/office/drawing/2014/main" id="{3B1E7D55-E1AE-4E90-9A6A-E9FB7BC58290}"/>
              </a:ext>
            </a:extLst>
          </p:cNvPr>
          <p:cNvSpPr/>
          <p:nvPr/>
        </p:nvSpPr>
        <p:spPr>
          <a:xfrm>
            <a:off x="2100110" y="4602145"/>
            <a:ext cx="2044423" cy="1890730"/>
          </a:xfrm>
          <a:prstGeom prst="bracketPair">
            <a:avLst>
              <a:gd name="adj" fmla="val 922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Doppia parentesi quadra 10">
            <a:extLst>
              <a:ext uri="{FF2B5EF4-FFF2-40B4-BE49-F238E27FC236}">
                <a16:creationId xmlns:a16="http://schemas.microsoft.com/office/drawing/2014/main" id="{B1FD78AD-AD37-497B-936E-9BC64AB8400F}"/>
              </a:ext>
            </a:extLst>
          </p:cNvPr>
          <p:cNvSpPr/>
          <p:nvPr/>
        </p:nvSpPr>
        <p:spPr>
          <a:xfrm>
            <a:off x="7326100" y="4616298"/>
            <a:ext cx="4027700" cy="1890730"/>
          </a:xfrm>
          <a:prstGeom prst="bracketPair">
            <a:avLst>
              <a:gd name="adj" fmla="val 922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B476972B-D132-43D4-B155-435DEEECB07A}"/>
                  </a:ext>
                </a:extLst>
              </p:cNvPr>
              <p:cNvSpPr/>
              <p:nvPr/>
            </p:nvSpPr>
            <p:spPr>
              <a:xfrm>
                <a:off x="750204" y="5211869"/>
                <a:ext cx="1362361" cy="853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it-IT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B476972B-D132-43D4-B155-435DEEECB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04" y="5211869"/>
                <a:ext cx="1362361" cy="853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D94A4F16-B9EC-4C88-AB88-1967A3F0FF54}"/>
                  </a:ext>
                </a:extLst>
              </p:cNvPr>
              <p:cNvSpPr/>
              <p:nvPr/>
            </p:nvSpPr>
            <p:spPr>
              <a:xfrm>
                <a:off x="5895894" y="5211869"/>
                <a:ext cx="1328697" cy="871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lang="it-IT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D94A4F16-B9EC-4C88-AB88-1967A3F0F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894" y="5211869"/>
                <a:ext cx="1328697" cy="8711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ttangolo 18">
            <a:extLst>
              <a:ext uri="{FF2B5EF4-FFF2-40B4-BE49-F238E27FC236}">
                <a16:creationId xmlns:a16="http://schemas.microsoft.com/office/drawing/2014/main" id="{43D81493-0E52-46E2-BA12-06018377D58C}"/>
              </a:ext>
            </a:extLst>
          </p:cNvPr>
          <p:cNvSpPr/>
          <p:nvPr/>
        </p:nvSpPr>
        <p:spPr>
          <a:xfrm>
            <a:off x="1729269" y="963562"/>
            <a:ext cx="8333249" cy="557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defTabSz="512063">
              <a:defRPr sz="3024" b="1">
                <a:latin typeface="Agency FB"/>
                <a:ea typeface="Agency FB"/>
                <a:cs typeface="Agency FB"/>
                <a:sym typeface="Agency FB"/>
              </a:defRPr>
            </a:pPr>
            <a:r>
              <a:rPr lang="it-IT" i="1" dirty="0" err="1">
                <a:latin typeface="Book Antiqua" panose="02040602050305030304" pitchFamily="18" charset="0"/>
              </a:rPr>
              <a:t>Constraints</a:t>
            </a:r>
            <a:r>
              <a:rPr lang="it-IT" i="1" dirty="0">
                <a:latin typeface="Book Antiqua" panose="02040602050305030304" pitchFamily="18" charset="0"/>
              </a:rPr>
              <a:t> are </a:t>
            </a:r>
            <a:r>
              <a:rPr lang="it-IT" i="1" dirty="0" err="1">
                <a:latin typeface="Book Antiqua" panose="02040602050305030304" pitchFamily="18" charset="0"/>
              </a:rPr>
              <a:t>expressed</a:t>
            </a:r>
            <a:r>
              <a:rPr lang="it-IT" i="1" dirty="0">
                <a:latin typeface="Book Antiqua" panose="02040602050305030304" pitchFamily="18" charset="0"/>
              </a:rPr>
              <a:t> in </a:t>
            </a:r>
            <a:r>
              <a:rPr lang="it-IT" i="1" dirty="0" err="1">
                <a:latin typeface="Book Antiqua" panose="02040602050305030304" pitchFamily="18" charset="0"/>
              </a:rPr>
              <a:t>matricial</a:t>
            </a:r>
            <a:r>
              <a:rPr lang="it-IT" i="1" dirty="0">
                <a:latin typeface="Book Antiqua" panose="02040602050305030304" pitchFamily="18" charset="0"/>
              </a:rPr>
              <a:t> </a:t>
            </a:r>
            <a:r>
              <a:rPr lang="it-IT" i="1" dirty="0" err="1">
                <a:latin typeface="Book Antiqua" panose="02040602050305030304" pitchFamily="18" charset="0"/>
              </a:rPr>
              <a:t>form</a:t>
            </a:r>
            <a:endParaRPr lang="it-IT" i="1" dirty="0">
              <a:latin typeface="Book Antiqua" panose="02040602050305030304" pitchFamily="18" charset="0"/>
            </a:endParaRP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8DBB550-CE44-4CDE-B690-AAB33BE9DA8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63962" y="2902714"/>
            <a:ext cx="1158359" cy="609724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3373B433-8896-4AC4-94C9-9D5603879B9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312491" y="2813406"/>
            <a:ext cx="2238182" cy="67989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olo 1">
            <a:extLst>
              <a:ext uri="{FF2B5EF4-FFF2-40B4-BE49-F238E27FC236}">
                <a16:creationId xmlns:a16="http://schemas.microsoft.com/office/drawing/2014/main" id="{628D6FCC-E5A7-4904-9667-626FD798990D}"/>
              </a:ext>
            </a:extLst>
          </p:cNvPr>
          <p:cNvSpPr>
            <a:spLocks noGrp="1"/>
          </p:cNvSpPr>
          <p:nvPr/>
        </p:nvSpPr>
        <p:spPr>
          <a:xfrm>
            <a:off x="487766" y="0"/>
            <a:ext cx="11553412" cy="1144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4) </a:t>
            </a:r>
            <a:r>
              <a:rPr lang="en-US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MPC with control constraint</a:t>
            </a:r>
            <a:endParaRPr lang="it-IT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792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0F91CC73-E83F-4DF2-BC56-BC550B8DE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647" y="1713589"/>
            <a:ext cx="10257771" cy="4572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952E8BD0-FFD5-4031-9326-5D174741B6C4}"/>
              </a:ext>
            </a:extLst>
          </p:cNvPr>
          <p:cNvSpPr/>
          <p:nvPr/>
        </p:nvSpPr>
        <p:spPr>
          <a:xfrm>
            <a:off x="1729269" y="851018"/>
            <a:ext cx="8905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defTabSz="512063">
              <a:defRPr sz="3024" b="1">
                <a:latin typeface="Agency FB"/>
                <a:ea typeface="Agency FB"/>
                <a:cs typeface="Agency FB"/>
                <a:sym typeface="Agency FB"/>
              </a:defRPr>
            </a:pPr>
            <a:r>
              <a:rPr lang="it-IT" sz="2400" i="1" dirty="0">
                <a:latin typeface="Book Antiqua" panose="02040602050305030304" pitchFamily="18" charset="0"/>
              </a:rPr>
              <a:t>In </a:t>
            </a:r>
            <a:r>
              <a:rPr lang="it-IT" sz="2400" i="1" dirty="0" err="1">
                <a:latin typeface="Book Antiqua" panose="02040602050305030304" pitchFamily="18" charset="0"/>
              </a:rPr>
              <a:t>this</a:t>
            </a:r>
            <a:r>
              <a:rPr lang="it-IT" sz="2400" i="1" dirty="0">
                <a:latin typeface="Book Antiqua" panose="02040602050305030304" pitchFamily="18" charset="0"/>
              </a:rPr>
              <a:t> point </a:t>
            </a:r>
            <a:r>
              <a:rPr lang="it-IT" sz="2400" i="1" dirty="0" err="1">
                <a:latin typeface="Book Antiqua" panose="02040602050305030304" pitchFamily="18" charset="0"/>
              </a:rPr>
              <a:t>constraints</a:t>
            </a:r>
            <a:r>
              <a:rPr lang="it-IT" sz="2400" i="1" dirty="0">
                <a:latin typeface="Book Antiqua" panose="02040602050305030304" pitchFamily="18" charset="0"/>
              </a:rPr>
              <a:t> are </a:t>
            </a:r>
            <a:r>
              <a:rPr lang="it-IT" sz="2400" i="1" dirty="0" err="1">
                <a:latin typeface="Book Antiqua" panose="02040602050305030304" pitchFamily="18" charset="0"/>
              </a:rPr>
              <a:t>only</a:t>
            </a:r>
            <a:r>
              <a:rPr lang="it-IT" sz="2400" i="1" dirty="0">
                <a:latin typeface="Book Antiqua" panose="02040602050305030304" pitchFamily="18" charset="0"/>
              </a:rPr>
              <a:t> on the input u.</a:t>
            </a:r>
          </a:p>
          <a:p>
            <a:pPr lvl="1" defTabSz="512063">
              <a:defRPr sz="3024" b="1">
                <a:latin typeface="Agency FB"/>
                <a:ea typeface="Agency FB"/>
                <a:cs typeface="Agency FB"/>
                <a:sym typeface="Agency FB"/>
              </a:defRPr>
            </a:pPr>
            <a:r>
              <a:rPr lang="it-IT" sz="2400" i="1" dirty="0" err="1">
                <a:latin typeface="Book Antiqua" panose="02040602050305030304" pitchFamily="18" charset="0"/>
              </a:rPr>
              <a:t>Comparison</a:t>
            </a:r>
            <a:r>
              <a:rPr lang="it-IT" sz="2400" i="1" dirty="0">
                <a:latin typeface="Book Antiqua" panose="02040602050305030304" pitchFamily="18" charset="0"/>
              </a:rPr>
              <a:t> with LQ: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938229AC-8281-412E-8DFD-D8CE7E7D9892}"/>
              </a:ext>
            </a:extLst>
          </p:cNvPr>
          <p:cNvSpPr>
            <a:spLocks noGrp="1"/>
          </p:cNvSpPr>
          <p:nvPr/>
        </p:nvSpPr>
        <p:spPr>
          <a:xfrm>
            <a:off x="487766" y="0"/>
            <a:ext cx="11553412" cy="1144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4) </a:t>
            </a:r>
            <a:r>
              <a:rPr lang="en-US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MPC with control constraint</a:t>
            </a:r>
            <a:endParaRPr lang="it-IT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39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A411E88-9047-4D3A-A08E-09CEDD000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21" y="2180354"/>
            <a:ext cx="10849159" cy="45709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407ABC9B-8E70-4A2F-9305-52CAEFC74C13}"/>
                  </a:ext>
                </a:extLst>
              </p:cNvPr>
              <p:cNvSpPr/>
              <p:nvPr/>
            </p:nvSpPr>
            <p:spPr>
              <a:xfrm>
                <a:off x="1929375" y="1144361"/>
                <a:ext cx="833324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ctr" defTabSz="512063">
                  <a:defRPr sz="3024" b="1">
                    <a:latin typeface="Agency FB"/>
                    <a:ea typeface="Agency FB"/>
                    <a:cs typeface="Agency FB"/>
                    <a:sym typeface="Agency FB"/>
                  </a:defRPr>
                </a:pPr>
                <a:r>
                  <a:rPr lang="it-IT" sz="2400" i="1" dirty="0">
                    <a:latin typeface="Book Antiqua" panose="02040602050305030304" pitchFamily="18" charset="0"/>
                  </a:rPr>
                  <a:t>In </a:t>
                </a:r>
                <a:r>
                  <a:rPr lang="it-IT" sz="2400" i="1" dirty="0" err="1">
                    <a:latin typeface="Book Antiqua" panose="02040602050305030304" pitchFamily="18" charset="0"/>
                  </a:rPr>
                  <a:t>this</a:t>
                </a:r>
                <a:r>
                  <a:rPr lang="it-IT" sz="2400" i="1" dirty="0">
                    <a:latin typeface="Book Antiqua" panose="02040602050305030304" pitchFamily="18" charset="0"/>
                  </a:rPr>
                  <a:t> point </a:t>
                </a:r>
                <a:r>
                  <a:rPr lang="it-IT" sz="2400" i="1" dirty="0" err="1">
                    <a:latin typeface="Book Antiqua" panose="02040602050305030304" pitchFamily="18" charset="0"/>
                  </a:rPr>
                  <a:t>constraints</a:t>
                </a:r>
                <a:r>
                  <a:rPr lang="it-IT" sz="2400" i="1" dirty="0">
                    <a:latin typeface="Book Antiqua" panose="02040602050305030304" pitchFamily="18" charset="0"/>
                  </a:rPr>
                  <a:t> are on the state x</a:t>
                </a:r>
                <a:r>
                  <a:rPr lang="it-IT" sz="2400" i="1" baseline="-25000" dirty="0">
                    <a:latin typeface="Book Antiqua" panose="02040602050305030304" pitchFamily="18" charset="0"/>
                  </a:rPr>
                  <a:t>2</a:t>
                </a:r>
                <a:r>
                  <a:rPr lang="it-IT" sz="2400" i="1" dirty="0">
                    <a:latin typeface="Book Antiqua" panose="02040602050305030304" pitchFamily="18" charset="0"/>
                  </a:rPr>
                  <a:t>(pitch angle).</a:t>
                </a:r>
              </a:p>
              <a:p>
                <a:pPr lvl="1" algn="ctr" defTabSz="512063">
                  <a:defRPr sz="3024" b="1">
                    <a:latin typeface="Agency FB"/>
                    <a:ea typeface="Agency FB"/>
                    <a:cs typeface="Agency FB"/>
                    <a:sym typeface="Agency FB"/>
                  </a:defRPr>
                </a:pPr>
                <a:r>
                  <a:rPr lang="it-IT" sz="2400" i="1" dirty="0">
                    <a:latin typeface="Book Antiqua" panose="02040602050305030304" pitchFamily="18" charset="0"/>
                  </a:rPr>
                  <a:t>-20°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it-IT" sz="2400" i="1" dirty="0">
                        <a:latin typeface="Book Antiqua" panose="0204060205030503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it-IT" sz="2400" i="1" baseline="-25000" dirty="0">
                        <a:latin typeface="Book Antiqua" panose="02040602050305030304" pitchFamily="18" charset="0"/>
                      </a:rPr>
                      <m:t>2</m:t>
                    </m:r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it-IT" sz="2400" i="1" dirty="0">
                    <a:latin typeface="Book Antiqua" panose="02040602050305030304" pitchFamily="18" charset="0"/>
                  </a:rPr>
                  <a:t>20°</a:t>
                </a:r>
              </a:p>
            </p:txBody>
          </p:sp>
        </mc:Choice>
        <mc:Fallback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407ABC9B-8E70-4A2F-9305-52CAEFC74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375" y="1144361"/>
                <a:ext cx="8333249" cy="830997"/>
              </a:xfrm>
              <a:prstGeom prst="rect">
                <a:avLst/>
              </a:prstGeom>
              <a:blipFill>
                <a:blip r:embed="rId3"/>
                <a:stretch>
                  <a:fillRect t="-5882" r="-512" b="-169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olo 1">
            <a:extLst>
              <a:ext uri="{FF2B5EF4-FFF2-40B4-BE49-F238E27FC236}">
                <a16:creationId xmlns:a16="http://schemas.microsoft.com/office/drawing/2014/main" id="{41051E51-447C-4DE1-A4B2-44ABF34DEDCE}"/>
              </a:ext>
            </a:extLst>
          </p:cNvPr>
          <p:cNvSpPr>
            <a:spLocks noGrp="1"/>
          </p:cNvSpPr>
          <p:nvPr/>
        </p:nvSpPr>
        <p:spPr>
          <a:xfrm>
            <a:off x="487766" y="0"/>
            <a:ext cx="11553412" cy="1144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5) </a:t>
            </a:r>
            <a:r>
              <a:rPr lang="en-US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MPC with state x2 constraint</a:t>
            </a:r>
            <a:endParaRPr lang="it-IT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159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A8180DA0-8899-4FD9-A069-D8A3B4760333}"/>
                  </a:ext>
                </a:extLst>
              </p:cNvPr>
              <p:cNvSpPr/>
              <p:nvPr/>
            </p:nvSpPr>
            <p:spPr>
              <a:xfrm>
                <a:off x="196770" y="1029889"/>
                <a:ext cx="1140106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ctr" defTabSz="512063">
                  <a:defRPr sz="3024" b="1">
                    <a:latin typeface="Agency FB"/>
                    <a:ea typeface="Agency FB"/>
                    <a:cs typeface="Agency FB"/>
                    <a:sym typeface="Agency FB"/>
                  </a:defRPr>
                </a:pPr>
                <a:r>
                  <a:rPr lang="en-AU" sz="2400" i="1" dirty="0">
                    <a:latin typeface="Book Antiqua" panose="02040602050305030304" pitchFamily="18" charset="0"/>
                  </a:rPr>
                  <a:t>In this point we have overshoot constraints on the state x</a:t>
                </a:r>
                <a:r>
                  <a:rPr lang="en-AU" sz="2400" i="1" baseline="-25000" dirty="0">
                    <a:latin typeface="Book Antiqua" panose="02040602050305030304" pitchFamily="18" charset="0"/>
                  </a:rPr>
                  <a:t>4</a:t>
                </a:r>
                <a:r>
                  <a:rPr lang="en-AU" sz="2400" i="1" dirty="0">
                    <a:latin typeface="Book Antiqua" panose="02040602050305030304" pitchFamily="18" charset="0"/>
                  </a:rPr>
                  <a:t>(Altitude).</a:t>
                </a:r>
              </a:p>
              <a:p>
                <a:pPr lvl="1" algn="ctr" defTabSz="512063">
                  <a:defRPr sz="3024" b="1">
                    <a:latin typeface="Agency FB"/>
                    <a:ea typeface="Agency FB"/>
                    <a:cs typeface="Agency FB"/>
                    <a:sym typeface="Agency FB"/>
                  </a:defRPr>
                </a:pPr>
                <a:r>
                  <a:rPr lang="en-AU" sz="2400" i="1" dirty="0">
                    <a:latin typeface="Book Antiqua" panose="02040602050305030304" pitchFamily="18" charset="0"/>
                  </a:rPr>
                  <a:t>In addiction is maintained all the previous constraints.</a:t>
                </a:r>
              </a:p>
              <a:p>
                <a:pPr lvl="1" algn="ctr" defTabSz="512063">
                  <a:defRPr sz="3024" b="1">
                    <a:latin typeface="Agency FB"/>
                    <a:ea typeface="Agency FB"/>
                    <a:cs typeface="Agency FB"/>
                    <a:sym typeface="Agency FB"/>
                  </a:defRPr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400" i="1" smtClean="0">
                        <a:latin typeface="Book Antiqua" panose="0204060205030503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AU" sz="2400" b="1" i="1" baseline="-25000" smtClean="0">
                        <a:latin typeface="Book Antiqua" panose="02040602050305030304" pitchFamily="18" charset="0"/>
                      </a:rPr>
                      <m:t>4</m:t>
                    </m:r>
                    <m:r>
                      <a:rPr lang="en-A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AU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AU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sz="2400" i="1" dirty="0">
                    <a:latin typeface="Book Antiqua" panose="02040602050305030304" pitchFamily="18" charset="0"/>
                  </a:rPr>
                  <a:t>200m</a:t>
                </a:r>
              </a:p>
            </p:txBody>
          </p:sp>
        </mc:Choice>
        <mc:Fallback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A8180DA0-8899-4FD9-A069-D8A3B47603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0" y="1029889"/>
                <a:ext cx="11401063" cy="1200329"/>
              </a:xfrm>
              <a:prstGeom prst="rect">
                <a:avLst/>
              </a:prstGeom>
              <a:blipFill>
                <a:blip r:embed="rId2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E6286D54-6221-47FF-B105-EA9552053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70" y="2377439"/>
            <a:ext cx="11907779" cy="4140000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45052188-A1EA-42C7-987A-CC0BA75C5CF3}"/>
              </a:ext>
            </a:extLst>
          </p:cNvPr>
          <p:cNvSpPr>
            <a:spLocks noGrp="1"/>
          </p:cNvSpPr>
          <p:nvPr/>
        </p:nvSpPr>
        <p:spPr>
          <a:xfrm>
            <a:off x="487766" y="0"/>
            <a:ext cx="11553412" cy="1144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6) </a:t>
            </a:r>
            <a:r>
              <a:rPr lang="en-US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MPC with state x4 constraint</a:t>
            </a:r>
            <a:endParaRPr lang="it-IT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59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C9C7749E-180E-4A25-9125-1736604C2153}"/>
              </a:ext>
            </a:extLst>
          </p:cNvPr>
          <p:cNvSpPr/>
          <p:nvPr/>
        </p:nvSpPr>
        <p:spPr>
          <a:xfrm>
            <a:off x="538480" y="2043782"/>
            <a:ext cx="5872480" cy="304800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8A692FF-1A1C-43C6-8255-82626864A6A3}"/>
              </a:ext>
            </a:extLst>
          </p:cNvPr>
          <p:cNvSpPr txBox="1">
            <a:spLocks/>
          </p:cNvSpPr>
          <p:nvPr/>
        </p:nvSpPr>
        <p:spPr>
          <a:xfrm>
            <a:off x="6844042" y="2260324"/>
            <a:ext cx="2047922" cy="4022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b="1" u="sng" dirty="0"/>
              <a:t>Angles needed </a:t>
            </a:r>
          </a:p>
        </p:txBody>
      </p:sp>
      <p:pic>
        <p:nvPicPr>
          <p:cNvPr id="3" name="Segnaposto contenuto 17">
            <a:extLst>
              <a:ext uri="{FF2B5EF4-FFF2-40B4-BE49-F238E27FC236}">
                <a16:creationId xmlns:a16="http://schemas.microsoft.com/office/drawing/2014/main" id="{4E3D05A1-06D0-46A3-BC75-3AC25F51D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23"/>
          <a:stretch/>
        </p:blipFill>
        <p:spPr>
          <a:xfrm>
            <a:off x="980440" y="2229216"/>
            <a:ext cx="5291138" cy="26771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25082F-82F9-4987-AC44-2A2A85EC7C5E}"/>
              </a:ext>
            </a:extLst>
          </p:cNvPr>
          <p:cNvSpPr txBox="1"/>
          <p:nvPr/>
        </p:nvSpPr>
        <p:spPr>
          <a:xfrm>
            <a:off x="6844042" y="2838774"/>
            <a:ext cx="4536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1)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Angle of attack: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angle between the body's reference line and the oncoming flow.</a:t>
            </a:r>
          </a:p>
          <a:p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2) Pitch angle: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angle between the longitudinal axis (where the airplane is pointed) and the horizon.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5AEA93A-55DB-48AB-9685-475ECE065DB6}"/>
              </a:ext>
            </a:extLst>
          </p:cNvPr>
          <p:cNvSpPr txBox="1"/>
          <p:nvPr/>
        </p:nvSpPr>
        <p:spPr>
          <a:xfrm>
            <a:off x="4380267" y="90973"/>
            <a:ext cx="3431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solidFill>
                  <a:srgbClr val="00B0F0"/>
                </a:solidFill>
                <a:latin typeface="Book Antiqua" panose="0204060205030503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66374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67E07DE4-41BF-451F-B69B-D2F9D28C05E2}"/>
                  </a:ext>
                </a:extLst>
              </p:cNvPr>
              <p:cNvSpPr/>
              <p:nvPr/>
            </p:nvSpPr>
            <p:spPr>
              <a:xfrm>
                <a:off x="196770" y="854791"/>
                <a:ext cx="11401063" cy="1392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ctr" defTabSz="512063">
                  <a:defRPr sz="3024" b="1">
                    <a:latin typeface="Agency FB"/>
                    <a:ea typeface="Agency FB"/>
                    <a:cs typeface="Agency FB"/>
                    <a:sym typeface="Agency FB"/>
                  </a:defRPr>
                </a:pPr>
                <a:r>
                  <a:rPr lang="it-IT" sz="2400" dirty="0">
                    <a:latin typeface="Book Antiqua" panose="02040602050305030304" pitchFamily="18" charset="0"/>
                  </a:rPr>
                  <a:t>In </a:t>
                </a:r>
                <a:r>
                  <a:rPr lang="it-IT" sz="2400" dirty="0" err="1">
                    <a:latin typeface="Book Antiqua" panose="02040602050305030304" pitchFamily="18" charset="0"/>
                  </a:rPr>
                  <a:t>this</a:t>
                </a:r>
                <a:r>
                  <a:rPr lang="it-IT" sz="2400" dirty="0">
                    <a:latin typeface="Book Antiqua" panose="02040602050305030304" pitchFamily="18" charset="0"/>
                  </a:rPr>
                  <a:t> point </a:t>
                </a:r>
                <a:r>
                  <a:rPr lang="it-IT" sz="2400" dirty="0" err="1">
                    <a:latin typeface="Book Antiqua" panose="02040602050305030304" pitchFamily="18" charset="0"/>
                  </a:rPr>
                  <a:t>we</a:t>
                </a:r>
                <a:r>
                  <a:rPr lang="it-IT" sz="2400" dirty="0">
                    <a:latin typeface="Book Antiqua" panose="02040602050305030304" pitchFamily="18" charset="0"/>
                  </a:rPr>
                  <a:t> </a:t>
                </a:r>
                <a:r>
                  <a:rPr lang="it-IT" sz="2400" dirty="0" err="1">
                    <a:latin typeface="Book Antiqua" panose="02040602050305030304" pitchFamily="18" charset="0"/>
                  </a:rPr>
                  <a:t>have</a:t>
                </a:r>
                <a:r>
                  <a:rPr lang="it-IT" sz="2400" dirty="0">
                    <a:latin typeface="Book Antiqua" panose="02040602050305030304" pitchFamily="18" charset="0"/>
                  </a:rPr>
                  <a:t> </a:t>
                </a:r>
                <a:r>
                  <a:rPr lang="it-IT" sz="2400" dirty="0" err="1">
                    <a:latin typeface="Book Antiqua" panose="02040602050305030304" pitchFamily="18" charset="0"/>
                  </a:rPr>
                  <a:t>slew</a:t>
                </a:r>
                <a:r>
                  <a:rPr lang="it-IT" sz="2400" dirty="0">
                    <a:latin typeface="Book Antiqua" panose="02040602050305030304" pitchFamily="18" charset="0"/>
                  </a:rPr>
                  <a:t> rate </a:t>
                </a:r>
                <a:r>
                  <a:rPr lang="it-IT" sz="2400" dirty="0" err="1">
                    <a:latin typeface="Book Antiqua" panose="02040602050305030304" pitchFamily="18" charset="0"/>
                  </a:rPr>
                  <a:t>constraint</a:t>
                </a:r>
                <a:r>
                  <a:rPr lang="it-IT" sz="2400" dirty="0">
                    <a:latin typeface="Book Antiqua" panose="02040602050305030304" pitchFamily="18" charset="0"/>
                  </a:rPr>
                  <a:t> </a:t>
                </a:r>
                <a:r>
                  <a:rPr lang="it-IT" sz="2400" dirty="0" err="1">
                    <a:latin typeface="Book Antiqua" panose="02040602050305030304" pitchFamily="18" charset="0"/>
                  </a:rPr>
                  <a:t>added</a:t>
                </a:r>
                <a:r>
                  <a:rPr lang="it-IT" sz="2400" dirty="0">
                    <a:latin typeface="Book Antiqua" panose="02040602050305030304" pitchFamily="18" charset="0"/>
                  </a:rPr>
                  <a:t> to the </a:t>
                </a:r>
                <a:r>
                  <a:rPr lang="it-IT" sz="2400" dirty="0" err="1">
                    <a:latin typeface="Book Antiqua" panose="02040602050305030304" pitchFamily="18" charset="0"/>
                  </a:rPr>
                  <a:t>previous</a:t>
                </a:r>
                <a:r>
                  <a:rPr lang="it-IT" sz="2400" dirty="0">
                    <a:latin typeface="Book Antiqua" panose="02040602050305030304" pitchFamily="18" charset="0"/>
                  </a:rPr>
                  <a:t> </a:t>
                </a:r>
                <a:r>
                  <a:rPr lang="it-IT" sz="2400" dirty="0" err="1">
                    <a:latin typeface="Book Antiqua" panose="02040602050305030304" pitchFamily="18" charset="0"/>
                  </a:rPr>
                  <a:t>ones</a:t>
                </a:r>
                <a:r>
                  <a:rPr lang="it-IT" sz="2400" dirty="0">
                    <a:latin typeface="Book Antiqua" panose="02040602050305030304" pitchFamily="18" charset="0"/>
                  </a:rPr>
                  <a:t>.</a:t>
                </a:r>
              </a:p>
              <a:p>
                <a:pPr lvl="1" algn="ctr" defTabSz="512063">
                  <a:defRPr sz="3024" b="1">
                    <a:latin typeface="Agency FB"/>
                    <a:ea typeface="Agency FB"/>
                    <a:cs typeface="Agency FB"/>
                    <a:sym typeface="Agency FB"/>
                  </a:defRPr>
                </a:pPr>
                <a:r>
                  <a:rPr lang="it-IT" dirty="0">
                    <a:latin typeface="Book Antiqua" panose="02040602050305030304" pitchFamily="18" charset="0"/>
                    <a:ea typeface="Cambria Math" panose="02040503050406030204" pitchFamily="18" charset="0"/>
                  </a:rPr>
                  <a:t>-30°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m:rPr>
                        <m:nor/>
                      </m:rPr>
                      <a:rPr lang="it-IT" dirty="0" smtClean="0">
                        <a:latin typeface="Book Antiqua" panose="02040602050305030304" pitchFamily="18" charset="0"/>
                      </a:rPr>
                      <m:t>slew</m:t>
                    </m:r>
                    <m:r>
                      <m:rPr>
                        <m:nor/>
                      </m:rPr>
                      <a:rPr lang="it-IT" dirty="0" smtClean="0">
                        <a:latin typeface="Book Antiqua" panose="0204060205030503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dirty="0" smtClean="0">
                        <a:latin typeface="Book Antiqua" panose="02040602050305030304" pitchFamily="18" charset="0"/>
                      </a:rPr>
                      <m:t>rate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it-IT" dirty="0">
                    <a:latin typeface="Book Antiqua" panose="02040602050305030304" pitchFamily="18" charset="0"/>
                  </a:rPr>
                  <a:t>+30°</a:t>
                </a:r>
              </a:p>
              <a:p>
                <a:pPr lvl="1" algn="ctr" defTabSz="512063">
                  <a:defRPr sz="3024" b="1">
                    <a:latin typeface="Agency FB"/>
                    <a:ea typeface="Agency FB"/>
                    <a:cs typeface="Agency FB"/>
                    <a:sym typeface="Agency FB"/>
                  </a:defRPr>
                </a:pPr>
                <a:endParaRPr lang="it-IT" dirty="0">
                  <a:latin typeface="Book Antiqua" panose="02040602050305030304" pitchFamily="18" charset="0"/>
                </a:endParaRPr>
              </a:p>
            </p:txBody>
          </p:sp>
        </mc:Choice>
        <mc:Fallback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67E07DE4-41BF-451F-B69B-D2F9D28C0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0" y="854791"/>
                <a:ext cx="11401063" cy="1392432"/>
              </a:xfrm>
              <a:prstGeom prst="rect">
                <a:avLst/>
              </a:prstGeom>
              <a:blipFill>
                <a:blip r:embed="rId2"/>
                <a:stretch>
                  <a:fillRect t="-34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CE5C13AF-8BCB-4A2B-ADD5-71987BA6D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69" y="1854330"/>
            <a:ext cx="10426863" cy="4608000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EB823B29-A4AD-42C8-B302-AD39FC8AFAF3}"/>
              </a:ext>
            </a:extLst>
          </p:cNvPr>
          <p:cNvSpPr>
            <a:spLocks noGrp="1"/>
          </p:cNvSpPr>
          <p:nvPr/>
        </p:nvSpPr>
        <p:spPr>
          <a:xfrm>
            <a:off x="487766" y="0"/>
            <a:ext cx="11553412" cy="1144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7) </a:t>
            </a:r>
            <a:r>
              <a:rPr lang="en-US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MPC with slew rate constraint</a:t>
            </a:r>
            <a:endParaRPr lang="it-IT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22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7E02412-27DB-4A21-BFA0-C4A3A9ACA852}"/>
              </a:ext>
            </a:extLst>
          </p:cNvPr>
          <p:cNvSpPr/>
          <p:nvPr/>
        </p:nvSpPr>
        <p:spPr>
          <a:xfrm>
            <a:off x="684450" y="975361"/>
            <a:ext cx="11248470" cy="927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defTabSz="512063">
              <a:defRPr sz="3024" b="1">
                <a:latin typeface="Agency FB"/>
                <a:ea typeface="Agency FB"/>
                <a:cs typeface="Agency FB"/>
                <a:sym typeface="Agency FB"/>
              </a:defRPr>
            </a:pPr>
            <a:r>
              <a:rPr lang="it-IT" sz="2400" dirty="0" err="1">
                <a:latin typeface="Book Antiqua" panose="02040602050305030304" pitchFamily="18" charset="0"/>
              </a:rPr>
              <a:t>Comparison</a:t>
            </a:r>
            <a:r>
              <a:rPr lang="it-IT" sz="2400" dirty="0">
                <a:latin typeface="Book Antiqua" panose="02040602050305030304" pitchFamily="18" charset="0"/>
              </a:rPr>
              <a:t> of </a:t>
            </a:r>
            <a:r>
              <a:rPr lang="it-IT" sz="2400" dirty="0" err="1">
                <a:latin typeface="Book Antiqua" panose="02040602050305030304" pitchFamily="18" charset="0"/>
              </a:rPr>
              <a:t>all</a:t>
            </a:r>
            <a:r>
              <a:rPr lang="it-IT" sz="2400" dirty="0">
                <a:latin typeface="Book Antiqua" panose="02040602050305030304" pitchFamily="18" charset="0"/>
              </a:rPr>
              <a:t> the output with and </a:t>
            </a:r>
            <a:r>
              <a:rPr lang="it-IT" sz="2400" dirty="0" err="1">
                <a:latin typeface="Book Antiqua" panose="02040602050305030304" pitchFamily="18" charset="0"/>
              </a:rPr>
              <a:t>without</a:t>
            </a:r>
            <a:r>
              <a:rPr lang="it-IT" sz="2400" dirty="0">
                <a:latin typeface="Book Antiqua" panose="02040602050305030304" pitchFamily="18" charset="0"/>
              </a:rPr>
              <a:t> </a:t>
            </a:r>
            <a:r>
              <a:rPr lang="it-IT" sz="2400" dirty="0" err="1">
                <a:latin typeface="Book Antiqua" panose="02040602050305030304" pitchFamily="18" charset="0"/>
              </a:rPr>
              <a:t>slew</a:t>
            </a:r>
            <a:r>
              <a:rPr lang="it-IT" sz="2400" dirty="0">
                <a:latin typeface="Book Antiqua" panose="02040602050305030304" pitchFamily="18" charset="0"/>
              </a:rPr>
              <a:t> rate </a:t>
            </a:r>
            <a:r>
              <a:rPr lang="it-IT" sz="2400" dirty="0" err="1">
                <a:latin typeface="Book Antiqua" panose="02040602050305030304" pitchFamily="18" charset="0"/>
              </a:rPr>
              <a:t>constraint</a:t>
            </a:r>
            <a:r>
              <a:rPr lang="it-IT" sz="2400" dirty="0">
                <a:latin typeface="Book Antiqua" panose="02040602050305030304" pitchFamily="18" charset="0"/>
              </a:rPr>
              <a:t> :</a:t>
            </a:r>
          </a:p>
          <a:p>
            <a:pPr lvl="1" algn="ctr" defTabSz="512063">
              <a:defRPr sz="3024" b="1">
                <a:latin typeface="Agency FB"/>
                <a:ea typeface="Agency FB"/>
                <a:cs typeface="Agency FB"/>
                <a:sym typeface="Agency FB"/>
              </a:defRPr>
            </a:pPr>
            <a:r>
              <a:rPr lang="it-IT" dirty="0">
                <a:latin typeface="Book Antiqua" panose="02040602050305030304" pitchFamily="18" charset="0"/>
              </a:rPr>
              <a:t>Pitch angle, </a:t>
            </a:r>
            <a:r>
              <a:rPr lang="it-IT" dirty="0" err="1">
                <a:latin typeface="Book Antiqua" panose="02040602050305030304" pitchFamily="18" charset="0"/>
              </a:rPr>
              <a:t>altitude</a:t>
            </a:r>
            <a:r>
              <a:rPr lang="it-IT" dirty="0">
                <a:latin typeface="Book Antiqua" panose="02040602050305030304" pitchFamily="18" charset="0"/>
              </a:rPr>
              <a:t>, speed.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DD8576F-399C-4FCF-9B36-E29ACB591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31" y="2645545"/>
            <a:ext cx="10093670" cy="4786991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BE42EAA9-8AA6-4645-9E4D-8A35E5E90A03}"/>
              </a:ext>
            </a:extLst>
          </p:cNvPr>
          <p:cNvSpPr>
            <a:spLocks noGrp="1"/>
          </p:cNvSpPr>
          <p:nvPr/>
        </p:nvSpPr>
        <p:spPr>
          <a:xfrm>
            <a:off x="487766" y="0"/>
            <a:ext cx="11553412" cy="1144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7) </a:t>
            </a:r>
            <a:r>
              <a:rPr lang="en-US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MPC with slew rate constraint</a:t>
            </a:r>
            <a:endParaRPr lang="it-IT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648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CA686963-A270-4551-BA57-BF3D50F82CD2}"/>
              </a:ext>
            </a:extLst>
          </p:cNvPr>
          <p:cNvSpPr/>
          <p:nvPr/>
        </p:nvSpPr>
        <p:spPr>
          <a:xfrm>
            <a:off x="684450" y="975360"/>
            <a:ext cx="11202750" cy="149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defTabSz="512063">
              <a:defRPr sz="3024" b="1">
                <a:latin typeface="Agency FB"/>
                <a:ea typeface="Agency FB"/>
                <a:cs typeface="Agency FB"/>
                <a:sym typeface="Agency FB"/>
              </a:defRPr>
            </a:pPr>
            <a:r>
              <a:rPr lang="it-IT" dirty="0">
                <a:latin typeface="Book Antiqua" panose="02040602050305030304" pitchFamily="18" charset="0"/>
              </a:rPr>
              <a:t>The </a:t>
            </a:r>
            <a:r>
              <a:rPr lang="it-IT" dirty="0" err="1">
                <a:latin typeface="Book Antiqua" panose="02040602050305030304" pitchFamily="18" charset="0"/>
              </a:rPr>
              <a:t>request</a:t>
            </a:r>
            <a:r>
              <a:rPr lang="it-IT" dirty="0">
                <a:latin typeface="Book Antiqua" panose="02040602050305030304" pitchFamily="18" charset="0"/>
              </a:rPr>
              <a:t> </a:t>
            </a:r>
            <a:r>
              <a:rPr lang="it-IT" dirty="0" err="1">
                <a:latin typeface="Book Antiqua" panose="02040602050305030304" pitchFamily="18" charset="0"/>
              </a:rPr>
              <a:t>is</a:t>
            </a:r>
            <a:r>
              <a:rPr lang="it-IT" dirty="0">
                <a:latin typeface="Book Antiqua" panose="02040602050305030304" pitchFamily="18" charset="0"/>
              </a:rPr>
              <a:t> to </a:t>
            </a:r>
            <a:r>
              <a:rPr lang="it-IT" dirty="0" err="1">
                <a:latin typeface="Book Antiqua" panose="02040602050305030304" pitchFamily="18" charset="0"/>
              </a:rPr>
              <a:t>develop</a:t>
            </a:r>
            <a:r>
              <a:rPr lang="it-IT" dirty="0">
                <a:latin typeface="Book Antiqua" panose="02040602050305030304" pitchFamily="18" charset="0"/>
              </a:rPr>
              <a:t> the MPC controller </a:t>
            </a:r>
            <a:r>
              <a:rPr lang="it-IT" dirty="0" err="1">
                <a:latin typeface="Book Antiqua" panose="02040602050305030304" pitchFamily="18" charset="0"/>
              </a:rPr>
              <a:t>assuming</a:t>
            </a:r>
            <a:r>
              <a:rPr lang="it-IT" dirty="0">
                <a:latin typeface="Book Antiqua" panose="02040602050305030304" pitchFamily="18" charset="0"/>
              </a:rPr>
              <a:t> </a:t>
            </a:r>
            <a:r>
              <a:rPr lang="it-IT" dirty="0" err="1">
                <a:latin typeface="Book Antiqua" panose="02040602050305030304" pitchFamily="18" charset="0"/>
              </a:rPr>
              <a:t>that</a:t>
            </a:r>
            <a:r>
              <a:rPr lang="it-IT" dirty="0">
                <a:latin typeface="Book Antiqua" panose="02040602050305030304" pitchFamily="18" charset="0"/>
              </a:rPr>
              <a:t> the state </a:t>
            </a:r>
            <a:r>
              <a:rPr lang="it-IT" dirty="0" err="1">
                <a:latin typeface="Book Antiqua" panose="02040602050305030304" pitchFamily="18" charset="0"/>
              </a:rPr>
              <a:t>is</a:t>
            </a:r>
            <a:r>
              <a:rPr lang="it-IT" dirty="0">
                <a:latin typeface="Book Antiqua" panose="02040602050305030304" pitchFamily="18" charset="0"/>
              </a:rPr>
              <a:t> </a:t>
            </a:r>
            <a:r>
              <a:rPr lang="it-IT" dirty="0" err="1">
                <a:latin typeface="Book Antiqua" panose="02040602050305030304" pitchFamily="18" charset="0"/>
              </a:rPr>
              <a:t>not</a:t>
            </a:r>
            <a:r>
              <a:rPr lang="it-IT" dirty="0">
                <a:latin typeface="Book Antiqua" panose="02040602050305030304" pitchFamily="18" charset="0"/>
              </a:rPr>
              <a:t> </a:t>
            </a:r>
            <a:r>
              <a:rPr lang="it-IT" dirty="0" err="1">
                <a:latin typeface="Book Antiqua" panose="02040602050305030304" pitchFamily="18" charset="0"/>
              </a:rPr>
              <a:t>measurable,with</a:t>
            </a:r>
            <a:r>
              <a:rPr lang="it-IT" dirty="0">
                <a:latin typeface="Book Antiqua" panose="02040602050305030304" pitchFamily="18" charset="0"/>
              </a:rPr>
              <a:t> the </a:t>
            </a:r>
            <a:r>
              <a:rPr lang="it-IT" dirty="0" err="1">
                <a:latin typeface="Book Antiqua" panose="02040602050305030304" pitchFamily="18" charset="0"/>
              </a:rPr>
              <a:t>suggestion</a:t>
            </a:r>
            <a:r>
              <a:rPr lang="it-IT" dirty="0">
                <a:latin typeface="Book Antiqua" panose="02040602050305030304" pitchFamily="18" charset="0"/>
              </a:rPr>
              <a:t> of </a:t>
            </a:r>
            <a:r>
              <a:rPr lang="it-IT" dirty="0" err="1">
                <a:latin typeface="Book Antiqua" panose="02040602050305030304" pitchFamily="18" charset="0"/>
              </a:rPr>
              <a:t>using</a:t>
            </a:r>
            <a:r>
              <a:rPr lang="it-IT" dirty="0">
                <a:latin typeface="Book Antiqua" panose="02040602050305030304" pitchFamily="18" charset="0"/>
              </a:rPr>
              <a:t> a </a:t>
            </a:r>
            <a:r>
              <a:rPr lang="it-IT" dirty="0" err="1">
                <a:latin typeface="Book Antiqua" panose="02040602050305030304" pitchFamily="18" charset="0"/>
              </a:rPr>
              <a:t>Kalman</a:t>
            </a:r>
            <a:r>
              <a:rPr lang="it-IT" dirty="0">
                <a:latin typeface="Book Antiqua" panose="02040602050305030304" pitchFamily="18" charset="0"/>
              </a:rPr>
              <a:t> filter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A27A7BA-4B59-4402-B20E-ADA586947897}"/>
              </a:ext>
            </a:extLst>
          </p:cNvPr>
          <p:cNvSpPr>
            <a:spLocks noGrp="1"/>
          </p:cNvSpPr>
          <p:nvPr/>
        </p:nvSpPr>
        <p:spPr>
          <a:xfrm>
            <a:off x="487766" y="0"/>
            <a:ext cx="11553412" cy="1144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8) </a:t>
            </a:r>
            <a:r>
              <a:rPr lang="en-US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MPC with Kalman Filter</a:t>
            </a:r>
            <a:endParaRPr lang="it-IT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2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3A947F-BA6C-4411-9E7B-34979A322AA4}"/>
              </a:ext>
            </a:extLst>
          </p:cNvPr>
          <p:cNvSpPr txBox="1"/>
          <p:nvPr/>
        </p:nvSpPr>
        <p:spPr>
          <a:xfrm>
            <a:off x="2113782" y="1014682"/>
            <a:ext cx="8166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ook Antiqua" panose="02040602050305030304" pitchFamily="18" charset="0"/>
              </a:rPr>
              <a:t>Realization of a controller that stabilizes a Cessna Citation 500 Aircraft</a:t>
            </a:r>
            <a:endParaRPr lang="it-IT" sz="2000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8829CEF-FE14-4998-86B2-DFAE96FE115F}"/>
                  </a:ext>
                </a:extLst>
              </p:cNvPr>
              <p:cNvSpPr txBox="1"/>
              <p:nvPr/>
            </p:nvSpPr>
            <p:spPr>
              <a:xfrm>
                <a:off x="1609431" y="2346799"/>
                <a:ext cx="23783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𝐴𝑥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it-IT" b="0" dirty="0">
                  <a:latin typeface="Book Antiqua" panose="0204060205030503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𝐶𝑥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𝐷𝑢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8829CEF-FE14-4998-86B2-DFAE96FE1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431" y="2346799"/>
                <a:ext cx="2378343" cy="646331"/>
              </a:xfrm>
              <a:prstGeom prst="rect">
                <a:avLst/>
              </a:prstGeom>
              <a:blipFill>
                <a:blip r:embed="rId2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BB23DB38-F124-4DB0-AC0B-55BC8047A653}"/>
              </a:ext>
            </a:extLst>
          </p:cNvPr>
          <p:cNvSpPr/>
          <p:nvPr/>
        </p:nvSpPr>
        <p:spPr>
          <a:xfrm>
            <a:off x="1454913" y="2346798"/>
            <a:ext cx="79899" cy="64633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C92F3B3-5CBE-4716-AFBA-EA69134BA3FE}"/>
              </a:ext>
            </a:extLst>
          </p:cNvPr>
          <p:cNvSpPr txBox="1"/>
          <p:nvPr/>
        </p:nvSpPr>
        <p:spPr>
          <a:xfrm>
            <a:off x="330961" y="2469908"/>
            <a:ext cx="1082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Book Antiqua" panose="02040602050305030304" pitchFamily="18" charset="0"/>
              </a:rPr>
              <a:t>Model :</a:t>
            </a:r>
          </a:p>
        </p:txBody>
      </p:sp>
      <p:pic>
        <p:nvPicPr>
          <p:cNvPr id="10" name="Immagine 9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2DE35892-BD1C-44E8-97A9-9AFC09A12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9061"/>
            <a:ext cx="5549556" cy="2123051"/>
          </a:xfrm>
          <a:prstGeom prst="rect">
            <a:avLst/>
          </a:prstGeom>
        </p:spPr>
      </p:pic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7CB7D857-FF11-4065-929B-F09508CB35FE}"/>
              </a:ext>
            </a:extLst>
          </p:cNvPr>
          <p:cNvSpPr/>
          <p:nvPr/>
        </p:nvSpPr>
        <p:spPr>
          <a:xfrm>
            <a:off x="4380267" y="2484974"/>
            <a:ext cx="1263726" cy="291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FA5B4D3-56E0-4F20-AA4D-4B0A266C918E}"/>
              </a:ext>
            </a:extLst>
          </p:cNvPr>
          <p:cNvSpPr txBox="1"/>
          <p:nvPr/>
        </p:nvSpPr>
        <p:spPr>
          <a:xfrm>
            <a:off x="4380267" y="90973"/>
            <a:ext cx="3431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solidFill>
                  <a:srgbClr val="00B0F0"/>
                </a:solidFill>
                <a:latin typeface="Book Antiqua" panose="02040602050305030304" pitchFamily="18" charset="0"/>
              </a:rPr>
              <a:t>Introduction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A01A8F0-5D53-4920-8FAE-25CA270AE17C}"/>
              </a:ext>
            </a:extLst>
          </p:cNvPr>
          <p:cNvSpPr txBox="1"/>
          <p:nvPr/>
        </p:nvSpPr>
        <p:spPr>
          <a:xfrm>
            <a:off x="942513" y="4976163"/>
            <a:ext cx="10306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ook Antiqua" panose="02040602050305030304" pitchFamily="18" charset="0"/>
              </a:rPr>
              <a:t>The model is linearized at an altitude of 5000 m and a speed of 128.2 m/sec</a:t>
            </a:r>
            <a:endParaRPr lang="it-IT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6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93D1D632-B2E9-41B5-BD83-A8262BA5A138}"/>
              </a:ext>
            </a:extLst>
          </p:cNvPr>
          <p:cNvCxnSpPr>
            <a:cxnSpLocks/>
          </p:cNvCxnSpPr>
          <p:nvPr/>
        </p:nvCxnSpPr>
        <p:spPr>
          <a:xfrm flipH="1">
            <a:off x="1752029" y="1848182"/>
            <a:ext cx="3929680" cy="1232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FF2F4A8-26FC-4D9E-ACAA-E29587420120}"/>
              </a:ext>
            </a:extLst>
          </p:cNvPr>
          <p:cNvCxnSpPr>
            <a:cxnSpLocks/>
          </p:cNvCxnSpPr>
          <p:nvPr/>
        </p:nvCxnSpPr>
        <p:spPr>
          <a:xfrm flipH="1">
            <a:off x="1500326" y="1848182"/>
            <a:ext cx="4181383" cy="485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3F3538C6-7C58-4127-BB1B-DD9AD7144053}"/>
              </a:ext>
            </a:extLst>
          </p:cNvPr>
          <p:cNvCxnSpPr>
            <a:cxnSpLocks/>
          </p:cNvCxnSpPr>
          <p:nvPr/>
        </p:nvCxnSpPr>
        <p:spPr>
          <a:xfrm>
            <a:off x="736847" y="1848182"/>
            <a:ext cx="689794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FCB6326-F64C-493F-B5C6-67D16C508C63}"/>
              </a:ext>
            </a:extLst>
          </p:cNvPr>
          <p:cNvCxnSpPr>
            <a:cxnSpLocks/>
          </p:cNvCxnSpPr>
          <p:nvPr/>
        </p:nvCxnSpPr>
        <p:spPr>
          <a:xfrm>
            <a:off x="671882" y="4791802"/>
            <a:ext cx="689794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Freccia circolare a destra 8">
            <a:extLst>
              <a:ext uri="{FF2B5EF4-FFF2-40B4-BE49-F238E27FC236}">
                <a16:creationId xmlns:a16="http://schemas.microsoft.com/office/drawing/2014/main" id="{C70A534E-3BFE-448A-9D9F-75B92A7B252B}"/>
              </a:ext>
            </a:extLst>
          </p:cNvPr>
          <p:cNvSpPr/>
          <p:nvPr/>
        </p:nvSpPr>
        <p:spPr>
          <a:xfrm rot="20571022">
            <a:off x="1798937" y="1874626"/>
            <a:ext cx="294601" cy="1132334"/>
          </a:xfrm>
          <a:prstGeom prst="curvedRightArrow">
            <a:avLst>
              <a:gd name="adj1" fmla="val 0"/>
              <a:gd name="adj2" fmla="val 19429"/>
              <a:gd name="adj3" fmla="val 15061"/>
            </a:avLst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Freccia circolare a destra 9">
            <a:extLst>
              <a:ext uri="{FF2B5EF4-FFF2-40B4-BE49-F238E27FC236}">
                <a16:creationId xmlns:a16="http://schemas.microsoft.com/office/drawing/2014/main" id="{23DACF12-F0AD-4CB5-9545-E20345B0FB1C}"/>
              </a:ext>
            </a:extLst>
          </p:cNvPr>
          <p:cNvSpPr/>
          <p:nvPr/>
        </p:nvSpPr>
        <p:spPr>
          <a:xfrm rot="21064011">
            <a:off x="3465147" y="2126510"/>
            <a:ext cx="96696" cy="370284"/>
          </a:xfrm>
          <a:prstGeom prst="curvedRightArrow">
            <a:avLst>
              <a:gd name="adj1" fmla="val 0"/>
              <a:gd name="adj2" fmla="val 19429"/>
              <a:gd name="adj3" fmla="val 15061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6D61553-E22C-4844-B392-1F23B3A3A4E2}"/>
              </a:ext>
            </a:extLst>
          </p:cNvPr>
          <p:cNvSpPr txBox="1"/>
          <p:nvPr/>
        </p:nvSpPr>
        <p:spPr>
          <a:xfrm>
            <a:off x="3117974" y="2149162"/>
            <a:ext cx="38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X</a:t>
            </a:r>
            <a:r>
              <a:rPr lang="it-IT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7CCB0A4-FED9-4C5F-9C86-BC4F87C11731}"/>
              </a:ext>
            </a:extLst>
          </p:cNvPr>
          <p:cNvSpPr txBox="1"/>
          <p:nvPr/>
        </p:nvSpPr>
        <p:spPr>
          <a:xfrm>
            <a:off x="1557830" y="2370323"/>
            <a:ext cx="388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X</a:t>
            </a:r>
            <a:r>
              <a:rPr lang="it-IT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D4785A2-284A-45B9-912D-3F1DEC0EA087}"/>
              </a:ext>
            </a:extLst>
          </p:cNvPr>
          <p:cNvSpPr txBox="1"/>
          <p:nvPr/>
        </p:nvSpPr>
        <p:spPr>
          <a:xfrm>
            <a:off x="7501631" y="4518737"/>
            <a:ext cx="102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5000[m]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FB6F2D2B-19B2-428C-9331-91CA66A7C7A2}"/>
              </a:ext>
            </a:extLst>
          </p:cNvPr>
          <p:cNvCxnSpPr>
            <a:cxnSpLocks/>
          </p:cNvCxnSpPr>
          <p:nvPr/>
        </p:nvCxnSpPr>
        <p:spPr>
          <a:xfrm>
            <a:off x="7267990" y="1840000"/>
            <a:ext cx="0" cy="29518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E947A01-DFAF-4C88-BFD8-3CDD61863CE6}"/>
              </a:ext>
            </a:extLst>
          </p:cNvPr>
          <p:cNvSpPr txBox="1"/>
          <p:nvPr/>
        </p:nvSpPr>
        <p:spPr>
          <a:xfrm>
            <a:off x="7215528" y="3211731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</a:t>
            </a:r>
            <a:r>
              <a:rPr lang="it-IT" baseline="-25000" dirty="0"/>
              <a:t>4</a:t>
            </a:r>
          </a:p>
        </p:txBody>
      </p:sp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678FB31E-3157-4801-AF26-C51E5D218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96423"/>
              </p:ext>
            </p:extLst>
          </p:nvPr>
        </p:nvGraphicFramePr>
        <p:xfrm>
          <a:off x="7811733" y="2136121"/>
          <a:ext cx="4273190" cy="457200"/>
        </p:xfrm>
        <a:graphic>
          <a:graphicData uri="http://schemas.openxmlformats.org/drawingml/2006/table">
            <a:tbl>
              <a:tblPr/>
              <a:tblGrid>
                <a:gridCol w="4273190">
                  <a:extLst>
                    <a:ext uri="{9D8B030D-6E8A-4147-A177-3AD203B41FA5}">
                      <a16:colId xmlns:a16="http://schemas.microsoft.com/office/drawing/2014/main" val="482123249"/>
                    </a:ext>
                  </a:extLst>
                </a:gridCol>
              </a:tblGrid>
              <a:tr h="443883">
                <a:tc>
                  <a:txBody>
                    <a:bodyPr/>
                    <a:lstStyle/>
                    <a:p>
                      <a:r>
                        <a:rPr lang="it-IT" sz="2400" b="1" dirty="0"/>
                        <a:t>                 States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650120"/>
                  </a:ext>
                </a:extLst>
              </a:tr>
            </a:tbl>
          </a:graphicData>
        </a:graphic>
      </p:graphicFrame>
      <p:graphicFrame>
        <p:nvGraphicFramePr>
          <p:cNvPr id="19" name="Tabella 18">
            <a:extLst>
              <a:ext uri="{FF2B5EF4-FFF2-40B4-BE49-F238E27FC236}">
                <a16:creationId xmlns:a16="http://schemas.microsoft.com/office/drawing/2014/main" id="{8A348B1A-CF33-4D77-9040-812117AF4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03303"/>
              </p:ext>
            </p:extLst>
          </p:nvPr>
        </p:nvGraphicFramePr>
        <p:xfrm>
          <a:off x="9333629" y="4967230"/>
          <a:ext cx="2752078" cy="365760"/>
        </p:xfrm>
        <a:graphic>
          <a:graphicData uri="http://schemas.openxmlformats.org/drawingml/2006/table">
            <a:tbl>
              <a:tblPr/>
              <a:tblGrid>
                <a:gridCol w="2752078">
                  <a:extLst>
                    <a:ext uri="{9D8B030D-6E8A-4147-A177-3AD203B41FA5}">
                      <a16:colId xmlns:a16="http://schemas.microsoft.com/office/drawing/2014/main" val="3275850816"/>
                    </a:ext>
                  </a:extLst>
                </a:gridCol>
              </a:tblGrid>
              <a:tr h="195309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633992"/>
                  </a:ext>
                </a:extLst>
              </a:tr>
            </a:tbl>
          </a:graphicData>
        </a:graphic>
      </p:graphicFrame>
      <p:graphicFrame>
        <p:nvGraphicFramePr>
          <p:cNvPr id="20" name="Tabella 19">
            <a:extLst>
              <a:ext uri="{FF2B5EF4-FFF2-40B4-BE49-F238E27FC236}">
                <a16:creationId xmlns:a16="http://schemas.microsoft.com/office/drawing/2014/main" id="{3D0350B5-59E1-4A74-B23A-7D8903020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568730"/>
              </p:ext>
            </p:extLst>
          </p:nvPr>
        </p:nvGraphicFramePr>
        <p:xfrm>
          <a:off x="8144040" y="4958352"/>
          <a:ext cx="3622090" cy="457200"/>
        </p:xfrm>
        <a:graphic>
          <a:graphicData uri="http://schemas.openxmlformats.org/drawingml/2006/table">
            <a:tbl>
              <a:tblPr/>
              <a:tblGrid>
                <a:gridCol w="3622090">
                  <a:extLst>
                    <a:ext uri="{9D8B030D-6E8A-4147-A177-3AD203B41FA5}">
                      <a16:colId xmlns:a16="http://schemas.microsoft.com/office/drawing/2014/main" val="3457093263"/>
                    </a:ext>
                  </a:extLst>
                </a:gridCol>
              </a:tblGrid>
              <a:tr h="408373">
                <a:tc>
                  <a:txBody>
                    <a:bodyPr/>
                    <a:lstStyle/>
                    <a:p>
                      <a:r>
                        <a:rPr lang="it-IT" dirty="0"/>
                        <a:t>                         </a:t>
                      </a:r>
                      <a:r>
                        <a:rPr lang="it-IT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364939"/>
                  </a:ext>
                </a:extLst>
              </a:tr>
            </a:tbl>
          </a:graphicData>
        </a:graphic>
      </p:graphicFrame>
      <p:graphicFrame>
        <p:nvGraphicFramePr>
          <p:cNvPr id="21" name="Tabella 52">
            <a:extLst>
              <a:ext uri="{FF2B5EF4-FFF2-40B4-BE49-F238E27FC236}">
                <a16:creationId xmlns:a16="http://schemas.microsoft.com/office/drawing/2014/main" id="{7C10A7A9-10C0-4B2C-BDA3-0A11AB9BF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787835"/>
              </p:ext>
            </p:extLst>
          </p:nvPr>
        </p:nvGraphicFramePr>
        <p:xfrm>
          <a:off x="8144041" y="5429503"/>
          <a:ext cx="362208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702">
                  <a:extLst>
                    <a:ext uri="{9D8B030D-6E8A-4147-A177-3AD203B41FA5}">
                      <a16:colId xmlns:a16="http://schemas.microsoft.com/office/drawing/2014/main" val="1560119895"/>
                    </a:ext>
                  </a:extLst>
                </a:gridCol>
                <a:gridCol w="2254929">
                  <a:extLst>
                    <a:ext uri="{9D8B030D-6E8A-4147-A177-3AD203B41FA5}">
                      <a16:colId xmlns:a16="http://schemas.microsoft.com/office/drawing/2014/main" val="2703590333"/>
                    </a:ext>
                  </a:extLst>
                </a:gridCol>
                <a:gridCol w="692458">
                  <a:extLst>
                    <a:ext uri="{9D8B030D-6E8A-4147-A177-3AD203B41FA5}">
                      <a16:colId xmlns:a16="http://schemas.microsoft.com/office/drawing/2014/main" val="4213081460"/>
                    </a:ext>
                  </a:extLst>
                </a:gridCol>
              </a:tblGrid>
              <a:tr h="384477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2000" b="0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the elevator angle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[rad]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08650"/>
                  </a:ext>
                </a:extLst>
              </a:tr>
            </a:tbl>
          </a:graphicData>
        </a:graphic>
      </p:graphicFrame>
      <p:pic>
        <p:nvPicPr>
          <p:cNvPr id="22" name="Picture 2" descr="Immagine correlata">
            <a:extLst>
              <a:ext uri="{FF2B5EF4-FFF2-40B4-BE49-F238E27FC236}">
                <a16:creationId xmlns:a16="http://schemas.microsoft.com/office/drawing/2014/main" id="{A917EB59-B41E-4706-903C-D5494A588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2852">
            <a:off x="14003439" y="-2801553"/>
            <a:ext cx="4257088" cy="177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446EE7D-ACC3-42A5-B811-639959D18D50}"/>
              </a:ext>
            </a:extLst>
          </p:cNvPr>
          <p:cNvSpPr txBox="1"/>
          <p:nvPr/>
        </p:nvSpPr>
        <p:spPr>
          <a:xfrm>
            <a:off x="4709160" y="37795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EC77652-2A01-4886-A07F-636B45DFF828}"/>
              </a:ext>
            </a:extLst>
          </p:cNvPr>
          <p:cNvSpPr txBox="1"/>
          <p:nvPr/>
        </p:nvSpPr>
        <p:spPr>
          <a:xfrm>
            <a:off x="1239475" y="208062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B7CD601-78D6-4BC8-8744-C4F1CD9F77A3}"/>
              </a:ext>
            </a:extLst>
          </p:cNvPr>
          <p:cNvSpPr txBox="1"/>
          <p:nvPr/>
        </p:nvSpPr>
        <p:spPr>
          <a:xfrm>
            <a:off x="1638540" y="6178725"/>
            <a:ext cx="5996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Book Antiqua" panose="02040602050305030304" pitchFamily="18" charset="0"/>
              </a:rPr>
              <a:t>For greater comfort there are constraints on x2 and u.</a:t>
            </a:r>
          </a:p>
        </p:txBody>
      </p:sp>
      <p:graphicFrame>
        <p:nvGraphicFramePr>
          <p:cNvPr id="29" name="Tabella 52">
            <a:extLst>
              <a:ext uri="{FF2B5EF4-FFF2-40B4-BE49-F238E27FC236}">
                <a16:creationId xmlns:a16="http://schemas.microsoft.com/office/drawing/2014/main" id="{BEB1F403-C610-471F-95AD-04C0CE0A6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854144"/>
              </p:ext>
            </p:extLst>
          </p:nvPr>
        </p:nvGraphicFramePr>
        <p:xfrm>
          <a:off x="7811733" y="2593321"/>
          <a:ext cx="427318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77">
                  <a:extLst>
                    <a:ext uri="{9D8B030D-6E8A-4147-A177-3AD203B41FA5}">
                      <a16:colId xmlns:a16="http://schemas.microsoft.com/office/drawing/2014/main" val="1560119895"/>
                    </a:ext>
                  </a:extLst>
                </a:gridCol>
                <a:gridCol w="2459754">
                  <a:extLst>
                    <a:ext uri="{9D8B030D-6E8A-4147-A177-3AD203B41FA5}">
                      <a16:colId xmlns:a16="http://schemas.microsoft.com/office/drawing/2014/main" val="2703590333"/>
                    </a:ext>
                  </a:extLst>
                </a:gridCol>
                <a:gridCol w="1018055">
                  <a:extLst>
                    <a:ext uri="{9D8B030D-6E8A-4147-A177-3AD203B41FA5}">
                      <a16:colId xmlns:a16="http://schemas.microsoft.com/office/drawing/2014/main" val="4213081460"/>
                    </a:ext>
                  </a:extLst>
                </a:gridCol>
              </a:tblGrid>
              <a:tr h="3631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it-IT" sz="2000" b="0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 X</a:t>
                      </a:r>
                      <a:r>
                        <a:rPr lang="it-IT" sz="2000" b="0" baseline="-25000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The angle of attack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[rad]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08650"/>
                  </a:ext>
                </a:extLst>
              </a:tr>
            </a:tbl>
          </a:graphicData>
        </a:graphic>
      </p:graphicFrame>
      <p:graphicFrame>
        <p:nvGraphicFramePr>
          <p:cNvPr id="30" name="Tabella 52">
            <a:extLst>
              <a:ext uri="{FF2B5EF4-FFF2-40B4-BE49-F238E27FC236}">
                <a16:creationId xmlns:a16="http://schemas.microsoft.com/office/drawing/2014/main" id="{859C9565-0F0B-49EB-8F6C-03B641DEA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33221"/>
              </p:ext>
            </p:extLst>
          </p:nvPr>
        </p:nvGraphicFramePr>
        <p:xfrm>
          <a:off x="7811733" y="3743806"/>
          <a:ext cx="427516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071">
                  <a:extLst>
                    <a:ext uri="{9D8B030D-6E8A-4147-A177-3AD203B41FA5}">
                      <a16:colId xmlns:a16="http://schemas.microsoft.com/office/drawing/2014/main" val="1560119895"/>
                    </a:ext>
                  </a:extLst>
                </a:gridCol>
                <a:gridCol w="2465135">
                  <a:extLst>
                    <a:ext uri="{9D8B030D-6E8A-4147-A177-3AD203B41FA5}">
                      <a16:colId xmlns:a16="http://schemas.microsoft.com/office/drawing/2014/main" val="2703590333"/>
                    </a:ext>
                  </a:extLst>
                </a:gridCol>
                <a:gridCol w="1016955">
                  <a:extLst>
                    <a:ext uri="{9D8B030D-6E8A-4147-A177-3AD203B41FA5}">
                      <a16:colId xmlns:a16="http://schemas.microsoft.com/office/drawing/2014/main" val="4213081460"/>
                    </a:ext>
                  </a:extLst>
                </a:gridCol>
              </a:tblGrid>
              <a:tr h="384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it-IT" sz="2000" b="0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 X</a:t>
                      </a:r>
                      <a:r>
                        <a:rPr lang="it-IT" sz="2000" b="0" baseline="-25000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The altitude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[rad]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08650"/>
                  </a:ext>
                </a:extLst>
              </a:tr>
            </a:tbl>
          </a:graphicData>
        </a:graphic>
      </p:graphicFrame>
      <p:graphicFrame>
        <p:nvGraphicFramePr>
          <p:cNvPr id="31" name="Tabella 52">
            <a:extLst>
              <a:ext uri="{FF2B5EF4-FFF2-40B4-BE49-F238E27FC236}">
                <a16:creationId xmlns:a16="http://schemas.microsoft.com/office/drawing/2014/main" id="{165E55A3-7AA8-431C-AE3F-066029442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409173"/>
              </p:ext>
            </p:extLst>
          </p:nvPr>
        </p:nvGraphicFramePr>
        <p:xfrm>
          <a:off x="7811733" y="3351779"/>
          <a:ext cx="4273186" cy="415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07">
                  <a:extLst>
                    <a:ext uri="{9D8B030D-6E8A-4147-A177-3AD203B41FA5}">
                      <a16:colId xmlns:a16="http://schemas.microsoft.com/office/drawing/2014/main" val="1560119895"/>
                    </a:ext>
                  </a:extLst>
                </a:gridCol>
                <a:gridCol w="2458618">
                  <a:extLst>
                    <a:ext uri="{9D8B030D-6E8A-4147-A177-3AD203B41FA5}">
                      <a16:colId xmlns:a16="http://schemas.microsoft.com/office/drawing/2014/main" val="2703590333"/>
                    </a:ext>
                  </a:extLst>
                </a:gridCol>
                <a:gridCol w="1018161">
                  <a:extLst>
                    <a:ext uri="{9D8B030D-6E8A-4147-A177-3AD203B41FA5}">
                      <a16:colId xmlns:a16="http://schemas.microsoft.com/office/drawing/2014/main" val="4213081460"/>
                    </a:ext>
                  </a:extLst>
                </a:gridCol>
              </a:tblGrid>
              <a:tr h="415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2000" b="0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lang="it-IT" sz="2000" b="0" baseline="-25000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The pitch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[rad/s]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08650"/>
                  </a:ext>
                </a:extLst>
              </a:tr>
            </a:tbl>
          </a:graphicData>
        </a:graphic>
      </p:graphicFrame>
      <p:graphicFrame>
        <p:nvGraphicFramePr>
          <p:cNvPr id="32" name="Tabella 52">
            <a:extLst>
              <a:ext uri="{FF2B5EF4-FFF2-40B4-BE49-F238E27FC236}">
                <a16:creationId xmlns:a16="http://schemas.microsoft.com/office/drawing/2014/main" id="{B8493482-2883-42BF-8657-B457B7530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592031"/>
              </p:ext>
            </p:extLst>
          </p:nvPr>
        </p:nvGraphicFramePr>
        <p:xfrm>
          <a:off x="7811732" y="2956504"/>
          <a:ext cx="4273973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775">
                  <a:extLst>
                    <a:ext uri="{9D8B030D-6E8A-4147-A177-3AD203B41FA5}">
                      <a16:colId xmlns:a16="http://schemas.microsoft.com/office/drawing/2014/main" val="1560119895"/>
                    </a:ext>
                  </a:extLst>
                </a:gridCol>
                <a:gridCol w="2461431">
                  <a:extLst>
                    <a:ext uri="{9D8B030D-6E8A-4147-A177-3AD203B41FA5}">
                      <a16:colId xmlns:a16="http://schemas.microsoft.com/office/drawing/2014/main" val="2703590333"/>
                    </a:ext>
                  </a:extLst>
                </a:gridCol>
                <a:gridCol w="1015767">
                  <a:extLst>
                    <a:ext uri="{9D8B030D-6E8A-4147-A177-3AD203B41FA5}">
                      <a16:colId xmlns:a16="http://schemas.microsoft.com/office/drawing/2014/main" val="4213081460"/>
                    </a:ext>
                  </a:extLst>
                </a:gridCol>
              </a:tblGrid>
              <a:tr h="384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it-IT" sz="2000" b="0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 X</a:t>
                      </a:r>
                      <a:r>
                        <a:rPr lang="it-IT" sz="2000" b="0" baseline="-25000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The pitch angle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[rad]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08650"/>
                  </a:ext>
                </a:extLst>
              </a:tr>
            </a:tbl>
          </a:graphicData>
        </a:graphic>
      </p:graphicFrame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20BFE05-6ECF-475B-8017-508A469F73DD}"/>
              </a:ext>
            </a:extLst>
          </p:cNvPr>
          <p:cNvSpPr txBox="1"/>
          <p:nvPr/>
        </p:nvSpPr>
        <p:spPr>
          <a:xfrm>
            <a:off x="624277" y="1487032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Book Antiqua" panose="02040602050305030304" pitchFamily="18" charset="0"/>
              </a:rPr>
              <a:t>Horizon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7031F47-4DB1-45DD-9C5A-B6A49B290AD2}"/>
              </a:ext>
            </a:extLst>
          </p:cNvPr>
          <p:cNvSpPr txBox="1"/>
          <p:nvPr/>
        </p:nvSpPr>
        <p:spPr>
          <a:xfrm>
            <a:off x="4380267" y="90973"/>
            <a:ext cx="3431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solidFill>
                  <a:srgbClr val="00B0F0"/>
                </a:solidFill>
                <a:latin typeface="Book Antiqua" panose="0204060205030503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5624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77318 0.45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85" y="2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5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EFEE97E-DFEB-4390-A3FA-D91BC29F3CD8}"/>
              </a:ext>
            </a:extLst>
          </p:cNvPr>
          <p:cNvSpPr txBox="1"/>
          <p:nvPr/>
        </p:nvSpPr>
        <p:spPr>
          <a:xfrm>
            <a:off x="2070059" y="1352732"/>
            <a:ext cx="42931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u="sng" dirty="0" err="1">
                <a:latin typeface="Book Antiqua" panose="02040602050305030304" pitchFamily="18" charset="0"/>
              </a:rPr>
              <a:t>Constraints</a:t>
            </a:r>
            <a:r>
              <a:rPr lang="it-IT" sz="2000" b="1" u="sng" dirty="0">
                <a:latin typeface="Book Antiqua" panose="02040602050305030304" pitchFamily="18" charset="0"/>
              </a:rPr>
              <a:t> on x2 and u 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BD131B5-AFC7-43FD-AECF-A702CDFCDB04}"/>
              </a:ext>
            </a:extLst>
          </p:cNvPr>
          <p:cNvSpPr txBox="1"/>
          <p:nvPr/>
        </p:nvSpPr>
        <p:spPr>
          <a:xfrm>
            <a:off x="2070059" y="2210152"/>
            <a:ext cx="805188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 Antiqua" panose="02040602050305030304" pitchFamily="18" charset="0"/>
              </a:rPr>
              <a:t>Elevator angle</a:t>
            </a:r>
            <a:r>
              <a:rPr lang="en-US" sz="2000" dirty="0">
                <a:latin typeface="Book Antiqua" panose="02040602050305030304" pitchFamily="18" charset="0"/>
              </a:rPr>
              <a:t> (the input u corresponds to), which is limited to ±15° (±0.262 rad)</a:t>
            </a:r>
          </a:p>
          <a:p>
            <a:endParaRPr lang="en-US" sz="2000" dirty="0">
              <a:latin typeface="Book Antiqua" panose="02040602050305030304" pitchFamily="18" charset="0"/>
            </a:endParaRPr>
          </a:p>
          <a:p>
            <a:endParaRPr lang="en-US" sz="2000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 Antiqua" panose="02040602050305030304" pitchFamily="18" charset="0"/>
              </a:rPr>
              <a:t>Elevator slew rate </a:t>
            </a:r>
            <a:r>
              <a:rPr lang="en-US" sz="2000" dirty="0">
                <a:latin typeface="Book Antiqua" panose="02040602050305030304" pitchFamily="18" charset="0"/>
              </a:rPr>
              <a:t>is limited to ±30°/sec (±0.524 rad/sec). These are limits imposed by the equipment design and cannot be exceeded.</a:t>
            </a:r>
          </a:p>
          <a:p>
            <a:endParaRPr lang="en-US" sz="2000" dirty="0">
              <a:latin typeface="Book Antiqua" panose="02040602050305030304" pitchFamily="18" charset="0"/>
            </a:endParaRPr>
          </a:p>
          <a:p>
            <a:endParaRPr lang="en-US" sz="2000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 Antiqua" panose="02040602050305030304" pitchFamily="18" charset="0"/>
              </a:rPr>
              <a:t>Pitch angle</a:t>
            </a:r>
            <a:r>
              <a:rPr lang="en-US" sz="2000" dirty="0">
                <a:latin typeface="Book Antiqua" panose="02040602050305030304" pitchFamily="18" charset="0"/>
              </a:rPr>
              <a:t>,</a:t>
            </a:r>
            <a:r>
              <a:rPr lang="en-US" sz="2000" b="1" dirty="0">
                <a:latin typeface="Book Antiqua" panose="02040602050305030304" pitchFamily="18" charset="0"/>
              </a:rPr>
              <a:t> </a:t>
            </a:r>
            <a:r>
              <a:rPr lang="en-US" sz="2000" dirty="0">
                <a:latin typeface="Book Antiqua" panose="02040602050305030304" pitchFamily="18" charset="0"/>
              </a:rPr>
              <a:t>for the passengers' comfort,  is limited to ±20° (±0.349 rad). </a:t>
            </a:r>
            <a:endParaRPr lang="it-IT" sz="2000" dirty="0">
              <a:latin typeface="Book Antiqua" panose="02040602050305030304" pitchFamily="18" charset="0"/>
            </a:endParaRPr>
          </a:p>
        </p:txBody>
      </p:sp>
      <p:pic>
        <p:nvPicPr>
          <p:cNvPr id="23" name="Picture 6" descr="Risultati immagini per universitÃ  di pavia logo">
            <a:extLst>
              <a:ext uri="{FF2B5EF4-FFF2-40B4-BE49-F238E27FC236}">
                <a16:creationId xmlns:a16="http://schemas.microsoft.com/office/drawing/2014/main" id="{FB05B757-9F29-4E4D-BFBD-9E660BB66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30634" y="74648"/>
            <a:ext cx="1744824" cy="127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889E34D-21A2-4E6C-BBB6-45C688EF53AD}"/>
              </a:ext>
            </a:extLst>
          </p:cNvPr>
          <p:cNvSpPr txBox="1"/>
          <p:nvPr/>
        </p:nvSpPr>
        <p:spPr>
          <a:xfrm>
            <a:off x="4380267" y="90973"/>
            <a:ext cx="3431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solidFill>
                  <a:srgbClr val="00B0F0"/>
                </a:solidFill>
                <a:latin typeface="Book Antiqua" panose="0204060205030503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7271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egnaposto contenuto 2">
                <a:extLst>
                  <a:ext uri="{FF2B5EF4-FFF2-40B4-BE49-F238E27FC236}">
                    <a16:creationId xmlns:a16="http://schemas.microsoft.com/office/drawing/2014/main" id="{6C4A9F50-5205-45EF-AE42-C22C3093A2C4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838200" y="1253331"/>
                <a:ext cx="10515600" cy="39844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2000" u="sng" dirty="0">
                    <a:latin typeface="Book Antiqua" panose="02040602050305030304" pitchFamily="18" charset="0"/>
                  </a:rPr>
                  <a:t>INITIAL STATES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</m:oMath>
                </a14:m>
                <a:r>
                  <a:rPr lang="it-IT" sz="2000" dirty="0">
                    <a:latin typeface="Book Antiqua" panose="02040602050305030304" pitchFamily="18" charset="0"/>
                  </a:rPr>
                  <a:t>= angle of attack = 0°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</m:oMath>
                </a14:m>
                <a:r>
                  <a:rPr lang="it-IT" sz="2000" dirty="0">
                    <a:latin typeface="Book Antiqua" panose="02040602050305030304" pitchFamily="18" charset="0"/>
                  </a:rPr>
                  <a:t>= pitch angle = -15°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</m:sSub>
                  </m:oMath>
                </a14:m>
                <a:r>
                  <a:rPr lang="it-IT" sz="2000" dirty="0">
                    <a:latin typeface="Book Antiqua" panose="02040602050305030304" pitchFamily="18" charset="0"/>
                  </a:rPr>
                  <a:t>= pitch rate = 0 </a:t>
                </a:r>
                <a:r>
                  <a:rPr lang="it-IT" sz="2000" dirty="0" err="1">
                    <a:latin typeface="Book Antiqua" panose="02040602050305030304" pitchFamily="18" charset="0"/>
                  </a:rPr>
                  <a:t>rad</a:t>
                </a:r>
                <a:r>
                  <a:rPr lang="it-IT" sz="2000" dirty="0">
                    <a:latin typeface="Book Antiqua" panose="02040602050305030304" pitchFamily="18" charset="0"/>
                  </a:rPr>
                  <a:t>/s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sub>
                    </m:sSub>
                  </m:oMath>
                </a14:m>
                <a:r>
                  <a:rPr lang="it-IT" sz="2000" dirty="0">
                    <a:latin typeface="Book Antiqua" panose="02040602050305030304" pitchFamily="18" charset="0"/>
                  </a:rPr>
                  <a:t>= altitude = 200 m</a:t>
                </a:r>
              </a:p>
              <a:p>
                <a:pPr marL="0" indent="0">
                  <a:buNone/>
                </a:pPr>
                <a:endParaRPr lang="it-IT" sz="20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</a:pPr>
                <a:endParaRPr lang="it-IT" sz="20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</a:pPr>
                <a:endParaRPr lang="it-IT" sz="20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</a:pPr>
                <a:r>
                  <a:rPr lang="it-IT" sz="2000" u="sng" dirty="0" err="1">
                    <a:latin typeface="Book Antiqua" panose="02040602050305030304" pitchFamily="18" charset="0"/>
                  </a:rPr>
                  <a:t>Remark</a:t>
                </a:r>
                <a:endParaRPr lang="it-IT" sz="20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</a:pPr>
                <a:r>
                  <a:rPr lang="it-IT" sz="2000" dirty="0" err="1">
                    <a:latin typeface="Book Antiqua" panose="02040602050305030304" pitchFamily="18" charset="0"/>
                  </a:rPr>
                  <a:t>Altitude</a:t>
                </a:r>
                <a:r>
                  <a:rPr lang="it-IT" sz="2000" dirty="0">
                    <a:latin typeface="Book Antiqua" panose="02040602050305030304" pitchFamily="18" charset="0"/>
                  </a:rPr>
                  <a:t> = 200 m </a:t>
                </a:r>
                <a:r>
                  <a:rPr lang="it-IT" sz="2000" dirty="0" err="1">
                    <a:latin typeface="Book Antiqua" panose="02040602050305030304" pitchFamily="18" charset="0"/>
                  </a:rPr>
                  <a:t>means</a:t>
                </a:r>
                <a:r>
                  <a:rPr lang="it-IT" sz="2000" dirty="0">
                    <a:latin typeface="Book Antiqua" panose="02040602050305030304" pitchFamily="18" charset="0"/>
                  </a:rPr>
                  <a:t> 5200 m</a:t>
                </a:r>
              </a:p>
            </p:txBody>
          </p:sp>
        </mc:Choice>
        <mc:Fallback>
          <p:sp>
            <p:nvSpPr>
              <p:cNvPr id="2" name="Segnaposto contenuto 2">
                <a:extLst>
                  <a:ext uri="{FF2B5EF4-FFF2-40B4-BE49-F238E27FC236}">
                    <a16:creationId xmlns:a16="http://schemas.microsoft.com/office/drawing/2014/main" id="{6C4A9F50-5205-45EF-AE42-C22C3093A2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53331"/>
                <a:ext cx="10515600" cy="3984494"/>
              </a:xfrm>
              <a:prstGeom prst="rect">
                <a:avLst/>
              </a:prstGeom>
              <a:blipFill>
                <a:blip r:embed="rId2"/>
                <a:stretch>
                  <a:fillRect l="-638" t="-1531" b="-27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4C7589-C135-425C-A06D-6A0D8D662D5E}"/>
              </a:ext>
            </a:extLst>
          </p:cNvPr>
          <p:cNvSpPr txBox="1"/>
          <p:nvPr/>
        </p:nvSpPr>
        <p:spPr>
          <a:xfrm>
            <a:off x="4380267" y="90973"/>
            <a:ext cx="3431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solidFill>
                  <a:srgbClr val="00B0F0"/>
                </a:solidFill>
                <a:latin typeface="Book Antiqua" panose="0204060205030503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2601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id="{02E78D75-EBB2-4DE7-A90C-403BE4369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294" y="1816924"/>
            <a:ext cx="2889754" cy="217036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A328561-BEC2-4B1F-8507-9D3F5B683D16}"/>
              </a:ext>
            </a:extLst>
          </p:cNvPr>
          <p:cNvSpPr txBox="1"/>
          <p:nvPr/>
        </p:nvSpPr>
        <p:spPr>
          <a:xfrm>
            <a:off x="-17706" y="2386584"/>
            <a:ext cx="1030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Book Antiqua" panose="02040602050305030304" pitchFamily="18" charset="0"/>
              </a:rPr>
              <a:t>Q1 =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ABA75A8-82C0-450A-992F-D52EA6E631FF}"/>
              </a:ext>
            </a:extLst>
          </p:cNvPr>
          <p:cNvSpPr txBox="1"/>
          <p:nvPr/>
        </p:nvSpPr>
        <p:spPr>
          <a:xfrm>
            <a:off x="931435" y="955859"/>
            <a:ext cx="412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2">
                    <a:lumMod val="50000"/>
                  </a:schemeClr>
                </a:solidFill>
                <a:latin typeface="Book Antiqua" panose="02040602050305030304" pitchFamily="18" charset="0"/>
              </a:rPr>
              <a:t>Pitch angle</a:t>
            </a:r>
            <a:r>
              <a:rPr lang="it-IT" sz="2400" dirty="0">
                <a:latin typeface="Book Antiqua" panose="02040602050305030304" pitchFamily="18" charset="0"/>
              </a:rPr>
              <a:t>, </a:t>
            </a:r>
            <a:r>
              <a:rPr lang="it-IT" sz="2400" dirty="0" err="1">
                <a:solidFill>
                  <a:srgbClr val="0000FF"/>
                </a:solidFill>
                <a:latin typeface="Book Antiqua" panose="02040602050305030304" pitchFamily="18" charset="0"/>
              </a:rPr>
              <a:t>altitude</a:t>
            </a:r>
            <a:r>
              <a:rPr lang="it-IT" sz="2400" dirty="0">
                <a:latin typeface="Book Antiqua" panose="02040602050305030304" pitchFamily="18" charset="0"/>
              </a:rPr>
              <a:t>, </a:t>
            </a:r>
            <a:r>
              <a:rPr lang="it-IT" sz="2400" dirty="0">
                <a:solidFill>
                  <a:srgbClr val="FF0000"/>
                </a:solidFill>
                <a:latin typeface="Book Antiqua" panose="02040602050305030304" pitchFamily="18" charset="0"/>
              </a:rPr>
              <a:t>speed</a:t>
            </a:r>
          </a:p>
        </p:txBody>
      </p:sp>
      <p:sp>
        <p:nvSpPr>
          <p:cNvPr id="5" name="Parentesi quadra aperta 4">
            <a:extLst>
              <a:ext uri="{FF2B5EF4-FFF2-40B4-BE49-F238E27FC236}">
                <a16:creationId xmlns:a16="http://schemas.microsoft.com/office/drawing/2014/main" id="{BFC96537-23E4-4FD4-B0EB-4FE61DB07B5E}"/>
              </a:ext>
            </a:extLst>
          </p:cNvPr>
          <p:cNvSpPr/>
          <p:nvPr/>
        </p:nvSpPr>
        <p:spPr>
          <a:xfrm>
            <a:off x="1027294" y="1816924"/>
            <a:ext cx="204973" cy="2170365"/>
          </a:xfrm>
          <a:prstGeom prst="leftBracket">
            <a:avLst>
              <a:gd name="adj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Parentesi quadra aperta 9">
            <a:extLst>
              <a:ext uri="{FF2B5EF4-FFF2-40B4-BE49-F238E27FC236}">
                <a16:creationId xmlns:a16="http://schemas.microsoft.com/office/drawing/2014/main" id="{C6EDB223-E679-4F76-8964-CE24FEC459E1}"/>
              </a:ext>
            </a:extLst>
          </p:cNvPr>
          <p:cNvSpPr/>
          <p:nvPr/>
        </p:nvSpPr>
        <p:spPr>
          <a:xfrm flipH="1">
            <a:off x="3788545" y="1816924"/>
            <a:ext cx="204972" cy="2175029"/>
          </a:xfrm>
          <a:prstGeom prst="leftBracket">
            <a:avLst>
              <a:gd name="adj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F36B2BF-6FC2-45E2-9202-74A440C3245E}"/>
              </a:ext>
            </a:extLst>
          </p:cNvPr>
          <p:cNvSpPr txBox="1"/>
          <p:nvPr/>
        </p:nvSpPr>
        <p:spPr>
          <a:xfrm>
            <a:off x="0" y="4659576"/>
            <a:ext cx="13877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latin typeface="Book Antiqua" panose="02040602050305030304" pitchFamily="18" charset="0"/>
              </a:rPr>
              <a:t>R1 = 1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6EBBE44-31AB-4A46-B09B-49A98BAE3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0" y="1809000"/>
            <a:ext cx="7548947" cy="3240000"/>
          </a:xfrm>
          <a:prstGeom prst="rect">
            <a:avLst/>
          </a:prstGeom>
        </p:spPr>
      </p:pic>
      <p:sp>
        <p:nvSpPr>
          <p:cNvPr id="12" name="Titolo 1">
            <a:extLst>
              <a:ext uri="{FF2B5EF4-FFF2-40B4-BE49-F238E27FC236}">
                <a16:creationId xmlns:a16="http://schemas.microsoft.com/office/drawing/2014/main" id="{08AFB50C-27D8-43BD-8B45-683E8EFC02BF}"/>
              </a:ext>
            </a:extLst>
          </p:cNvPr>
          <p:cNvSpPr>
            <a:spLocks noGrp="1"/>
          </p:cNvSpPr>
          <p:nvPr/>
        </p:nvSpPr>
        <p:spPr>
          <a:xfrm>
            <a:off x="838200" y="0"/>
            <a:ext cx="11455400" cy="1144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1)</a:t>
            </a:r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LQ controller: </a:t>
            </a:r>
            <a:r>
              <a:rPr lang="it-IT" sz="4000" dirty="0" err="1">
                <a:latin typeface="Book Antiqua" panose="02040602050305030304" pitchFamily="18" charset="0"/>
              </a:rPr>
              <a:t>attempt</a:t>
            </a:r>
            <a:r>
              <a:rPr lang="it-IT" sz="4000" dirty="0">
                <a:latin typeface="Book Antiqua" panose="02040602050305030304" pitchFamily="18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76874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ble">
            <a:extLst>
              <a:ext uri="{FF2B5EF4-FFF2-40B4-BE49-F238E27FC236}">
                <a16:creationId xmlns:a16="http://schemas.microsoft.com/office/drawing/2014/main" id="{00489B3B-53C8-43B7-B892-4C30DC313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03" y="1857499"/>
            <a:ext cx="2880000" cy="2160000"/>
          </a:xfrm>
          <a:prstGeom prst="rect">
            <a:avLst/>
          </a:prstGeom>
        </p:spPr>
      </p:pic>
      <p:sp>
        <p:nvSpPr>
          <p:cNvPr id="14" name="Parentesi quadra aperta 13">
            <a:extLst>
              <a:ext uri="{FF2B5EF4-FFF2-40B4-BE49-F238E27FC236}">
                <a16:creationId xmlns:a16="http://schemas.microsoft.com/office/drawing/2014/main" id="{2E922F2B-E71E-4040-B40D-62748C28205D}"/>
              </a:ext>
            </a:extLst>
          </p:cNvPr>
          <p:cNvSpPr/>
          <p:nvPr/>
        </p:nvSpPr>
        <p:spPr>
          <a:xfrm flipH="1">
            <a:off x="3795224" y="1809088"/>
            <a:ext cx="204972" cy="2175029"/>
          </a:xfrm>
          <a:prstGeom prst="leftBracket">
            <a:avLst>
              <a:gd name="adj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Parentesi quadra aperta 14">
            <a:extLst>
              <a:ext uri="{FF2B5EF4-FFF2-40B4-BE49-F238E27FC236}">
                <a16:creationId xmlns:a16="http://schemas.microsoft.com/office/drawing/2014/main" id="{C98E5F8C-9B06-44DF-8DF1-7E084A7ABC79}"/>
              </a:ext>
            </a:extLst>
          </p:cNvPr>
          <p:cNvSpPr/>
          <p:nvPr/>
        </p:nvSpPr>
        <p:spPr>
          <a:xfrm>
            <a:off x="1021202" y="1811398"/>
            <a:ext cx="204972" cy="2175029"/>
          </a:xfrm>
          <a:prstGeom prst="leftBracket">
            <a:avLst>
              <a:gd name="adj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8308CC0-599F-4B4A-88B3-B2A5E3E0A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0" y="1809000"/>
            <a:ext cx="7693730" cy="3240000"/>
          </a:xfrm>
          <a:prstGeom prst="rect">
            <a:avLst/>
          </a:prstGeom>
        </p:spPr>
      </p:pic>
      <p:sp>
        <p:nvSpPr>
          <p:cNvPr id="16" name="Titolo 1">
            <a:extLst>
              <a:ext uri="{FF2B5EF4-FFF2-40B4-BE49-F238E27FC236}">
                <a16:creationId xmlns:a16="http://schemas.microsoft.com/office/drawing/2014/main" id="{3191F091-55A0-41B3-81BC-C716115AC91E}"/>
              </a:ext>
            </a:extLst>
          </p:cNvPr>
          <p:cNvSpPr>
            <a:spLocks noGrp="1"/>
          </p:cNvSpPr>
          <p:nvPr/>
        </p:nvSpPr>
        <p:spPr>
          <a:xfrm>
            <a:off x="838200" y="0"/>
            <a:ext cx="11455400" cy="1144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</a:t>
            </a:r>
            <a:r>
              <a:rPr lang="it-IT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1)</a:t>
            </a:r>
            <a:r>
              <a:rPr lang="it-IT" sz="4000" b="1" dirty="0">
                <a:solidFill>
                  <a:srgbClr val="00B0F0"/>
                </a:solidFill>
                <a:latin typeface="Book Antiqua" panose="02040602050305030304" pitchFamily="18" charset="0"/>
              </a:rPr>
              <a:t> LQ controller: </a:t>
            </a:r>
            <a:r>
              <a:rPr lang="it-IT" sz="4000" dirty="0" err="1">
                <a:latin typeface="Book Antiqua" panose="02040602050305030304" pitchFamily="18" charset="0"/>
              </a:rPr>
              <a:t>attempt</a:t>
            </a:r>
            <a:r>
              <a:rPr lang="it-IT" sz="4000" dirty="0">
                <a:latin typeface="Book Antiqua" panose="02040602050305030304" pitchFamily="18" charset="0"/>
              </a:rPr>
              <a:t> 2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D19E57C-96BC-4ACD-A929-F17D691F90ED}"/>
              </a:ext>
            </a:extLst>
          </p:cNvPr>
          <p:cNvSpPr txBox="1"/>
          <p:nvPr/>
        </p:nvSpPr>
        <p:spPr>
          <a:xfrm>
            <a:off x="931435" y="955859"/>
            <a:ext cx="412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2">
                    <a:lumMod val="50000"/>
                  </a:schemeClr>
                </a:solidFill>
                <a:latin typeface="Book Antiqua" panose="02040602050305030304" pitchFamily="18" charset="0"/>
              </a:rPr>
              <a:t>Pitch angle</a:t>
            </a:r>
            <a:r>
              <a:rPr lang="it-IT" sz="2400" dirty="0">
                <a:latin typeface="Book Antiqua" panose="02040602050305030304" pitchFamily="18" charset="0"/>
              </a:rPr>
              <a:t>, </a:t>
            </a:r>
            <a:r>
              <a:rPr lang="it-IT" sz="2400" dirty="0" err="1">
                <a:solidFill>
                  <a:srgbClr val="0000FF"/>
                </a:solidFill>
                <a:latin typeface="Book Antiqua" panose="02040602050305030304" pitchFamily="18" charset="0"/>
              </a:rPr>
              <a:t>altitude</a:t>
            </a:r>
            <a:r>
              <a:rPr lang="it-IT" sz="2400" dirty="0">
                <a:latin typeface="Book Antiqua" panose="02040602050305030304" pitchFamily="18" charset="0"/>
              </a:rPr>
              <a:t>, </a:t>
            </a:r>
            <a:r>
              <a:rPr lang="it-IT" sz="2400" dirty="0">
                <a:solidFill>
                  <a:srgbClr val="FF0000"/>
                </a:solidFill>
                <a:latin typeface="Book Antiqua" panose="02040602050305030304" pitchFamily="18" charset="0"/>
              </a:rPr>
              <a:t>speed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7FECE12-758C-45D3-B545-B8C10C9CA7BD}"/>
              </a:ext>
            </a:extLst>
          </p:cNvPr>
          <p:cNvSpPr txBox="1"/>
          <p:nvPr/>
        </p:nvSpPr>
        <p:spPr>
          <a:xfrm>
            <a:off x="0" y="2373382"/>
            <a:ext cx="1030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Book Antiqua" panose="02040602050305030304" pitchFamily="18" charset="0"/>
              </a:rPr>
              <a:t>Q2 =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D1BC854-2B8E-4CAC-90E9-85029EF12A5E}"/>
              </a:ext>
            </a:extLst>
          </p:cNvPr>
          <p:cNvSpPr txBox="1"/>
          <p:nvPr/>
        </p:nvSpPr>
        <p:spPr>
          <a:xfrm>
            <a:off x="0" y="4659576"/>
            <a:ext cx="13877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latin typeface="Book Antiqua" panose="02040602050305030304" pitchFamily="18" charset="0"/>
              </a:rPr>
              <a:t>R2 = 1</a:t>
            </a:r>
          </a:p>
        </p:txBody>
      </p:sp>
    </p:spTree>
    <p:extLst>
      <p:ext uri="{BB962C8B-B14F-4D97-AF65-F5344CB8AC3E}">
        <p14:creationId xmlns:p14="http://schemas.microsoft.com/office/powerpoint/2010/main" val="872090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1361</Words>
  <Application>Microsoft Office PowerPoint</Application>
  <PresentationFormat>Widescreen</PresentationFormat>
  <Paragraphs>328</Paragraphs>
  <Slides>32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43" baseType="lpstr">
      <vt:lpstr>Agency FB</vt:lpstr>
      <vt:lpstr>Arial</vt:lpstr>
      <vt:lpstr>Book Antiqua</vt:lpstr>
      <vt:lpstr>BrowalliaUPC</vt:lpstr>
      <vt:lpstr>Calibri</vt:lpstr>
      <vt:lpstr>Calibri Light</vt:lpstr>
      <vt:lpstr>Cambria Math</vt:lpstr>
      <vt:lpstr>Century Schoolbook</vt:lpstr>
      <vt:lpstr>Courier New</vt:lpstr>
      <vt:lpstr>inherit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Gaetano Zarà</dc:creator>
  <cp:lastModifiedBy>Davide Lazzarini</cp:lastModifiedBy>
  <cp:revision>67</cp:revision>
  <dcterms:created xsi:type="dcterms:W3CDTF">2021-05-23T13:35:03Z</dcterms:created>
  <dcterms:modified xsi:type="dcterms:W3CDTF">2021-05-27T14:06:36Z</dcterms:modified>
</cp:coreProperties>
</file>