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257" r:id="rId4"/>
    <p:sldId id="302" r:id="rId5"/>
    <p:sldId id="303" r:id="rId6"/>
    <p:sldId id="305" r:id="rId7"/>
    <p:sldId id="304" r:id="rId8"/>
    <p:sldId id="307" r:id="rId9"/>
    <p:sldId id="308" r:id="rId10"/>
    <p:sldId id="309" r:id="rId11"/>
    <p:sldId id="310" r:id="rId12"/>
    <p:sldId id="311" r:id="rId13"/>
    <p:sldId id="314" r:id="rId14"/>
    <p:sldId id="315" r:id="rId15"/>
    <p:sldId id="316" r:id="rId16"/>
    <p:sldId id="317" r:id="rId17"/>
    <p:sldId id="318" r:id="rId18"/>
    <p:sldId id="261" r:id="rId19"/>
    <p:sldId id="274" r:id="rId20"/>
    <p:sldId id="262" r:id="rId21"/>
    <p:sldId id="263" r:id="rId22"/>
    <p:sldId id="275" r:id="rId23"/>
    <p:sldId id="27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72" r:id="rId32"/>
    <p:sldId id="312" r:id="rId33"/>
    <p:sldId id="313" r:id="rId34"/>
    <p:sldId id="292" r:id="rId35"/>
    <p:sldId id="293" r:id="rId36"/>
    <p:sldId id="296" r:id="rId37"/>
    <p:sldId id="294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6C8D-1E74-1D71-0193-C5D3161DB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8AB2C-87AB-1C9B-AE40-849A28B7A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1829-0538-70ED-08F6-0D73413B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D704-91D2-D918-2A2C-642F3809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6FA46-E97D-4BC2-FE06-4BD0D9E3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1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4D1B-995E-5E22-CD80-C46D8B6F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B00B3-02AC-E750-DFB4-B5BC7D9DB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1C7D7-F23B-342E-D158-A5980715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CEB4-F727-8B56-D6FF-D9744714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389DE-177F-3B4E-55A0-BC70FE7D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3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BF6D0-B779-7C23-7D84-3919A47C4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7BF67-1B04-2FB1-EE7E-63A99B645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08E3-E3FE-1E6E-90EA-C9821D89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E620-E77D-6276-2060-8574DD65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697CB-DB13-9CD3-FC06-101DED16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FF01-F1B5-019E-B2EC-AEF227DD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3EE8D-5150-E569-5A1D-408CBAD8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F782-FF07-A63F-9253-92B6FE4A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B5CD-66B8-8565-0058-5E25E313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8DB20-1EE6-3726-5544-EB21AF38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1483-7E4C-AF3F-55F6-DE675A04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D6CB-EC19-5984-7F3E-AD04FA0C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E029-A345-7785-CB4E-2CCDEA7E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1DBB-1A0D-6A07-4DEB-CD0F01DF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32946-0958-F4EA-FCE2-65CB8986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CFF4-A231-55DF-4726-79F1C434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BE60-E7D3-522F-064C-86DF09623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F7E66-5993-ED3F-C752-BB10492A6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7B95-296D-8C41-5B13-E01652EF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2EC90-6C14-CB87-0FC5-093E00BC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B4F5-6EEA-D355-A3AF-534AC3E4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CCA8-151A-CE36-F730-2F5D9B179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F9D49-92DC-CE26-6EA5-A2DCD8E7F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0F5A8-2D53-5CC7-B8AA-783A1C51D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BDB3-EB8F-7445-20BF-F56D12915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5D2DE-0D06-6108-0C15-EDD7A94E1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8FB5C-DCDF-F562-3B0D-76A3BBCC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FE19D-D062-A8AA-02F2-444BE5C0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7C85D-44DA-6474-0F51-8360062F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B1BC-AC69-2D3E-5150-1A2C8EFA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1AA90-4A37-BE68-1D76-CAF379C0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FE6CD-383D-F3DE-0846-7AAAF4FE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14503-27C1-C123-FD1D-9B39EAF6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7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8E333-A7EC-F9D0-70B1-92E75893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CC6D3-55B9-50E4-F0FB-F3B10FE5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EDF20-1012-0EC3-998F-224DD429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1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E387B-CD37-78CE-A79C-6CB58F76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D0EC-289E-AADA-3F24-C77DA717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482E5-DE8D-8879-EA47-B7025DDC5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75CD6-DCB0-22BC-5F92-96468555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E501C-7BEE-F8CF-1FD7-4EDD3B5B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AE24-1D5F-B50D-852B-348A599D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7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03C5-E3F6-A1BA-06A4-4941F6A8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83145-C4F1-986E-4F87-5D9B18D24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366D2-B60A-D869-B7BD-63D8D7F1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04C53-A52D-EF6D-1ECB-BBE494B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D1B7-3960-9BB9-260C-1F7633D7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D1E22-1811-9367-BA4E-5EC65B41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325CF-0DC2-097E-492D-7F60FDCA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DE63-6FA6-143B-23A7-9890797F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C26B-57C0-255C-85CC-D75D850F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02EFA-7847-43C9-A066-E6CEFBC5808D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BE972-7205-A0D7-28E9-65F259E8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4945-BF52-31DA-434E-64E5D6D50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81C5E-6061-406D-A36E-5CFDA0AE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7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118.37.109.181:3000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60781-BBBC-81AC-A91D-A31E68B10B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7200"/>
              <a:t>개인 프로젝트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16738-1D62-1F1D-9977-3FC2C5D3F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5920"/>
            <a:ext cx="9144000" cy="1224280"/>
          </a:xfrm>
        </p:spPr>
        <p:txBody>
          <a:bodyPr>
            <a:normAutofit/>
          </a:bodyPr>
          <a:lstStyle/>
          <a:p>
            <a:r>
              <a:rPr lang="ko-KR" altLang="en-US" sz="4000"/>
              <a:t>박영화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81618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8CAB7-3BC8-1BFA-B59A-66BDE85A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임의의 함수 예측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AB19C-C536-96A2-2D8C-858FEF6B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/>
              <a:t>임의의 함수를 제가 구현한 </a:t>
            </a:r>
            <a:r>
              <a:rPr lang="en-US" altLang="ko-KR" dirty="0"/>
              <a:t>LSTM</a:t>
            </a:r>
            <a:r>
              <a:rPr lang="ko-KR" altLang="en-US" dirty="0"/>
              <a:t> 모델로 예측 하여 보았습니다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</a:p>
          <a:p>
            <a:pPr lvl="1"/>
            <a:r>
              <a:rPr lang="en-US" altLang="ko-KR" dirty="0" err="1"/>
              <a:t>Keras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995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0DABC-87B1-71D6-C450-0E37DDF9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200"/>
            <a:ext cx="10515600" cy="5592763"/>
          </a:xfrm>
        </p:spPr>
        <p:txBody>
          <a:bodyPr>
            <a:normAutofit/>
          </a:bodyPr>
          <a:lstStyle/>
          <a:p>
            <a:r>
              <a:rPr lang="ko-KR" altLang="en-US" dirty="0"/>
              <a:t>모델 구성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dirty="0"/>
              <a:t>Input </a:t>
            </a:r>
            <a:r>
              <a:rPr lang="en-US" altLang="ko-KR" dirty="0"/>
              <a:t>layer</a:t>
            </a:r>
            <a:r>
              <a:rPr lang="ko-KR" altLang="en-US" dirty="0"/>
              <a:t> 노드 개수 </a:t>
            </a:r>
            <a:r>
              <a:rPr lang="en-US" altLang="ko-KR" dirty="0"/>
              <a:t>: 5</a:t>
            </a:r>
          </a:p>
          <a:p>
            <a:pPr lvl="1"/>
            <a:r>
              <a:rPr lang="en-US" dirty="0"/>
              <a:t>Hidden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7</a:t>
            </a:r>
          </a:p>
          <a:p>
            <a:pPr lvl="1"/>
            <a:r>
              <a:rPr lang="en-US" dirty="0"/>
              <a:t>Hidden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4</a:t>
            </a:r>
          </a:p>
          <a:p>
            <a:pPr lvl="1"/>
            <a:r>
              <a:rPr lang="en-US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4</a:t>
            </a:r>
          </a:p>
          <a:p>
            <a:pPr lvl="1"/>
            <a:r>
              <a:rPr lang="en-US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4</a:t>
            </a:r>
          </a:p>
          <a:p>
            <a:pPr lvl="1"/>
            <a:r>
              <a:rPr lang="en-US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4</a:t>
            </a:r>
          </a:p>
          <a:p>
            <a:pPr lvl="1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Training data : 50 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Activation function :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4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2BF55-B11C-7204-FD47-22DAAFF0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r>
              <a:rPr lang="ko-KR" altLang="en-US" dirty="0"/>
              <a:t>예측 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BF194-C4E3-8160-1284-5A8058E80DCE}"/>
              </a:ext>
            </a:extLst>
          </p:cNvPr>
          <p:cNvSpPr txBox="1"/>
          <p:nvPr/>
        </p:nvSpPr>
        <p:spPr>
          <a:xfrm>
            <a:off x="3374736" y="1438676"/>
            <a:ext cx="52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빨간색 </a:t>
            </a:r>
            <a:r>
              <a:rPr lang="en-US" altLang="ko-KR" dirty="0"/>
              <a:t>: </a:t>
            </a:r>
            <a:r>
              <a:rPr lang="ko-KR" altLang="en-US" dirty="0"/>
              <a:t>실제 값    파란색 </a:t>
            </a:r>
            <a:r>
              <a:rPr lang="en-US" altLang="ko-KR" dirty="0"/>
              <a:t>: </a:t>
            </a:r>
            <a:r>
              <a:rPr lang="ko-KR" altLang="en-US" dirty="0"/>
              <a:t>예측 값</a:t>
            </a:r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A1DE981-EF46-F2F2-87F2-6DE025FA6142}"/>
              </a:ext>
            </a:extLst>
          </p:cNvPr>
          <p:cNvGrpSpPr/>
          <p:nvPr/>
        </p:nvGrpSpPr>
        <p:grpSpPr>
          <a:xfrm>
            <a:off x="208119" y="1974601"/>
            <a:ext cx="11775762" cy="3467598"/>
            <a:chOff x="208119" y="1152062"/>
            <a:chExt cx="11775762" cy="346759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91E3470-8B2F-8BC5-46F2-7E25CD596C72}"/>
                </a:ext>
              </a:extLst>
            </p:cNvPr>
            <p:cNvSpPr txBox="1"/>
            <p:nvPr/>
          </p:nvSpPr>
          <p:spPr>
            <a:xfrm>
              <a:off x="1443153" y="4250328"/>
              <a:ext cx="1601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= x * sin(x)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6DC9D2-AC3A-AB15-135D-4332388FFA3D}"/>
                </a:ext>
              </a:extLst>
            </p:cNvPr>
            <p:cNvSpPr txBox="1"/>
            <p:nvPr/>
          </p:nvSpPr>
          <p:spPr>
            <a:xfrm>
              <a:off x="5340337" y="4250328"/>
              <a:ext cx="1511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= x^3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64BB061-B726-E97D-A652-89E140FEE27A}"/>
                </a:ext>
              </a:extLst>
            </p:cNvPr>
            <p:cNvGrpSpPr/>
            <p:nvPr/>
          </p:nvGrpSpPr>
          <p:grpSpPr>
            <a:xfrm>
              <a:off x="208119" y="1152062"/>
              <a:ext cx="11775762" cy="3103395"/>
              <a:chOff x="208119" y="1152062"/>
              <a:chExt cx="11775762" cy="3103395"/>
            </a:xfrm>
          </p:grpSpPr>
          <p:pic>
            <p:nvPicPr>
              <p:cNvPr id="4" name="그림 3" descr="텍스트, 그래프, 스크린샷, 라인이(가) 표시된 사진&#10;&#10;자동 생성된 설명">
                <a:extLst>
                  <a:ext uri="{FF2B5EF4-FFF2-40B4-BE49-F238E27FC236}">
                    <a16:creationId xmlns:a16="http://schemas.microsoft.com/office/drawing/2014/main" id="{FC3DCE94-E117-0D3C-EA73-C3C412DCE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19" y="1157191"/>
                <a:ext cx="4131021" cy="3098266"/>
              </a:xfrm>
              <a:prstGeom prst="rect">
                <a:avLst/>
              </a:prstGeom>
            </p:spPr>
          </p:pic>
          <p:pic>
            <p:nvPicPr>
              <p:cNvPr id="9" name="그림 8" descr="라인, 그래프, 스크린샷, 도표이(가) 표시된 사진&#10;&#10;자동 생성된 설명">
                <a:extLst>
                  <a:ext uri="{FF2B5EF4-FFF2-40B4-BE49-F238E27FC236}">
                    <a16:creationId xmlns:a16="http://schemas.microsoft.com/office/drawing/2014/main" id="{086679D2-92CC-C85D-ACFE-D7DD271959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5829" y="1152062"/>
                <a:ext cx="4131021" cy="3098266"/>
              </a:xfrm>
              <a:prstGeom prst="rect">
                <a:avLst/>
              </a:prstGeom>
            </p:spPr>
          </p:pic>
          <p:pic>
            <p:nvPicPr>
              <p:cNvPr id="12" name="그림 11" descr="라인, 도표, 텍스트, 그래프이(가) 표시된 사진&#10;&#10;자동 생성된 설명">
                <a:extLst>
                  <a:ext uri="{FF2B5EF4-FFF2-40B4-BE49-F238E27FC236}">
                    <a16:creationId xmlns:a16="http://schemas.microsoft.com/office/drawing/2014/main" id="{01702D68-6DA9-F0BE-3C44-551B3C5C0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2860" y="1152062"/>
                <a:ext cx="4131021" cy="3098266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4BC2B4-22FE-EA97-5D3A-C2278809373D}"/>
                </a:ext>
              </a:extLst>
            </p:cNvPr>
            <p:cNvSpPr txBox="1"/>
            <p:nvPr/>
          </p:nvSpPr>
          <p:spPr>
            <a:xfrm>
              <a:off x="9401852" y="4250328"/>
              <a:ext cx="1511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= 1.15^x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3238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1642-4873-982F-F774-A0FF473E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A2D4-48ED-3649-AC3D-98FBB9748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en-US" dirty="0"/>
              <a:t>전복의 나이 예측하기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데이터</a:t>
            </a:r>
            <a:endParaRPr lang="en-US" altLang="ko-KR" dirty="0"/>
          </a:p>
          <a:p>
            <a:pPr lvl="1"/>
            <a:r>
              <a:rPr lang="en-US" altLang="ko-KR" dirty="0"/>
              <a:t>Feature </a:t>
            </a:r>
          </a:p>
          <a:p>
            <a:pPr lvl="2"/>
            <a:r>
              <a:rPr lang="ko-KR" altLang="en-US" dirty="0"/>
              <a:t>성별</a:t>
            </a:r>
            <a:r>
              <a:rPr lang="en-US" altLang="ko-KR" dirty="0"/>
              <a:t>, </a:t>
            </a:r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지름</a:t>
            </a:r>
            <a:r>
              <a:rPr lang="en-US" altLang="ko-KR" dirty="0"/>
              <a:t>, </a:t>
            </a:r>
            <a:r>
              <a:rPr lang="ko-KR" altLang="en-US" dirty="0"/>
              <a:t>높이</a:t>
            </a:r>
            <a:r>
              <a:rPr lang="en-US" altLang="ko-KR" dirty="0"/>
              <a:t>, </a:t>
            </a:r>
            <a:r>
              <a:rPr lang="ko-KR" altLang="en-US" dirty="0"/>
              <a:t>무게</a:t>
            </a:r>
            <a:r>
              <a:rPr lang="en-US" altLang="ko-KR" dirty="0"/>
              <a:t>, </a:t>
            </a:r>
            <a:r>
              <a:rPr lang="ko-KR" altLang="en-US" dirty="0"/>
              <a:t>껍데기 무게</a:t>
            </a:r>
            <a:r>
              <a:rPr lang="en-US" altLang="ko-KR" dirty="0"/>
              <a:t>, </a:t>
            </a:r>
            <a:r>
              <a:rPr lang="ko-KR" altLang="en-US" dirty="0"/>
              <a:t>내장 무게</a:t>
            </a:r>
            <a:endParaRPr lang="en-US" altLang="ko-KR" dirty="0"/>
          </a:p>
          <a:p>
            <a:pPr lvl="1"/>
            <a:r>
              <a:rPr lang="ko-KR" altLang="en-US" dirty="0"/>
              <a:t>개수</a:t>
            </a:r>
            <a:endParaRPr lang="en-US" altLang="ko-KR" dirty="0"/>
          </a:p>
          <a:p>
            <a:pPr lvl="2"/>
            <a:r>
              <a:rPr lang="en-US" altLang="ko-KR" dirty="0"/>
              <a:t>4177</a:t>
            </a:r>
          </a:p>
          <a:p>
            <a:pPr lvl="1"/>
            <a:r>
              <a:rPr lang="ko-KR" altLang="en-US" dirty="0"/>
              <a:t>나이 </a:t>
            </a:r>
            <a:r>
              <a:rPr lang="en-US" altLang="ko-KR" dirty="0"/>
              <a:t>= </a:t>
            </a:r>
            <a:r>
              <a:rPr lang="ko-KR" altLang="en-US" dirty="0"/>
              <a:t>줄무늬</a:t>
            </a:r>
            <a:r>
              <a:rPr lang="en-US" altLang="ko-KR" dirty="0"/>
              <a:t>( ring) </a:t>
            </a:r>
            <a:r>
              <a:rPr lang="ko-KR" altLang="en-US" dirty="0"/>
              <a:t>개수</a:t>
            </a:r>
            <a:endParaRPr lang="en-US" altLang="ko-KR" dirty="0"/>
          </a:p>
          <a:p>
            <a:pPr lvl="1"/>
            <a:r>
              <a:rPr lang="ko-KR" altLang="en-US" dirty="0"/>
              <a:t>성별</a:t>
            </a:r>
            <a:endParaRPr lang="en-US" altLang="ko-KR" dirty="0"/>
          </a:p>
          <a:p>
            <a:pPr lvl="2"/>
            <a:r>
              <a:rPr lang="ko-KR" altLang="en-US" dirty="0"/>
              <a:t>수컷</a:t>
            </a:r>
            <a:r>
              <a:rPr lang="en-US" altLang="ko-KR" dirty="0"/>
              <a:t>=3, </a:t>
            </a:r>
            <a:r>
              <a:rPr lang="ko-KR" altLang="en-US" dirty="0"/>
              <a:t>암컷</a:t>
            </a:r>
            <a:r>
              <a:rPr lang="en-US" altLang="ko-KR" dirty="0"/>
              <a:t>=2, </a:t>
            </a:r>
            <a:r>
              <a:rPr lang="ko-KR" altLang="en-US" dirty="0"/>
              <a:t>유성</a:t>
            </a:r>
            <a:r>
              <a:rPr lang="en-US" altLang="ko-KR" dirty="0"/>
              <a:t>=1 </a:t>
            </a:r>
          </a:p>
        </p:txBody>
      </p:sp>
    </p:spTree>
    <p:extLst>
      <p:ext uri="{BB962C8B-B14F-4D97-AF65-F5344CB8AC3E}">
        <p14:creationId xmlns:p14="http://schemas.microsoft.com/office/powerpoint/2010/main" val="3879737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E5D111-4399-7623-30FD-BED3215A8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1085"/>
            <a:ext cx="12191999" cy="233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BBD9F-53FD-FD38-3951-A2BCC89A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6088"/>
            <a:ext cx="12191999" cy="2073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906E5-DE96-C3D9-B4BD-E0C523F7C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2044"/>
            <a:ext cx="12191998" cy="19359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F0442C-15FA-290D-F757-260ED07507E0}"/>
              </a:ext>
            </a:extLst>
          </p:cNvPr>
          <p:cNvSpPr txBox="1"/>
          <p:nvPr/>
        </p:nvSpPr>
        <p:spPr>
          <a:xfrm>
            <a:off x="2601883" y="243839"/>
            <a:ext cx="69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각각의 </a:t>
            </a:r>
            <a:r>
              <a:rPr lang="en-US" altLang="ko-KR" sz="2400" b="1"/>
              <a:t>Feature </a:t>
            </a:r>
            <a:r>
              <a:rPr lang="ko-KR" altLang="en-US" sz="2400" b="1"/>
              <a:t>들과 나이</a:t>
            </a:r>
            <a:r>
              <a:rPr lang="en-US" altLang="ko-KR" sz="2400" b="1"/>
              <a:t>(ring)</a:t>
            </a:r>
            <a:r>
              <a:rPr lang="ko-KR" altLang="en-US" sz="2400" b="1"/>
              <a:t>와의 상관관계 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419450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2C88-E429-67A5-5D81-60C13515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432"/>
            <a:ext cx="10515600" cy="5631531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Tech stack</a:t>
            </a:r>
          </a:p>
          <a:p>
            <a:pPr lvl="1"/>
            <a:r>
              <a:rPr lang="en-US"/>
              <a:t>Python</a:t>
            </a:r>
          </a:p>
          <a:p>
            <a:pPr lvl="1"/>
            <a:r>
              <a:rPr lang="en-US"/>
              <a:t>Keras</a:t>
            </a:r>
          </a:p>
          <a:p>
            <a:pPr lvl="1"/>
            <a:r>
              <a:rPr lang="en-US"/>
              <a:t>Regression</a:t>
            </a:r>
          </a:p>
          <a:p>
            <a:pPr marL="457200" lvl="1" indent="0">
              <a:buNone/>
            </a:pPr>
            <a:endParaRPr lang="en-US"/>
          </a:p>
          <a:p>
            <a:r>
              <a:rPr lang="ko-KR" altLang="en-US"/>
              <a:t>데이터 분류</a:t>
            </a:r>
            <a:endParaRPr lang="en-US"/>
          </a:p>
          <a:p>
            <a:pPr lvl="1"/>
            <a:r>
              <a:rPr lang="en-US"/>
              <a:t>Train data : 2506 </a:t>
            </a:r>
            <a:r>
              <a:rPr lang="ko-KR" altLang="en-US"/>
              <a:t>개 </a:t>
            </a:r>
            <a:r>
              <a:rPr lang="en-US" altLang="ko-KR"/>
              <a:t>( 60%)</a:t>
            </a:r>
          </a:p>
          <a:p>
            <a:pPr lvl="1"/>
            <a:r>
              <a:rPr lang="en-US"/>
              <a:t>Test data : 836 </a:t>
            </a:r>
            <a:r>
              <a:rPr lang="ko-KR" altLang="en-US"/>
              <a:t>개 </a:t>
            </a:r>
            <a:r>
              <a:rPr lang="en-US" altLang="ko-KR"/>
              <a:t>(20%)</a:t>
            </a:r>
          </a:p>
          <a:p>
            <a:pPr lvl="1"/>
            <a:r>
              <a:rPr lang="en-US"/>
              <a:t>Validation data : 835</a:t>
            </a:r>
            <a:r>
              <a:rPr lang="ko-KR" altLang="en-US"/>
              <a:t>개 </a:t>
            </a:r>
            <a:r>
              <a:rPr lang="en-US" altLang="ko-KR"/>
              <a:t>(20%)</a:t>
            </a:r>
          </a:p>
          <a:p>
            <a:pPr lvl="1"/>
            <a:endParaRPr lang="en-US"/>
          </a:p>
          <a:p>
            <a:r>
              <a:rPr lang="en-US"/>
              <a:t>Training</a:t>
            </a:r>
          </a:p>
          <a:p>
            <a:pPr lvl="1"/>
            <a:r>
              <a:rPr lang="en-US"/>
              <a:t>Optimizier : adam</a:t>
            </a:r>
          </a:p>
          <a:p>
            <a:pPr lvl="1"/>
            <a:r>
              <a:rPr lang="en-US"/>
              <a:t>Loss function : mean squared error</a:t>
            </a:r>
          </a:p>
          <a:p>
            <a:pPr lvl="1"/>
            <a:r>
              <a:rPr lang="en-US"/>
              <a:t>Epoch : 100</a:t>
            </a:r>
          </a:p>
          <a:p>
            <a:pPr lvl="1"/>
            <a:r>
              <a:rPr lang="en-US"/>
              <a:t>Batch size :1  </a:t>
            </a:r>
          </a:p>
        </p:txBody>
      </p:sp>
    </p:spTree>
    <p:extLst>
      <p:ext uri="{BB962C8B-B14F-4D97-AF65-F5344CB8AC3E}">
        <p14:creationId xmlns:p14="http://schemas.microsoft.com/office/powerpoint/2010/main" val="101610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43F32E-D034-23E6-853D-2FB54A27B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3953" y="1158240"/>
            <a:ext cx="9822187" cy="569976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A2CD60-BA67-934B-B058-7CD7BA5EEA8D}"/>
              </a:ext>
            </a:extLst>
          </p:cNvPr>
          <p:cNvSpPr txBox="1"/>
          <p:nvPr/>
        </p:nvSpPr>
        <p:spPr>
          <a:xfrm>
            <a:off x="8672482" y="1514104"/>
            <a:ext cx="350335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/>
              <a:t>그래프 설명</a:t>
            </a:r>
            <a:endParaRPr lang="en-US" altLang="ko-KR" sz="2200"/>
          </a:p>
          <a:p>
            <a:endParaRPr lang="en-US" altLang="ko-KR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X </a:t>
            </a:r>
            <a:r>
              <a:rPr lang="ko-KR" altLang="en-US" sz="1800"/>
              <a:t>축 </a:t>
            </a:r>
            <a:r>
              <a:rPr lang="en-US" altLang="ko-KR" sz="1800"/>
              <a:t>: </a:t>
            </a:r>
            <a:r>
              <a:rPr lang="ko-KR" altLang="en-US" sz="1800"/>
              <a:t>실제 값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/>
              <a:t>Y </a:t>
            </a:r>
            <a:r>
              <a:rPr lang="ko-KR" altLang="en-US" sz="1800"/>
              <a:t>축 </a:t>
            </a:r>
            <a:r>
              <a:rPr lang="en-US" altLang="ko-KR" sz="1800"/>
              <a:t>: </a:t>
            </a:r>
            <a:r>
              <a:rPr lang="ko-KR" altLang="en-US" sz="1800"/>
              <a:t>예측 값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/>
              <a:t>y=x </a:t>
            </a:r>
            <a:r>
              <a:rPr lang="ko-KR" altLang="en-US" sz="1800"/>
              <a:t>에 근사할수록 성능이 우수하다고 할수 있다</a:t>
            </a:r>
            <a:endParaRPr lang="en-US" altLang="ko-KR" sz="1800"/>
          </a:p>
          <a:p>
            <a:endParaRPr lang="en-US" altLang="ko-KR" sz="1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CCC74B-E8A0-0910-E93F-195B6835FF70}"/>
              </a:ext>
            </a:extLst>
          </p:cNvPr>
          <p:cNvSpPr txBox="1"/>
          <p:nvPr/>
        </p:nvSpPr>
        <p:spPr>
          <a:xfrm>
            <a:off x="8672482" y="3859205"/>
            <a:ext cx="3535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/>
              <a:t> 정확도</a:t>
            </a:r>
            <a:endParaRPr lang="en-US" altLang="ko-KR" sz="2200"/>
          </a:p>
          <a:p>
            <a:endParaRPr lang="en-US" altLang="ko-KR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Rmse = 1.78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R2 = 0.56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9BC41-CFE1-43F1-07B6-1DD9438495BA}"/>
              </a:ext>
            </a:extLst>
          </p:cNvPr>
          <p:cNvSpPr txBox="1"/>
          <p:nvPr/>
        </p:nvSpPr>
        <p:spPr>
          <a:xfrm>
            <a:off x="4534619" y="277867"/>
            <a:ext cx="312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결과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3962056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B3F396-0A43-ABB5-8C88-82B7B49786E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2183" y="968572"/>
          <a:ext cx="8184573" cy="55369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8177">
                  <a:extLst>
                    <a:ext uri="{9D8B030D-6E8A-4147-A177-3AD203B41FA5}">
                      <a16:colId xmlns:a16="http://schemas.microsoft.com/office/drawing/2014/main" val="3253880858"/>
                    </a:ext>
                  </a:extLst>
                </a:gridCol>
                <a:gridCol w="2278772">
                  <a:extLst>
                    <a:ext uri="{9D8B030D-6E8A-4147-A177-3AD203B41FA5}">
                      <a16:colId xmlns:a16="http://schemas.microsoft.com/office/drawing/2014/main" val="1485552645"/>
                    </a:ext>
                  </a:extLst>
                </a:gridCol>
                <a:gridCol w="2129777">
                  <a:extLst>
                    <a:ext uri="{9D8B030D-6E8A-4147-A177-3AD203B41FA5}">
                      <a16:colId xmlns:a16="http://schemas.microsoft.com/office/drawing/2014/main" val="74084000"/>
                    </a:ext>
                  </a:extLst>
                </a:gridCol>
                <a:gridCol w="2387847">
                  <a:extLst>
                    <a:ext uri="{9D8B030D-6E8A-4147-A177-3AD203B41FA5}">
                      <a16:colId xmlns:a16="http://schemas.microsoft.com/office/drawing/2014/main" val="3932574740"/>
                    </a:ext>
                  </a:extLst>
                </a:gridCol>
              </a:tblGrid>
              <a:tr h="2995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aseline="0">
                          <a:effectLst/>
                        </a:rPr>
                        <a:t> basic model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many layer model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 many neuron model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extLst>
                  <a:ext uri="{0D108BD9-81ED-4DB2-BD59-A6C34878D82A}">
                    <a16:rowId xmlns:a16="http://schemas.microsoft.com/office/drawing/2014/main" val="702943362"/>
                  </a:ext>
                </a:extLst>
              </a:tr>
              <a:tr h="331533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Layer construction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(Input layer)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node </a:t>
                      </a:r>
                      <a:r>
                        <a:rPr lang="ko-KR" sz="1050" baseline="0">
                          <a:effectLst/>
                        </a:rPr>
                        <a:t>개수 </a:t>
                      </a:r>
                      <a:r>
                        <a:rPr lang="en-US" sz="1050" baseline="0">
                          <a:effectLst/>
                        </a:rPr>
                        <a:t>= 64</a:t>
                      </a:r>
                      <a:r>
                        <a:rPr lang="ko-KR" sz="1050" baseline="0">
                          <a:effectLst/>
                        </a:rPr>
                        <a:t>개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(Hidden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Layer </a:t>
                      </a:r>
                      <a:r>
                        <a:rPr lang="ko-KR" sz="1050" baseline="0">
                          <a:effectLst/>
                        </a:rPr>
                        <a:t>개수</a:t>
                      </a:r>
                      <a:r>
                        <a:rPr lang="en-US" sz="1050" baseline="0">
                          <a:effectLst/>
                        </a:rPr>
                        <a:t>= 4</a:t>
                      </a:r>
                      <a:r>
                        <a:rPr lang="ko-KR" sz="1050" baseline="0">
                          <a:effectLst/>
                        </a:rPr>
                        <a:t>개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node </a:t>
                      </a:r>
                      <a:r>
                        <a:rPr lang="ko-KR" sz="1050" baseline="0">
                          <a:effectLst/>
                        </a:rPr>
                        <a:t>개수 </a:t>
                      </a:r>
                      <a:r>
                        <a:rPr lang="en-US" sz="1050" baseline="0">
                          <a:effectLst/>
                        </a:rPr>
                        <a:t>= 32</a:t>
                      </a:r>
                      <a:r>
                        <a:rPr lang="ko-KR" sz="1050" baseline="0">
                          <a:effectLst/>
                        </a:rPr>
                        <a:t>개 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(Output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node </a:t>
                      </a:r>
                      <a:r>
                        <a:rPr lang="ko-KR" sz="1050" baseline="0">
                          <a:effectLst/>
                        </a:rPr>
                        <a:t>개수 </a:t>
                      </a:r>
                      <a:r>
                        <a:rPr lang="en-US" sz="1050" baseline="0">
                          <a:effectLst/>
                        </a:rPr>
                        <a:t>=1</a:t>
                      </a:r>
                      <a:r>
                        <a:rPr lang="ko-KR" sz="1050" baseline="0">
                          <a:effectLst/>
                        </a:rPr>
                        <a:t>개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(Input layer)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node </a:t>
                      </a:r>
                      <a:r>
                        <a:rPr lang="ko-KR" sz="1050" baseline="0">
                          <a:effectLst/>
                        </a:rPr>
                        <a:t>개수 </a:t>
                      </a:r>
                      <a:r>
                        <a:rPr lang="en-US" sz="1050" baseline="0">
                          <a:effectLst/>
                        </a:rPr>
                        <a:t>= 64</a:t>
                      </a:r>
                      <a:r>
                        <a:rPr lang="ko-KR" sz="1050" baseline="0">
                          <a:effectLst/>
                        </a:rPr>
                        <a:t>개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(Hidden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Layer </a:t>
                      </a:r>
                      <a:r>
                        <a:rPr lang="ko-KR" sz="1050" baseline="0">
                          <a:effectLst/>
                        </a:rPr>
                        <a:t>개수</a:t>
                      </a:r>
                      <a:r>
                        <a:rPr lang="en-US" sz="1050" baseline="0">
                          <a:effectLst/>
                        </a:rPr>
                        <a:t>= 20</a:t>
                      </a:r>
                      <a:r>
                        <a:rPr lang="ko-KR" sz="1050" baseline="0">
                          <a:effectLst/>
                        </a:rPr>
                        <a:t>개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node </a:t>
                      </a:r>
                      <a:r>
                        <a:rPr lang="ko-KR" sz="1050" baseline="0">
                          <a:effectLst/>
                        </a:rPr>
                        <a:t>개수 </a:t>
                      </a:r>
                      <a:r>
                        <a:rPr lang="en-US" sz="1050" baseline="0">
                          <a:effectLst/>
                        </a:rPr>
                        <a:t>= 32</a:t>
                      </a:r>
                      <a:r>
                        <a:rPr lang="ko-KR" sz="1050" baseline="0">
                          <a:effectLst/>
                        </a:rPr>
                        <a:t>개 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(Output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node </a:t>
                      </a:r>
                      <a:r>
                        <a:rPr lang="ko-KR" sz="1050" baseline="0">
                          <a:effectLst/>
                        </a:rPr>
                        <a:t>개수 </a:t>
                      </a:r>
                      <a:r>
                        <a:rPr lang="en-US" sz="1050" baseline="0">
                          <a:effectLst/>
                        </a:rPr>
                        <a:t>=1</a:t>
                      </a:r>
                      <a:r>
                        <a:rPr lang="ko-KR" sz="1050" baseline="0">
                          <a:effectLst/>
                        </a:rPr>
                        <a:t>개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(Input layer) 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node </a:t>
                      </a:r>
                      <a:r>
                        <a:rPr lang="ko-KR" sz="1050" baseline="0">
                          <a:effectLst/>
                        </a:rPr>
                        <a:t>개수 </a:t>
                      </a:r>
                      <a:r>
                        <a:rPr lang="en-US" sz="1050" baseline="0">
                          <a:effectLst/>
                        </a:rPr>
                        <a:t>= 128</a:t>
                      </a:r>
                      <a:r>
                        <a:rPr lang="ko-KR" sz="1050" baseline="0">
                          <a:effectLst/>
                        </a:rPr>
                        <a:t>개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(Hidden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Layer </a:t>
                      </a:r>
                      <a:r>
                        <a:rPr lang="ko-KR" sz="1050" baseline="0">
                          <a:effectLst/>
                        </a:rPr>
                        <a:t>개수</a:t>
                      </a:r>
                      <a:r>
                        <a:rPr lang="en-US" sz="1050" baseline="0">
                          <a:effectLst/>
                        </a:rPr>
                        <a:t>= 4</a:t>
                      </a:r>
                      <a:r>
                        <a:rPr lang="ko-KR" sz="1050" baseline="0">
                          <a:effectLst/>
                        </a:rPr>
                        <a:t>개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node </a:t>
                      </a:r>
                      <a:r>
                        <a:rPr lang="ko-KR" sz="1050" baseline="0">
                          <a:effectLst/>
                        </a:rPr>
                        <a:t>개수 </a:t>
                      </a:r>
                      <a:r>
                        <a:rPr lang="en-US" sz="1050" baseline="0">
                          <a:effectLst/>
                        </a:rPr>
                        <a:t>= 64</a:t>
                      </a:r>
                      <a:r>
                        <a:rPr lang="ko-KR" sz="1050" baseline="0">
                          <a:effectLst/>
                        </a:rPr>
                        <a:t>개 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activation fuction = relu</a:t>
                      </a:r>
                    </a:p>
                    <a:p>
                      <a:pPr marL="2286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(Output layer)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node </a:t>
                      </a:r>
                      <a:r>
                        <a:rPr lang="ko-KR" sz="1050" baseline="0">
                          <a:effectLst/>
                        </a:rPr>
                        <a:t>개수 </a:t>
                      </a:r>
                      <a:r>
                        <a:rPr lang="en-US" sz="1050" baseline="0">
                          <a:effectLst/>
                        </a:rPr>
                        <a:t>=1</a:t>
                      </a:r>
                      <a:r>
                        <a:rPr lang="ko-KR" sz="1050" baseline="0">
                          <a:effectLst/>
                        </a:rPr>
                        <a:t>개</a:t>
                      </a:r>
                      <a:endParaRPr lang="en-US" sz="1050" baseline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extLst>
                  <a:ext uri="{0D108BD9-81ED-4DB2-BD59-A6C34878D82A}">
                    <a16:rowId xmlns:a16="http://schemas.microsoft.com/office/drawing/2014/main" val="2050954183"/>
                  </a:ext>
                </a:extLst>
              </a:tr>
              <a:tr h="7650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performance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Rmse = 1.78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R2=0.56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RMSE=2.00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R2=0.44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RMSE = 2.16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baseline="0">
                          <a:effectLst/>
                        </a:rPr>
                        <a:t>R2 = 0.35</a:t>
                      </a:r>
                      <a:endParaRPr lang="en-US" sz="1050" baseline="0">
                        <a:solidFill>
                          <a:srgbClr val="595959"/>
                        </a:solidFill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6205" marR="56205" marT="0" marB="0"/>
                </a:tc>
                <a:extLst>
                  <a:ext uri="{0D108BD9-81ED-4DB2-BD59-A6C34878D82A}">
                    <a16:rowId xmlns:a16="http://schemas.microsoft.com/office/drawing/2014/main" val="35591144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D3ECA0-2CA8-5381-401C-F838DBBEB2AB}"/>
              </a:ext>
            </a:extLst>
          </p:cNvPr>
          <p:cNvSpPr txBox="1"/>
          <p:nvPr/>
        </p:nvSpPr>
        <p:spPr>
          <a:xfrm>
            <a:off x="8615680" y="3244333"/>
            <a:ext cx="3576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실험 과정</a:t>
            </a:r>
            <a:endParaRPr lang="en-US" altLang="ko-K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Layer </a:t>
            </a:r>
            <a:r>
              <a:rPr lang="ko-KR" altLang="en-US"/>
              <a:t>개수를 늘리거나 </a:t>
            </a:r>
            <a:r>
              <a:rPr lang="en-US" altLang="ko-KR"/>
              <a:t>neuron </a:t>
            </a:r>
            <a:r>
              <a:rPr lang="ko-KR" altLang="en-US"/>
              <a:t>개수를 늘려서 정확도 비교</a:t>
            </a:r>
            <a:endParaRPr lang="en-US" altLang="ko-KR"/>
          </a:p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E17FA-02F9-CF23-735E-4EB6A0951DDC}"/>
              </a:ext>
            </a:extLst>
          </p:cNvPr>
          <p:cNvSpPr txBox="1"/>
          <p:nvPr/>
        </p:nvSpPr>
        <p:spPr>
          <a:xfrm>
            <a:off x="8615680" y="4782276"/>
            <a:ext cx="3576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실험 결과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Layer </a:t>
            </a:r>
            <a:r>
              <a:rPr lang="ko-KR" altLang="en-US"/>
              <a:t>개수를 늘리거나 </a:t>
            </a:r>
            <a:r>
              <a:rPr lang="en-US" altLang="ko-KR"/>
              <a:t>neuron </a:t>
            </a:r>
            <a:r>
              <a:rPr lang="ko-KR" altLang="en-US"/>
              <a:t>개수를 늘렸을때 오히려 정확도가 떨어졌다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5C39C3-C962-13A5-1071-BC9C3C1C4F51}"/>
              </a:ext>
            </a:extLst>
          </p:cNvPr>
          <p:cNvSpPr txBox="1"/>
          <p:nvPr/>
        </p:nvSpPr>
        <p:spPr>
          <a:xfrm>
            <a:off x="8615680" y="1429393"/>
            <a:ext cx="3576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/>
              <a:t>가설</a:t>
            </a:r>
            <a:endParaRPr lang="en-US" altLang="ko-KR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/>
              <a:t>Layer </a:t>
            </a:r>
            <a:r>
              <a:rPr lang="ko-KR" altLang="en-US"/>
              <a:t>개수를 늘리거나 </a:t>
            </a:r>
            <a:r>
              <a:rPr lang="en-US" altLang="ko-KR"/>
              <a:t>neuron </a:t>
            </a:r>
            <a:r>
              <a:rPr lang="ko-KR" altLang="en-US"/>
              <a:t>개수를 늘리면 정확도가 향상될 것이다</a:t>
            </a:r>
            <a:endParaRPr lang="en-US" altLang="ko-KR"/>
          </a:p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BFD3A-1E54-72C7-FC35-A9B6FC2B6DCB}"/>
              </a:ext>
            </a:extLst>
          </p:cNvPr>
          <p:cNvSpPr txBox="1"/>
          <p:nvPr/>
        </p:nvSpPr>
        <p:spPr>
          <a:xfrm>
            <a:off x="4754592" y="128011"/>
            <a:ext cx="268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/>
              <a:t>실험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24760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87F0-A845-C864-0920-DC20F0CA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2. </a:t>
            </a:r>
            <a:r>
              <a:rPr lang="ko-KR" altLang="en-US"/>
              <a:t>영상 처리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1189-2AF5-F2E3-03E4-6B208E2E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Histogram Viewer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Edge detection Viewer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/>
              <a:t>의료 영상 </a:t>
            </a:r>
            <a:r>
              <a:rPr lang="en-US"/>
              <a:t>Viewer</a:t>
            </a:r>
          </a:p>
        </p:txBody>
      </p:sp>
    </p:spTree>
    <p:extLst>
      <p:ext uri="{BB962C8B-B14F-4D97-AF65-F5344CB8AC3E}">
        <p14:creationId xmlns:p14="http://schemas.microsoft.com/office/powerpoint/2010/main" val="1745013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D279-F1C4-60F2-E10E-3C54679CC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2-1. Histogram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18C9-C299-9FB1-CAF6-202CC37E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기능 </a:t>
            </a:r>
            <a:endParaRPr lang="en-US" altLang="ko-KR"/>
          </a:p>
          <a:p>
            <a:pPr lvl="1"/>
            <a:r>
              <a:rPr lang="en-US" altLang="ko-KR"/>
              <a:t>Image </a:t>
            </a:r>
            <a:r>
              <a:rPr lang="ko-KR" altLang="en-US"/>
              <a:t>의 </a:t>
            </a:r>
            <a:r>
              <a:rPr lang="en-US" altLang="ko-KR"/>
              <a:t>histogram </a:t>
            </a:r>
            <a:r>
              <a:rPr lang="ko-KR" altLang="en-US"/>
              <a:t>을 보여준다</a:t>
            </a:r>
            <a:endParaRPr lang="en-US" altLang="ko-KR"/>
          </a:p>
          <a:p>
            <a:pPr lvl="1"/>
            <a:r>
              <a:rPr lang="en-US" altLang="ko-KR"/>
              <a:t>X </a:t>
            </a:r>
            <a:r>
              <a:rPr lang="ko-KR" altLang="en-US"/>
              <a:t>축 </a:t>
            </a:r>
            <a:r>
              <a:rPr lang="en-US" altLang="ko-KR"/>
              <a:t>: pixel </a:t>
            </a:r>
            <a:r>
              <a:rPr lang="ko-KR" altLang="en-US"/>
              <a:t>값</a:t>
            </a:r>
            <a:endParaRPr lang="en-US" altLang="ko-KR"/>
          </a:p>
          <a:p>
            <a:pPr lvl="1"/>
            <a:r>
              <a:rPr lang="en-US" altLang="ko-KR"/>
              <a:t>Y </a:t>
            </a:r>
            <a:r>
              <a:rPr lang="ko-KR" altLang="en-US"/>
              <a:t>축 </a:t>
            </a:r>
            <a:r>
              <a:rPr lang="en-US" altLang="ko-KR"/>
              <a:t>: pixel </a:t>
            </a:r>
            <a:r>
              <a:rPr lang="ko-KR" altLang="en-US"/>
              <a:t>개수</a:t>
            </a:r>
            <a:endParaRPr lang="en-US" altLang="ko-KR"/>
          </a:p>
          <a:p>
            <a:pPr marL="457200" lvl="1" indent="0">
              <a:buNone/>
            </a:pPr>
            <a:endParaRPr lang="en-US" altLang="ko-KR"/>
          </a:p>
          <a:p>
            <a:r>
              <a:rPr lang="en-US"/>
              <a:t>Tech Stack</a:t>
            </a:r>
          </a:p>
          <a:p>
            <a:pPr lvl="1"/>
            <a:r>
              <a:rPr lang="en-US"/>
              <a:t>C#</a:t>
            </a:r>
          </a:p>
          <a:p>
            <a:pPr lvl="1"/>
            <a:r>
              <a:rPr lang="en-US"/>
              <a:t>WPF</a:t>
            </a:r>
          </a:p>
        </p:txBody>
      </p:sp>
    </p:spTree>
    <p:extLst>
      <p:ext uri="{BB962C8B-B14F-4D97-AF65-F5344CB8AC3E}">
        <p14:creationId xmlns:p14="http://schemas.microsoft.com/office/powerpoint/2010/main" val="122372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BC6D-A152-9C00-A1A7-7177762D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8C34-1E5B-05F5-B707-C03D353F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https://github.com/poh12077?tab=repositories</a:t>
            </a:r>
          </a:p>
        </p:txBody>
      </p:sp>
    </p:spTree>
    <p:extLst>
      <p:ext uri="{BB962C8B-B14F-4D97-AF65-F5344CB8AC3E}">
        <p14:creationId xmlns:p14="http://schemas.microsoft.com/office/powerpoint/2010/main" val="4118979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F2622A-BD46-56BE-BD38-CF1E21ADA1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90" y="1016000"/>
            <a:ext cx="10798421" cy="534416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BE0186-BEF1-3911-D2CE-766293769034}"/>
              </a:ext>
            </a:extLst>
          </p:cNvPr>
          <p:cNvSpPr txBox="1"/>
          <p:nvPr/>
        </p:nvSpPr>
        <p:spPr>
          <a:xfrm>
            <a:off x="3960962" y="201990"/>
            <a:ext cx="427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gray scale image </a:t>
            </a:r>
          </a:p>
        </p:txBody>
      </p:sp>
    </p:spTree>
    <p:extLst>
      <p:ext uri="{BB962C8B-B14F-4D97-AF65-F5344CB8AC3E}">
        <p14:creationId xmlns:p14="http://schemas.microsoft.com/office/powerpoint/2010/main" val="1592507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63AC13-0492-909B-7413-06CDECB4B3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60" y="1137919"/>
            <a:ext cx="10902279" cy="52222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7EAFFA-4A7A-2854-2273-A59356379094}"/>
              </a:ext>
            </a:extLst>
          </p:cNvPr>
          <p:cNvSpPr txBox="1"/>
          <p:nvPr/>
        </p:nvSpPr>
        <p:spPr>
          <a:xfrm>
            <a:off x="4284451" y="264161"/>
            <a:ext cx="3623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Jpg image (RGB)</a:t>
            </a:r>
          </a:p>
        </p:txBody>
      </p:sp>
    </p:spTree>
    <p:extLst>
      <p:ext uri="{BB962C8B-B14F-4D97-AF65-F5344CB8AC3E}">
        <p14:creationId xmlns:p14="http://schemas.microsoft.com/office/powerpoint/2010/main" val="1403626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D9EE-D3CA-3BA4-79E0-F5D93056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2-2. Edge Detection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43B5-6B92-43B3-2285-59D48B78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기능</a:t>
            </a:r>
            <a:endParaRPr lang="en-US" altLang="ko-KR"/>
          </a:p>
          <a:p>
            <a:pPr lvl="1"/>
            <a:r>
              <a:rPr lang="en-US"/>
              <a:t>Edge detection</a:t>
            </a:r>
          </a:p>
          <a:p>
            <a:pPr lvl="1"/>
            <a:r>
              <a:rPr lang="en-US"/>
              <a:t>Inversion</a:t>
            </a:r>
          </a:p>
          <a:p>
            <a:pPr lvl="1"/>
            <a:r>
              <a:rPr lang="en-US"/>
              <a:t>rotation</a:t>
            </a:r>
          </a:p>
          <a:p>
            <a:pPr lvl="1"/>
            <a:r>
              <a:rPr lang="en-US"/>
              <a:t>MRI viewing ( reconstruction )</a:t>
            </a:r>
          </a:p>
          <a:p>
            <a:pPr lvl="1"/>
            <a:endParaRPr lang="en-US"/>
          </a:p>
          <a:p>
            <a:r>
              <a:rPr lang="en-US"/>
              <a:t>Tech stack</a:t>
            </a:r>
          </a:p>
          <a:p>
            <a:pPr lvl="1"/>
            <a:r>
              <a:rPr lang="en-US"/>
              <a:t>C#</a:t>
            </a:r>
          </a:p>
          <a:p>
            <a:pPr lvl="1"/>
            <a:r>
              <a:rPr lang="en-US"/>
              <a:t>WPF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07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18CBA7-444A-414D-2802-DC6159F1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39" y="1148080"/>
            <a:ext cx="10942321" cy="5293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28B2E-C5ED-9CF4-259B-42489B9EFD9D}"/>
              </a:ext>
            </a:extLst>
          </p:cNvPr>
          <p:cNvSpPr txBox="1"/>
          <p:nvPr/>
        </p:nvSpPr>
        <p:spPr>
          <a:xfrm>
            <a:off x="3088639" y="314960"/>
            <a:ext cx="601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Edge detection ( Laplacian 1 )</a:t>
            </a:r>
          </a:p>
        </p:txBody>
      </p:sp>
    </p:spTree>
    <p:extLst>
      <p:ext uri="{BB962C8B-B14F-4D97-AF65-F5344CB8AC3E}">
        <p14:creationId xmlns:p14="http://schemas.microsoft.com/office/powerpoint/2010/main" val="1570849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C2E7AD-3ED9-F346-2F0E-F5D13CD916E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056640"/>
            <a:ext cx="10708640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3572773" y="291765"/>
            <a:ext cx="504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 Edge detection ( Sobel Y )</a:t>
            </a:r>
          </a:p>
        </p:txBody>
      </p:sp>
    </p:spTree>
    <p:extLst>
      <p:ext uri="{BB962C8B-B14F-4D97-AF65-F5344CB8AC3E}">
        <p14:creationId xmlns:p14="http://schemas.microsoft.com/office/powerpoint/2010/main" val="2618587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3572773" y="255866"/>
            <a:ext cx="504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Inversion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E1861B-BF56-1E55-6B43-ABF24CB813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" y="1005839"/>
            <a:ext cx="10993120" cy="54356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061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3572773" y="301925"/>
            <a:ext cx="504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Rotation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940936-EDA5-8FD3-3B12-B57922FA321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6001"/>
            <a:ext cx="10932160" cy="53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14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2357120" y="251125"/>
            <a:ext cx="750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MRI viewing ( Reconstruction 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DB453-1C7E-0FBC-DDD5-6C232CD2BD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087120"/>
            <a:ext cx="11104880" cy="538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6055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8A9F-AB5D-603F-665D-0471482D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2-2. </a:t>
            </a:r>
            <a:r>
              <a:rPr lang="ko-KR" altLang="en-US"/>
              <a:t>의료영상 </a:t>
            </a:r>
            <a:r>
              <a:rPr lang="en-US" altLang="ko-KR"/>
              <a:t>Viewer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6D1E-90B3-0916-AB4A-CCCEB01C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기능</a:t>
            </a:r>
            <a:endParaRPr lang="en-US" altLang="ko-KR"/>
          </a:p>
          <a:p>
            <a:pPr lvl="1"/>
            <a:r>
              <a:rPr lang="ko-KR" altLang="en-US"/>
              <a:t>의료영상</a:t>
            </a:r>
            <a:r>
              <a:rPr lang="en-US" altLang="ko-KR"/>
              <a:t>(dicom)</a:t>
            </a:r>
            <a:r>
              <a:rPr lang="ko-KR" altLang="en-US"/>
              <a:t>을 </a:t>
            </a:r>
            <a:r>
              <a:rPr lang="en-US" altLang="ko-KR"/>
              <a:t>viewing </a:t>
            </a:r>
            <a:r>
              <a:rPr lang="ko-KR" altLang="en-US"/>
              <a:t>할 수 있다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en-US" altLang="ko-KR"/>
              <a:t>Teck stack</a:t>
            </a:r>
          </a:p>
          <a:p>
            <a:pPr lvl="1"/>
            <a:r>
              <a:rPr lang="en-US" altLang="ko-KR"/>
              <a:t>C#</a:t>
            </a:r>
          </a:p>
          <a:p>
            <a:pPr lvl="1"/>
            <a:r>
              <a:rPr lang="en-US" altLang="ko-KR"/>
              <a:t>WPF</a:t>
            </a:r>
          </a:p>
          <a:p>
            <a:pPr lvl="1"/>
            <a:r>
              <a:rPr lang="en-US" altLang="ko-KR"/>
              <a:t>Fo-dicom API</a:t>
            </a:r>
          </a:p>
        </p:txBody>
      </p:sp>
    </p:spTree>
    <p:extLst>
      <p:ext uri="{BB962C8B-B14F-4D97-AF65-F5344CB8AC3E}">
        <p14:creationId xmlns:p14="http://schemas.microsoft.com/office/powerpoint/2010/main" val="2206687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137C2A8-8452-E0FA-8D77-8F6D8C6C6EB2}"/>
              </a:ext>
            </a:extLst>
          </p:cNvPr>
          <p:cNvSpPr txBox="1"/>
          <p:nvPr/>
        </p:nvSpPr>
        <p:spPr>
          <a:xfrm>
            <a:off x="3572773" y="301925"/>
            <a:ext cx="5046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/>
              <a:t>의료영상</a:t>
            </a:r>
            <a:r>
              <a:rPr lang="en-US" altLang="ko-KR" sz="3200" b="1"/>
              <a:t>(dicom) viewing</a:t>
            </a:r>
            <a:endParaRPr lang="en-US" sz="32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851662-D555-5EF0-E606-B504186B5C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1036320"/>
            <a:ext cx="11216640" cy="5519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222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A645-3A81-37F2-61F2-2E7ECD28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목차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B520-8F37-812C-2CC2-7F21536D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AI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Classification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RNN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영상처리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Histogram viewer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Edge detection viewer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Dicom</a:t>
            </a:r>
            <a:r>
              <a:rPr lang="en-US" altLang="ko-KR" dirty="0"/>
              <a:t> viewer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Web 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기타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3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FF41F2-3A80-D601-F9A9-983907E1D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" y="1036320"/>
            <a:ext cx="11348720" cy="55270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E3B343-C1B7-4C3A-CE56-CD2FBCFFC91B}"/>
              </a:ext>
            </a:extLst>
          </p:cNvPr>
          <p:cNvSpPr txBox="1"/>
          <p:nvPr/>
        </p:nvSpPr>
        <p:spPr>
          <a:xfrm>
            <a:off x="1229822" y="294640"/>
            <a:ext cx="9732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마우스로 타원을 그려서 타원 안의 </a:t>
            </a:r>
            <a:r>
              <a:rPr lang="en-US" altLang="ko-KR" sz="2400" b="1"/>
              <a:t>max, min, mean, std </a:t>
            </a:r>
            <a:r>
              <a:rPr lang="ko-KR" altLang="en-US" sz="2400" b="1"/>
              <a:t>등 확인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805847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996A2-E913-0255-91B0-7D4BCE7AA0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3" y="940279"/>
            <a:ext cx="11382326" cy="563047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51E224-2BD1-0F2E-10EA-A36D11915EA2}"/>
              </a:ext>
            </a:extLst>
          </p:cNvPr>
          <p:cNvSpPr txBox="1"/>
          <p:nvPr/>
        </p:nvSpPr>
        <p:spPr>
          <a:xfrm>
            <a:off x="1777999" y="287251"/>
            <a:ext cx="863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/>
              <a:t>의료영상</a:t>
            </a:r>
            <a:r>
              <a:rPr lang="en-US" altLang="ko-KR" sz="2400" b="1"/>
              <a:t>(dicom) </a:t>
            </a:r>
            <a:r>
              <a:rPr lang="ko-KR" altLang="en-US" sz="2400" b="1"/>
              <a:t>의 헤더 확인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590765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A645-3A81-37F2-61F2-2E7ECD28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3.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8B520-8F37-812C-2CC2-7F21536D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URL</a:t>
            </a:r>
          </a:p>
          <a:p>
            <a:pPr lvl="1"/>
            <a:r>
              <a:rPr lang="en-US" dirty="0">
                <a:hlinkClick r:id="rId2"/>
              </a:rPr>
              <a:t>http://118.37.109.181:3000/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en-US" altLang="ko-KR" dirty="0"/>
              <a:t>MBTI </a:t>
            </a:r>
            <a:r>
              <a:rPr lang="ko-KR" altLang="en-US" dirty="0"/>
              <a:t>와 비슷하게 연애심리검사를 할 수 있는 웹사이트 </a:t>
            </a:r>
            <a:endParaRPr lang="en-US" altLang="ko-KR" dirty="0"/>
          </a:p>
          <a:p>
            <a:pPr marL="457200" lvl="1" indent="0">
              <a:buNone/>
            </a:pPr>
            <a:endParaRPr lang="en-US" dirty="0"/>
          </a:p>
          <a:p>
            <a:r>
              <a:rPr lang="ko-KR" altLang="en-US" dirty="0"/>
              <a:t>언어</a:t>
            </a:r>
            <a:endParaRPr lang="en-US" dirty="0"/>
          </a:p>
          <a:p>
            <a:pPr lvl="1"/>
            <a:r>
              <a:rPr lang="en-US" dirty="0"/>
              <a:t>React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862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31196-E2A2-8AB2-6437-06A29ED1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기타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8EDE80-6A1E-B47A-4BB9-F6A9E775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Chatting server</a:t>
            </a:r>
          </a:p>
          <a:p>
            <a:r>
              <a:rPr lang="en-US" dirty="0"/>
              <a:t>Android app</a:t>
            </a:r>
          </a:p>
          <a:p>
            <a:r>
              <a:rPr lang="ko-KR" altLang="en-US" dirty="0"/>
              <a:t>모자이크 </a:t>
            </a:r>
            <a:r>
              <a:rPr lang="en-US" altLang="ko-KR" dirty="0"/>
              <a:t>GUI</a:t>
            </a:r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701983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4D27-81E2-76A6-1851-9BF37D4B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Chatting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15562-01ED-B3ED-C2B9-F271D16EB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ko-KR" altLang="en-US" dirty="0"/>
              <a:t>일대 다 통신</a:t>
            </a:r>
            <a:endParaRPr lang="en-US" altLang="ko-KR" dirty="0"/>
          </a:p>
          <a:p>
            <a:pPr lvl="2"/>
            <a:r>
              <a:rPr lang="en-US" dirty="0" err="1"/>
              <a:t>epoll</a:t>
            </a:r>
            <a:endParaRPr lang="en-US" dirty="0"/>
          </a:p>
          <a:p>
            <a:pPr lvl="1"/>
            <a:r>
              <a:rPr lang="ko-KR" altLang="en-US" dirty="0"/>
              <a:t>비동기식 통신</a:t>
            </a:r>
            <a:endParaRPr lang="en-US" altLang="ko-KR" dirty="0"/>
          </a:p>
          <a:p>
            <a:pPr lvl="1"/>
            <a:r>
              <a:rPr lang="ko-KR" altLang="en-US" dirty="0"/>
              <a:t>소켓 통신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3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01E8-8421-988D-6E67-50969319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Android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E313A-00F7-0726-AC0A-1718BEC46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설명</a:t>
            </a:r>
            <a:endParaRPr lang="en-US" altLang="ko-KR"/>
          </a:p>
          <a:p>
            <a:pPr lvl="1"/>
            <a:r>
              <a:rPr lang="ko-KR" altLang="en-US"/>
              <a:t>구간 안에 있는 소수의 비율을 그래프로 그려주는 어플</a:t>
            </a:r>
            <a:endParaRPr lang="en-US" altLang="ko-KR"/>
          </a:p>
          <a:p>
            <a:pPr lvl="1"/>
            <a:r>
              <a:rPr lang="ko-KR" altLang="en-US"/>
              <a:t>첫번째 입력값 </a:t>
            </a:r>
            <a:r>
              <a:rPr lang="en-US" altLang="ko-KR"/>
              <a:t>: </a:t>
            </a:r>
            <a:r>
              <a:rPr lang="ko-KR" altLang="en-US"/>
              <a:t>구간 길이</a:t>
            </a:r>
            <a:endParaRPr lang="en-US" altLang="ko-KR"/>
          </a:p>
          <a:p>
            <a:pPr lvl="1"/>
            <a:r>
              <a:rPr lang="ko-KR" altLang="en-US"/>
              <a:t>두번째 입력값 </a:t>
            </a:r>
            <a:r>
              <a:rPr lang="en-US" altLang="ko-KR"/>
              <a:t>: </a:t>
            </a:r>
            <a:r>
              <a:rPr lang="ko-KR" altLang="en-US"/>
              <a:t>그래프 점의 개수</a:t>
            </a:r>
            <a:endParaRPr lang="en-US" altLang="ko-KR"/>
          </a:p>
          <a:p>
            <a:pPr lvl="1"/>
            <a:r>
              <a:rPr lang="en-US" altLang="ko-KR"/>
              <a:t>X </a:t>
            </a:r>
            <a:r>
              <a:rPr lang="ko-KR" altLang="en-US"/>
              <a:t>축 </a:t>
            </a:r>
            <a:r>
              <a:rPr lang="en-US" altLang="ko-KR"/>
              <a:t>: </a:t>
            </a:r>
            <a:r>
              <a:rPr lang="ko-KR" altLang="en-US"/>
              <a:t>수의 범위</a:t>
            </a:r>
            <a:endParaRPr lang="en-US" altLang="ko-KR"/>
          </a:p>
          <a:p>
            <a:pPr lvl="1"/>
            <a:r>
              <a:rPr lang="en-US" altLang="ko-KR"/>
              <a:t>Y </a:t>
            </a:r>
            <a:r>
              <a:rPr lang="ko-KR" altLang="en-US"/>
              <a:t>축 </a:t>
            </a:r>
            <a:r>
              <a:rPr lang="en-US" altLang="ko-KR"/>
              <a:t>: </a:t>
            </a:r>
            <a:r>
              <a:rPr lang="ko-KR" altLang="en-US"/>
              <a:t>소수의 비율</a:t>
            </a:r>
            <a:r>
              <a:rPr lang="en-US" altLang="ko-KR"/>
              <a:t> </a:t>
            </a:r>
          </a:p>
          <a:p>
            <a:pPr lvl="1"/>
            <a:endParaRPr lang="en-US" altLang="ko-KR"/>
          </a:p>
          <a:p>
            <a:r>
              <a:rPr lang="en-US" altLang="ko-KR"/>
              <a:t>Tech stack</a:t>
            </a:r>
          </a:p>
          <a:p>
            <a:pPr lvl="1"/>
            <a:r>
              <a:rPr lang="en-US" altLang="ko-KR"/>
              <a:t>Java</a:t>
            </a:r>
          </a:p>
          <a:p>
            <a:pPr lvl="1"/>
            <a:r>
              <a:rPr lang="en-US" altLang="ko-KR"/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3026352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70F110-CAED-ECD8-7B8F-7D67D75DED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80400" y="1056640"/>
            <a:ext cx="3911600" cy="4246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b="1"/>
              <a:t>예시</a:t>
            </a:r>
            <a:endParaRPr lang="en-US" altLang="ko-KR" sz="4000" b="1"/>
          </a:p>
          <a:p>
            <a:pPr marL="0" indent="0" algn="ctr">
              <a:buNone/>
            </a:pPr>
            <a:endParaRPr lang="en-US" altLang="ko-KR" sz="2000"/>
          </a:p>
          <a:p>
            <a:r>
              <a:rPr lang="ko-KR" altLang="en-US" sz="2000"/>
              <a:t>입력값</a:t>
            </a:r>
            <a:endParaRPr lang="en-US" altLang="ko-KR" sz="2000"/>
          </a:p>
          <a:p>
            <a:pPr lvl="1"/>
            <a:r>
              <a:rPr lang="ko-KR" altLang="en-US" sz="1600"/>
              <a:t>첫번째 </a:t>
            </a:r>
            <a:r>
              <a:rPr lang="en-US" altLang="ko-KR" sz="1600"/>
              <a:t>: 10</a:t>
            </a:r>
          </a:p>
          <a:p>
            <a:pPr lvl="1"/>
            <a:r>
              <a:rPr lang="ko-KR" altLang="en-US" sz="1600"/>
              <a:t>두번째  </a:t>
            </a:r>
            <a:r>
              <a:rPr lang="en-US" altLang="ko-KR" sz="1600"/>
              <a:t>: 10</a:t>
            </a:r>
          </a:p>
          <a:p>
            <a:pPr lvl="1"/>
            <a:endParaRPr lang="en-US" altLang="ko-KR" sz="1600"/>
          </a:p>
          <a:p>
            <a:r>
              <a:rPr lang="ko-KR" altLang="en-US" sz="2000"/>
              <a:t>결과 해석</a:t>
            </a:r>
            <a:endParaRPr lang="en-US" altLang="ko-KR" sz="2000"/>
          </a:p>
          <a:p>
            <a:pPr lvl="1"/>
            <a:r>
              <a:rPr lang="ko-KR" altLang="en-US" sz="1600"/>
              <a:t>점 </a:t>
            </a:r>
            <a:r>
              <a:rPr lang="en-US" altLang="ko-KR" sz="1600"/>
              <a:t>(10,40) : 1~10 </a:t>
            </a:r>
            <a:r>
              <a:rPr lang="ko-KR" altLang="en-US" sz="1600"/>
              <a:t>사이에 소수 </a:t>
            </a:r>
            <a:r>
              <a:rPr lang="en-US" altLang="ko-KR" sz="1600"/>
              <a:t>4</a:t>
            </a:r>
            <a:r>
              <a:rPr lang="ko-KR" altLang="en-US" sz="1600"/>
              <a:t>개</a:t>
            </a:r>
            <a:endParaRPr lang="en-US" altLang="ko-KR" sz="1600"/>
          </a:p>
          <a:p>
            <a:pPr lvl="1"/>
            <a:r>
              <a:rPr lang="ko-KR" altLang="en-US" sz="1600"/>
              <a:t>점 </a:t>
            </a:r>
            <a:r>
              <a:rPr lang="en-US" altLang="ko-KR" sz="1600"/>
              <a:t>(20,40) : 11~20 </a:t>
            </a:r>
            <a:r>
              <a:rPr lang="ko-KR" altLang="en-US" sz="1600"/>
              <a:t>사이에 소수 </a:t>
            </a:r>
            <a:r>
              <a:rPr lang="en-US" altLang="ko-KR" sz="1600"/>
              <a:t>4</a:t>
            </a:r>
            <a:r>
              <a:rPr lang="ko-KR" altLang="en-US" sz="1600"/>
              <a:t>개</a:t>
            </a:r>
            <a:endParaRPr lang="en-US" altLang="ko-KR" sz="16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C8537918-E93C-46AD-8DE1-E4160CA9F44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52" y="362308"/>
            <a:ext cx="7479103" cy="6211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3623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509FE30-F838-A79A-6D8E-E183D9A4284B}"/>
              </a:ext>
            </a:extLst>
          </p:cNvPr>
          <p:cNvGrpSpPr/>
          <p:nvPr/>
        </p:nvGrpSpPr>
        <p:grpSpPr>
          <a:xfrm>
            <a:off x="336430" y="310551"/>
            <a:ext cx="11490385" cy="6262778"/>
            <a:chOff x="0" y="0"/>
            <a:chExt cx="10428605" cy="5181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1B5CED-29E8-5D98-1051-C6CA61F27A1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477" y="0"/>
              <a:ext cx="3087368" cy="518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78CA3D-50AD-0244-E560-4CBC1B13BF5D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799715" cy="497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1D68FE-2B2E-EE9F-6361-FB9489244648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5324" y="0"/>
              <a:ext cx="3383281" cy="5181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38001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343F-DE84-0DE7-0228-588CAD1C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pPr algn="ctr"/>
            <a:r>
              <a:rPr lang="ko-KR" altLang="en-US" dirty="0"/>
              <a:t>모자이크</a:t>
            </a:r>
            <a:r>
              <a:rPr lang="en-US" altLang="ko-KR" dirty="0"/>
              <a:t>( python 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043B3-C15C-9596-1BD9-93FEFABA0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48" y="1551709"/>
            <a:ext cx="5352415" cy="4941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B9CE30-512E-AEE9-5899-FA69C3BE9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37" y="1551709"/>
            <a:ext cx="5352415" cy="4941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440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BC6D-A152-9C00-A1A7-7177762D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8C34-1E5B-05F5-B707-C03D353F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ko-KR" altLang="en-US" dirty="0"/>
              <a:t>손글씨체 분류</a:t>
            </a:r>
            <a:r>
              <a:rPr lang="en-US" altLang="ko-KR" dirty="0"/>
              <a:t> ( </a:t>
            </a:r>
            <a:r>
              <a:rPr lang="en-US" dirty="0"/>
              <a:t>MNIST dataset 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RNN </a:t>
            </a:r>
          </a:p>
          <a:p>
            <a:pPr lvl="1"/>
            <a:r>
              <a:rPr lang="ko-KR" altLang="en-US" dirty="0"/>
              <a:t>주가 예측</a:t>
            </a:r>
            <a:endParaRPr lang="en-US" altLang="ko-KR" dirty="0"/>
          </a:p>
          <a:p>
            <a:pPr lvl="1"/>
            <a:r>
              <a:rPr lang="ko-KR" altLang="en-US" dirty="0"/>
              <a:t>임의의 함수 예측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Regression</a:t>
            </a:r>
          </a:p>
          <a:p>
            <a:pPr lvl="1"/>
            <a:r>
              <a:rPr lang="ko-KR" altLang="en-US" dirty="0"/>
              <a:t>전복 나이 예측</a:t>
            </a:r>
            <a:endParaRPr lang="en-US" altLang="ko-KR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9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BC6D-A152-9C00-A1A7-7177762D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손글씨체 분류 </a:t>
            </a:r>
            <a:r>
              <a:rPr lang="en-US" altLang="ko-KR" dirty="0"/>
              <a:t>( </a:t>
            </a:r>
            <a:r>
              <a:rPr lang="en-US" dirty="0"/>
              <a:t>MNIST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8C34-1E5B-05F5-B707-C03D353F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/>
              <a:t>오픈소스를 사용하지 않고</a:t>
            </a:r>
            <a:r>
              <a:rPr lang="en-US" altLang="ko-KR" dirty="0"/>
              <a:t>,</a:t>
            </a:r>
            <a:r>
              <a:rPr lang="ko-KR" altLang="en-US" dirty="0"/>
              <a:t> 알고리즘을 이해하여 직접 코드를 짜서 개발하였습니다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035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0DABC-87B1-71D6-C450-0E37DDF9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468"/>
            <a:ext cx="10515600" cy="566049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모델 구성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 노드 개수 </a:t>
            </a:r>
            <a:r>
              <a:rPr lang="en-US" altLang="ko-KR" dirty="0"/>
              <a:t>: 784</a:t>
            </a:r>
          </a:p>
          <a:p>
            <a:pPr lvl="1"/>
            <a:r>
              <a:rPr lang="en-US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10</a:t>
            </a:r>
          </a:p>
          <a:p>
            <a:pPr lvl="1"/>
            <a:r>
              <a:rPr lang="en-US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10</a:t>
            </a:r>
          </a:p>
          <a:p>
            <a:pPr lvl="1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10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Training data : 60000</a:t>
            </a:r>
          </a:p>
          <a:p>
            <a:pPr lvl="1"/>
            <a:r>
              <a:rPr lang="en-US" altLang="ko-KR" dirty="0"/>
              <a:t>Test data : 10000</a:t>
            </a:r>
          </a:p>
          <a:p>
            <a:pPr lvl="1"/>
            <a:r>
              <a:rPr lang="en-US" altLang="ko-KR" dirty="0"/>
              <a:t>Learning rate : 0.1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ko-KR" altLang="en-US" dirty="0"/>
              <a:t>정확도 약 </a:t>
            </a:r>
            <a:r>
              <a:rPr lang="en-US" altLang="ko-KR" dirty="0"/>
              <a:t>90%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2EC5F9-AC87-5E5F-9301-F5B7DF349911}"/>
              </a:ext>
            </a:extLst>
          </p:cNvPr>
          <p:cNvGrpSpPr/>
          <p:nvPr/>
        </p:nvGrpSpPr>
        <p:grpSpPr>
          <a:xfrm>
            <a:off x="1361153" y="1074314"/>
            <a:ext cx="8301293" cy="785004"/>
            <a:chOff x="1667933" y="2276580"/>
            <a:chExt cx="7516850" cy="785004"/>
          </a:xfrm>
        </p:grpSpPr>
        <p:grpSp>
          <p:nvGrpSpPr>
            <p:cNvPr id="10" name="Group 5">
              <a:extLst>
                <a:ext uri="{FF2B5EF4-FFF2-40B4-BE49-F238E27FC236}">
                  <a16:creationId xmlns:a16="http://schemas.microsoft.com/office/drawing/2014/main" id="{5F63A3E7-35A0-39C4-28CE-68F9E77ED85E}"/>
                </a:ext>
              </a:extLst>
            </p:cNvPr>
            <p:cNvGrpSpPr/>
            <p:nvPr/>
          </p:nvGrpSpPr>
          <p:grpSpPr>
            <a:xfrm>
              <a:off x="1667933" y="2276580"/>
              <a:ext cx="1470804" cy="785004"/>
              <a:chOff x="1009291" y="2743200"/>
              <a:chExt cx="1647645" cy="845389"/>
            </a:xfrm>
          </p:grpSpPr>
          <p:sp>
            <p:nvSpPr>
              <p:cNvPr id="37" name="Rectangle: Rounded Corners 3">
                <a:extLst>
                  <a:ext uri="{FF2B5EF4-FFF2-40B4-BE49-F238E27FC236}">
                    <a16:creationId xmlns:a16="http://schemas.microsoft.com/office/drawing/2014/main" id="{E60C88CB-B1F5-8D1F-A982-1A7803D69EFC}"/>
                  </a:ext>
                </a:extLst>
              </p:cNvPr>
              <p:cNvSpPr/>
              <p:nvPr/>
            </p:nvSpPr>
            <p:spPr>
              <a:xfrm>
                <a:off x="1009291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8" name="TextBox 4">
                <a:extLst>
                  <a:ext uri="{FF2B5EF4-FFF2-40B4-BE49-F238E27FC236}">
                    <a16:creationId xmlns:a16="http://schemas.microsoft.com/office/drawing/2014/main" id="{0DF9B805-4160-3F53-9B84-5076D0444EBC}"/>
                  </a:ext>
                </a:extLst>
              </p:cNvPr>
              <p:cNvSpPr txBox="1"/>
              <p:nvPr/>
            </p:nvSpPr>
            <p:spPr>
              <a:xfrm>
                <a:off x="1009291" y="2976113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Input (784) </a:t>
                </a:r>
              </a:p>
            </p:txBody>
          </p:sp>
        </p:grpSp>
        <p:grpSp>
          <p:nvGrpSpPr>
            <p:cNvPr id="11" name="Group 6">
              <a:extLst>
                <a:ext uri="{FF2B5EF4-FFF2-40B4-BE49-F238E27FC236}">
                  <a16:creationId xmlns:a16="http://schemas.microsoft.com/office/drawing/2014/main" id="{729E9445-B754-7DD3-267F-1D81147B16C8}"/>
                </a:ext>
              </a:extLst>
            </p:cNvPr>
            <p:cNvGrpSpPr/>
            <p:nvPr/>
          </p:nvGrpSpPr>
          <p:grpSpPr>
            <a:xfrm>
              <a:off x="7586577" y="2276580"/>
              <a:ext cx="1598206" cy="785004"/>
              <a:chOff x="1147349" y="2702787"/>
              <a:chExt cx="1647646" cy="845389"/>
            </a:xfrm>
          </p:grpSpPr>
          <p:sp>
            <p:nvSpPr>
              <p:cNvPr id="35" name="Rectangle: Rounded Corners 7">
                <a:extLst>
                  <a:ext uri="{FF2B5EF4-FFF2-40B4-BE49-F238E27FC236}">
                    <a16:creationId xmlns:a16="http://schemas.microsoft.com/office/drawing/2014/main" id="{A1EBA16D-24F7-F4F4-DCA6-CBFFDFEC5480}"/>
                  </a:ext>
                </a:extLst>
              </p:cNvPr>
              <p:cNvSpPr/>
              <p:nvPr/>
            </p:nvSpPr>
            <p:spPr>
              <a:xfrm>
                <a:off x="1147350" y="2702787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6" name="TextBox 8">
                <a:extLst>
                  <a:ext uri="{FF2B5EF4-FFF2-40B4-BE49-F238E27FC236}">
                    <a16:creationId xmlns:a16="http://schemas.microsoft.com/office/drawing/2014/main" id="{FE5A4E41-D02A-AD76-C937-B593E73B5A61}"/>
                  </a:ext>
                </a:extLst>
              </p:cNvPr>
              <p:cNvSpPr txBox="1"/>
              <p:nvPr/>
            </p:nvSpPr>
            <p:spPr>
              <a:xfrm>
                <a:off x="1147349" y="2935699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Output ( 10 )</a:t>
                </a:r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1BADFDA6-B34E-EC5A-C204-B4D767570269}"/>
                </a:ext>
              </a:extLst>
            </p:cNvPr>
            <p:cNvGrpSpPr/>
            <p:nvPr/>
          </p:nvGrpSpPr>
          <p:grpSpPr>
            <a:xfrm>
              <a:off x="3646567" y="2276580"/>
              <a:ext cx="1555630" cy="785004"/>
              <a:chOff x="960890" y="2743200"/>
              <a:chExt cx="1647645" cy="845389"/>
            </a:xfrm>
          </p:grpSpPr>
          <p:sp>
            <p:nvSpPr>
              <p:cNvPr id="33" name="Rectangle: Rounded Corners 13">
                <a:extLst>
                  <a:ext uri="{FF2B5EF4-FFF2-40B4-BE49-F238E27FC236}">
                    <a16:creationId xmlns:a16="http://schemas.microsoft.com/office/drawing/2014/main" id="{84AE13CB-A04F-7F25-5E0E-FEEB846A5EC2}"/>
                  </a:ext>
                </a:extLst>
              </p:cNvPr>
              <p:cNvSpPr/>
              <p:nvPr/>
            </p:nvSpPr>
            <p:spPr>
              <a:xfrm>
                <a:off x="960890" y="2743200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4" name="TextBox 14">
                <a:extLst>
                  <a:ext uri="{FF2B5EF4-FFF2-40B4-BE49-F238E27FC236}">
                    <a16:creationId xmlns:a16="http://schemas.microsoft.com/office/drawing/2014/main" id="{7121794A-1551-E467-0F24-A39A8A40E15B}"/>
                  </a:ext>
                </a:extLst>
              </p:cNvPr>
              <p:cNvSpPr txBox="1"/>
              <p:nvPr/>
            </p:nvSpPr>
            <p:spPr>
              <a:xfrm>
                <a:off x="960890" y="2976113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dirty="0"/>
                  <a:t> </a:t>
                </a:r>
                <a:r>
                  <a:rPr lang="en-US" altLang="ko-KR" dirty="0"/>
                  <a:t>hidden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(10)</a:t>
                </a:r>
                <a:endParaRPr lang="en-US" dirty="0"/>
              </a:p>
            </p:txBody>
          </p:sp>
        </p:grpSp>
        <p:grpSp>
          <p:nvGrpSpPr>
            <p:cNvPr id="13" name="Group 15">
              <a:extLst>
                <a:ext uri="{FF2B5EF4-FFF2-40B4-BE49-F238E27FC236}">
                  <a16:creationId xmlns:a16="http://schemas.microsoft.com/office/drawing/2014/main" id="{45BFFC2C-77D2-AC04-75C8-1C4B7D1EB613}"/>
                </a:ext>
              </a:extLst>
            </p:cNvPr>
            <p:cNvGrpSpPr/>
            <p:nvPr/>
          </p:nvGrpSpPr>
          <p:grpSpPr>
            <a:xfrm>
              <a:off x="5710026" y="2276580"/>
              <a:ext cx="1368722" cy="785004"/>
              <a:chOff x="1076017" y="2716074"/>
              <a:chExt cx="1647645" cy="845389"/>
            </a:xfrm>
          </p:grpSpPr>
          <p:sp>
            <p:nvSpPr>
              <p:cNvPr id="31" name="Rectangle: Rounded Corners 16">
                <a:extLst>
                  <a:ext uri="{FF2B5EF4-FFF2-40B4-BE49-F238E27FC236}">
                    <a16:creationId xmlns:a16="http://schemas.microsoft.com/office/drawing/2014/main" id="{192E799D-CE11-8CB9-31C5-8ECE6F0FCB70}"/>
                  </a:ext>
                </a:extLst>
              </p:cNvPr>
              <p:cNvSpPr/>
              <p:nvPr/>
            </p:nvSpPr>
            <p:spPr>
              <a:xfrm>
                <a:off x="1076017" y="2716074"/>
                <a:ext cx="1647645" cy="845389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32" name="TextBox 17">
                <a:extLst>
                  <a:ext uri="{FF2B5EF4-FFF2-40B4-BE49-F238E27FC236}">
                    <a16:creationId xmlns:a16="http://schemas.microsoft.com/office/drawing/2014/main" id="{A1EB6CAE-96D4-5450-33F5-ECD1F5DE9F77}"/>
                  </a:ext>
                </a:extLst>
              </p:cNvPr>
              <p:cNvSpPr txBox="1"/>
              <p:nvPr/>
            </p:nvSpPr>
            <p:spPr>
              <a:xfrm>
                <a:off x="1076017" y="2948987"/>
                <a:ext cx="1647645" cy="397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dirty="0"/>
                  <a:t>hidden (10)</a:t>
                </a:r>
                <a:endParaRPr lang="en-US" dirty="0"/>
              </a:p>
            </p:txBody>
          </p:sp>
        </p:grpSp>
        <p:sp>
          <p:nvSpPr>
            <p:cNvPr id="14" name="Arrow: Right 26">
              <a:extLst>
                <a:ext uri="{FF2B5EF4-FFF2-40B4-BE49-F238E27FC236}">
                  <a16:creationId xmlns:a16="http://schemas.microsoft.com/office/drawing/2014/main" id="{5111C6F2-1B55-6925-08B0-B6B7BE70040E}"/>
                </a:ext>
              </a:extLst>
            </p:cNvPr>
            <p:cNvSpPr/>
            <p:nvPr/>
          </p:nvSpPr>
          <p:spPr>
            <a:xfrm>
              <a:off x="3309110" y="2563786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Arrow: Right 27">
              <a:extLst>
                <a:ext uri="{FF2B5EF4-FFF2-40B4-BE49-F238E27FC236}">
                  <a16:creationId xmlns:a16="http://schemas.microsoft.com/office/drawing/2014/main" id="{EDA92F60-0B59-C785-9780-4A185253A365}"/>
                </a:ext>
              </a:extLst>
            </p:cNvPr>
            <p:cNvSpPr/>
            <p:nvPr/>
          </p:nvSpPr>
          <p:spPr>
            <a:xfrm>
              <a:off x="5338474" y="2553617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Arrow: Right 28">
              <a:extLst>
                <a:ext uri="{FF2B5EF4-FFF2-40B4-BE49-F238E27FC236}">
                  <a16:creationId xmlns:a16="http://schemas.microsoft.com/office/drawing/2014/main" id="{48B1255C-5C79-27BF-B63E-208F17839629}"/>
                </a:ext>
              </a:extLst>
            </p:cNvPr>
            <p:cNvSpPr/>
            <p:nvPr/>
          </p:nvSpPr>
          <p:spPr>
            <a:xfrm>
              <a:off x="7171691" y="2553617"/>
              <a:ext cx="259511" cy="21748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0081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8CAB7-3BC8-1BFA-B59A-66BDE85A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주가 예측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1AB19C-C536-96A2-2D8C-858FEF6B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endParaRPr lang="en-US" altLang="ko-KR" dirty="0"/>
          </a:p>
          <a:p>
            <a:pPr lvl="1"/>
            <a:r>
              <a:rPr lang="ko-KR" altLang="en-US" dirty="0"/>
              <a:t>현재 삼성전자 주가 데이터를 이용하여 제가 구현한 </a:t>
            </a:r>
            <a:r>
              <a:rPr lang="en-US" altLang="ko-KR" dirty="0"/>
              <a:t>LSTM</a:t>
            </a:r>
            <a:r>
              <a:rPr lang="ko-KR" altLang="en-US" dirty="0"/>
              <a:t> 모델로 트레이닝 시켜 보았습니다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</a:p>
          <a:p>
            <a:pPr lvl="1"/>
            <a:r>
              <a:rPr lang="en-US" altLang="ko-KR" dirty="0" err="1"/>
              <a:t>Keras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279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0DABC-87B1-71D6-C450-0E37DDF9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200"/>
            <a:ext cx="10515600" cy="5592763"/>
          </a:xfrm>
        </p:spPr>
        <p:txBody>
          <a:bodyPr>
            <a:normAutofit/>
          </a:bodyPr>
          <a:lstStyle/>
          <a:p>
            <a:r>
              <a:rPr lang="ko-KR" altLang="en-US" dirty="0"/>
              <a:t>모델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dirty="0"/>
              <a:t>Input </a:t>
            </a:r>
            <a:r>
              <a:rPr lang="en-US" altLang="ko-KR" dirty="0"/>
              <a:t>layer</a:t>
            </a:r>
            <a:r>
              <a:rPr lang="ko-KR" altLang="en-US" dirty="0"/>
              <a:t> 노드 개수 </a:t>
            </a:r>
            <a:r>
              <a:rPr lang="en-US" altLang="ko-KR" dirty="0"/>
              <a:t>: 5</a:t>
            </a:r>
          </a:p>
          <a:p>
            <a:pPr lvl="1"/>
            <a:r>
              <a:rPr lang="en-US" dirty="0"/>
              <a:t>Hidden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7</a:t>
            </a:r>
          </a:p>
          <a:p>
            <a:pPr lvl="1"/>
            <a:r>
              <a:rPr lang="en-US" dirty="0"/>
              <a:t>Hidden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4</a:t>
            </a:r>
          </a:p>
          <a:p>
            <a:pPr lvl="1"/>
            <a:r>
              <a:rPr lang="en-US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4</a:t>
            </a:r>
          </a:p>
          <a:p>
            <a:pPr lvl="1"/>
            <a:r>
              <a:rPr lang="en-US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4</a:t>
            </a:r>
          </a:p>
          <a:p>
            <a:pPr lvl="1"/>
            <a:r>
              <a:rPr lang="en-US" dirty="0"/>
              <a:t>Hidden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4</a:t>
            </a:r>
          </a:p>
          <a:p>
            <a:pPr lvl="1"/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layer </a:t>
            </a:r>
            <a:r>
              <a:rPr lang="ko-KR" altLang="en-US" dirty="0"/>
              <a:t>노드 개수 </a:t>
            </a:r>
            <a:r>
              <a:rPr lang="en-US" altLang="ko-KR" dirty="0"/>
              <a:t>: 1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Training data : 100 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/>
              <a:t>삼성 전자 종가 </a:t>
            </a:r>
            <a:r>
              <a:rPr lang="en-US" altLang="ko-KR" dirty="0"/>
              <a:t>6</a:t>
            </a:r>
            <a:r>
              <a:rPr lang="ko-KR" altLang="en-US" dirty="0" err="1"/>
              <a:t>개월분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Activation function :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2BF55-B11C-7204-FD47-22DAAFF05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ko-KR" altLang="en-US" dirty="0"/>
              <a:t>예측 결과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그림 4" descr="텍스트, 그래프, 도표, 라인이(가) 표시된 사진&#10;&#10;자동 생성된 설명">
            <a:extLst>
              <a:ext uri="{FF2B5EF4-FFF2-40B4-BE49-F238E27FC236}">
                <a16:creationId xmlns:a16="http://schemas.microsoft.com/office/drawing/2014/main" id="{C983F891-7708-3FB9-1E98-46D1D33EE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053570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BBF194-C4E3-8160-1284-5A8058E80DCE}"/>
              </a:ext>
            </a:extLst>
          </p:cNvPr>
          <p:cNvSpPr txBox="1"/>
          <p:nvPr/>
        </p:nvSpPr>
        <p:spPr>
          <a:xfrm>
            <a:off x="3911600" y="5517337"/>
            <a:ext cx="436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빨간색 </a:t>
            </a:r>
            <a:r>
              <a:rPr lang="en-US" altLang="ko-KR" dirty="0"/>
              <a:t>: </a:t>
            </a:r>
            <a:r>
              <a:rPr lang="ko-KR" altLang="en-US" dirty="0"/>
              <a:t>실제 값       파란색 </a:t>
            </a:r>
            <a:r>
              <a:rPr lang="en-US" altLang="ko-KR" dirty="0"/>
              <a:t>: </a:t>
            </a:r>
            <a:r>
              <a:rPr lang="ko-KR" altLang="en-US" dirty="0"/>
              <a:t>예측 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1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899</Words>
  <Application>Microsoft Office PowerPoint</Application>
  <PresentationFormat>와이드스크린</PresentationFormat>
  <Paragraphs>323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개인 프로젝트</vt:lpstr>
      <vt:lpstr>github</vt:lpstr>
      <vt:lpstr>프로젝트 목차</vt:lpstr>
      <vt:lpstr>AI</vt:lpstr>
      <vt:lpstr>손글씨체 분류 ( MNIST )</vt:lpstr>
      <vt:lpstr>PowerPoint 프레젠테이션</vt:lpstr>
      <vt:lpstr>주가 예측</vt:lpstr>
      <vt:lpstr>PowerPoint 프레젠테이션</vt:lpstr>
      <vt:lpstr>PowerPoint 프레젠테이션</vt:lpstr>
      <vt:lpstr>임의의 함수 예측</vt:lpstr>
      <vt:lpstr>PowerPoint 프레젠테이션</vt:lpstr>
      <vt:lpstr>PowerPoint 프레젠테이션</vt:lpstr>
      <vt:lpstr>Regression </vt:lpstr>
      <vt:lpstr>PowerPoint 프레젠테이션</vt:lpstr>
      <vt:lpstr>PowerPoint 프레젠테이션</vt:lpstr>
      <vt:lpstr>PowerPoint 프레젠테이션</vt:lpstr>
      <vt:lpstr>PowerPoint 프레젠테이션</vt:lpstr>
      <vt:lpstr>2. 영상 처리 </vt:lpstr>
      <vt:lpstr>2-1. Histogram Viewer</vt:lpstr>
      <vt:lpstr>PowerPoint 프레젠테이션</vt:lpstr>
      <vt:lpstr>PowerPoint 프레젠테이션</vt:lpstr>
      <vt:lpstr>2-2. Edge Detection Viewer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2-2. 의료영상 Viewer</vt:lpstr>
      <vt:lpstr>PowerPoint 프레젠테이션</vt:lpstr>
      <vt:lpstr>PowerPoint 프레젠테이션</vt:lpstr>
      <vt:lpstr>PowerPoint 프레젠테이션</vt:lpstr>
      <vt:lpstr>3. Web</vt:lpstr>
      <vt:lpstr>4. 기타</vt:lpstr>
      <vt:lpstr>Chatting server</vt:lpstr>
      <vt:lpstr> Android App</vt:lpstr>
      <vt:lpstr>PowerPoint 프레젠테이션</vt:lpstr>
      <vt:lpstr>PowerPoint 프레젠테이션</vt:lpstr>
      <vt:lpstr>모자이크( python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</dc:title>
  <dc:creator>young hwa</dc:creator>
  <cp:lastModifiedBy>yhp</cp:lastModifiedBy>
  <cp:revision>13</cp:revision>
  <dcterms:created xsi:type="dcterms:W3CDTF">2023-03-14T13:37:58Z</dcterms:created>
  <dcterms:modified xsi:type="dcterms:W3CDTF">2023-08-16T12:36:14Z</dcterms:modified>
</cp:coreProperties>
</file>