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1" r:id="rId2"/>
    <p:sldMasterId id="2147483714" r:id="rId3"/>
  </p:sldMasterIdLst>
  <p:notesMasterIdLst>
    <p:notesMasterId r:id="rId13"/>
  </p:notesMasterIdLst>
  <p:handoutMasterIdLst>
    <p:handoutMasterId r:id="rId14"/>
  </p:handoutMasterIdLst>
  <p:sldIdLst>
    <p:sldId id="256" r:id="rId4"/>
    <p:sldId id="532" r:id="rId5"/>
    <p:sldId id="537" r:id="rId6"/>
    <p:sldId id="535" r:id="rId7"/>
    <p:sldId id="534" r:id="rId8"/>
    <p:sldId id="536" r:id="rId9"/>
    <p:sldId id="538" r:id="rId10"/>
    <p:sldId id="533" r:id="rId11"/>
    <p:sldId id="316" r:id="rId12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28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" lastIdx="1" clrIdx="0"/>
  <p:cmAuthor id="1" name="tomboy" initials="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993"/>
    <a:srgbClr val="2B2A8C"/>
    <a:srgbClr val="0B6BBD"/>
    <a:srgbClr val="9BC2FA"/>
    <a:srgbClr val="E83A33"/>
    <a:srgbClr val="EC4123"/>
    <a:srgbClr val="FFFFFF"/>
    <a:srgbClr val="FF2929"/>
    <a:srgbClr val="F4AE88"/>
    <a:srgbClr val="F4B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>
      <p:cViewPr varScale="1">
        <p:scale>
          <a:sx n="120" d="100"/>
          <a:sy n="120" d="100"/>
        </p:scale>
        <p:origin x="1110" y="90"/>
      </p:cViewPr>
      <p:guideLst>
        <p:guide orient="horz" pos="2178"/>
        <p:guide pos="2875"/>
      </p:guideLst>
    </p:cSldViewPr>
  </p:slideViewPr>
  <p:outlineViewPr>
    <p:cViewPr>
      <p:scale>
        <a:sx n="33" d="100"/>
        <a:sy n="33" d="100"/>
      </p:scale>
      <p:origin x="84" y="3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284" y="71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7429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2" rIns="96601" bIns="48302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charset="-127"/>
              </a:defRPr>
            </a:lvl1pPr>
          </a:lstStyle>
          <a:p>
            <a:endParaRPr lang="en-US" altLang="ko-KR" dirty="0">
              <a:latin typeface="Tahoma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772" y="1"/>
            <a:ext cx="2947429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2" rIns="96601" bIns="48302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charset="-127"/>
              </a:defRPr>
            </a:lvl1pPr>
          </a:lstStyle>
          <a:p>
            <a:endParaRPr lang="en-US" altLang="ko-KR" dirty="0">
              <a:latin typeface="Tahoma" pitchFamily="34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7681"/>
            <a:ext cx="2947429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2" rIns="96601" bIns="48302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charset="-127"/>
              </a:defRPr>
            </a:lvl1pPr>
          </a:lstStyle>
          <a:p>
            <a:endParaRPr lang="en-US" altLang="ko-KR" dirty="0">
              <a:latin typeface="Tahoma" pitchFamily="34" charset="0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772" y="9427681"/>
            <a:ext cx="2947429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2" rIns="96601" bIns="48302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charset="-127"/>
              </a:defRPr>
            </a:lvl1pPr>
          </a:lstStyle>
          <a:p>
            <a:fld id="{80295FDC-9B26-45EA-992F-69033E85AC57}" type="slidenum">
              <a:rPr lang="en-US" altLang="ko-KR">
                <a:latin typeface="Tahoma" pitchFamily="34" charset="0"/>
              </a:rPr>
              <a:pPr/>
              <a:t>‹#›</a:t>
            </a:fld>
            <a:endParaRPr lang="en-US" altLang="ko-KR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92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7429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2" rIns="96601" bIns="48302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2" y="1"/>
            <a:ext cx="2947429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2" rIns="96601" bIns="48302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1363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3" y="4713840"/>
            <a:ext cx="5437550" cy="447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2" rIns="96601" bIns="483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7681"/>
            <a:ext cx="2947429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2" rIns="96601" bIns="48302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2" y="9427681"/>
            <a:ext cx="2947429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2" rIns="96601" bIns="48302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굴림" charset="-127"/>
              </a:defRPr>
            </a:lvl1pPr>
          </a:lstStyle>
          <a:p>
            <a:fld id="{0516E57D-465D-4867-9B07-591BD0C9C8CF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49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9143997" cy="6857997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-7935" y="1916113"/>
            <a:ext cx="9143999" cy="1541462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 b="1" baseline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" y="4076700"/>
            <a:ext cx="9143999" cy="108743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Times" pitchFamily="48" charset="0"/>
              <a:buNone/>
              <a:defRPr sz="2000" baseline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46" y="5866421"/>
            <a:ext cx="831313" cy="332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9143997" cy="685799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20810531">
            <a:off x="513823" y="2794273"/>
            <a:ext cx="8116352" cy="1323439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CONFIDENTIAL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-7935" y="1916113"/>
            <a:ext cx="9143999" cy="1541462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 b="1" baseline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" y="4076700"/>
            <a:ext cx="9143999" cy="108743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Times" pitchFamily="48" charset="0"/>
              <a:buNone/>
              <a:defRPr sz="2000" baseline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46" y="5866421"/>
            <a:ext cx="831313" cy="3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9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3998" cy="6857998"/>
          </a:xfrm>
          <a:prstGeom prst="rect">
            <a:avLst/>
          </a:prstGeom>
        </p:spPr>
      </p:pic>
      <p:sp>
        <p:nvSpPr>
          <p:cNvPr id="7" name="바닥글 개체 틀 2"/>
          <p:cNvSpPr txBox="1">
            <a:spLocks/>
          </p:cNvSpPr>
          <p:nvPr userDrawn="1"/>
        </p:nvSpPr>
        <p:spPr>
          <a:xfrm>
            <a:off x="5300134" y="6556187"/>
            <a:ext cx="405059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 kern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저작권법에 의해 보호를 받는 저작물이므로 무단 전재와 복제를 금합니다</a:t>
            </a:r>
            <a:r>
              <a:rPr lang="en-US" altLang="ko-KR" sz="800" kern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ko-KR" altLang="en-US" sz="800" kern="1200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TextBox 4"/>
          <p:cNvSpPr txBox="1"/>
          <p:nvPr userDrawn="1"/>
        </p:nvSpPr>
        <p:spPr>
          <a:xfrm rot="20810531">
            <a:off x="513823" y="2794273"/>
            <a:ext cx="8116352" cy="1323439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CONFIDENTIAL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30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뒤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3998" cy="68579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46" y="5866421"/>
            <a:ext cx="831313" cy="33252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 rot="20810531">
            <a:off x="513823" y="2794273"/>
            <a:ext cx="8116352" cy="1323439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CONFIDENTIAL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0" y="2636912"/>
            <a:ext cx="9144000" cy="1143000"/>
          </a:xfrm>
          <a:prstGeom prst="rect">
            <a:avLst/>
          </a:prstGeom>
        </p:spPr>
        <p:txBody>
          <a:bodyPr anchor="t" anchorCtr="0"/>
          <a:lstStyle>
            <a:lvl1pPr algn="ctr">
              <a:defRPr sz="3600" b="1" baseline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09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3998" cy="68579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2636912"/>
            <a:ext cx="9144000" cy="1143000"/>
          </a:xfrm>
          <a:prstGeom prst="rect">
            <a:avLst/>
          </a:prstGeom>
        </p:spPr>
        <p:txBody>
          <a:bodyPr anchor="ctr"/>
          <a:lstStyle>
            <a:lvl1pPr algn="ctr">
              <a:defRPr sz="3200" b="1" baseline="0"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7" name="바닥글 개체 틀 2"/>
          <p:cNvSpPr txBox="1">
            <a:spLocks/>
          </p:cNvSpPr>
          <p:nvPr userDrawn="1"/>
        </p:nvSpPr>
        <p:spPr>
          <a:xfrm>
            <a:off x="5300134" y="6556187"/>
            <a:ext cx="405059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 kern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저작권법에 의해 보호를 받는 저작물이므로 무단 전재와 복제를 금합니다</a:t>
            </a:r>
            <a:r>
              <a:rPr lang="en-US" altLang="ko-KR" sz="800" kern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ko-KR" altLang="en-US" sz="800" kern="1200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0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뒤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3998" cy="6857998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0" y="2636912"/>
            <a:ext cx="9144000" cy="1143000"/>
          </a:xfrm>
          <a:prstGeom prst="rect">
            <a:avLst/>
          </a:prstGeom>
        </p:spPr>
        <p:txBody>
          <a:bodyPr anchor="t" anchorCtr="0"/>
          <a:lstStyle>
            <a:lvl1pPr algn="ctr">
              <a:defRPr sz="3600" b="1" baseline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46" y="5866421"/>
            <a:ext cx="831313" cy="3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3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userDrawn="1">
  <p:cSld name="빈 화면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8633837" y="6428967"/>
            <a:ext cx="327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1" name="Google Shape;3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333" y="6508754"/>
            <a:ext cx="514229" cy="2055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216BC-7845-5A46-A1C1-784EA92B4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62" y="760416"/>
            <a:ext cx="8016875" cy="533717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271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150" y="4"/>
            <a:ext cx="8229600" cy="71437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725" y="1019179"/>
            <a:ext cx="8229600" cy="4525963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§"/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200">
                <a:latin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5375" y="6508754"/>
            <a:ext cx="428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5AAA84D-2981-40E8-8640-83891566C7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50093" y="6508754"/>
            <a:ext cx="2240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>
                <a:ea typeface="Tahoma" pitchFamily="34" charset="0"/>
                <a:cs typeface="Tahoma" pitchFamily="34" charset="0"/>
              </a:rPr>
              <a:t>© </a:t>
            </a:r>
            <a:r>
              <a:rPr lang="en-US" altLang="ko-KR" dirty="0" err="1">
                <a:ea typeface="Tahoma" pitchFamily="34" charset="0"/>
                <a:cs typeface="Tahoma" pitchFamily="34" charset="0"/>
              </a:rPr>
              <a:t>Solbox</a:t>
            </a:r>
            <a:r>
              <a:rPr lang="en-US" altLang="ko-KR" dirty="0">
                <a:ea typeface="Tahoma" pitchFamily="34" charset="0"/>
                <a:cs typeface="Tahoma" pitchFamily="34" charset="0"/>
              </a:rPr>
              <a:t> Inc.   |</a:t>
            </a:r>
            <a:endParaRPr lang="ko-KR" altLang="en-US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150" y="4"/>
            <a:ext cx="8229600" cy="71437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725" y="1019179"/>
            <a:ext cx="8229600" cy="4525963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§"/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200">
                <a:latin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5375" y="6508754"/>
            <a:ext cx="428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5AAA84D-2981-40E8-8640-83891566C7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50093" y="6508754"/>
            <a:ext cx="2240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>
                <a:ea typeface="Tahoma" pitchFamily="34" charset="0"/>
                <a:cs typeface="Tahoma" pitchFamily="34" charset="0"/>
              </a:rPr>
              <a:t>© </a:t>
            </a:r>
            <a:r>
              <a:rPr lang="en-US" altLang="ko-KR" dirty="0" err="1">
                <a:ea typeface="Tahoma" pitchFamily="34" charset="0"/>
                <a:cs typeface="Tahoma" pitchFamily="34" charset="0"/>
              </a:rPr>
              <a:t>Solbox</a:t>
            </a:r>
            <a:r>
              <a:rPr lang="en-US" altLang="ko-KR" dirty="0">
                <a:ea typeface="Tahoma" pitchFamily="34" charset="0"/>
                <a:cs typeface="Tahoma" pitchFamily="34" charset="0"/>
              </a:rPr>
              <a:t> Inc.   |</a:t>
            </a:r>
            <a:endParaRPr lang="ko-KR" altLang="en-US" dirty="0"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968" y="1"/>
            <a:ext cx="8637294" cy="774618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5375" y="6508754"/>
            <a:ext cx="428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5AAA84D-2981-40E8-8640-83891566C7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50093" y="6508754"/>
            <a:ext cx="2240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>
                <a:ea typeface="Tahoma" pitchFamily="34" charset="0"/>
                <a:cs typeface="Tahoma" pitchFamily="34" charset="0"/>
              </a:rPr>
              <a:t>© </a:t>
            </a:r>
            <a:r>
              <a:rPr lang="en-US" altLang="ko-KR" dirty="0" err="1">
                <a:ea typeface="Tahoma" pitchFamily="34" charset="0"/>
                <a:cs typeface="Tahoma" pitchFamily="34" charset="0"/>
              </a:rPr>
              <a:t>Solbox</a:t>
            </a:r>
            <a:r>
              <a:rPr lang="en-US" altLang="ko-KR" dirty="0">
                <a:ea typeface="Tahoma" pitchFamily="34" charset="0"/>
                <a:cs typeface="Tahoma" pitchFamily="34" charset="0"/>
              </a:rPr>
              <a:t> Inc.   |</a:t>
            </a:r>
            <a:endParaRPr lang="ko-KR" altLang="en-US" dirty="0"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6680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6680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5375" y="6508754"/>
            <a:ext cx="428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5AAA84D-2981-40E8-8640-83891566C7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50093" y="6508754"/>
            <a:ext cx="2240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>
                <a:ea typeface="Tahoma" pitchFamily="34" charset="0"/>
                <a:cs typeface="Tahoma" pitchFamily="34" charset="0"/>
              </a:rPr>
              <a:t>© </a:t>
            </a:r>
            <a:r>
              <a:rPr lang="en-US" altLang="ko-KR" dirty="0" err="1">
                <a:ea typeface="Tahoma" pitchFamily="34" charset="0"/>
                <a:cs typeface="Tahoma" pitchFamily="34" charset="0"/>
              </a:rPr>
              <a:t>Solbox</a:t>
            </a:r>
            <a:r>
              <a:rPr lang="en-US" altLang="ko-KR" dirty="0">
                <a:ea typeface="Tahoma" pitchFamily="34" charset="0"/>
                <a:cs typeface="Tahoma" pitchFamily="34" charset="0"/>
              </a:rPr>
              <a:t> Inc.   |</a:t>
            </a:r>
            <a:endParaRPr lang="ko-KR" altLang="en-US" dirty="0"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userDrawn="1">
  <p:cSld name="빈 화면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8633837" y="6428967"/>
            <a:ext cx="327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216BC-7845-5A46-A1C1-784EA92B4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62" y="760416"/>
            <a:ext cx="8016875" cy="533717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50093" y="6508754"/>
            <a:ext cx="2240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>
                <a:ea typeface="Tahoma" pitchFamily="34" charset="0"/>
                <a:cs typeface="Tahoma" pitchFamily="34" charset="0"/>
              </a:rPr>
              <a:t>© </a:t>
            </a:r>
            <a:r>
              <a:rPr lang="en-US" altLang="ko-KR" dirty="0" err="1">
                <a:ea typeface="Tahoma" pitchFamily="34" charset="0"/>
                <a:cs typeface="Tahoma" pitchFamily="34" charset="0"/>
              </a:rPr>
              <a:t>Solbox</a:t>
            </a:r>
            <a:r>
              <a:rPr lang="en-US" altLang="ko-KR" dirty="0">
                <a:ea typeface="Tahoma" pitchFamily="34" charset="0"/>
                <a:cs typeface="Tahoma" pitchFamily="34" charset="0"/>
              </a:rPr>
              <a:t> Inc.   |</a:t>
            </a:r>
            <a:endParaRPr lang="ko-KR" altLang="en-US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9" r:id="rId3"/>
    <p:sldLayoutId id="2147483719" r:id="rId4"/>
    <p:sldLayoutId id="2147483720" r:id="rId5"/>
  </p:sldLayoutIdLst>
  <p:hf hd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6"/>
            <a:ext cx="9144000" cy="64644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8150" y="1"/>
            <a:ext cx="8229600" cy="71437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1917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" y="6567308"/>
            <a:ext cx="565397" cy="226006"/>
          </a:xfrm>
          <a:prstGeom prst="rect">
            <a:avLst/>
          </a:prstGeom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5375" y="6508754"/>
            <a:ext cx="428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fld id="{D5AAA84D-2981-40E8-8640-83891566C7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50093" y="6508754"/>
            <a:ext cx="2240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>
                <a:ea typeface="Tahoma" pitchFamily="34" charset="0"/>
                <a:cs typeface="Tahoma" pitchFamily="34" charset="0"/>
              </a:rPr>
              <a:t>© </a:t>
            </a:r>
            <a:r>
              <a:rPr lang="en-US" altLang="ko-KR" dirty="0" err="1">
                <a:ea typeface="Tahoma" pitchFamily="34" charset="0"/>
                <a:cs typeface="Tahoma" pitchFamily="34" charset="0"/>
              </a:rPr>
              <a:t>Solbox</a:t>
            </a:r>
            <a:r>
              <a:rPr lang="en-US" altLang="ko-KR" dirty="0">
                <a:ea typeface="Tahoma" pitchFamily="34" charset="0"/>
                <a:cs typeface="Tahoma" pitchFamily="34" charset="0"/>
              </a:rPr>
              <a:t> Inc.   |</a:t>
            </a:r>
            <a:endParaRPr lang="ko-KR" altLang="en-US" dirty="0"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5" r:id="rId3"/>
    <p:sldLayoutId id="2147483718" r:id="rId4"/>
  </p:sldLayoutIdLst>
  <p:hf hdr="0" dt="0"/>
  <p:txStyles>
    <p:titleStyle>
      <a:lvl1pPr algn="l" defTabSz="914377" rtl="0" eaLnBrk="1" latinLnBrk="1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Wingdings" pitchFamily="2" charset="2"/>
        <a:buChar char="§"/>
        <a:defRPr sz="1600" kern="12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1pPr>
      <a:lvl2pPr marL="742932" indent="-285744" algn="l" defTabSz="914377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–"/>
        <a:defRPr sz="1400" kern="12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marL="1142971" indent="-228594" algn="l" defTabSz="914377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marL="1600160" indent="-228594" algn="l" defTabSz="914377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–"/>
        <a:defRPr sz="1200" kern="12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marL="2057349" indent="-228594" algn="l" defTabSz="914377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»"/>
        <a:defRPr sz="1200" kern="12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94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hf hd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/>
              <a:t>CJENM URL</a:t>
            </a:r>
            <a:r>
              <a:rPr lang="ko-KR" altLang="en-US" sz="4800" dirty="0"/>
              <a:t> 인증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2" y="4498120"/>
            <a:ext cx="9143999" cy="10874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2021.12.27</a:t>
            </a:r>
          </a:p>
        </p:txBody>
      </p:sp>
      <p:pic>
        <p:nvPicPr>
          <p:cNvPr id="4" name="그림 3" descr="큰사이즈왼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5334" y="1844824"/>
            <a:ext cx="446331" cy="1800200"/>
          </a:xfrm>
          <a:prstGeom prst="rect">
            <a:avLst/>
          </a:prstGeom>
        </p:spPr>
      </p:pic>
      <p:pic>
        <p:nvPicPr>
          <p:cNvPr id="5" name="그림 4" descr="큰사이즈오른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49500" y="1844824"/>
            <a:ext cx="44633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URL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암호화 규칙 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7B3582F7-2618-4BC1-B2A7-FC6C9245712F}" type="slidenum">
              <a:rPr lang="ko-KR" altLang="en-US" noProof="0" smtClean="0"/>
              <a:pPr lvl="0"/>
              <a:t>2</a:t>
            </a:fld>
            <a:endParaRPr lang="ko-KR" altLang="en-US" noProof="0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006673F3-5C3D-4C2F-8D24-969EC8BCF7AB}"/>
              </a:ext>
            </a:extLst>
          </p:cNvPr>
          <p:cNvSpPr txBox="1">
            <a:spLocks/>
          </p:cNvSpPr>
          <p:nvPr/>
        </p:nvSpPr>
        <p:spPr>
          <a:xfrm>
            <a:off x="6508814" y="277977"/>
            <a:ext cx="2282075" cy="3968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F1C84-4F1F-4539-A259-EBFAE131FD2D}"/>
              </a:ext>
            </a:extLst>
          </p:cNvPr>
          <p:cNvSpPr txBox="1"/>
          <p:nvPr/>
        </p:nvSpPr>
        <p:spPr>
          <a:xfrm>
            <a:off x="469127" y="1001864"/>
            <a:ext cx="8637294" cy="444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기본 구조는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jwt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에서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payload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부분과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signature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부분과 유사하다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Payload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 부분은 </a:t>
            </a:r>
            <a:r>
              <a:rPr lang="en-US" altLang="ko-KR" sz="1000" dirty="0" err="1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jwt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그대로 사용해서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AES-128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로 암호화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한후에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base64 </a:t>
            </a:r>
            <a:r>
              <a:rPr lang="en-US" altLang="ko-KR" sz="1000" dirty="0" err="1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url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safe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로 변환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한다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위의 변환된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paylo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ad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와  암호화 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key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를 사용해서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HS256(HMAC SHA256) 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알고리즘으로 암호화 해서 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signature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에 들어 간다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json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형식으로 된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keyward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를 암호화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+mn-lt"/>
              <a:ea typeface="굴림" panose="020B0600000101010101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json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에 들어 갈수 있는 </a:t>
            </a:r>
            <a:r>
              <a:rPr lang="en-US" altLang="ko-KR" sz="1000" dirty="0" err="1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keyward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(claim)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필수값</a:t>
            </a:r>
            <a:endParaRPr lang="en-US" altLang="ko-KR" sz="1000" dirty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path 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exp</a:t>
            </a: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숫자만 허용</a:t>
            </a:r>
            <a:endParaRPr lang="en-US" altLang="ko-KR" sz="1000" dirty="0">
              <a:solidFill>
                <a:srgbClr val="000000"/>
              </a:solidFill>
              <a:effectLst/>
              <a:latin typeface="+mn-lt"/>
              <a:ea typeface="굴림" panose="020B0600000101010101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seq</a:t>
            </a: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동일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payload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생성을 방지 하기 위한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random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값</a:t>
            </a:r>
            <a:endParaRPr lang="en-US" altLang="ko-KR" sz="1000" dirty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라이브러리에서 자동으로 생성</a:t>
            </a:r>
            <a:endParaRPr lang="en-US" altLang="ko-KR" sz="1000" dirty="0">
              <a:solidFill>
                <a:srgbClr val="000000"/>
              </a:solidFill>
              <a:effectLst/>
              <a:latin typeface="+mn-lt"/>
              <a:ea typeface="굴림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optional</a:t>
            </a:r>
            <a:endParaRPr lang="en-US" altLang="ko-KR" sz="1000" dirty="0">
              <a:solidFill>
                <a:srgbClr val="000000"/>
              </a:solidFill>
              <a:effectLst/>
              <a:latin typeface="+mn-lt"/>
              <a:ea typeface="굴림" panose="020B0600000101010101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expfirst</a:t>
            </a:r>
            <a:endParaRPr lang="en-US" altLang="ko-KR" sz="1000" dirty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alowip</a:t>
            </a:r>
            <a:endParaRPr lang="en-US" altLang="ko-KR" sz="1000" dirty="0">
              <a:solidFill>
                <a:srgbClr val="000000"/>
              </a:solidFill>
              <a:effectLst/>
              <a:latin typeface="+mn-lt"/>
              <a:ea typeface="굴림" panose="020B0600000101010101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alowcc</a:t>
            </a:r>
            <a:endParaRPr lang="en-US" altLang="ko-KR" sz="1000" dirty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duration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playstart</a:t>
            </a:r>
            <a:endParaRPr lang="en-US" altLang="ko-KR" sz="1000" dirty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ko-KR" altLang="en-US" sz="10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71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URL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암호화 규칙 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7B3582F7-2618-4BC1-B2A7-FC6C9245712F}" type="slidenum">
              <a:rPr lang="ko-KR" altLang="en-US" noProof="0" smtClean="0"/>
              <a:pPr lvl="0"/>
              <a:t>3</a:t>
            </a:fld>
            <a:endParaRPr lang="ko-KR" altLang="en-US" noProof="0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006673F3-5C3D-4C2F-8D24-969EC8BCF7AB}"/>
              </a:ext>
            </a:extLst>
          </p:cNvPr>
          <p:cNvSpPr txBox="1">
            <a:spLocks/>
          </p:cNvSpPr>
          <p:nvPr/>
        </p:nvSpPr>
        <p:spPr>
          <a:xfrm>
            <a:off x="6508814" y="277977"/>
            <a:ext cx="2282075" cy="3968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F1C84-4F1F-4539-A259-EBFAE131FD2D}"/>
              </a:ext>
            </a:extLst>
          </p:cNvPr>
          <p:cNvSpPr txBox="1"/>
          <p:nvPr/>
        </p:nvSpPr>
        <p:spPr>
          <a:xfrm>
            <a:off x="469127" y="1001864"/>
            <a:ext cx="8637294" cy="3063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CORS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관련 요청은 암호화 안함</a:t>
            </a:r>
            <a:endParaRPr lang="ko-KR" altLang="en-US" sz="1000" dirty="0">
              <a:effectLst/>
              <a:latin typeface="+mn-lt"/>
            </a:endParaRP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예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)/crossdomain.xml</a:t>
            </a:r>
            <a:endParaRPr lang="ko-KR" altLang="en-US" sz="1000" dirty="0">
              <a:effectLst/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앞부터 지정된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directory depth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까지는 암호화 안함</a:t>
            </a:r>
            <a:endParaRPr lang="ko-KR" altLang="en-US" sz="1000" dirty="0">
              <a:effectLst/>
              <a:latin typeface="+mn-lt"/>
            </a:endParaRP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skip_dir_depth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설정</a:t>
            </a:r>
            <a:endParaRPr lang="en-US" altLang="ko-KR" sz="1000" dirty="0">
              <a:latin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+mn-lt"/>
              </a:rPr>
              <a:t>디코딩된</a:t>
            </a:r>
            <a:r>
              <a:rPr lang="ko-KR" altLang="en-US" sz="1000" dirty="0">
                <a:latin typeface="+mn-lt"/>
              </a:rPr>
              <a:t> </a:t>
            </a:r>
            <a:r>
              <a:rPr lang="en-US" altLang="ko-KR" sz="1000" dirty="0">
                <a:latin typeface="+mn-lt"/>
              </a:rPr>
              <a:t>path</a:t>
            </a:r>
            <a:r>
              <a:rPr lang="ko-KR" altLang="en-US" sz="1000" dirty="0">
                <a:latin typeface="+mn-lt"/>
              </a:rPr>
              <a:t>와 암호화 되지 않은 경로들을 붙이는 과정에서 </a:t>
            </a:r>
            <a:r>
              <a:rPr lang="en-US" altLang="ko-KR" sz="1000" dirty="0">
                <a:latin typeface="+mn-lt"/>
              </a:rPr>
              <a:t>‘/’</a:t>
            </a:r>
            <a:r>
              <a:rPr lang="ko-KR" altLang="en-US" sz="1000" dirty="0">
                <a:latin typeface="+mn-lt"/>
              </a:rPr>
              <a:t>가 중복되는 경우 하나로 합친다</a:t>
            </a:r>
            <a:r>
              <a:rPr lang="en-US" altLang="ko-KR" sz="1000" dirty="0">
                <a:latin typeface="+mn-lt"/>
              </a:rPr>
              <a:t>.</a:t>
            </a:r>
            <a:endParaRPr lang="en-US" altLang="ko-KR" sz="1000" dirty="0">
              <a:effectLst/>
              <a:latin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effectLst/>
                <a:latin typeface="+mn-lt"/>
              </a:rPr>
              <a:t>암호화 규칙</a:t>
            </a:r>
            <a:endParaRPr lang="en-US" altLang="ko-KR" sz="1000" dirty="0">
              <a:effectLst/>
              <a:latin typeface="+mn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seq</a:t>
            </a:r>
            <a:r>
              <a:rPr lang="ko-KR" altLang="en-US" sz="1000" dirty="0">
                <a:latin typeface="+mn-lt"/>
              </a:rPr>
              <a:t>는 동일한 </a:t>
            </a:r>
            <a:r>
              <a:rPr lang="en-US" altLang="ko-KR" sz="1000" dirty="0">
                <a:latin typeface="+mn-lt"/>
              </a:rPr>
              <a:t>path</a:t>
            </a:r>
            <a:r>
              <a:rPr lang="ko-KR" altLang="en-US" sz="1000" dirty="0">
                <a:latin typeface="+mn-lt"/>
              </a:rPr>
              <a:t>에 대해 </a:t>
            </a:r>
            <a:r>
              <a:rPr lang="ko-KR" altLang="en-US" sz="1000" dirty="0" err="1">
                <a:latin typeface="+mn-lt"/>
              </a:rPr>
              <a:t>만들때</a:t>
            </a:r>
            <a:r>
              <a:rPr lang="ko-KR" altLang="en-US" sz="1000" dirty="0">
                <a:latin typeface="+mn-lt"/>
              </a:rPr>
              <a:t> 마다 다르게 </a:t>
            </a:r>
            <a:r>
              <a:rPr lang="en-US" altLang="ko-KR" sz="1000" dirty="0">
                <a:latin typeface="+mn-lt"/>
              </a:rPr>
              <a:t>encoding</a:t>
            </a:r>
            <a:r>
              <a:rPr lang="ko-KR" altLang="en-US" sz="1000" dirty="0">
                <a:latin typeface="+mn-lt"/>
              </a:rPr>
              <a:t>이 되도록 하기 위해 서로 다른 값을 넣는다</a:t>
            </a:r>
            <a:r>
              <a:rPr lang="en-US" altLang="ko-KR" sz="1000" dirty="0">
                <a:latin typeface="+mn-lt"/>
              </a:rPr>
              <a:t>.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lt"/>
              </a:rPr>
              <a:t>라이브러리에서 </a:t>
            </a:r>
            <a:r>
              <a:rPr lang="en-US" altLang="ko-KR" sz="1000" dirty="0">
                <a:latin typeface="+mn-lt"/>
              </a:rPr>
              <a:t>random </a:t>
            </a:r>
            <a:r>
              <a:rPr lang="ko-KR" altLang="en-US" sz="1000" dirty="0">
                <a:latin typeface="+mn-lt"/>
              </a:rPr>
              <a:t>값을 생성한후 입력하도록 한다</a:t>
            </a:r>
            <a:r>
              <a:rPr lang="en-US" altLang="ko-KR" sz="1000" dirty="0">
                <a:latin typeface="+mn-lt"/>
              </a:rPr>
              <a:t>.</a:t>
            </a:r>
            <a:endParaRPr lang="en-US" altLang="ko-KR" sz="1000" dirty="0">
              <a:effectLst/>
              <a:latin typeface="+mn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lt"/>
              </a:rPr>
              <a:t>path</a:t>
            </a:r>
            <a:r>
              <a:rPr lang="ko-KR" altLang="en-US" sz="1000" dirty="0">
                <a:latin typeface="+mn-lt"/>
              </a:rPr>
              <a:t>는 실제 인코딩이 필요한 경로가 </a:t>
            </a:r>
            <a:r>
              <a:rPr lang="ko-KR" altLang="en-US" sz="1000" dirty="0" err="1">
                <a:latin typeface="+mn-lt"/>
              </a:rPr>
              <a:t>들어감</a:t>
            </a:r>
            <a:endParaRPr lang="en-US" altLang="ko-KR" sz="1000" dirty="0">
              <a:latin typeface="+mn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effectLst/>
                <a:latin typeface="+mn-lt"/>
              </a:rPr>
              <a:t>예</a:t>
            </a:r>
            <a:r>
              <a:rPr lang="ko-KR" altLang="en-US" sz="1000" dirty="0">
                <a:latin typeface="+mn-lt"/>
              </a:rPr>
              <a:t>를</a:t>
            </a:r>
            <a:r>
              <a:rPr lang="en-US" altLang="ko-KR" sz="1000" dirty="0">
                <a:latin typeface="+mn-lt"/>
              </a:rPr>
              <a:t> </a:t>
            </a:r>
            <a:r>
              <a:rPr lang="ko-KR" altLang="en-US" sz="1000" dirty="0">
                <a:latin typeface="+mn-lt"/>
              </a:rPr>
              <a:t>들어 원본 경로가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/VOD/HLS/</a:t>
            </a:r>
            <a:r>
              <a:rPr lang="en-US" altLang="ko-KR" sz="1000" b="0" i="0" u="none" strike="noStrike" dirty="0">
                <a:solidFill>
                  <a:srgbClr val="FF0000"/>
                </a:solidFill>
                <a:effectLst/>
                <a:latin typeface="+mn-lt"/>
                <a:ea typeface="굴림" panose="020B0600000101010101" pitchFamily="50" charset="-127"/>
              </a:rPr>
              <a:t>SK/P594671822/P594671822_t34.smil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/playlist.m3u8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인 경우이고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skip_dir_depth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가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2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로 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설정된 경우 암호화에 사용되는 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path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는  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</a:t>
            </a:r>
            <a:r>
              <a:rPr lang="en-US" altLang="ko-KR" sz="1000" dirty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S/1639109071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</a:t>
            </a:r>
            <a:r>
              <a:rPr lang="nb-NO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SK/P594671822/P594671822_t34.smil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가 된다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.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effectLst/>
                <a:latin typeface="+mn-lt"/>
              </a:rPr>
              <a:t>암호화 된 최종 경로는 </a:t>
            </a:r>
            <a:r>
              <a:rPr lang="en-US" altLang="ko-KR" sz="1000" dirty="0">
                <a:effectLst/>
                <a:latin typeface="+mn-lt"/>
              </a:rPr>
              <a:t>/VOD/HLS/</a:t>
            </a:r>
            <a:r>
              <a:rPr lang="en-US" altLang="ko-KR" sz="1000" dirty="0" err="1">
                <a:effectLst/>
                <a:latin typeface="+mn-lt"/>
              </a:rPr>
              <a:t>encoded_payload.signature</a:t>
            </a:r>
            <a:r>
              <a:rPr lang="en-US" altLang="ko-KR" sz="1000" dirty="0">
                <a:effectLst/>
                <a:latin typeface="+mn-lt"/>
              </a:rPr>
              <a:t>/playlist.m3u8</a:t>
            </a:r>
            <a:r>
              <a:rPr lang="ko-KR" altLang="en-US" sz="1000" dirty="0">
                <a:effectLst/>
                <a:latin typeface="+mn-lt"/>
              </a:rPr>
              <a:t>가 된다</a:t>
            </a:r>
            <a:r>
              <a:rPr lang="en-US" altLang="ko-KR" sz="1000" dirty="0">
                <a:effectLst/>
                <a:latin typeface="+mn-lt"/>
              </a:rPr>
              <a:t>.</a:t>
            </a:r>
            <a:endParaRPr lang="ko-KR" altLang="en-US" sz="1000" dirty="0"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endParaRPr lang="ko-KR" altLang="en-US" sz="10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01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URL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암호화 규칙 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7B3582F7-2618-4BC1-B2A7-FC6C9245712F}" type="slidenum">
              <a:rPr lang="ko-KR" altLang="en-US" noProof="0" smtClean="0"/>
              <a:pPr lvl="0"/>
              <a:t>4</a:t>
            </a:fld>
            <a:endParaRPr lang="ko-KR" altLang="en-US" noProof="0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006673F3-5C3D-4C2F-8D24-969EC8BCF7AB}"/>
              </a:ext>
            </a:extLst>
          </p:cNvPr>
          <p:cNvSpPr txBox="1">
            <a:spLocks/>
          </p:cNvSpPr>
          <p:nvPr/>
        </p:nvSpPr>
        <p:spPr>
          <a:xfrm>
            <a:off x="6508814" y="277977"/>
            <a:ext cx="2282075" cy="3968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F1C84-4F1F-4539-A259-EBFAE131FD2D}"/>
              </a:ext>
            </a:extLst>
          </p:cNvPr>
          <p:cNvSpPr txBox="1"/>
          <p:nvPr/>
        </p:nvSpPr>
        <p:spPr>
          <a:xfrm>
            <a:off x="469127" y="1001864"/>
            <a:ext cx="8637294" cy="421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HLS, DASH</a:t>
            </a:r>
            <a:endParaRPr lang="ko-KR" altLang="en-US" sz="1000" dirty="0">
              <a:effectLst/>
              <a:latin typeface="+mn-lt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마지막 가상파일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(playlist.m3u8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등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은 암호화 안함</a:t>
            </a:r>
            <a:endParaRPr lang="ko-KR" altLang="en-US" sz="1000" dirty="0">
              <a:effectLst/>
              <a:latin typeface="+mn-l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progressive download</a:t>
            </a:r>
            <a:endParaRPr lang="ko-KR" altLang="en-US" sz="1000" dirty="0">
              <a:effectLst/>
              <a:latin typeface="+mn-lt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마지막 확장자를 제외하고 전부 암호화</a:t>
            </a:r>
            <a:endParaRPr lang="ko-KR" altLang="en-US" sz="1000" dirty="0">
              <a:effectLst/>
              <a:latin typeface="+mn-l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어디 까지 암호화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된건지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확인 방법</a:t>
            </a:r>
            <a:endParaRPr lang="ko-KR" altLang="en-US" sz="1000" dirty="0">
              <a:effectLst/>
              <a:latin typeface="+mn-lt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skip_dir_depth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에 지정된 디렉토리를 제외하고 이후 경로에 디렉토리가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한개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있는 경우에는 가상파일을 사용하는 경우로 보고</a:t>
            </a:r>
            <a:endParaRPr lang="ko-KR" altLang="en-US" sz="1000" dirty="0">
              <a:effectLst/>
              <a:latin typeface="+mn-lt"/>
            </a:endParaRP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/VOD/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encoded_path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/playlist.m3u8</a:t>
            </a:r>
            <a:endParaRPr lang="ko-KR" altLang="en-US" sz="1000" dirty="0">
              <a:effectLst/>
              <a:latin typeface="+mn-lt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skip_dir_depth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에 지정된 디렉토리를 제외하고 이후 경로에 디렉토리가 하나도 없는 경우에는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progressive download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로 본다        </a:t>
            </a:r>
            <a:endParaRPr lang="ko-KR" altLang="en-US" sz="1000" dirty="0">
              <a:effectLst/>
              <a:latin typeface="+mn-lt"/>
            </a:endParaRP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/VOD/encoded_path.mp4</a:t>
            </a:r>
            <a:endParaRPr lang="ko-KR" altLang="en-US" sz="1000" dirty="0">
              <a:effectLst/>
              <a:latin typeface="+mn-l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access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로그의 기존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url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부분에는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decoding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된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url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을 기록하고 추가된 컬럼에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인코딩된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요청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url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을 기록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(query parameter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는 기록 안함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effectLst/>
                <a:latin typeface="+mn-lt"/>
              </a:rPr>
              <a:t> 특수 문자가 포함 </a:t>
            </a:r>
            <a:r>
              <a:rPr lang="ko-KR" altLang="en-US" sz="1000" dirty="0" err="1">
                <a:effectLst/>
                <a:latin typeface="+mn-lt"/>
              </a:rPr>
              <a:t>될수</a:t>
            </a:r>
            <a:r>
              <a:rPr lang="ko-KR" altLang="en-US" sz="1000" dirty="0">
                <a:effectLst/>
                <a:latin typeface="+mn-lt"/>
              </a:rPr>
              <a:t> 있기 때문에  </a:t>
            </a:r>
            <a:r>
              <a:rPr lang="en-US" altLang="ko-KR" sz="1000" dirty="0" err="1">
                <a:effectLst/>
                <a:latin typeface="+mn-lt"/>
              </a:rPr>
              <a:t>url</a:t>
            </a:r>
            <a:r>
              <a:rPr lang="en-US" altLang="ko-KR" sz="1000" dirty="0">
                <a:effectLst/>
                <a:latin typeface="+mn-lt"/>
              </a:rPr>
              <a:t> </a:t>
            </a:r>
            <a:r>
              <a:rPr lang="ko-KR" altLang="en-US" sz="1000" dirty="0">
                <a:effectLst/>
                <a:latin typeface="+mn-lt"/>
              </a:rPr>
              <a:t>인코딩을 한 후 기록한다</a:t>
            </a:r>
            <a:r>
              <a:rPr lang="en-US" altLang="ko-KR" sz="1000" dirty="0">
                <a:effectLst/>
                <a:latin typeface="+mn-lt"/>
              </a:rPr>
              <a:t>.</a:t>
            </a:r>
            <a:endParaRPr lang="ko-KR" altLang="en-US" sz="1000" dirty="0">
              <a:effectLst/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예를 들어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skip_dir_depth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가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1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인 경우 암호화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했을때</a:t>
            </a:r>
            <a:endParaRPr lang="ko-KR" altLang="en-US" sz="1000" dirty="0">
              <a:effectLst/>
              <a:latin typeface="+mn-lt"/>
            </a:endParaRP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HLS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인 경우</a:t>
            </a:r>
            <a:endParaRPr lang="ko-KR" altLang="en-US" sz="1000" dirty="0">
              <a:effectLst/>
              <a:latin typeface="+mn-lt"/>
            </a:endParaRPr>
          </a:p>
          <a:p>
            <a:pPr marL="1085850" lvl="2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요청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url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: /</a:t>
            </a:r>
            <a:r>
              <a:rPr lang="en-US" altLang="ko-KR" sz="1000" b="0" i="0" u="none" strike="noStrike" dirty="0">
                <a:solidFill>
                  <a:srgbClr val="FF0000"/>
                </a:solidFill>
                <a:effectLst/>
                <a:latin typeface="+mn-lt"/>
                <a:ea typeface="굴림" panose="020B0600000101010101" pitchFamily="50" charset="-127"/>
              </a:rPr>
              <a:t>VOD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/SK/P594671822/P594671822_EPI0012_01_t34.smil/playlist.m3u8</a:t>
            </a:r>
          </a:p>
          <a:p>
            <a:pPr marL="1085850" lvl="2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암호화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url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: /</a:t>
            </a:r>
            <a:r>
              <a:rPr lang="en-US" altLang="ko-KR" sz="1000" b="0" i="0" u="none" strike="noStrike" dirty="0">
                <a:solidFill>
                  <a:srgbClr val="FF0000"/>
                </a:solidFill>
                <a:effectLst/>
                <a:latin typeface="+mn-lt"/>
                <a:ea typeface="굴림" panose="020B0600000101010101" pitchFamily="50" charset="-127"/>
              </a:rPr>
              <a:t>VOD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/</a:t>
            </a:r>
            <a:r>
              <a:rPr lang="en-US" altLang="ko-KR" sz="1000" b="0" i="0" u="none" strike="noStrike" dirty="0" err="1">
                <a:solidFill>
                  <a:srgbClr val="FF0000"/>
                </a:solidFill>
                <a:effectLst/>
                <a:latin typeface="+mn-lt"/>
                <a:ea typeface="굴림" panose="020B0600000101010101" pitchFamily="50" charset="-127"/>
              </a:rPr>
              <a:t>encoded_payload.signature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/</a:t>
            </a:r>
            <a:r>
              <a:rPr lang="en-US" altLang="ko-KR" sz="1000" b="0" i="0" u="none" strike="noStrike" dirty="0">
                <a:solidFill>
                  <a:srgbClr val="0000FF"/>
                </a:solidFill>
                <a:effectLst/>
                <a:latin typeface="+mn-lt"/>
                <a:ea typeface="굴림" panose="020B0600000101010101" pitchFamily="50" charset="-127"/>
              </a:rPr>
              <a:t>playlist.m3u8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Progressive Download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인 경우</a:t>
            </a:r>
            <a:endParaRPr lang="ko-KR" altLang="en-US" sz="1000" dirty="0">
              <a:effectLst/>
              <a:latin typeface="+mn-lt"/>
            </a:endParaRPr>
          </a:p>
          <a:p>
            <a:pPr marL="1085850" lvl="2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요청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url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: /</a:t>
            </a:r>
            <a:r>
              <a:rPr lang="en-US" altLang="ko-KR" sz="1000" b="0" i="0" u="none" strike="noStrike" dirty="0">
                <a:solidFill>
                  <a:srgbClr val="FF0000"/>
                </a:solidFill>
                <a:effectLst/>
                <a:latin typeface="+mn-lt"/>
                <a:ea typeface="굴림" panose="020B0600000101010101" pitchFamily="50" charset="-127"/>
              </a:rPr>
              <a:t>VOD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/SK/P594671822/P594671822_EPI0012_01_t34.mp4</a:t>
            </a:r>
            <a:endParaRPr lang="ko-KR" altLang="en-US" sz="1000" dirty="0">
              <a:effectLst/>
              <a:latin typeface="+mn-lt"/>
            </a:endParaRPr>
          </a:p>
          <a:p>
            <a:pPr marL="1085850" lvl="2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암호화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url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 : /</a:t>
            </a:r>
            <a:r>
              <a:rPr lang="en-US" altLang="ko-KR" sz="1000" b="0" i="0" u="none" strike="noStrike" dirty="0">
                <a:solidFill>
                  <a:srgbClr val="FF0000"/>
                </a:solidFill>
                <a:effectLst/>
                <a:latin typeface="+mn-lt"/>
                <a:ea typeface="굴림" panose="020B0600000101010101" pitchFamily="50" charset="-127"/>
              </a:rPr>
              <a:t>VOD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/</a:t>
            </a:r>
            <a:r>
              <a:rPr lang="en-US" altLang="ko-KR" sz="1000" b="0" i="0" u="none" strike="noStrike" dirty="0">
                <a:solidFill>
                  <a:srgbClr val="FF0000"/>
                </a:solidFill>
                <a:effectLst/>
                <a:latin typeface="+mn-lt"/>
                <a:ea typeface="굴림" panose="020B0600000101010101" pitchFamily="50" charset="-127"/>
              </a:rPr>
              <a:t>encoded_payload.signature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.</a:t>
            </a:r>
            <a:r>
              <a:rPr lang="en-US" altLang="ko-KR" sz="1000" dirty="0">
                <a:solidFill>
                  <a:srgbClr val="0000FF"/>
                </a:solidFill>
                <a:latin typeface="+mn-lt"/>
                <a:ea typeface="굴림" panose="020B0600000101010101" pitchFamily="50" charset="-127"/>
              </a:rPr>
              <a:t>mp4</a:t>
            </a:r>
            <a:endParaRPr lang="ko-KR" altLang="en-US" sz="10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728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>
                <a:solidFill>
                  <a:srgbClr val="000000"/>
                </a:solidFill>
                <a:latin typeface="+mj-ea"/>
                <a:ea typeface="+mj-ea"/>
              </a:rPr>
              <a:t>암호화 방법</a:t>
            </a:r>
            <a:endParaRPr lang="ko-KR" altLang="en-US" sz="2800" b="0" i="0" u="none" strike="noStrike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7B3582F7-2618-4BC1-B2A7-FC6C9245712F}" type="slidenum">
              <a:rPr lang="ko-KR" altLang="en-US" noProof="0" smtClean="0"/>
              <a:pPr lvl="0"/>
              <a:t>5</a:t>
            </a:fld>
            <a:endParaRPr lang="ko-KR" altLang="en-US" noProof="0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006673F3-5C3D-4C2F-8D24-969EC8BCF7AB}"/>
              </a:ext>
            </a:extLst>
          </p:cNvPr>
          <p:cNvSpPr txBox="1">
            <a:spLocks/>
          </p:cNvSpPr>
          <p:nvPr/>
        </p:nvSpPr>
        <p:spPr>
          <a:xfrm>
            <a:off x="6508814" y="277977"/>
            <a:ext cx="2282075" cy="3968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F1C84-4F1F-4539-A259-EBFAE131FD2D}"/>
              </a:ext>
            </a:extLst>
          </p:cNvPr>
          <p:cNvSpPr txBox="1"/>
          <p:nvPr/>
        </p:nvSpPr>
        <p:spPr>
          <a:xfrm>
            <a:off x="469127" y="1001864"/>
            <a:ext cx="8637294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Payload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+mn-lt"/>
                <a:ea typeface="굴림" panose="020B0600000101010101" pitchFamily="50" charset="-127"/>
              </a:rPr>
              <a:t>암호화 되어야 하는 문자열을 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지정된 암호화 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key(</a:t>
            </a:r>
            <a:r>
              <a:rPr lang="en-US" altLang="ko-KR" sz="1000" dirty="0" err="1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url_encoding_key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를 사용해서 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AES-128 CBC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로 암호화</a:t>
            </a:r>
            <a:endParaRPr lang="en-US" altLang="ko-KR" sz="1000" dirty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AES-128 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암호화시 사용되는 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IV(initial vector) 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값은 </a:t>
            </a:r>
            <a:r>
              <a:rPr lang="ko-KR" altLang="en-US" sz="1000" dirty="0" err="1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고정값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예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:8948295947284728)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을 한다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.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IV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값은 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secret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와 동일</a:t>
            </a:r>
            <a:endParaRPr lang="en-US" altLang="ko-KR" sz="1000" dirty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암호화된 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binary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를 </a:t>
            </a:r>
            <a:r>
              <a:rPr lang="en-US" altLang="ko-KR" sz="1000" dirty="0" err="1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url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safe base64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로 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encoding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Signature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위의 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payload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와  암호화 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key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를 사용해서 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HS256(HMAC SHA256) 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알고리즘으로 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hash</a:t>
            </a:r>
            <a:r>
              <a:rPr lang="ko-KR" altLang="en-US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값을 생성한다</a:t>
            </a:r>
            <a:r>
              <a:rPr lang="en-US" altLang="ko-KR" sz="1000" dirty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72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>
                <a:solidFill>
                  <a:srgbClr val="000000"/>
                </a:solidFill>
                <a:latin typeface="+mj-ea"/>
                <a:ea typeface="+mj-ea"/>
              </a:rPr>
              <a:t>암호화 예</a:t>
            </a:r>
            <a:endParaRPr lang="ko-KR" altLang="en-US" sz="2800" b="0" i="0" u="none" strike="noStrike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7B3582F7-2618-4BC1-B2A7-FC6C9245712F}" type="slidenum">
              <a:rPr lang="ko-KR" altLang="en-US" noProof="0" smtClean="0"/>
              <a:pPr lvl="0"/>
              <a:t>6</a:t>
            </a:fld>
            <a:endParaRPr lang="ko-KR" altLang="en-US" noProof="0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006673F3-5C3D-4C2F-8D24-969EC8BCF7AB}"/>
              </a:ext>
            </a:extLst>
          </p:cNvPr>
          <p:cNvSpPr txBox="1">
            <a:spLocks/>
          </p:cNvSpPr>
          <p:nvPr/>
        </p:nvSpPr>
        <p:spPr>
          <a:xfrm>
            <a:off x="6508814" y="277977"/>
            <a:ext cx="2282075" cy="3968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F1C84-4F1F-4539-A259-EBFAE131FD2D}"/>
              </a:ext>
            </a:extLst>
          </p:cNvPr>
          <p:cNvSpPr txBox="1"/>
          <p:nvPr/>
        </p:nvSpPr>
        <p:spPr>
          <a:xfrm>
            <a:off x="469127" y="1001864"/>
            <a:ext cx="8637294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IV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8948295947284728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이고 암호화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key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a9482d5ee8f23247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라고 가정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url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/VOD/HLS/</a:t>
            </a:r>
            <a:r>
              <a:rPr lang="en-US" altLang="ko-KR" sz="1000" b="0" i="0" u="none" strike="noStrike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SK/P594671822/P594671822_t34.smil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/playlist.m3u8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경우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json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은 아래와 같이 만든다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"exp": 1656239022,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"path": "/SK/P594671822/P594671822_t34.smil",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"seq": 3325433222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변환후</a:t>
            </a:r>
            <a:endParaRPr lang="en-US" altLang="ko-KR" sz="1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/VOD/HLS/</a:t>
            </a:r>
            <a:r>
              <a:rPr lang="en-US" altLang="ko-KR" sz="10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u1VWfM4Dq1ACxZX_igRrgkWLCEV-MJVhuuUe0PmX9r4UKZwi526m4iYoNckQzGKIA4QRtutZOB-fIlwxPOVI9Jb5gSW-phXy1HMaoSpn8OlgvVhtvSt1E-2Dg0UMxBp3.1d88dbe1a905db4d019d01e2ea35fb0499d972168226da1f809abfcdf40d7ce3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/playlist.m3u8</a:t>
            </a:r>
          </a:p>
          <a:p>
            <a:pPr lvl="1">
              <a:lnSpc>
                <a:spcPct val="150000"/>
              </a:lnSpc>
            </a:pPr>
            <a:endParaRPr lang="en-US" altLang="ko-KR" sz="1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08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복호화 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7B3582F7-2618-4BC1-B2A7-FC6C9245712F}" type="slidenum">
              <a:rPr lang="ko-KR" altLang="en-US" noProof="0" smtClean="0"/>
              <a:pPr lvl="0"/>
              <a:t>7</a:t>
            </a:fld>
            <a:endParaRPr lang="ko-KR" altLang="en-US" noProof="0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006673F3-5C3D-4C2F-8D24-969EC8BCF7AB}"/>
              </a:ext>
            </a:extLst>
          </p:cNvPr>
          <p:cNvSpPr txBox="1">
            <a:spLocks/>
          </p:cNvSpPr>
          <p:nvPr/>
        </p:nvSpPr>
        <p:spPr>
          <a:xfrm>
            <a:off x="6508814" y="277977"/>
            <a:ext cx="2282075" cy="3968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F1C84-4F1F-4539-A259-EBFAE131FD2D}"/>
              </a:ext>
            </a:extLst>
          </p:cNvPr>
          <p:cNvSpPr txBox="1"/>
          <p:nvPr/>
        </p:nvSpPr>
        <p:spPr>
          <a:xfrm>
            <a:off x="469127" y="1001864"/>
            <a:ext cx="8637294" cy="282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url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암호화 된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payload 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signature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분리</a:t>
            </a:r>
            <a:endParaRPr lang="en-US" altLang="ko-KR" sz="1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Payload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암호화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key(secret key)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사용해서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HS256 hash 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값을 생성 후 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signature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동일한지 확인</a:t>
            </a:r>
            <a:endParaRPr lang="en-US" altLang="ko-KR" sz="1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값이 틀린 경우는 여기서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403 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에러를 리턴</a:t>
            </a:r>
            <a:endParaRPr lang="en-US" altLang="ko-KR" sz="1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Payload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url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safe base64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decoding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Decoding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된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Payload 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값을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secret key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사용해서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AES-128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복호화</a:t>
            </a:r>
            <a:endParaRPr lang="en-US" altLang="ko-KR" sz="1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Json 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값을 읽어서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seq claim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있는지 확인</a:t>
            </a:r>
            <a:endParaRPr lang="en-US" altLang="ko-KR" sz="1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없는 경우 비정상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payload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판단해서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403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에러를 리턴</a:t>
            </a:r>
            <a:endParaRPr lang="en-US" altLang="ko-KR" sz="1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정상인 경우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지정된 시간이 현재 시간보다 과거의 시간인지 확인 </a:t>
            </a:r>
            <a:endParaRPr lang="en-US" altLang="ko-KR" sz="1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시간이 현재보다 과거인 경우 만료된 컨텐츠 요청으로 판단해서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403 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에러를 리턴</a:t>
            </a:r>
            <a:endParaRPr lang="en-US" altLang="ko-KR" sz="1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Path claim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읽어서 실제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url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ko-KR" altLang="en-US" sz="1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재조립</a:t>
            </a:r>
            <a:endParaRPr lang="en-US" altLang="ko-KR" sz="1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64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추가되어야 하는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7B3582F7-2618-4BC1-B2A7-FC6C9245712F}" type="slidenum">
              <a:rPr lang="ko-KR" altLang="en-US" noProof="0" smtClean="0"/>
              <a:pPr lvl="0"/>
              <a:t>8</a:t>
            </a:fld>
            <a:endParaRPr lang="ko-KR" altLang="en-US" noProof="0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006673F3-5C3D-4C2F-8D24-969EC8BCF7AB}"/>
              </a:ext>
            </a:extLst>
          </p:cNvPr>
          <p:cNvSpPr txBox="1">
            <a:spLocks/>
          </p:cNvSpPr>
          <p:nvPr/>
        </p:nvSpPr>
        <p:spPr>
          <a:xfrm>
            <a:off x="6508814" y="277977"/>
            <a:ext cx="2282075" cy="3968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F1C84-4F1F-4539-A259-EBFAE131FD2D}"/>
              </a:ext>
            </a:extLst>
          </p:cNvPr>
          <p:cNvSpPr txBox="1"/>
          <p:nvPr/>
        </p:nvSpPr>
        <p:spPr>
          <a:xfrm>
            <a:off x="469127" y="1001864"/>
            <a:ext cx="8637294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skip_dir_depth</a:t>
            </a:r>
            <a:endParaRPr lang="ko-KR" altLang="en-US" sz="1000" dirty="0">
              <a:effectLst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인증시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앞에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부터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암호화를 하지 않는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directory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</a:t>
            </a:r>
            <a:endParaRPr lang="ko-KR" altLang="en-US" sz="10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url_encoding_enable</a:t>
            </a:r>
            <a:endParaRPr lang="ko-KR" altLang="en-US" sz="1000" dirty="0">
              <a:effectLst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url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인코딩 사용 여부</a:t>
            </a:r>
            <a:endParaRPr lang="ko-KR" altLang="en-US" sz="10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url_encoding_key</a:t>
            </a:r>
            <a:endParaRPr lang="ko-KR" altLang="en-US" sz="1000" dirty="0">
              <a:effectLst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url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인코딩시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사용할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key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복수로 설정 가능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34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sz="14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20687</TotalTime>
  <Words>763</Words>
  <Application>Microsoft Office PowerPoint</Application>
  <PresentationFormat>화면 슬라이드 쇼(4:3)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굴림</vt:lpstr>
      <vt:lpstr>맑은 고딕</vt:lpstr>
      <vt:lpstr>맑은 고딕</vt:lpstr>
      <vt:lpstr>Arial</vt:lpstr>
      <vt:lpstr>Tahoma</vt:lpstr>
      <vt:lpstr>Times</vt:lpstr>
      <vt:lpstr>Wingdings</vt:lpstr>
      <vt:lpstr>1_디자인 사용자 지정</vt:lpstr>
      <vt:lpstr>디자인 사용자 지정</vt:lpstr>
      <vt:lpstr>5_디자인 사용자 지정</vt:lpstr>
      <vt:lpstr>CJENM URL 인증</vt:lpstr>
      <vt:lpstr>URL 암호화 규칙 </vt:lpstr>
      <vt:lpstr>URL 암호화 규칙 </vt:lpstr>
      <vt:lpstr>URL 암호화 규칙 </vt:lpstr>
      <vt:lpstr>암호화 방법</vt:lpstr>
      <vt:lpstr>암호화 예</vt:lpstr>
      <vt:lpstr>복호화 순서</vt:lpstr>
      <vt:lpstr>추가되어야 하는 설정</vt:lpstr>
      <vt:lpstr>Thank You</vt:lpstr>
    </vt:vector>
  </TitlesOfParts>
  <Company>BEA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32 pt. Arial Font  Up to 3 lines in length</dc:title>
  <dc:creator>solbox</dc:creator>
  <cp:lastModifiedBy>hyunho</cp:lastModifiedBy>
  <cp:revision>1658</cp:revision>
  <cp:lastPrinted>2021-09-16T09:27:07Z</cp:lastPrinted>
  <dcterms:created xsi:type="dcterms:W3CDTF">2006-03-30T00:12:43Z</dcterms:created>
  <dcterms:modified xsi:type="dcterms:W3CDTF">2021-12-28T00:53:27Z</dcterms:modified>
</cp:coreProperties>
</file>