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10"/>
    <p:sldId id="259" r:id="rId11"/>
    <p:sldId id="260" r:id="rId12"/>
    <p:sldId id="261" r:id="rId13"/>
    <p:sldId id="262" r:id="rId14"/>
    <p:sldId id="263" r:id="rId15"/>
    <p:sldId id="264" r:id="rId16"/>
    <p:sldId id="265" r:id="rId17"/>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notesMaster" Target="notesMasters/notes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Overview section.</a:t>
            </a:r>
          </a:p>
          <a:p>
            <a:pPr>
              <a:spcAft>
                <a:spcPts val="200"/>
              </a:spcAft>
            </a:pPr>
            <a:r>
              <a:rPr b="1" sz="1100">
                <a:solidFill>
                  <a:srgbClr val="333333"/>
                </a:solidFill>
              </a:rPr>
              <a:t>Elaboration / Talking Points:</a:t>
            </a:r>
          </a:p>
          <a:p>
            <a:pPr>
              <a:spcAft>
                <a:spcPts val="600"/>
              </a:spcAft>
            </a:pPr>
            <a:r>
              <a:rPr sz="1000">
                <a:solidFill>
                  <a:srgbClr val="333333"/>
                </a:solidFill>
              </a:rPr>
              <a:t>This slide sets the stage by introducing Ashurst's comprehensive approach to exploring generative AI, emphasizing the scale and rigor of their study.  This is important to the general audience as it establishes credibility and scope.</a:t>
            </a:r>
          </a:p>
          <a:p>
            <a:pPr>
              <a:spcAft>
                <a:spcPts val="200"/>
              </a:spcAft>
            </a:pPr>
            <a:r>
              <a:rPr b="1" sz="1100">
                <a:solidFill>
                  <a:srgbClr val="006400"/>
                </a:solidFill>
              </a:rPr>
              <a:t>💡 Enhancement Suggestion:</a:t>
            </a:r>
          </a:p>
          <a:p>
            <a:pPr>
              <a:spcAft>
                <a:spcPts val="600"/>
              </a:spcAft>
            </a:pPr>
            <a:r>
              <a:rPr sz="1000" i="1">
                <a:solidFill>
                  <a:srgbClr val="006400"/>
                </a:solidFill>
              </a:rPr>
              <a:t>Include a brief timeline of the trials (Nov 2023 - Mar 2024).</a:t>
            </a:r>
          </a:p>
          <a:p>
            <a:pPr>
              <a:spcAft>
                <a:spcPts val="200"/>
              </a:spcAft>
            </a:pPr>
            <a:r>
              <a:rPr b="1" sz="1100">
                <a:solidFill>
                  <a:srgbClr val="006400"/>
                </a:solidFill>
              </a:rPr>
              <a:t>⭐ Best Practice Tip:</a:t>
            </a:r>
          </a:p>
          <a:p>
            <a:pPr>
              <a:spcAft>
                <a:spcPts val="600"/>
              </a:spcAft>
            </a:pPr>
            <a:r>
              <a:rPr sz="1000" i="1">
                <a:solidFill>
                  <a:srgbClr val="006400"/>
                </a:solidFill>
              </a:rPr>
              <a:t>Start with a compelling visual and a concise overview to immediately grab the audience's attention.</a:t>
            </a:r>
          </a:p>
          <a:p>
            <a:pPr>
              <a:spcAft>
                <a:spcPts val="200"/>
              </a:spcAft>
            </a:pPr>
            <a:r>
              <a:rPr b="1" sz="1100">
                <a:solidFill>
                  <a:srgbClr val="333333"/>
                </a:solidFill>
              </a:rPr>
              <a:t>Design Note:</a:t>
            </a:r>
          </a:p>
          <a:p>
            <a:pPr>
              <a:spcAft>
                <a:spcPts val="600"/>
              </a:spcAft>
            </a:pPr>
            <a:r>
              <a:rPr sz="1000">
                <a:solidFill>
                  <a:srgbClr val="333333"/>
                </a:solidFill>
              </a:rPr>
              <a:t>Use a professional, clean design with the Ashurst logo.</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Ashurst GenAI trial insights 1.</a:t>
            </a:r>
          </a:p>
          <a:p>
            <a:pPr>
              <a:spcAft>
                <a:spcPts val="200"/>
              </a:spcAft>
            </a:pPr>
            <a:r>
              <a:rPr b="1" sz="1100">
                <a:solidFill>
                  <a:srgbClr val="333333"/>
                </a:solidFill>
              </a:rPr>
              <a:t>Elaboration / Talking Points:</a:t>
            </a:r>
          </a:p>
          <a:p>
            <a:pPr>
              <a:spcAft>
                <a:spcPts val="600"/>
              </a:spcAft>
            </a:pPr>
            <a:r>
              <a:rPr sz="1000">
                <a:solidFill>
                  <a:srgbClr val="333333"/>
                </a:solidFill>
              </a:rPr>
              <a:t>This highlights a key benefit of GenAI for lawyers – increased efficiency in a time-consuming task. This is relevant because it directly impacts productivity and potentially billable hours.</a:t>
            </a:r>
          </a:p>
          <a:p>
            <a:pPr>
              <a:spcAft>
                <a:spcPts val="200"/>
              </a:spcAft>
            </a:pPr>
            <a:r>
              <a:rPr b="1" sz="1100">
                <a:solidFill>
                  <a:srgbClr val="006400"/>
                </a:solidFill>
              </a:rPr>
              <a:t>💡 Enhancement Suggestion:</a:t>
            </a:r>
          </a:p>
          <a:p>
            <a:pPr>
              <a:spcAft>
                <a:spcPts val="600"/>
              </a:spcAft>
            </a:pPr>
            <a:r>
              <a:rPr sz="1000" i="1">
                <a:solidFill>
                  <a:srgbClr val="006400"/>
                </a:solidFill>
              </a:rPr>
              <a:t>Add a visual representation of the workflow improvement.</a:t>
            </a:r>
          </a:p>
          <a:p>
            <a:pPr>
              <a:spcAft>
                <a:spcPts val="200"/>
              </a:spcAft>
            </a:pPr>
            <a:r>
              <a:rPr b="1" sz="1100">
                <a:solidFill>
                  <a:srgbClr val="006400"/>
                </a:solidFill>
              </a:rPr>
              <a:t>⭐ Best Practice Tip:</a:t>
            </a:r>
          </a:p>
          <a:p>
            <a:pPr>
              <a:spcAft>
                <a:spcPts val="600"/>
              </a:spcAft>
            </a:pPr>
            <a:r>
              <a:rPr sz="1000" i="1">
                <a:solidFill>
                  <a:srgbClr val="006400"/>
                </a:solidFill>
              </a:rPr>
              <a:t>Use clear and concise visuals to communicate the significant time savings.</a:t>
            </a:r>
          </a:p>
          <a:p>
            <a:pPr>
              <a:spcAft>
                <a:spcPts val="200"/>
              </a:spcAft>
            </a:pPr>
            <a:r>
              <a:rPr b="1" sz="1100">
                <a:solidFill>
                  <a:srgbClr val="333333"/>
                </a:solidFill>
              </a:rPr>
              <a:t>Design Note:</a:t>
            </a:r>
          </a:p>
          <a:p>
            <a:pPr>
              <a:spcAft>
                <a:spcPts val="600"/>
              </a:spcAft>
            </a:pPr>
            <a:r>
              <a:rPr sz="1000">
                <a:solidFill>
                  <a:srgbClr val="333333"/>
                </a:solidFill>
              </a:rPr>
              <a:t>Highlight the percentage time savings.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Ashurst GenAI trial insights 2.</a:t>
            </a:r>
          </a:p>
          <a:p>
            <a:pPr>
              <a:spcAft>
                <a:spcPts val="200"/>
              </a:spcAft>
            </a:pPr>
            <a:r>
              <a:rPr b="1" sz="1100">
                <a:solidFill>
                  <a:srgbClr val="333333"/>
                </a:solidFill>
              </a:rPr>
              <a:t>Elaboration / Talking Points:</a:t>
            </a:r>
          </a:p>
          <a:p>
            <a:pPr>
              <a:spcAft>
                <a:spcPts val="600"/>
              </a:spcAft>
            </a:pPr>
            <a:r>
              <a:rPr sz="1000">
                <a:solidFill>
                  <a:srgbClr val="333333"/>
                </a:solidFill>
              </a:rPr>
              <a:t>This finding challenges preconceptions about AI-generated content, demonstrating its potential to achieve high quality when accurate. This is important because it addresses concerns about the reliability of AI in legal work.</a:t>
            </a:r>
          </a:p>
          <a:p>
            <a:pPr>
              <a:spcAft>
                <a:spcPts val="200"/>
              </a:spcAft>
            </a:pPr>
            <a:r>
              <a:rPr b="1" sz="1100">
                <a:solidFill>
                  <a:srgbClr val="006400"/>
                </a:solidFill>
              </a:rPr>
              <a:t>💡 Enhancement Suggestion:</a:t>
            </a:r>
          </a:p>
          <a:p>
            <a:pPr>
              <a:spcAft>
                <a:spcPts val="600"/>
              </a:spcAft>
            </a:pPr>
            <a:r>
              <a:rPr sz="1000" i="1">
                <a:solidFill>
                  <a:srgbClr val="006400"/>
                </a:solidFill>
              </a:rPr>
              <a:t>Explain the methodology of the blind study for better context.</a:t>
            </a:r>
          </a:p>
          <a:p>
            <a:pPr>
              <a:spcAft>
                <a:spcPts val="200"/>
              </a:spcAft>
            </a:pPr>
            <a:r>
              <a:rPr b="1" sz="1100">
                <a:solidFill>
                  <a:srgbClr val="006400"/>
                </a:solidFill>
              </a:rPr>
              <a:t>⭐ Best Practice Tip:</a:t>
            </a:r>
          </a:p>
          <a:p>
            <a:pPr>
              <a:spcAft>
                <a:spcPts val="600"/>
              </a:spcAft>
            </a:pPr>
            <a:r>
              <a:rPr sz="1000" i="1">
                <a:solidFill>
                  <a:srgbClr val="006400"/>
                </a:solidFill>
              </a:rPr>
              <a:t>Emphasize the "when legally correct" caveat to manage expectations.</a:t>
            </a:r>
          </a:p>
          <a:p>
            <a:pPr>
              <a:spcAft>
                <a:spcPts val="200"/>
              </a:spcAft>
            </a:pPr>
            <a:r>
              <a:rPr b="1" sz="1100">
                <a:solidFill>
                  <a:srgbClr val="333333"/>
                </a:solidFill>
              </a:rPr>
              <a:t>Design Note:</a:t>
            </a:r>
          </a:p>
          <a:p>
            <a:pPr>
              <a:spcAft>
                <a:spcPts val="600"/>
              </a:spcAft>
            </a:pPr>
            <a:r>
              <a:rPr sz="1000">
                <a:solidFill>
                  <a:srgbClr val="333333"/>
                </a:solidFill>
              </a:rPr>
              <a:t>Clearly label GenAI and human-generated outputs.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Ashurst GenAI trial insights 3.</a:t>
            </a:r>
          </a:p>
          <a:p>
            <a:pPr>
              <a:spcAft>
                <a:spcPts val="200"/>
              </a:spcAft>
            </a:pPr>
            <a:r>
              <a:rPr b="1" sz="1100">
                <a:solidFill>
                  <a:srgbClr val="333333"/>
                </a:solidFill>
              </a:rPr>
              <a:t>Elaboration / Talking Points:</a:t>
            </a:r>
          </a:p>
          <a:p>
            <a:pPr>
              <a:spcAft>
                <a:spcPts val="600"/>
              </a:spcAft>
            </a:pPr>
            <a:r>
              <a:rPr sz="1000">
                <a:solidFill>
                  <a:srgbClr val="333333"/>
                </a:solidFill>
              </a:rPr>
              <a:t>This slide emphasizes the complexity of evaluating GenAI output in the legal field, highlighting the need for a nuanced approach that considers both quantitative and qualitative aspects.  This is significant because it underscores the challenges of establishing reliable evaluation metrics.</a:t>
            </a:r>
          </a:p>
          <a:p>
            <a:pPr>
              <a:spcAft>
                <a:spcPts val="200"/>
              </a:spcAft>
            </a:pPr>
            <a:r>
              <a:rPr b="1" sz="1100">
                <a:solidFill>
                  <a:srgbClr val="006400"/>
                </a:solidFill>
              </a:rPr>
              <a:t>💡 Enhancement Suggestion:</a:t>
            </a:r>
          </a:p>
          <a:p>
            <a:pPr>
              <a:spcAft>
                <a:spcPts val="600"/>
              </a:spcAft>
            </a:pPr>
            <a:r>
              <a:rPr sz="1000" i="1">
                <a:solidFill>
                  <a:srgbClr val="006400"/>
                </a:solidFill>
              </a:rPr>
              <a:t>Include examples of participant feedback to illustrate the subjective nature of quality assessment.</a:t>
            </a:r>
          </a:p>
          <a:p>
            <a:pPr>
              <a:spcAft>
                <a:spcPts val="200"/>
              </a:spcAft>
            </a:pPr>
            <a:r>
              <a:rPr b="1" sz="1100">
                <a:solidFill>
                  <a:srgbClr val="006400"/>
                </a:solidFill>
              </a:rPr>
              <a:t>⭐ Best Practice Tip:</a:t>
            </a:r>
          </a:p>
          <a:p>
            <a:pPr>
              <a:spcAft>
                <a:spcPts val="600"/>
              </a:spcAft>
            </a:pPr>
            <a:r>
              <a:rPr sz="1000" i="1">
                <a:solidFill>
                  <a:srgbClr val="006400"/>
                </a:solidFill>
              </a:rPr>
              <a:t>Clearly explain the limitations of solely relying on numerical scores for quality assessment.</a:t>
            </a:r>
          </a:p>
          <a:p>
            <a:pPr>
              <a:spcAft>
                <a:spcPts val="200"/>
              </a:spcAft>
            </a:pPr>
            <a:r>
              <a:rPr b="1" sz="1100">
                <a:solidFill>
                  <a:srgbClr val="333333"/>
                </a:solidFill>
              </a:rPr>
              <a:t>Design Note:</a:t>
            </a:r>
          </a:p>
          <a:p>
            <a:pPr>
              <a:spcAft>
                <a:spcPts val="600"/>
              </a:spcAft>
            </a:pPr>
            <a:r>
              <a:rPr sz="1000">
                <a:solidFill>
                  <a:srgbClr val="333333"/>
                </a:solidFill>
              </a:rPr>
              <a:t>Use different font sizes to reflect the varying importance of factors.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Ashurst GenAI trial insights 4.</a:t>
            </a:r>
          </a:p>
          <a:p>
            <a:pPr>
              <a:spcAft>
                <a:spcPts val="200"/>
              </a:spcAft>
            </a:pPr>
            <a:r>
              <a:rPr b="1" sz="1100">
                <a:solidFill>
                  <a:srgbClr val="333333"/>
                </a:solidFill>
              </a:rPr>
              <a:t>Elaboration / Talking Points:</a:t>
            </a:r>
          </a:p>
          <a:p>
            <a:pPr>
              <a:spcAft>
                <a:spcPts val="600"/>
              </a:spcAft>
            </a:pPr>
            <a:r>
              <a:rPr sz="1000">
                <a:solidFill>
                  <a:srgbClr val="333333"/>
                </a:solidFill>
              </a:rPr>
              <a:t>This slide highlights the versatility of GenAI, showcasing its potential to enhance various aspects of work life, not just legal tasks. This is important because it demonstrates the wider potential benefits for employees and the organization.</a:t>
            </a:r>
          </a:p>
          <a:p>
            <a:pPr>
              <a:spcAft>
                <a:spcPts val="200"/>
              </a:spcAft>
            </a:pPr>
            <a:r>
              <a:rPr b="1" sz="1100">
                <a:solidFill>
                  <a:srgbClr val="006400"/>
                </a:solidFill>
              </a:rPr>
              <a:t>💡 Enhancement Suggestion:</a:t>
            </a:r>
          </a:p>
          <a:p>
            <a:pPr>
              <a:spcAft>
                <a:spcPts val="600"/>
              </a:spcAft>
            </a:pPr>
            <a:r>
              <a:rPr sz="1000" i="1">
                <a:solidFill>
                  <a:srgbClr val="006400"/>
                </a:solidFill>
              </a:rPr>
              <a:t>Quantify the overall impact of GenAI on workload management.</a:t>
            </a:r>
          </a:p>
          <a:p>
            <a:pPr>
              <a:spcAft>
                <a:spcPts val="200"/>
              </a:spcAft>
            </a:pPr>
            <a:r>
              <a:rPr b="1" sz="1100">
                <a:solidFill>
                  <a:srgbClr val="006400"/>
                </a:solidFill>
              </a:rPr>
              <a:t>⭐ Best Practice Tip:</a:t>
            </a:r>
          </a:p>
          <a:p>
            <a:pPr>
              <a:spcAft>
                <a:spcPts val="600"/>
              </a:spcAft>
            </a:pPr>
            <a:r>
              <a:rPr sz="1000" i="1">
                <a:solidFill>
                  <a:srgbClr val="006400"/>
                </a:solidFill>
              </a:rPr>
              <a:t>Focus on the positive impact on employee well-being and future readiness.</a:t>
            </a:r>
          </a:p>
          <a:p>
            <a:pPr>
              <a:spcAft>
                <a:spcPts val="200"/>
              </a:spcAft>
            </a:pPr>
            <a:r>
              <a:rPr b="1" sz="1100">
                <a:solidFill>
                  <a:srgbClr val="333333"/>
                </a:solidFill>
              </a:rPr>
              <a:t>Design Note:</a:t>
            </a:r>
          </a:p>
          <a:p>
            <a:pPr>
              <a:spcAft>
                <a:spcPts val="600"/>
              </a:spcAft>
            </a:pPr>
            <a:r>
              <a:rPr sz="1000">
                <a:solidFill>
                  <a:srgbClr val="333333"/>
                </a:solidFill>
              </a:rPr>
              <a:t>Visually link the different applications to the overall theme of improved efficiency and preparedness.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Ashurst GenAI trial insights 5.</a:t>
            </a:r>
          </a:p>
          <a:p>
            <a:pPr>
              <a:spcAft>
                <a:spcPts val="200"/>
              </a:spcAft>
            </a:pPr>
            <a:r>
              <a:rPr b="1" sz="1100">
                <a:solidFill>
                  <a:srgbClr val="333333"/>
                </a:solidFill>
              </a:rPr>
              <a:t>Elaboration / Talking Points:</a:t>
            </a:r>
          </a:p>
          <a:p>
            <a:pPr>
              <a:spcAft>
                <a:spcPts val="600"/>
              </a:spcAft>
            </a:pPr>
            <a:r>
              <a:rPr sz="1000">
                <a:solidFill>
                  <a:srgbClr val="333333"/>
                </a:solidFill>
              </a:rPr>
              <a:t>This slide emphasizes the importance of a strategic approach to GenAI adoption, highlighting the need for understanding its limitations and providing appropriate training and support. This is crucial because it addresses the potential risks of misusing the technology.</a:t>
            </a:r>
          </a:p>
          <a:p>
            <a:pPr>
              <a:spcAft>
                <a:spcPts val="200"/>
              </a:spcAft>
            </a:pPr>
            <a:r>
              <a:rPr b="1" sz="1100">
                <a:solidFill>
                  <a:srgbClr val="006400"/>
                </a:solidFill>
              </a:rPr>
              <a:t>💡 Enhancement Suggestion:</a:t>
            </a:r>
          </a:p>
          <a:p>
            <a:pPr>
              <a:spcAft>
                <a:spcPts val="600"/>
              </a:spcAft>
            </a:pPr>
            <a:r>
              <a:rPr sz="1000" i="1">
                <a:solidFill>
                  <a:srgbClr val="006400"/>
                </a:solidFill>
              </a:rPr>
              <a:t>Include examples of tasks that fall on either side of the "jagged frontier."</a:t>
            </a:r>
          </a:p>
          <a:p>
            <a:pPr>
              <a:spcAft>
                <a:spcPts val="200"/>
              </a:spcAft>
            </a:pPr>
            <a:r>
              <a:rPr b="1" sz="1100">
                <a:solidFill>
                  <a:srgbClr val="006400"/>
                </a:solidFill>
              </a:rPr>
              <a:t>⭐ Best Practice Tip:</a:t>
            </a:r>
          </a:p>
          <a:p>
            <a:pPr>
              <a:spcAft>
                <a:spcPts val="600"/>
              </a:spcAft>
            </a:pPr>
            <a:r>
              <a:rPr sz="1000" i="1">
                <a:solidFill>
                  <a:srgbClr val="006400"/>
                </a:solidFill>
              </a:rPr>
              <a:t>Emphasize the need for a balanced approach, acknowledging both the potential and limitations of GenAI.</a:t>
            </a:r>
          </a:p>
          <a:p>
            <a:pPr>
              <a:spcAft>
                <a:spcPts val="200"/>
              </a:spcAft>
            </a:pPr>
            <a:r>
              <a:rPr b="1" sz="1100">
                <a:solidFill>
                  <a:srgbClr val="333333"/>
                </a:solidFill>
              </a:rPr>
              <a:t>Design Note:</a:t>
            </a:r>
          </a:p>
          <a:p>
            <a:pPr>
              <a:spcAft>
                <a:spcPts val="600"/>
              </a:spcAft>
            </a:pPr>
            <a:r>
              <a:rPr sz="1000">
                <a:solidFill>
                  <a:srgbClr val="333333"/>
                </a:solidFill>
              </a:rPr>
              <a:t>Use a visually striking graphic to represent the concept of the "jagged frontier."</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Ashurst trial design approach and methodology.</a:t>
            </a:r>
          </a:p>
          <a:p>
            <a:pPr>
              <a:spcAft>
                <a:spcPts val="200"/>
              </a:spcAft>
            </a:pPr>
            <a:r>
              <a:rPr b="1" sz="1100">
                <a:solidFill>
                  <a:srgbClr val="333333"/>
                </a:solidFill>
              </a:rPr>
              <a:t>Elaboration / Talking Points:</a:t>
            </a:r>
          </a:p>
          <a:p>
            <a:pPr>
              <a:spcAft>
                <a:spcPts val="600"/>
              </a:spcAft>
            </a:pPr>
            <a:r>
              <a:rPr sz="1000">
                <a:solidFill>
                  <a:srgbClr val="333333"/>
                </a:solidFill>
              </a:rPr>
              <a:t>This slide details the rigorous methodology used by Ashurst, highlighting the combination of quantitative and qualitative data collection methods. This is important because it strengthens the credibility of the findings.</a:t>
            </a:r>
          </a:p>
          <a:p>
            <a:pPr>
              <a:spcAft>
                <a:spcPts val="200"/>
              </a:spcAft>
            </a:pPr>
            <a:r>
              <a:rPr b="1" sz="1100">
                <a:solidFill>
                  <a:srgbClr val="006400"/>
                </a:solidFill>
              </a:rPr>
              <a:t>💡 Enhancement Suggestion:</a:t>
            </a:r>
          </a:p>
          <a:p>
            <a:pPr>
              <a:spcAft>
                <a:spcPts val="600"/>
              </a:spcAft>
            </a:pPr>
            <a:r>
              <a:rPr sz="1000" i="1">
                <a:solidFill>
                  <a:srgbClr val="006400"/>
                </a:solidFill>
              </a:rPr>
              <a:t>Briefly explain the common assessment criteria used in the blind study.</a:t>
            </a:r>
          </a:p>
          <a:p>
            <a:pPr>
              <a:spcAft>
                <a:spcPts val="200"/>
              </a:spcAft>
            </a:pPr>
            <a:r>
              <a:rPr b="1" sz="1100">
                <a:solidFill>
                  <a:srgbClr val="006400"/>
                </a:solidFill>
              </a:rPr>
              <a:t>⭐ Best Practice Tip:</a:t>
            </a:r>
          </a:p>
          <a:p>
            <a:pPr>
              <a:spcAft>
                <a:spcPts val="600"/>
              </a:spcAft>
            </a:pPr>
            <a:r>
              <a:rPr sz="1000" i="1">
                <a:solidFill>
                  <a:srgbClr val="006400"/>
                </a:solidFill>
              </a:rPr>
              <a:t>Emphasize the importance of a multi-modal approach for a comprehensive understanding.</a:t>
            </a:r>
          </a:p>
          <a:p>
            <a:pPr>
              <a:spcAft>
                <a:spcPts val="200"/>
              </a:spcAft>
            </a:pPr>
            <a:r>
              <a:rPr b="1" sz="1100">
                <a:solidFill>
                  <a:srgbClr val="333333"/>
                </a:solidFill>
              </a:rPr>
              <a:t>Design Note:</a:t>
            </a:r>
          </a:p>
          <a:p>
            <a:pPr>
              <a:spcAft>
                <a:spcPts val="600"/>
              </a:spcAft>
            </a:pPr>
            <a:r>
              <a:rPr sz="1000">
                <a:solidFill>
                  <a:srgbClr val="333333"/>
                </a:solidFill>
              </a:rPr>
              <a:t>Clearly label each stage of the methodology.</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Recommendations for running GenAI trials.</a:t>
            </a:r>
          </a:p>
          <a:p>
            <a:pPr>
              <a:spcAft>
                <a:spcPts val="200"/>
              </a:spcAft>
            </a:pPr>
            <a:r>
              <a:rPr b="1" sz="1100">
                <a:solidFill>
                  <a:srgbClr val="333333"/>
                </a:solidFill>
              </a:rPr>
              <a:t>Elaboration / Talking Points:</a:t>
            </a:r>
          </a:p>
          <a:p>
            <a:pPr>
              <a:spcAft>
                <a:spcPts val="600"/>
              </a:spcAft>
            </a:pPr>
            <a:r>
              <a:rPr sz="1000">
                <a:solidFill>
                  <a:srgbClr val="333333"/>
                </a:solidFill>
              </a:rPr>
              <a:t>This slide summarizes practical recommendations for organizations planning their own GenAI trials, based on Ashurst's experience. This is valuable because it provides actionable advice for other organizations.</a:t>
            </a:r>
          </a:p>
          <a:p>
            <a:pPr>
              <a:spcAft>
                <a:spcPts val="200"/>
              </a:spcAft>
            </a:pPr>
            <a:r>
              <a:rPr b="1" sz="1100">
                <a:solidFill>
                  <a:srgbClr val="006400"/>
                </a:solidFill>
              </a:rPr>
              <a:t>💡 Enhancement Suggestion:</a:t>
            </a:r>
          </a:p>
          <a:p>
            <a:pPr>
              <a:spcAft>
                <a:spcPts val="600"/>
              </a:spcAft>
            </a:pPr>
            <a:r>
              <a:rPr sz="1000" i="1">
                <a:solidFill>
                  <a:srgbClr val="006400"/>
                </a:solidFill>
              </a:rPr>
              <a:t>Provide specific examples of how each recommendation was implemented in Ashurst's trials.</a:t>
            </a:r>
          </a:p>
          <a:p>
            <a:pPr>
              <a:spcAft>
                <a:spcPts val="200"/>
              </a:spcAft>
            </a:pPr>
            <a:r>
              <a:rPr b="1" sz="1100">
                <a:solidFill>
                  <a:srgbClr val="006400"/>
                </a:solidFill>
              </a:rPr>
              <a:t>⭐ Best Practice Tip:</a:t>
            </a:r>
          </a:p>
          <a:p>
            <a:pPr>
              <a:spcAft>
                <a:spcPts val="600"/>
              </a:spcAft>
            </a:pPr>
            <a:r>
              <a:rPr sz="1000" i="1">
                <a:solidFill>
                  <a:srgbClr val="006400"/>
                </a:solidFill>
              </a:rPr>
              <a:t>Keep the recommendations concise and actionable, focusing on key takeaways.</a:t>
            </a:r>
          </a:p>
          <a:p>
            <a:pPr>
              <a:spcAft>
                <a:spcPts val="200"/>
              </a:spcAft>
            </a:pPr>
            <a:r>
              <a:rPr b="1" sz="1100">
                <a:solidFill>
                  <a:srgbClr val="333333"/>
                </a:solidFill>
              </a:rPr>
              <a:t>Design Note:</a:t>
            </a:r>
          </a:p>
          <a:p>
            <a:pPr>
              <a:spcAft>
                <a:spcPts val="600"/>
              </a:spcAft>
            </a:pPr>
            <a:r>
              <a:rPr sz="1000">
                <a:solidFill>
                  <a:srgbClr val="333333"/>
                </a:solidFill>
              </a:rPr>
              <a:t>Use a visually appealing format to make the recommendations easy to read and remember.</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p>
            <a:pPr>
              <a:spcAft>
                <a:spcPts val="200"/>
              </a:spcAft>
            </a:pPr>
            <a:r>
              <a:rPr b="1" sz="1100">
                <a:solidFill>
                  <a:srgbClr val="333333"/>
                </a:solidFill>
              </a:rPr>
              <a:t>Speaker Notes:</a:t>
            </a:r>
          </a:p>
          <a:p>
            <a:pPr>
              <a:spcAft>
                <a:spcPts val="600"/>
              </a:spcAft>
            </a:pPr>
            <a:r>
              <a:rPr sz="1000">
                <a:solidFill>
                  <a:srgbClr val="333333"/>
                </a:solidFill>
              </a:rPr>
              <a:t>Source: Vox PopulAI report, In conclusion section.</a:t>
            </a:r>
          </a:p>
          <a:p>
            <a:pPr>
              <a:spcAft>
                <a:spcPts val="200"/>
              </a:spcAft>
            </a:pPr>
            <a:r>
              <a:rPr b="1" sz="1100">
                <a:solidFill>
                  <a:srgbClr val="333333"/>
                </a:solidFill>
              </a:rPr>
              <a:t>Elaboration / Talking Points:</a:t>
            </a:r>
          </a:p>
          <a:p>
            <a:pPr>
              <a:spcAft>
                <a:spcPts val="600"/>
              </a:spcAft>
            </a:pPr>
            <a:r>
              <a:rPr sz="1000">
                <a:solidFill>
                  <a:srgbClr val="333333"/>
                </a:solidFill>
              </a:rPr>
              <a:t>This slide summarizes the overall impact of Ashurst's trials, emphasizing the importance of a user-centric approach and the value of real-world experience. This is important because it provides a balanced perspective on GenAI adoption.</a:t>
            </a:r>
          </a:p>
          <a:p>
            <a:pPr>
              <a:spcAft>
                <a:spcPts val="200"/>
              </a:spcAft>
            </a:pPr>
            <a:r>
              <a:rPr b="1" sz="1100">
                <a:solidFill>
                  <a:srgbClr val="006400"/>
                </a:solidFill>
              </a:rPr>
              <a:t>💡 Enhancement Suggestion:</a:t>
            </a:r>
          </a:p>
          <a:p>
            <a:pPr>
              <a:spcAft>
                <a:spcPts val="600"/>
              </a:spcAft>
            </a:pPr>
            <a:r>
              <a:rPr sz="1000" i="1">
                <a:solidFill>
                  <a:srgbClr val="006400"/>
                </a:solidFill>
              </a:rPr>
              <a:t>Include a quote from a participant to highlight the impact of the trials.</a:t>
            </a:r>
          </a:p>
          <a:p>
            <a:pPr>
              <a:spcAft>
                <a:spcPts val="200"/>
              </a:spcAft>
            </a:pPr>
            <a:r>
              <a:rPr b="1" sz="1100">
                <a:solidFill>
                  <a:srgbClr val="006400"/>
                </a:solidFill>
              </a:rPr>
              <a:t>⭐ Best Practice Tip:</a:t>
            </a:r>
          </a:p>
          <a:p>
            <a:pPr>
              <a:spcAft>
                <a:spcPts val="600"/>
              </a:spcAft>
            </a:pPr>
            <a:r>
              <a:rPr sz="1000" i="1">
                <a:solidFill>
                  <a:srgbClr val="006400"/>
                </a:solidFill>
              </a:rPr>
              <a:t>End with a strong call to action, encouraging the audience to consider their own GenAI strategy.</a:t>
            </a:r>
          </a:p>
          <a:p>
            <a:pPr>
              <a:spcAft>
                <a:spcPts val="200"/>
              </a:spcAft>
            </a:pPr>
            <a:r>
              <a:rPr b="1" sz="1100">
                <a:solidFill>
                  <a:srgbClr val="333333"/>
                </a:solidFill>
              </a:rPr>
              <a:t>Design Note:</a:t>
            </a:r>
          </a:p>
          <a:p>
            <a:pPr>
              <a:spcAft>
                <a:spcPts val="600"/>
              </a:spcAft>
            </a:pPr>
            <a:r>
              <a:rPr sz="1000">
                <a:solidFill>
                  <a:srgbClr val="333333"/>
                </a:solidFill>
              </a:rPr>
              <a:t>Use a positive and forward-looking tone.</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nchor="ctr"/>
          <a:lstStyle/>
          <a:p>
            <a:pPr algn="ctr"/>
          </a:p>
          <a:p>
            <a:r>
              <a:t>概要: 「Vox_PopulAI__Lessons_from_a_global_law_firms_exploration_of_generative_AI.pdf」</a:t>
            </a:r>
          </a:p>
        </p:txBody>
      </p:sp>
      <p:sp>
        <p:nvSpPr>
          <p:cNvPr id="3" name="Subtitle 2"/>
          <p:cNvSpPr>
            <a:spLocks noGrp="1"/>
          </p:cNvSpPr>
          <p:nvPr>
            <p:ph type="subTitle" idx="1"/>
          </p:nvPr>
        </p:nvSpPr>
        <p:spPr/>
        <p:txBody>
          <a:bodyPr anchor="t"/>
          <a:lstStyle/>
          <a:p>
            <a:pPr algn="ctr"/>
          </a:p>
          <a:p>
            <a:r>
              <a:t>申し訳ありませんが、ドキュメント自体にアクセスできないため、PDF ドキュメントの内容を翻訳することはできません。
もし、ドキュメントの一部（例えば、特定の段落や文）を共有していただければ、翻訳のお手伝いをすることができます。</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結論：誇大広告の先へ - 実世界からの考察</a:t>
            </a:r>
          </a:p>
        </p:txBody>
      </p:sp>
      <p:sp>
        <p:nvSpPr>
          <p:cNvPr id="3" name="Content Placeholder 2"/>
          <p:cNvSpPr>
            <a:spLocks noGrp="1"/>
          </p:cNvSpPr>
          <p:nvPr>
            <p:ph idx="1"/>
          </p:nvPr>
        </p:nvSpPr>
        <p:spPr/>
        <p:txBody>
          <a:bodyPr wrap="square" anchor="t"/>
          <a:lstStyle/>
          <a:p/>
          <a:p>
            <a:r>
              <a:t>アシャーストの試みは、GenAIの可能性と限界について貴重な洞察をもたらし、誇大広告から現実世界のアプリケーションへと移行しました。
試行は答えよりも多くの疑問を生み出しましたが、貴重な洞察を提供しました。
測定可能なデータに基づいた投資決定。
スタッフの賛同を得るためには、経験主導のアプローチが不可欠。
ユーザーのニーズと、ユーザーがGenAIをどのように使用したいかを理解することに焦点を当てる。</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r>
              <a:t>効果的にGenAIツールを使用する弁護士を描いた画像。</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r>
              <a:t>申し訳ありませんが、翻訳する英文が提供されていません。翻訳したい英文を教えてください。</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r>
              <a:t>10 (じゅう)</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アシャーストの生成AI試験：概要</a:t>
            </a:r>
          </a:p>
        </p:txBody>
      </p:sp>
      <p:sp>
        <p:nvSpPr>
          <p:cNvPr id="3" name="Content Placeholder 2"/>
          <p:cNvSpPr>
            <a:spLocks noGrp="1"/>
          </p:cNvSpPr>
          <p:nvPr>
            <p:ph idx="1"/>
          </p:nvPr>
        </p:nvSpPr>
        <p:spPr/>
        <p:txBody>
          <a:bodyPr wrap="square" anchor="t"/>
          <a:lstStyle/>
          <a:p/>
          <a:p>
            <a:r>
              <a:t>アシャースト（Ashurst）のグローバルな生成AIトライアルは、法律分野におけるこのテクノロジーの可能性と限界について貴重な洞察をもたらしました。
*   23箇所のオフィスにいる411名のパートナー、弁護士、およびスタッフが参加した3つのグローバルなトライアルを実施。
*   トライアルは、GenAIが仕事や顧客サービスに与える影響を理解し、測定することに焦点を当てて実施。
*   データセキュリティを確保するために、公開されているデータと厳格な安全対策を利用。
*   トライアルから5つの重要な洞察が得られました。</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r>
              <a:t>提案するビジュアル：
アシューストの本社所在地をハイライトした世界地図の画像</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r>
              <a:t>「Generated by AI Presentation Builder」
これは状況によって、以下のように訳すことができます。
* **シンプルに意味を伝える場合:**
  * AIによるプレゼンテーション作成ツールで生成
* **ツールの名前を強調する場合:**
  * AIプレゼンテーションビルダーで生成
* **もう少し詳細に説明する場合:**
  * AIが作成したプレゼンテーションビルダーによって生成
* **キャッチーな表現にしたい場合:**
  * AIが自動生成したプレゼンテーション
文脈や伝えたいニュアンスによって使い分けてみてください。</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r>
              <a:t>2</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GenAI：初稿作成の効率向上</a:t>
            </a:r>
          </a:p>
        </p:txBody>
      </p:sp>
      <p:sp>
        <p:nvSpPr>
          <p:cNvPr id="3" name="Content Placeholder 2"/>
          <p:cNvSpPr>
            <a:spLocks noGrp="1"/>
          </p:cNvSpPr>
          <p:nvPr>
            <p:ph idx="1"/>
          </p:nvPr>
        </p:nvSpPr>
        <p:spPr/>
        <p:txBody>
          <a:bodyPr wrap="square" anchor="t"/>
          <a:lstStyle/>
          <a:p/>
          <a:p>
            <a:r>
              <a:t>生成AIは一次草稿の作成を大幅にスピードアップさせ、弁護士の効率を向上させます。
調査回答者の平均77%が、生成AIが一次草稿の迅速な作成に役立つと回答しました。
時間短縮効果: 80% (英国企業ファイリング)、59% (業界調査レポート)、45% (法務概要)。
法務以外のコンテンツでは、参加者一人あたりタスクごとに最大2時間の節約が見られました。</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r>
              <a:t>提案するビジュアル：
ドキュメントの種類ごとの時間短縮量を比較した棒グラフ</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r>
              <a:t>申し訳ありませんが、元の文章が提供されていません。翻訳したい英語の文章を教えていただければ、日本語に翻訳します。</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r>
              <a:t>3</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正確な場合、GenAIの出力は人間の出力と区別することが難しい。
あるいは、より自然な言い方としては：
正確なGenAIの出力は、人間が書いたものと見分けがつかないほどである。
どちらの訳も、元の英文の意味を正確に伝えています。文脈によって使い分けるのが良いでしょう。</a:t>
            </a:r>
          </a:p>
        </p:txBody>
      </p:sp>
      <p:sp>
        <p:nvSpPr>
          <p:cNvPr id="3" name="Content Placeholder 2"/>
          <p:cNvSpPr>
            <a:spLocks noGrp="1"/>
          </p:cNvSpPr>
          <p:nvPr>
            <p:ph idx="1"/>
          </p:nvPr>
        </p:nvSpPr>
        <p:spPr/>
        <p:txBody>
          <a:bodyPr wrap="square" anchor="t"/>
          <a:lstStyle/>
          <a:p/>
          <a:p>
            <a:r>
              <a:t>法的に正確な場合、GenAIによって生成された法的コンテンツは、人間が生成したコンテンツと区別がつかないことが多い。
GenAIの出力の50%は、人間が作成したものと誤認されたり、区別がつかなかったりした。
GenAIの正確性スコアは1～4/5の範囲であったのに対し、人間のスコアは3～4/5の範囲であった。
GenAIの正確性スコアの平均：3/5、人間の平均：3.5/5。</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r>
              <a:t>提案するビジュアル：
GenAI (生成AI) と人間が生成したコンテンツの正確性スコアを比較した表</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r>
              <a:t>申し訳ありませんが、翻訳したい英語のテキストを提供していただけますか？テキストがないと翻訳できません。</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r>
              <a:t>4</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法的な生成AIの出力における「品質」の定義</a:t>
            </a:r>
          </a:p>
        </p:txBody>
      </p:sp>
      <p:sp>
        <p:nvSpPr>
          <p:cNvPr id="3" name="Content Placeholder 2"/>
          <p:cNvSpPr>
            <a:spLocks noGrp="1"/>
          </p:cNvSpPr>
          <p:nvPr>
            <p:ph idx="1"/>
          </p:nvPr>
        </p:nvSpPr>
        <p:spPr/>
        <p:txBody>
          <a:bodyPr wrap="square" anchor="t"/>
          <a:lstStyle/>
          <a:p/>
          <a:p>
            <a:r>
              <a:t>GenAIによる法務関連のアウトプットの質を評価するには、客観的な指標と主観的な指標の両方が必要です。
質は多面的であり、客観的要因と主観的要因によって左右されます。
専門家パネルは、法務関連のアウトプットを評価する際（文法、網羅性、語彙など）、さまざまな好みを持ちました。
「許容範囲内のエラー」に対する許容度は参加者によって異なり、質評価の主観的な性質が浮き彫りになりました。</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r>
              <a:t>提案されるビジュアル：
品質評価に影響を与える多様な要素を示すワードクラウド</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r>
              <a:t>申し訳ありませんが、あなたは翻訳するテキストを提供していません。「Translate the text from en into ja:」の後に、翻訳したい英語のテキストを入力してください。</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r>
              <a:t>五 (go)</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GenAIの広範な影響：法的業務を超えて</a:t>
            </a:r>
          </a:p>
        </p:txBody>
      </p:sp>
      <p:sp>
        <p:nvSpPr>
          <p:cNvPr id="3" name="Content Placeholder 2"/>
          <p:cNvSpPr>
            <a:spLocks noGrp="1"/>
          </p:cNvSpPr>
          <p:nvPr>
            <p:ph idx="1"/>
          </p:nvPr>
        </p:nvSpPr>
        <p:spPr/>
        <p:txBody>
          <a:bodyPr wrap="square" anchor="t"/>
          <a:lstStyle/>
          <a:p/>
          <a:p>
            <a:r>
              <a:t>GenAIは、法的業務にとどまらず、日常業務や将来への備えにも影響を与え、効率性と準備性を向上させます。
*   会議の生産性向上（30分間の通話ごとに約10分の時間短縮）。
*   業務の検証における「もう一人の目」として活用。
*   回答者の61%が、GenAIの使用後、ワークロードの管理がより容易になったと感じています。
*   88%が、GenAIの使用後、将来への備えがよりできたと感じています。</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r>
              <a:t>提案されるビジュアル：
日常業務におけるGenAIの様々な応用を説明したマインドマップ。</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r>
              <a:t>申し訳ありませんが、翻訳したい英文が提供されていません。翻訳したい英文を教えていただければ、翻訳いたします。</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r>
              <a:t>6 (数字の6)</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「法的AIのギザギザなフロンティア」を乗り越える</a:t>
            </a:r>
          </a:p>
        </p:txBody>
      </p:sp>
      <p:sp>
        <p:nvSpPr>
          <p:cNvPr id="3" name="Content Placeholder 2"/>
          <p:cNvSpPr>
            <a:spLocks noGrp="1"/>
          </p:cNvSpPr>
          <p:nvPr>
            <p:ph idx="1"/>
          </p:nvPr>
        </p:nvSpPr>
        <p:spPr/>
        <p:txBody>
          <a:bodyPr wrap="square" anchor="t"/>
          <a:lstStyle/>
          <a:p/>
          <a:p>
            <a:r>
              <a:t>GenAIの導入を成功させるには、その能力と限界を理解するための戦略的なアプローチが必要です。
GenAIの能力は一様ではありません（「ギザギザのフロンティア」）。
単にユースケースを特定するだけでは不十分であり、焦点を絞った関与とトレーニングが不可欠です。
試行の結果、デジタルリテラシーと開発サポートの必要性が明らかになりました。</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r>
              <a:t>提案されたビジュアル：
GenAI の不均一な能力を示す「ギザギザのフロンティア」のグラフィカルな表現。</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r>
              <a:t>申し訳ありませんが、翻訳する英語のテキストが提供されていません。テキストを入力していただければ、翻訳いたします。</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r>
              <a:t>7 (しち/なな)</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Ashurstのトライアル・メソドロジー：マルチモーダル・アプローチ
または、
アシャーストの訴訟手法：マルチモーダル・アプローチ
（文脈によって、カタカナ表記の「アシャースト」を「芦村（あしむら）」のような人名にすることも考えられますが、一般的には法律事務所の名前である可能性が高いので、上記二つの訳が適切でしょう。）
ポイント：
*   "Trial Methodology" は「裁判手法」「訴訟手法」「トライアル・メソドロジー」などと訳せます。
*   "Multi-Modal Approach" は「マルチモーダル・アプローチ」と訳すのが一般的です。複数の様式や方法を組み合わせるアプローチ、という意味合いです。
文脈がわかれば、より自然な日本語に翻訳できます。例えば、法律事務所の記事や文書であれば、「アシャーストの訴訟戦略：マルチモーダル・アプローチ」のように、より具体的な表現を用いることも可能です。</a:t>
            </a:r>
          </a:p>
        </p:txBody>
      </p:sp>
      <p:sp>
        <p:nvSpPr>
          <p:cNvPr id="3" name="Content Placeholder 2"/>
          <p:cNvSpPr>
            <a:spLocks noGrp="1"/>
          </p:cNvSpPr>
          <p:nvPr>
            <p:ph idx="1"/>
          </p:nvPr>
        </p:nvSpPr>
        <p:spPr/>
        <p:txBody>
          <a:bodyPr wrap="square" anchor="t"/>
          <a:lstStyle/>
          <a:p/>
          <a:p>
            <a:r>
              <a:t>アシューストは、GenAIの影響に関する包括的なデータを収集するために、堅牢で多岐にわたるアプローチを採用しました。
*   人間とGenAIが生成した判例要約を比較するブラインド調査。
*   特定の法的タスクに合わせて調整された管理された実験。
*   定性的なデータを収集するためのフィードバック調査とコミュニティフォーラム。</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r>
              <a:t>**日本語訳:**
**おすすめのビジュアル:**
盲検試験、対照実験、フィードバックという三方向からのアプローチを示すフローチャート
**解説:**
*   **盲検試験 (blind study):** これは、被験者が自分がどのグループに属しているか（例えば、薬を投与されているか、プラセボを投与されているか）を知らない試験方法です。
*   **対照実験 (controlled experiments):** これは、特定の変数を操作して、その変数が結果に与える影響を調べる実験です。対照群を設けることで、操作した変数の効果を明確にすることができます。
*   **フィードバック (feedback):** これは、結果に基づいて改善を行うための情報です。
この三つの要素をフローチャートで示すことで、研究のプロセスや相互関係を視覚的に理解しやすくすることができます。</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r>
              <a:t>申し訳ありませんが、翻訳するテキストが提供されていません。テキストを入力してください。</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r>
              <a:t>8 は日本語で **八 (はち)** と訳されます。</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
            <a:r>
              <a:t>GenAI試験運用のための主要な推奨事項</a:t>
            </a:r>
          </a:p>
        </p:txBody>
      </p:sp>
      <p:sp>
        <p:nvSpPr>
          <p:cNvPr id="3" name="Content Placeholder 2"/>
          <p:cNvSpPr>
            <a:spLocks noGrp="1"/>
          </p:cNvSpPr>
          <p:nvPr>
            <p:ph idx="1"/>
          </p:nvPr>
        </p:nvSpPr>
        <p:spPr/>
        <p:txBody>
          <a:bodyPr wrap="square" anchor="t"/>
          <a:lstStyle/>
          <a:p/>
          <a:p>
            <a:r>
              <a:t>成功するGenAIの試行には、注意深い計画、関与、そしてユーザーエクスペリエンスへの注力が必要です。
*   参加者が容易に関与できるような試行活動と環境を設計する。
*   適切な安全対策を講じた上で、GenAIツールへの直接的なアクセスを提供する。
*   試行のリーダーを選任し、プロセスを導き、多様な参加を促す。
*   「何ができるか」を探求するためのセッションを実施する。
*   参加意欲を高めるために、友好的な競争を設ける。</a:t>
            </a:r>
          </a:p>
        </p:txBody>
      </p:sp>
      <p:sp>
        <p:nvSpPr>
          <p:cNvPr id="4" name="Rounded Rectangle 3"/>
          <p:cNvSpPr/>
          <p:nvPr/>
        </p:nvSpPr>
        <p:spPr>
          <a:xfrm>
            <a:off x="6400800" y="1645920"/>
            <a:ext cx="5029200" cy="4114800"/>
          </a:xfrm>
          <a:prstGeom prst="roundRect">
            <a:avLst/>
          </a:prstGeom>
          <a:solidFill>
            <a:srgbClr val="F5F5F5"/>
          </a:solidFill>
          <a:ln w="127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bIns="91440" tIns="91440" wrap="square"/>
          <a:lstStyle/>
          <a:p>
            <a:pPr algn="ctr"/>
          </a:p>
          <a:p>
            <a:r>
              <a:t>提案されるビジュアル：
関連するアイコン付きのおすすめリスト</a:t>
            </a:r>
          </a:p>
        </p:txBody>
      </p:sp>
      <p:sp>
        <p:nvSpPr>
          <p:cNvPr id="5" name="TextBox 4"/>
          <p:cNvSpPr txBox="1"/>
          <p:nvPr/>
        </p:nvSpPr>
        <p:spPr>
          <a:xfrm>
            <a:off x="457200" y="6309360"/>
            <a:ext cx="4572000" cy="365760"/>
          </a:xfrm>
          <a:prstGeom prst="rect">
            <a:avLst/>
          </a:prstGeom>
          <a:noFill/>
        </p:spPr>
        <p:txBody>
          <a:bodyPr wrap="none" bIns="0" tIns="0" lIns="0" rIns="0">
            <a:spAutoFit/>
          </a:bodyPr>
          <a:lstStyle/>
          <a:p/>
          <a:p>
            <a:r>
              <a:t>申し訳ありませんが、翻訳する元のテキストが提供されていません。翻訳したい英語のテキストを教えてください。</a:t>
            </a:r>
          </a:p>
        </p:txBody>
      </p:sp>
      <p:sp>
        <p:nvSpPr>
          <p:cNvPr id="6" name="TextBox 5"/>
          <p:cNvSpPr txBox="1"/>
          <p:nvPr/>
        </p:nvSpPr>
        <p:spPr>
          <a:xfrm>
            <a:off x="11277295" y="6309360"/>
            <a:ext cx="731520" cy="365760"/>
          </a:xfrm>
          <a:prstGeom prst="rect">
            <a:avLst/>
          </a:prstGeom>
          <a:noFill/>
        </p:spPr>
        <p:txBody>
          <a:bodyPr wrap="none" bIns="0" tIns="0" lIns="0" rIns="0">
            <a:spAutoFit/>
          </a:bodyPr>
          <a:lstStyle/>
          <a:p/>
          <a:p>
            <a:r>
              <a:t>9 （きゅう）
or
９ （きゅう）
Both are valid translations of "9" into Japanese. The first uses the Japanese Hiragana character, while the second uses the full-width digit. Choose whichever suits the context.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