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Overview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sets the stage by introducing Ashurst's comprehensive approach to exploring generative AI, emphasizing the scale and rigor of their study.  This is important to the general audience as it establishes credibility and scope.</a:t>
            </a:r>
          </a:p>
          <a:p>
            <a:pPr>
              <a:spcAft>
                <a:spcPts val="200"/>
              </a:spcAft>
            </a:pPr>
            <a:r>
              <a:rPr b="1" sz="1100">
                <a:solidFill>
                  <a:srgbClr val="006400"/>
                </a:solidFill>
              </a:rPr>
              <a:t>💡 Enhancement Suggestion:</a:t>
            </a:r>
          </a:p>
          <a:p>
            <a:pPr>
              <a:spcAft>
                <a:spcPts val="600"/>
              </a:spcAft>
            </a:pPr>
            <a:r>
              <a:rPr sz="1000" i="1">
                <a:solidFill>
                  <a:srgbClr val="006400"/>
                </a:solidFill>
              </a:rPr>
              <a:t>Include a brief timeline of the trials (Nov 2023 - Mar 2024).</a:t>
            </a:r>
          </a:p>
          <a:p>
            <a:pPr>
              <a:spcAft>
                <a:spcPts val="200"/>
              </a:spcAft>
            </a:pPr>
            <a:r>
              <a:rPr b="1" sz="1100">
                <a:solidFill>
                  <a:srgbClr val="006400"/>
                </a:solidFill>
              </a:rPr>
              <a:t>⭐ Best Practice Tip:</a:t>
            </a:r>
          </a:p>
          <a:p>
            <a:pPr>
              <a:spcAft>
                <a:spcPts val="600"/>
              </a:spcAft>
            </a:pPr>
            <a:r>
              <a:rPr sz="1000" i="1">
                <a:solidFill>
                  <a:srgbClr val="006400"/>
                </a:solidFill>
              </a:rPr>
              <a:t>Start with a compelling visual and a concise overview to immediately grab the audience's attention.</a:t>
            </a:r>
          </a:p>
          <a:p>
            <a:pPr>
              <a:spcAft>
                <a:spcPts val="200"/>
              </a:spcAft>
            </a:pPr>
            <a:r>
              <a:rPr b="1" sz="1100">
                <a:solidFill>
                  <a:srgbClr val="333333"/>
                </a:solidFill>
              </a:rPr>
              <a:t>Design Note:</a:t>
            </a:r>
          </a:p>
          <a:p>
            <a:pPr>
              <a:spcAft>
                <a:spcPts val="600"/>
              </a:spcAft>
            </a:pPr>
            <a:r>
              <a:rPr sz="1000">
                <a:solidFill>
                  <a:srgbClr val="333333"/>
                </a:solidFill>
              </a:rPr>
              <a:t>Use a professional, clean design with the Ashurst logo.</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1.</a:t>
            </a:r>
          </a:p>
          <a:p>
            <a:pPr>
              <a:spcAft>
                <a:spcPts val="200"/>
              </a:spcAft>
            </a:pPr>
            <a:r>
              <a:rPr b="1" sz="1100">
                <a:solidFill>
                  <a:srgbClr val="333333"/>
                </a:solidFill>
              </a:rPr>
              <a:t>Elaboration / Talking Points:</a:t>
            </a:r>
          </a:p>
          <a:p>
            <a:pPr>
              <a:spcAft>
                <a:spcPts val="600"/>
              </a:spcAft>
            </a:pPr>
            <a:r>
              <a:rPr sz="1000">
                <a:solidFill>
                  <a:srgbClr val="333333"/>
                </a:solidFill>
              </a:rPr>
              <a:t>This highlights a key benefit of GenAI for lawyers – increased efficiency in a time-consuming task. This is relevant because it directly impacts productivity and potentially billable hours.</a:t>
            </a:r>
          </a:p>
          <a:p>
            <a:pPr>
              <a:spcAft>
                <a:spcPts val="200"/>
              </a:spcAft>
            </a:pPr>
            <a:r>
              <a:rPr b="1" sz="1100">
                <a:solidFill>
                  <a:srgbClr val="006400"/>
                </a:solidFill>
              </a:rPr>
              <a:t>💡 Enhancement Suggestion:</a:t>
            </a:r>
          </a:p>
          <a:p>
            <a:pPr>
              <a:spcAft>
                <a:spcPts val="600"/>
              </a:spcAft>
            </a:pPr>
            <a:r>
              <a:rPr sz="1000" i="1">
                <a:solidFill>
                  <a:srgbClr val="006400"/>
                </a:solidFill>
              </a:rPr>
              <a:t>Add a visual representation of the workflow improvement.</a:t>
            </a:r>
          </a:p>
          <a:p>
            <a:pPr>
              <a:spcAft>
                <a:spcPts val="200"/>
              </a:spcAft>
            </a:pPr>
            <a:r>
              <a:rPr b="1" sz="1100">
                <a:solidFill>
                  <a:srgbClr val="006400"/>
                </a:solidFill>
              </a:rPr>
              <a:t>⭐ Best Practice Tip:</a:t>
            </a:r>
          </a:p>
          <a:p>
            <a:pPr>
              <a:spcAft>
                <a:spcPts val="600"/>
              </a:spcAft>
            </a:pPr>
            <a:r>
              <a:rPr sz="1000" i="1">
                <a:solidFill>
                  <a:srgbClr val="006400"/>
                </a:solidFill>
              </a:rPr>
              <a:t>Use clear and concise visuals to communicate the significant time savings.</a:t>
            </a:r>
          </a:p>
          <a:p>
            <a:pPr>
              <a:spcAft>
                <a:spcPts val="200"/>
              </a:spcAft>
            </a:pPr>
            <a:r>
              <a:rPr b="1" sz="1100">
                <a:solidFill>
                  <a:srgbClr val="333333"/>
                </a:solidFill>
              </a:rPr>
              <a:t>Design Note:</a:t>
            </a:r>
          </a:p>
          <a:p>
            <a:pPr>
              <a:spcAft>
                <a:spcPts val="600"/>
              </a:spcAft>
            </a:pPr>
            <a:r>
              <a:rPr sz="1000">
                <a:solidFill>
                  <a:srgbClr val="333333"/>
                </a:solidFill>
              </a:rPr>
              <a:t>Highlight the percentage time savings.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2.</a:t>
            </a:r>
          </a:p>
          <a:p>
            <a:pPr>
              <a:spcAft>
                <a:spcPts val="200"/>
              </a:spcAft>
            </a:pPr>
            <a:r>
              <a:rPr b="1" sz="1100">
                <a:solidFill>
                  <a:srgbClr val="333333"/>
                </a:solidFill>
              </a:rPr>
              <a:t>Elaboration / Talking Points:</a:t>
            </a:r>
          </a:p>
          <a:p>
            <a:pPr>
              <a:spcAft>
                <a:spcPts val="600"/>
              </a:spcAft>
            </a:pPr>
            <a:r>
              <a:rPr sz="1000">
                <a:solidFill>
                  <a:srgbClr val="333333"/>
                </a:solidFill>
              </a:rPr>
              <a:t>This finding challenges preconceptions about AI-generated content, demonstrating its potential to achieve high quality when accurate. This is important because it addresses concerns about the reliability of AI in legal work.</a:t>
            </a:r>
          </a:p>
          <a:p>
            <a:pPr>
              <a:spcAft>
                <a:spcPts val="200"/>
              </a:spcAft>
            </a:pPr>
            <a:r>
              <a:rPr b="1" sz="1100">
                <a:solidFill>
                  <a:srgbClr val="006400"/>
                </a:solidFill>
              </a:rPr>
              <a:t>💡 Enhancement Suggestion:</a:t>
            </a:r>
          </a:p>
          <a:p>
            <a:pPr>
              <a:spcAft>
                <a:spcPts val="600"/>
              </a:spcAft>
            </a:pPr>
            <a:r>
              <a:rPr sz="1000" i="1">
                <a:solidFill>
                  <a:srgbClr val="006400"/>
                </a:solidFill>
              </a:rPr>
              <a:t>Explain the methodology of the blind study for better context.</a:t>
            </a:r>
          </a:p>
          <a:p>
            <a:pPr>
              <a:spcAft>
                <a:spcPts val="200"/>
              </a:spcAft>
            </a:pPr>
            <a:r>
              <a:rPr b="1" sz="1100">
                <a:solidFill>
                  <a:srgbClr val="006400"/>
                </a:solidFill>
              </a:rPr>
              <a:t>⭐ Best Practice Tip:</a:t>
            </a:r>
          </a:p>
          <a:p>
            <a:pPr>
              <a:spcAft>
                <a:spcPts val="600"/>
              </a:spcAft>
            </a:pPr>
            <a:r>
              <a:rPr sz="1000" i="1">
                <a:solidFill>
                  <a:srgbClr val="006400"/>
                </a:solidFill>
              </a:rPr>
              <a:t>Emphasize the "when legally correct" caveat to manage expectations.</a:t>
            </a:r>
          </a:p>
          <a:p>
            <a:pPr>
              <a:spcAft>
                <a:spcPts val="200"/>
              </a:spcAft>
            </a:pPr>
            <a:r>
              <a:rPr b="1" sz="1100">
                <a:solidFill>
                  <a:srgbClr val="333333"/>
                </a:solidFill>
              </a:rPr>
              <a:t>Design Note:</a:t>
            </a:r>
          </a:p>
          <a:p>
            <a:pPr>
              <a:spcAft>
                <a:spcPts val="600"/>
              </a:spcAft>
            </a:pPr>
            <a:r>
              <a:rPr sz="1000">
                <a:solidFill>
                  <a:srgbClr val="333333"/>
                </a:solidFill>
              </a:rPr>
              <a:t>Clearly label GenAI and human-generated outputs.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3.</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complexity of evaluating GenAI output in the legal field, highlighting the need for a nuanced approach that considers both quantitative and qualitative aspects.  This is significant because it underscores the challenges of establishing reliable evaluation metrics.</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participant feedback to illustrate the subjective nature of quality assessment.</a:t>
            </a:r>
          </a:p>
          <a:p>
            <a:pPr>
              <a:spcAft>
                <a:spcPts val="200"/>
              </a:spcAft>
            </a:pPr>
            <a:r>
              <a:rPr b="1" sz="1100">
                <a:solidFill>
                  <a:srgbClr val="006400"/>
                </a:solidFill>
              </a:rPr>
              <a:t>⭐ Best Practice Tip:</a:t>
            </a:r>
          </a:p>
          <a:p>
            <a:pPr>
              <a:spcAft>
                <a:spcPts val="600"/>
              </a:spcAft>
            </a:pPr>
            <a:r>
              <a:rPr sz="1000" i="1">
                <a:solidFill>
                  <a:srgbClr val="006400"/>
                </a:solidFill>
              </a:rPr>
              <a:t>Clearly explain the limitations of solely relying on numerical scores for quality assessment.</a:t>
            </a:r>
          </a:p>
          <a:p>
            <a:pPr>
              <a:spcAft>
                <a:spcPts val="200"/>
              </a:spcAft>
            </a:pPr>
            <a:r>
              <a:rPr b="1" sz="1100">
                <a:solidFill>
                  <a:srgbClr val="333333"/>
                </a:solidFill>
              </a:rPr>
              <a:t>Design Note:</a:t>
            </a:r>
          </a:p>
          <a:p>
            <a:pPr>
              <a:spcAft>
                <a:spcPts val="600"/>
              </a:spcAft>
            </a:pPr>
            <a:r>
              <a:rPr sz="1000">
                <a:solidFill>
                  <a:srgbClr val="333333"/>
                </a:solidFill>
              </a:rPr>
              <a:t>Use different font sizes to reflect the varying importance of factors.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4.</a:t>
            </a:r>
          </a:p>
          <a:p>
            <a:pPr>
              <a:spcAft>
                <a:spcPts val="200"/>
              </a:spcAft>
            </a:pPr>
            <a:r>
              <a:rPr b="1" sz="1100">
                <a:solidFill>
                  <a:srgbClr val="333333"/>
                </a:solidFill>
              </a:rPr>
              <a:t>Elaboration / Talking Points:</a:t>
            </a:r>
          </a:p>
          <a:p>
            <a:pPr>
              <a:spcAft>
                <a:spcPts val="600"/>
              </a:spcAft>
            </a:pPr>
            <a:r>
              <a:rPr sz="1000">
                <a:solidFill>
                  <a:srgbClr val="333333"/>
                </a:solidFill>
              </a:rPr>
              <a:t>This slide highlights the versatility of GenAI, showcasing its potential to enhance various aspects of work life, not just legal tasks. This is important because it demonstrates the wider potential benefits for employees and the organization.</a:t>
            </a:r>
          </a:p>
          <a:p>
            <a:pPr>
              <a:spcAft>
                <a:spcPts val="200"/>
              </a:spcAft>
            </a:pPr>
            <a:r>
              <a:rPr b="1" sz="1100">
                <a:solidFill>
                  <a:srgbClr val="006400"/>
                </a:solidFill>
              </a:rPr>
              <a:t>💡 Enhancement Suggestion:</a:t>
            </a:r>
          </a:p>
          <a:p>
            <a:pPr>
              <a:spcAft>
                <a:spcPts val="600"/>
              </a:spcAft>
            </a:pPr>
            <a:r>
              <a:rPr sz="1000" i="1">
                <a:solidFill>
                  <a:srgbClr val="006400"/>
                </a:solidFill>
              </a:rPr>
              <a:t>Quantify the overall impact of GenAI on workload management.</a:t>
            </a:r>
          </a:p>
          <a:p>
            <a:pPr>
              <a:spcAft>
                <a:spcPts val="200"/>
              </a:spcAft>
            </a:pPr>
            <a:r>
              <a:rPr b="1" sz="1100">
                <a:solidFill>
                  <a:srgbClr val="006400"/>
                </a:solidFill>
              </a:rPr>
              <a:t>⭐ Best Practice Tip:</a:t>
            </a:r>
          </a:p>
          <a:p>
            <a:pPr>
              <a:spcAft>
                <a:spcPts val="600"/>
              </a:spcAft>
            </a:pPr>
            <a:r>
              <a:rPr sz="1000" i="1">
                <a:solidFill>
                  <a:srgbClr val="006400"/>
                </a:solidFill>
              </a:rPr>
              <a:t>Focus on the positive impact on employee well-being and future readiness.</a:t>
            </a:r>
          </a:p>
          <a:p>
            <a:pPr>
              <a:spcAft>
                <a:spcPts val="200"/>
              </a:spcAft>
            </a:pPr>
            <a:r>
              <a:rPr b="1" sz="1100">
                <a:solidFill>
                  <a:srgbClr val="333333"/>
                </a:solidFill>
              </a:rPr>
              <a:t>Design Note:</a:t>
            </a:r>
          </a:p>
          <a:p>
            <a:pPr>
              <a:spcAft>
                <a:spcPts val="600"/>
              </a:spcAft>
            </a:pPr>
            <a:r>
              <a:rPr sz="1000">
                <a:solidFill>
                  <a:srgbClr val="333333"/>
                </a:solidFill>
              </a:rPr>
              <a:t>Visually link the different applications to the overall theme of improved efficiency and preparedness.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5.</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importance of a strategic approach to GenAI adoption, highlighting the need for understanding its limitations and providing appropriate training and support. This is crucial because it addresses the potential risks of misusing the technology.</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tasks that fall on either side of the "jagged frontier."</a:t>
            </a:r>
          </a:p>
          <a:p>
            <a:pPr>
              <a:spcAft>
                <a:spcPts val="200"/>
              </a:spcAft>
            </a:pPr>
            <a:r>
              <a:rPr b="1" sz="1100">
                <a:solidFill>
                  <a:srgbClr val="006400"/>
                </a:solidFill>
              </a:rPr>
              <a:t>⭐ Best Practice Tip:</a:t>
            </a:r>
          </a:p>
          <a:p>
            <a:pPr>
              <a:spcAft>
                <a:spcPts val="600"/>
              </a:spcAft>
            </a:pPr>
            <a:r>
              <a:rPr sz="1000" i="1">
                <a:solidFill>
                  <a:srgbClr val="006400"/>
                </a:solidFill>
              </a:rPr>
              <a:t>Emphasize the need for a balanced approach, acknowledging both the potential and limitations of GenAI.</a:t>
            </a:r>
          </a:p>
          <a:p>
            <a:pPr>
              <a:spcAft>
                <a:spcPts val="200"/>
              </a:spcAft>
            </a:pPr>
            <a:r>
              <a:rPr b="1" sz="1100">
                <a:solidFill>
                  <a:srgbClr val="333333"/>
                </a:solidFill>
              </a:rPr>
              <a:t>Design Note:</a:t>
            </a:r>
          </a:p>
          <a:p>
            <a:pPr>
              <a:spcAft>
                <a:spcPts val="600"/>
              </a:spcAft>
            </a:pPr>
            <a:r>
              <a:rPr sz="1000">
                <a:solidFill>
                  <a:srgbClr val="333333"/>
                </a:solidFill>
              </a:rPr>
              <a:t>Use a visually striking graphic to represent the concept of the "jagged frontier."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trial design approach and methodology.</a:t>
            </a:r>
          </a:p>
          <a:p>
            <a:pPr>
              <a:spcAft>
                <a:spcPts val="200"/>
              </a:spcAft>
            </a:pPr>
            <a:r>
              <a:rPr b="1" sz="1100">
                <a:solidFill>
                  <a:srgbClr val="333333"/>
                </a:solidFill>
              </a:rPr>
              <a:t>Elaboration / Talking Points:</a:t>
            </a:r>
          </a:p>
          <a:p>
            <a:pPr>
              <a:spcAft>
                <a:spcPts val="600"/>
              </a:spcAft>
            </a:pPr>
            <a:r>
              <a:rPr sz="1000">
                <a:solidFill>
                  <a:srgbClr val="333333"/>
                </a:solidFill>
              </a:rPr>
              <a:t>This slide details the rigorous methodology used by Ashurst, highlighting the combination of quantitative and qualitative data collection methods. This is important because it strengthens the credibility of the findings.</a:t>
            </a:r>
          </a:p>
          <a:p>
            <a:pPr>
              <a:spcAft>
                <a:spcPts val="200"/>
              </a:spcAft>
            </a:pPr>
            <a:r>
              <a:rPr b="1" sz="1100">
                <a:solidFill>
                  <a:srgbClr val="006400"/>
                </a:solidFill>
              </a:rPr>
              <a:t>💡 Enhancement Suggestion:</a:t>
            </a:r>
          </a:p>
          <a:p>
            <a:pPr>
              <a:spcAft>
                <a:spcPts val="600"/>
              </a:spcAft>
            </a:pPr>
            <a:r>
              <a:rPr sz="1000" i="1">
                <a:solidFill>
                  <a:srgbClr val="006400"/>
                </a:solidFill>
              </a:rPr>
              <a:t>Briefly explain the common assessment criteria used in the blind study.</a:t>
            </a:r>
          </a:p>
          <a:p>
            <a:pPr>
              <a:spcAft>
                <a:spcPts val="200"/>
              </a:spcAft>
            </a:pPr>
            <a:r>
              <a:rPr b="1" sz="1100">
                <a:solidFill>
                  <a:srgbClr val="006400"/>
                </a:solidFill>
              </a:rPr>
              <a:t>⭐ Best Practice Tip:</a:t>
            </a:r>
          </a:p>
          <a:p>
            <a:pPr>
              <a:spcAft>
                <a:spcPts val="600"/>
              </a:spcAft>
            </a:pPr>
            <a:r>
              <a:rPr sz="1000" i="1">
                <a:solidFill>
                  <a:srgbClr val="006400"/>
                </a:solidFill>
              </a:rPr>
              <a:t>Emphasize the importance of a multi-modal approach for a comprehensive understanding.</a:t>
            </a:r>
          </a:p>
          <a:p>
            <a:pPr>
              <a:spcAft>
                <a:spcPts val="200"/>
              </a:spcAft>
            </a:pPr>
            <a:r>
              <a:rPr b="1" sz="1100">
                <a:solidFill>
                  <a:srgbClr val="333333"/>
                </a:solidFill>
              </a:rPr>
              <a:t>Design Note:</a:t>
            </a:r>
          </a:p>
          <a:p>
            <a:pPr>
              <a:spcAft>
                <a:spcPts val="600"/>
              </a:spcAft>
            </a:pPr>
            <a:r>
              <a:rPr sz="1000">
                <a:solidFill>
                  <a:srgbClr val="333333"/>
                </a:solidFill>
              </a:rPr>
              <a:t>Clearly label each stage of the methodology.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Recommendations for running GenAI trials.</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practical recommendations for organizations planning their own GenAI trials, based on Ashurst's experience. This is valuable because it provides actionable advice for other organizations.</a:t>
            </a:r>
          </a:p>
          <a:p>
            <a:pPr>
              <a:spcAft>
                <a:spcPts val="200"/>
              </a:spcAft>
            </a:pPr>
            <a:r>
              <a:rPr b="1" sz="1100">
                <a:solidFill>
                  <a:srgbClr val="006400"/>
                </a:solidFill>
              </a:rPr>
              <a:t>💡 Enhancement Suggestion:</a:t>
            </a:r>
          </a:p>
          <a:p>
            <a:pPr>
              <a:spcAft>
                <a:spcPts val="600"/>
              </a:spcAft>
            </a:pPr>
            <a:r>
              <a:rPr sz="1000" i="1">
                <a:solidFill>
                  <a:srgbClr val="006400"/>
                </a:solidFill>
              </a:rPr>
              <a:t>Provide specific examples of how each recommendation was implemented in Ashurst's trials.</a:t>
            </a:r>
          </a:p>
          <a:p>
            <a:pPr>
              <a:spcAft>
                <a:spcPts val="200"/>
              </a:spcAft>
            </a:pPr>
            <a:r>
              <a:rPr b="1" sz="1100">
                <a:solidFill>
                  <a:srgbClr val="006400"/>
                </a:solidFill>
              </a:rPr>
              <a:t>⭐ Best Practice Tip:</a:t>
            </a:r>
          </a:p>
          <a:p>
            <a:pPr>
              <a:spcAft>
                <a:spcPts val="600"/>
              </a:spcAft>
            </a:pPr>
            <a:r>
              <a:rPr sz="1000" i="1">
                <a:solidFill>
                  <a:srgbClr val="006400"/>
                </a:solidFill>
              </a:rPr>
              <a:t>Keep the recommendations concise and actionable, focusing on key takeaways.</a:t>
            </a:r>
          </a:p>
          <a:p>
            <a:pPr>
              <a:spcAft>
                <a:spcPts val="200"/>
              </a:spcAft>
            </a:pPr>
            <a:r>
              <a:rPr b="1" sz="1100">
                <a:solidFill>
                  <a:srgbClr val="333333"/>
                </a:solidFill>
              </a:rPr>
              <a:t>Design Note:</a:t>
            </a:r>
          </a:p>
          <a:p>
            <a:pPr>
              <a:spcAft>
                <a:spcPts val="600"/>
              </a:spcAft>
            </a:pPr>
            <a:r>
              <a:rPr sz="1000">
                <a:solidFill>
                  <a:srgbClr val="333333"/>
                </a:solidFill>
              </a:rPr>
              <a:t>Use a visually appealing format to make the recommendations easy to read and remember.</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In conclusion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the overall impact of Ashurst's trials, emphasizing the importance of a user-centric approach and the value of real-world experience. This is important because it provides a balanced perspective on GenAI adoption.</a:t>
            </a:r>
          </a:p>
          <a:p>
            <a:pPr>
              <a:spcAft>
                <a:spcPts val="200"/>
              </a:spcAft>
            </a:pPr>
            <a:r>
              <a:rPr b="1" sz="1100">
                <a:solidFill>
                  <a:srgbClr val="006400"/>
                </a:solidFill>
              </a:rPr>
              <a:t>💡 Enhancement Suggestion:</a:t>
            </a:r>
          </a:p>
          <a:p>
            <a:pPr>
              <a:spcAft>
                <a:spcPts val="600"/>
              </a:spcAft>
            </a:pPr>
            <a:r>
              <a:rPr sz="1000" i="1">
                <a:solidFill>
                  <a:srgbClr val="006400"/>
                </a:solidFill>
              </a:rPr>
              <a:t>Include a quote from a participant to highlight the impact of the trials.</a:t>
            </a:r>
          </a:p>
          <a:p>
            <a:pPr>
              <a:spcAft>
                <a:spcPts val="200"/>
              </a:spcAft>
            </a:pPr>
            <a:r>
              <a:rPr b="1" sz="1100">
                <a:solidFill>
                  <a:srgbClr val="006400"/>
                </a:solidFill>
              </a:rPr>
              <a:t>⭐ Best Practice Tip:</a:t>
            </a:r>
          </a:p>
          <a:p>
            <a:pPr>
              <a:spcAft>
                <a:spcPts val="600"/>
              </a:spcAft>
            </a:pPr>
            <a:r>
              <a:rPr sz="1000" i="1">
                <a:solidFill>
                  <a:srgbClr val="006400"/>
                </a:solidFill>
              </a:rPr>
              <a:t>End with a strong call to action, encouraging the audience to consider their own GenAI strategy.</a:t>
            </a:r>
          </a:p>
          <a:p>
            <a:pPr>
              <a:spcAft>
                <a:spcPts val="200"/>
              </a:spcAft>
            </a:pPr>
            <a:r>
              <a:rPr b="1" sz="1100">
                <a:solidFill>
                  <a:srgbClr val="333333"/>
                </a:solidFill>
              </a:rPr>
              <a:t>Design Note:</a:t>
            </a:r>
          </a:p>
          <a:p>
            <a:pPr>
              <a:spcAft>
                <a:spcPts val="600"/>
              </a:spcAft>
            </a:pPr>
            <a:r>
              <a:rPr sz="1000">
                <a:solidFill>
                  <a:srgbClr val="333333"/>
                </a:solidFill>
              </a:rPr>
              <a:t>Use a positive and forward-looking tone.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nchor="ctr"/>
          <a:lstStyle/>
          <a:p>
            <a:pPr algn="ctr"/>
            <a:r>
              <a:rPr sz="4400" b="1">
                <a:solidFill>
                  <a:srgbClr val="002060"/>
                </a:solidFill>
              </a:rPr>
              <a:t/>
            </a:r>
            <a:r>
              <a:rPr sz="4400"/>
              <a:t>Résumé : 'Vox_PopulAI__Lessons_from_a_global_law_firms_exploration_of_generative_AI.pdf'</a:t>
            </a:r>
          </a:p>
        </p:txBody>
      </p:sp>
      <p:sp>
        <p:nvSpPr>
          <p:cNvPr id="3" name="Subtitle 2"/>
          <p:cNvSpPr>
            <a:spLocks noGrp="1"/>
          </p:cNvSpPr>
          <p:nvPr>
            <p:ph type="subTitle" idx="1"/>
          </p:nvPr>
        </p:nvSpPr>
        <p:spPr/>
        <p:txBody>
          <a:bodyPr anchor="t"/>
          <a:lstStyle/>
          <a:p>
            <a:pPr algn="ctr"/>
            <a:r>
              <a:rPr sz="1800">
                <a:solidFill>
                  <a:srgbClr val="0070C0"/>
                </a:solidFill>
              </a:rPr>
              <a:t/>
            </a:r>
            <a:r>
              <a:rPr sz="1800"/>
              <a:t>Source : Vox_PopulAI__Lessons_from_a_global_law_firms_exploration_of_generative_AI.pdf</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Conclusion : Au-delà du battage médiatique – Perspectives du monde réel</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Les essais d'Ashurst ont fourni des informations précieuses sur le potentiel et les limites de GenAI, allant au-delà du battage médiatique pour des applications concrètes.</a:t>
            </a:r>
          </a:p>
          <a:p>
            <a:pPr/>
            <a:r>
              <a:rPr sz="1800">
                <a:solidFill>
                  <a:srgbClr val="333333"/>
                </a:solidFill>
              </a:rPr>
              <a:t/>
            </a:r>
            <a:r>
              <a:rPr sz="1800"/>
              <a:t>Les essais ont généré plus de questions que de réponses, mais ont fourni des informations précieuses.</a:t>
            </a:r>
          </a:p>
          <a:p>
            <a:pPr/>
            <a:r>
              <a:rPr sz="1800">
                <a:solidFill>
                  <a:srgbClr val="333333"/>
                </a:solidFill>
              </a:rPr>
              <a:t/>
            </a:r>
            <a:r>
              <a:rPr sz="1800"/>
              <a:t>Décisions d'investissement basées sur des données mesurables.</a:t>
            </a:r>
          </a:p>
          <a:p>
            <a:pPr/>
            <a:r>
              <a:rPr sz="1800">
                <a:solidFill>
                  <a:srgbClr val="333333"/>
                </a:solidFill>
              </a:rPr>
              <a:t/>
            </a:r>
            <a:r>
              <a:rPr sz="1800"/>
              <a:t>Une approche axée sur l'expérience est essentielle pour l'adhésion du personnel.</a:t>
            </a:r>
          </a:p>
          <a:p>
            <a:pPr/>
            <a:r>
              <a:rPr sz="1800">
                <a:solidFill>
                  <a:srgbClr val="333333"/>
                </a:solidFill>
              </a:rPr>
              <a:t/>
            </a:r>
            <a:r>
              <a:rPr sz="1800"/>
              <a:t>Concentrez-vous sur la compréhension des besoins des utilisateurs et sur la façon dont ils veulent utiliser l'IA générative.</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Image représentant un avocat utilisant efficacement des outils GenAI.</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AI Presentation Builder</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10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Les essais d'IA générative d'Ashurst : un aperçu</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Les essais d'IA générative mondiaux d'Ashurst ont permis d'obtenir des informations précieuses sur le potentiel et les limites de cette technologie dans le domaine juridique.</a:t>
            </a:r>
          </a:p>
          <a:p>
            <a:pPr/>
            <a:r>
              <a:rPr sz="1800">
                <a:solidFill>
                  <a:srgbClr val="333333"/>
                </a:solidFill>
              </a:rPr>
              <a:t/>
            </a:r>
            <a:r>
              <a:rPr sz="1800"/>
              <a:t>Trois essais mondiaux impliquant 411 associés, avocats et employés dans 23 bureaux.</a:t>
            </a:r>
          </a:p>
          <a:p>
            <a:pPr/>
            <a:r>
              <a:rPr sz="1800">
                <a:solidFill>
                  <a:srgbClr val="333333"/>
                </a:solidFill>
              </a:rPr>
              <a:t/>
            </a:r>
            <a:r>
              <a:rPr sz="1800"/>
              <a:t>Les essais se sont concentrés sur la compréhension et la mesure de l'impact de l'IA générative sur le travail et le service à la clientèle.</a:t>
            </a:r>
          </a:p>
          <a:p>
            <a:pPr/>
            <a:r>
              <a:rPr sz="1800">
                <a:solidFill>
                  <a:srgbClr val="333333"/>
                </a:solidFill>
              </a:rPr>
              <a:t/>
            </a:r>
            <a:r>
              <a:rPr sz="1800"/>
              <a:t>Utilisation de données accessibles au public et de garde-fous rigoureux pour assurer la sécurité des données.</a:t>
            </a:r>
          </a:p>
          <a:p>
            <a:pPr/>
            <a:r>
              <a:rPr sz="1800">
                <a:solidFill>
                  <a:srgbClr val="333333"/>
                </a:solidFill>
              </a:rPr>
              <a:t/>
            </a:r>
            <a:r>
              <a:rPr sz="1800"/>
              <a:t>Cinq idées clés sont ressorties des essais.</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Suggestion visuelle</a:t>
            </a:r>
          </a:p>
          <a:p>
            <a:pPr algn="ctr"/>
            <a:r>
              <a:rPr sz="1000">
                <a:solidFill>
                  <a:srgbClr val="646464"/>
                </a:solidFill>
              </a:rPr>
              <a:t/>
            </a:r>
            <a:r>
              <a:rPr sz="1000"/>
              <a:t>Image d'une carte du monde mettant en évidence les emplacements des bureaux d'Ashurst.</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GenAI : Efficacité accrue dans la création de la première ébauche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L'IA générative accélère considérablement la création des premières ébauches, améliorant ainsi l'efficacité des avocats.</a:t>
            </a:r>
          </a:p>
          <a:p>
            <a:pPr/>
            <a:r>
              <a:rPr sz="1800">
                <a:solidFill>
                  <a:srgbClr val="333333"/>
                </a:solidFill>
              </a:rPr>
              <a:t/>
            </a:r>
            <a:r>
              <a:rPr sz="1800"/>
              <a:t>En moyenne, 77 % des personnes interrogées ont convenu que l'IA générative aidait à créer des premières ébauches plus rapidement.</a:t>
            </a:r>
          </a:p>
          <a:p>
            <a:pPr/>
            <a:r>
              <a:rPr sz="1800">
                <a:solidFill>
                  <a:srgbClr val="333333"/>
                </a:solidFill>
              </a:rPr>
              <a:t/>
            </a:r>
            <a:r>
              <a:rPr sz="1800"/>
              <a:t>Gain de temps : 80 % (dépôts corporatifs au Royaume-Uni), 59 % (rapports d'étude sectorielle), 45 % (notes d'information juridiques).</a:t>
            </a:r>
          </a:p>
          <a:p>
            <a:pPr/>
            <a:r>
              <a:rPr sz="1800">
                <a:solidFill>
                  <a:srgbClr val="333333"/>
                </a:solidFill>
              </a:rPr>
              <a:t/>
            </a:r>
            <a:r>
              <a:rPr sz="1800"/>
              <a:t>Le contenu non juridique a montré jusqu'à 2 heures par participant et par tâche économisées.</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Diagramme à barres comparant les gains de temps pour différents types de documents.</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AI Presentation Builder</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Sortie de GenAI : Difficile à distinguer d'une sortie humaine (lorsque précise)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Lorsqu'il est juridiquement exact, le contenu juridique généré par l'IA générative est souvent indiscernable du contenu généré par l'homme.</a:t>
            </a:r>
          </a:p>
          <a:p>
            <a:pPr/>
            <a:r>
              <a:rPr sz="1800">
                <a:solidFill>
                  <a:srgbClr val="333333"/>
                </a:solidFill>
              </a:rPr>
              <a:t/>
            </a:r>
            <a:r>
              <a:rPr sz="1800"/>
              <a:t>50 % de la production de GenAI a été incorrectement identifiée comme produite par un humain ou n'a pas pu être distinguée.</a:t>
            </a:r>
          </a:p>
          <a:p>
            <a:pPr/>
            <a:r>
              <a:rPr sz="1800">
                <a:solidFill>
                  <a:srgbClr val="333333"/>
                </a:solidFill>
              </a:rPr>
              <a:t/>
            </a:r>
            <a:r>
              <a:rPr sz="1800"/>
              <a:t>Les scores de précision de GenAI variaient de 1 à 4/5, tandis que les scores humains variaient de 3 à 4/5.</a:t>
            </a:r>
          </a:p>
          <a:p>
            <a:pPr/>
            <a:r>
              <a:rPr sz="1800">
                <a:solidFill>
                  <a:srgbClr val="333333"/>
                </a:solidFill>
              </a:rPr>
              <a:t/>
            </a:r>
            <a:r>
              <a:rPr sz="1800"/>
              <a:t>Score moyen de précision de GenAI : 3/5 ; moyenne humaine : 3,5/5.</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Tableau comparatif présentant les scores de précision pour le contenu généré par GenAI et par des humains.</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Définir la « qualité » dans la production de GenAI juridique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L'évaluation de la qualité de la production juridique de l'IA générative nécessite des mesures à la fois objectives et subjectives.</a:t>
            </a:r>
          </a:p>
          <a:p>
            <a:pPr/>
            <a:r>
              <a:rPr sz="1800">
                <a:solidFill>
                  <a:srgbClr val="333333"/>
                </a:solidFill>
              </a:rPr>
              <a:t/>
            </a:r>
            <a:r>
              <a:rPr sz="1800"/>
              <a:t>La qualité est multidimensionnelle, influencée par des facteurs objectifs et subjectifs.</a:t>
            </a:r>
          </a:p>
          <a:p>
            <a:pPr/>
            <a:r>
              <a:rPr sz="1800">
                <a:solidFill>
                  <a:srgbClr val="333333"/>
                </a:solidFill>
              </a:rPr>
              <a:t/>
            </a:r>
            <a:r>
              <a:rPr sz="1800"/>
              <a:t>Le panel d'experts a montré des préférences variées dans l'évaluation du contenu juridique (grammaire, exhaustivité, vocabulaire).</a:t>
            </a:r>
          </a:p>
          <a:p>
            <a:pPr/>
            <a:r>
              <a:rPr sz="1800">
                <a:solidFill>
                  <a:srgbClr val="333333"/>
                </a:solidFill>
              </a:rPr>
              <a:t/>
            </a:r>
            <a:r>
              <a:rPr sz="1800"/>
              <a:t>La tolérance aux "erreurs acceptables" variait parmi les participants, soulignant la nature subjective de l'évaluation de la qualité.</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Nuage de mots illustrant les divers facteurs influençant l'évaluation de la qualité.</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5</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L'impact plus large de GenAI : Au-delà des tâches juridiques</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L'IA générative améliore l'efficacité et la préparation au-delà des tâches juridiques, ayant un impact sur le travail quotidien et la préparation future.</a:t>
            </a:r>
          </a:p>
          <a:p>
            <a:pPr/>
            <a:r>
              <a:rPr sz="1800">
                <a:solidFill>
                  <a:srgbClr val="333333"/>
                </a:solidFill>
              </a:rPr>
              <a:t/>
            </a:r>
            <a:r>
              <a:rPr sz="1800"/>
              <a:t>Productivité accrue des réunions (environ 10 minutes gagnées par appel de 30 minutes).</a:t>
            </a:r>
          </a:p>
          <a:p>
            <a:pPr/>
            <a:r>
              <a:rPr sz="1800">
                <a:solidFill>
                  <a:srgbClr val="333333"/>
                </a:solidFill>
              </a:rPr>
              <a:t/>
            </a:r>
            <a:r>
              <a:rPr sz="1800"/>
              <a:t>Utilisé comme une "deuxième paire d'yeux" pour la vérification du travail.</a:t>
            </a:r>
          </a:p>
          <a:p>
            <a:pPr/>
            <a:r>
              <a:rPr sz="1800">
                <a:solidFill>
                  <a:srgbClr val="333333"/>
                </a:solidFill>
              </a:rPr>
              <a:t/>
            </a:r>
            <a:r>
              <a:rPr sz="1800"/>
              <a:t>61 % des personnes interrogées se sont senties davantage soutenues dans la gestion de leur charge de travail.</a:t>
            </a:r>
          </a:p>
          <a:p>
            <a:pPr/>
            <a:r>
              <a:rPr sz="1800">
                <a:solidFill>
                  <a:srgbClr val="333333"/>
                </a:solidFill>
              </a:rPr>
              <a:t/>
            </a:r>
            <a:r>
              <a:rPr sz="1800"/>
              <a:t>88 % se sentaient plus préparés pour l'avenir après avoir utilisé l'IA générative.</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Une carte mentale illustrant les diverses applications de l'IA générative dans le travail quotidien.</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Naviguer dans la « Frontière accidentée » de l’IA juridique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L'adoption réussie de l'IA générative nécessite une approche stratégique pour comprendre ses capacités et ses limites.</a:t>
            </a:r>
          </a:p>
          <a:p>
            <a:pPr/>
            <a:r>
              <a:rPr sz="1800">
                <a:solidFill>
                  <a:srgbClr val="333333"/>
                </a:solidFill>
              </a:rPr>
              <a:t/>
            </a:r>
            <a:r>
              <a:rPr sz="1800"/>
              <a:t>Les capacités de l'IA générative sont inégales ("frontière irrégulière").</a:t>
            </a:r>
          </a:p>
          <a:p>
            <a:pPr/>
            <a:r>
              <a:rPr sz="1800">
                <a:solidFill>
                  <a:srgbClr val="333333"/>
                </a:solidFill>
              </a:rPr>
              <a:t/>
            </a:r>
            <a:r>
              <a:rPr sz="1800"/>
              <a:t>Identifier simplement les cas d'utilisation est insuffisant ; un engagement ciblé et une formation sont cruciaux.</a:t>
            </a:r>
          </a:p>
          <a:p>
            <a:pPr/>
            <a:r>
              <a:rPr sz="1800">
                <a:solidFill>
                  <a:srgbClr val="333333"/>
                </a:solidFill>
              </a:rPr>
              <a:t/>
            </a:r>
            <a:r>
              <a:rPr sz="1800"/>
              <a:t>Le procès a révélé le besoin de compétences numériques et de soutien au développement.</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Une représentation graphique d'une "frontière irrégulière", illustrant les capacités inégales de l'IA générative.</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7</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Méthodologie d'Essai d'Ashurst : Une Approche Multimodale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Ashurst a employé une approche multimodale robuste pour recueillir des données complètes sur l'impact de l'IA générative.</a:t>
            </a:r>
          </a:p>
          <a:p>
            <a:pPr/>
            <a:r>
              <a:rPr sz="1800">
                <a:solidFill>
                  <a:srgbClr val="333333"/>
                </a:solidFill>
              </a:rPr>
              <a:t/>
            </a:r>
            <a:r>
              <a:rPr sz="1800"/>
              <a:t>Étude à l'aveugle comparant des résumés de cas générés par des humains et par GenAI.</a:t>
            </a:r>
          </a:p>
          <a:p>
            <a:pPr/>
            <a:r>
              <a:rPr sz="1800">
                <a:solidFill>
                  <a:srgbClr val="333333"/>
                </a:solidFill>
              </a:rPr>
              <a:t/>
            </a:r>
            <a:r>
              <a:rPr sz="1800"/>
              <a:t>Expériences contrôlées adaptées à des tâches juridiques spécifiques.</a:t>
            </a:r>
          </a:p>
          <a:p>
            <a:pPr/>
            <a:r>
              <a:rPr sz="1800">
                <a:solidFill>
                  <a:srgbClr val="333333"/>
                </a:solidFill>
              </a:rPr>
              <a:t/>
            </a:r>
            <a:r>
              <a:rPr sz="1800"/>
              <a:t>Enquêtes de rétroaction et forums communautaires pour recueillir des données qualitatives.</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Organigramme illustrant l'approche à trois volets (étude à l'aveugle, expériences contrôlées, feedback).</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le générateur de présentations IA</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8</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3200" b="1">
                <a:solidFill>
                  <a:srgbClr val="002060"/>
                </a:solidFill>
              </a:rPr>
              <a:t/>
            </a:r>
            <a:r>
              <a:rPr sz="3200"/>
              <a:t>Recommandations clés pour les essais d'IA générative</a:t>
            </a:r>
          </a:p>
        </p:txBody>
      </p:sp>
      <p:sp>
        <p:nvSpPr>
          <p:cNvPr id="3" name="Content Placeholder 2"/>
          <p:cNvSpPr>
            <a:spLocks noGrp="1"/>
          </p:cNvSpPr>
          <p:nvPr>
            <p:ph idx="1"/>
          </p:nvPr>
        </p:nvSpPr>
        <p:spPr/>
        <p:txBody>
          <a:bodyPr wrap="square" anchor="t"/>
          <a:lstStyle/>
          <a:p/>
          <a:p>
            <a:pPr>
              <a:spcAft>
                <a:spcPts val="1000"/>
              </a:spcAft>
            </a:pPr>
            <a:r>
              <a:rPr b="1" i="1" sz="2000">
                <a:solidFill>
                  <a:srgbClr val="0070C0"/>
                </a:solidFill>
              </a:rPr>
              <a:t/>
            </a:r>
            <a:r>
              <a:rPr sz="2000"/>
              <a:t>La réussite des essais de GenAI nécessite une planification minutieuse, un engagement et une attention particulière à l'expérience utilisateur.</a:t>
            </a:r>
          </a:p>
          <a:p>
            <a:pPr/>
            <a:r>
              <a:rPr sz="1800">
                <a:solidFill>
                  <a:srgbClr val="333333"/>
                </a:solidFill>
              </a:rPr>
              <a:t/>
            </a:r>
            <a:r>
              <a:rPr sz="1800"/>
              <a:t>Concevoir des activités d'essai et un environnement pour faciliter l'engagement des participants.</a:t>
            </a:r>
          </a:p>
          <a:p>
            <a:pPr/>
            <a:r>
              <a:rPr sz="1800">
                <a:solidFill>
                  <a:srgbClr val="333333"/>
                </a:solidFill>
              </a:rPr>
              <a:t/>
            </a:r>
            <a:r>
              <a:rPr sz="1800"/>
              <a:t>Fournir un accès direct aux outils d'IA générative avec les protections appropriées.</a:t>
            </a:r>
          </a:p>
          <a:p>
            <a:pPr/>
            <a:r>
              <a:rPr sz="1800">
                <a:solidFill>
                  <a:srgbClr val="333333"/>
                </a:solidFill>
              </a:rPr>
              <a:t/>
            </a:r>
            <a:r>
              <a:rPr sz="1800"/>
              <a:t>Utiliser des pistes d'essai pour guider le processus et garantir une participation diversifiée.</a:t>
            </a:r>
          </a:p>
          <a:p>
            <a:pPr/>
            <a:r>
              <a:rPr sz="1800">
                <a:solidFill>
                  <a:srgbClr val="333333"/>
                </a:solidFill>
              </a:rPr>
              <a:t/>
            </a:r>
            <a:r>
              <a:rPr sz="1800"/>
              <a:t>Mener des sessions "art du possible" pour explorer les applications.</a:t>
            </a:r>
          </a:p>
          <a:p>
            <a:pPr/>
            <a:r>
              <a:rPr sz="1800">
                <a:solidFill>
                  <a:srgbClr val="333333"/>
                </a:solidFill>
              </a:rPr>
              <a:t/>
            </a:r>
            <a:r>
              <a:rPr sz="1800"/>
              <a:t>Créer une compétition amicale pour accroître l'engagement.</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pPr algn="ctr">
              <a:spcAft>
                <a:spcPts val="400"/>
              </a:spcAft>
            </a:pPr>
            <a:r>
              <a:rPr b="0" sz="1100">
                <a:solidFill>
                  <a:srgbClr val="969696"/>
                </a:solidFill>
              </a:rPr>
              <a:t/>
            </a:r>
            <a:r>
              <a:rPr sz="1100"/>
              <a:t>Visuel suggéré</a:t>
            </a:r>
          </a:p>
          <a:p>
            <a:pPr algn="ctr"/>
            <a:r>
              <a:rPr sz="1000">
                <a:solidFill>
                  <a:srgbClr val="646464"/>
                </a:solidFill>
              </a:rPr>
              <a:t/>
            </a:r>
            <a:r>
              <a:rPr sz="1000"/>
              <a:t>Liste de recommandations avec les icônes correspondantes.</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pPr algn="l">
              <a:defRPr sz="900">
                <a:solidFill>
                  <a:srgbClr val="969696"/>
                </a:solidFill>
              </a:defRPr>
            </a:pPr>
            <a:r>
              <a:rPr/>
              <a:t/>
            </a:r>
            <a:r>
              <a:rPr/>
              <a:t>Généré par AI Presentation Builder</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pPr algn="r">
              <a:defRPr sz="900">
                <a:solidFill>
                  <a:srgbClr val="969696"/>
                </a:solidFill>
              </a:defRPr>
            </a:pPr>
            <a:r>
              <a:rPr/>
              <a:t/>
            </a:r>
            <a:r>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