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Overview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sets the stage by introducing Ashurst's comprehensive approach to exploring generative AI, emphasizing the scale and rigor of their study.  This is important to the general audience as it establishes credibility and scope.</a:t>
            </a:r>
          </a:p>
          <a:p>
            <a:pPr>
              <a:spcAft>
                <a:spcPts val="200"/>
              </a:spcAft>
            </a:pPr>
            <a:r>
              <a:rPr b="1" sz="1100">
                <a:solidFill>
                  <a:srgbClr val="006400"/>
                </a:solidFill>
              </a:rPr>
              <a:t>💡 Enhancement Suggestion:</a:t>
            </a:r>
          </a:p>
          <a:p>
            <a:pPr>
              <a:spcAft>
                <a:spcPts val="600"/>
              </a:spcAft>
            </a:pPr>
            <a:r>
              <a:rPr sz="1000" i="1">
                <a:solidFill>
                  <a:srgbClr val="006400"/>
                </a:solidFill>
              </a:rPr>
              <a:t>Include a brief timeline of the trials (Nov 2023 - Mar 2024).</a:t>
            </a:r>
          </a:p>
          <a:p>
            <a:pPr>
              <a:spcAft>
                <a:spcPts val="200"/>
              </a:spcAft>
            </a:pPr>
            <a:r>
              <a:rPr b="1" sz="1100">
                <a:solidFill>
                  <a:srgbClr val="006400"/>
                </a:solidFill>
              </a:rPr>
              <a:t>⭐ Best Practice Tip:</a:t>
            </a:r>
          </a:p>
          <a:p>
            <a:pPr>
              <a:spcAft>
                <a:spcPts val="600"/>
              </a:spcAft>
            </a:pPr>
            <a:r>
              <a:rPr sz="1000" i="1">
                <a:solidFill>
                  <a:srgbClr val="006400"/>
                </a:solidFill>
              </a:rPr>
              <a:t>Start with a compelling visual and a concise overview to immediately grab the audience's attention.</a:t>
            </a:r>
          </a:p>
          <a:p>
            <a:pPr>
              <a:spcAft>
                <a:spcPts val="200"/>
              </a:spcAft>
            </a:pPr>
            <a:r>
              <a:rPr b="1" sz="1100">
                <a:solidFill>
                  <a:srgbClr val="333333"/>
                </a:solidFill>
              </a:rPr>
              <a:t>Design Note:</a:t>
            </a:r>
          </a:p>
          <a:p>
            <a:pPr>
              <a:spcAft>
                <a:spcPts val="600"/>
              </a:spcAft>
            </a:pPr>
            <a:r>
              <a:rPr sz="1000">
                <a:solidFill>
                  <a:srgbClr val="333333"/>
                </a:solidFill>
              </a:rPr>
              <a:t>Use a professional, clean design with the Ashurst logo.</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1.</a:t>
            </a:r>
          </a:p>
          <a:p>
            <a:pPr>
              <a:spcAft>
                <a:spcPts val="200"/>
              </a:spcAft>
            </a:pPr>
            <a:r>
              <a:rPr b="1" sz="1100">
                <a:solidFill>
                  <a:srgbClr val="333333"/>
                </a:solidFill>
              </a:rPr>
              <a:t>Elaboration / Talking Points:</a:t>
            </a:r>
          </a:p>
          <a:p>
            <a:pPr>
              <a:spcAft>
                <a:spcPts val="600"/>
              </a:spcAft>
            </a:pPr>
            <a:r>
              <a:rPr sz="1000">
                <a:solidFill>
                  <a:srgbClr val="333333"/>
                </a:solidFill>
              </a:rPr>
              <a:t>This highlights a key benefit of GenAI for lawyers – increased efficiency in a time-consuming task. This is relevant because it directly impacts productivity and potentially billable hours.</a:t>
            </a:r>
          </a:p>
          <a:p>
            <a:pPr>
              <a:spcAft>
                <a:spcPts val="200"/>
              </a:spcAft>
            </a:pPr>
            <a:r>
              <a:rPr b="1" sz="1100">
                <a:solidFill>
                  <a:srgbClr val="006400"/>
                </a:solidFill>
              </a:rPr>
              <a:t>💡 Enhancement Suggestion:</a:t>
            </a:r>
          </a:p>
          <a:p>
            <a:pPr>
              <a:spcAft>
                <a:spcPts val="600"/>
              </a:spcAft>
            </a:pPr>
            <a:r>
              <a:rPr sz="1000" i="1">
                <a:solidFill>
                  <a:srgbClr val="006400"/>
                </a:solidFill>
              </a:rPr>
              <a:t>Add a visual representation of the workflow improvement.</a:t>
            </a:r>
          </a:p>
          <a:p>
            <a:pPr>
              <a:spcAft>
                <a:spcPts val="200"/>
              </a:spcAft>
            </a:pPr>
            <a:r>
              <a:rPr b="1" sz="1100">
                <a:solidFill>
                  <a:srgbClr val="006400"/>
                </a:solidFill>
              </a:rPr>
              <a:t>⭐ Best Practice Tip:</a:t>
            </a:r>
          </a:p>
          <a:p>
            <a:pPr>
              <a:spcAft>
                <a:spcPts val="600"/>
              </a:spcAft>
            </a:pPr>
            <a:r>
              <a:rPr sz="1000" i="1">
                <a:solidFill>
                  <a:srgbClr val="006400"/>
                </a:solidFill>
              </a:rPr>
              <a:t>Use clear and concise visuals to communicate the significant time savings.</a:t>
            </a:r>
          </a:p>
          <a:p>
            <a:pPr>
              <a:spcAft>
                <a:spcPts val="200"/>
              </a:spcAft>
            </a:pPr>
            <a:r>
              <a:rPr b="1" sz="1100">
                <a:solidFill>
                  <a:srgbClr val="333333"/>
                </a:solidFill>
              </a:rPr>
              <a:t>Design Note:</a:t>
            </a:r>
          </a:p>
          <a:p>
            <a:pPr>
              <a:spcAft>
                <a:spcPts val="600"/>
              </a:spcAft>
            </a:pPr>
            <a:r>
              <a:rPr sz="1000">
                <a:solidFill>
                  <a:srgbClr val="333333"/>
                </a:solidFill>
              </a:rPr>
              <a:t>Highlight the percentage time savings.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2.</a:t>
            </a:r>
          </a:p>
          <a:p>
            <a:pPr>
              <a:spcAft>
                <a:spcPts val="200"/>
              </a:spcAft>
            </a:pPr>
            <a:r>
              <a:rPr b="1" sz="1100">
                <a:solidFill>
                  <a:srgbClr val="333333"/>
                </a:solidFill>
              </a:rPr>
              <a:t>Elaboration / Talking Points:</a:t>
            </a:r>
          </a:p>
          <a:p>
            <a:pPr>
              <a:spcAft>
                <a:spcPts val="600"/>
              </a:spcAft>
            </a:pPr>
            <a:r>
              <a:rPr sz="1000">
                <a:solidFill>
                  <a:srgbClr val="333333"/>
                </a:solidFill>
              </a:rPr>
              <a:t>This finding challenges preconceptions about AI-generated content, demonstrating its potential to achieve high quality when accurate. This is important because it addresses concerns about the reliability of AI in legal work.</a:t>
            </a:r>
          </a:p>
          <a:p>
            <a:pPr>
              <a:spcAft>
                <a:spcPts val="200"/>
              </a:spcAft>
            </a:pPr>
            <a:r>
              <a:rPr b="1" sz="1100">
                <a:solidFill>
                  <a:srgbClr val="006400"/>
                </a:solidFill>
              </a:rPr>
              <a:t>💡 Enhancement Suggestion:</a:t>
            </a:r>
          </a:p>
          <a:p>
            <a:pPr>
              <a:spcAft>
                <a:spcPts val="600"/>
              </a:spcAft>
            </a:pPr>
            <a:r>
              <a:rPr sz="1000" i="1">
                <a:solidFill>
                  <a:srgbClr val="006400"/>
                </a:solidFill>
              </a:rPr>
              <a:t>Explain the methodology of the blind study for better context.</a:t>
            </a:r>
          </a:p>
          <a:p>
            <a:pPr>
              <a:spcAft>
                <a:spcPts val="200"/>
              </a:spcAft>
            </a:pPr>
            <a:r>
              <a:rPr b="1" sz="1100">
                <a:solidFill>
                  <a:srgbClr val="006400"/>
                </a:solidFill>
              </a:rPr>
              <a:t>⭐ Best Practice Tip:</a:t>
            </a:r>
          </a:p>
          <a:p>
            <a:pPr>
              <a:spcAft>
                <a:spcPts val="600"/>
              </a:spcAft>
            </a:pPr>
            <a:r>
              <a:rPr sz="1000" i="1">
                <a:solidFill>
                  <a:srgbClr val="006400"/>
                </a:solidFill>
              </a:rPr>
              <a:t>Emphasize the "when legally correct" caveat to manage expectations.</a:t>
            </a:r>
          </a:p>
          <a:p>
            <a:pPr>
              <a:spcAft>
                <a:spcPts val="200"/>
              </a:spcAft>
            </a:pPr>
            <a:r>
              <a:rPr b="1" sz="1100">
                <a:solidFill>
                  <a:srgbClr val="333333"/>
                </a:solidFill>
              </a:rPr>
              <a:t>Design Note:</a:t>
            </a:r>
          </a:p>
          <a:p>
            <a:pPr>
              <a:spcAft>
                <a:spcPts val="600"/>
              </a:spcAft>
            </a:pPr>
            <a:r>
              <a:rPr sz="1000">
                <a:solidFill>
                  <a:srgbClr val="333333"/>
                </a:solidFill>
              </a:rPr>
              <a:t>Clearly label GenAI and human-generated outputs.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3.</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complexity of evaluating GenAI output in the legal field, highlighting the need for a nuanced approach that considers both quantitative and qualitative aspects.  This is significant because it underscores the challenges of establishing reliable evaluation metrics.</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participant feedback to illustrate the subjective nature of quality assessment.</a:t>
            </a:r>
          </a:p>
          <a:p>
            <a:pPr>
              <a:spcAft>
                <a:spcPts val="200"/>
              </a:spcAft>
            </a:pPr>
            <a:r>
              <a:rPr b="1" sz="1100">
                <a:solidFill>
                  <a:srgbClr val="006400"/>
                </a:solidFill>
              </a:rPr>
              <a:t>⭐ Best Practice Tip:</a:t>
            </a:r>
          </a:p>
          <a:p>
            <a:pPr>
              <a:spcAft>
                <a:spcPts val="600"/>
              </a:spcAft>
            </a:pPr>
            <a:r>
              <a:rPr sz="1000" i="1">
                <a:solidFill>
                  <a:srgbClr val="006400"/>
                </a:solidFill>
              </a:rPr>
              <a:t>Clearly explain the limitations of solely relying on numerical scores for quality assessment.</a:t>
            </a:r>
          </a:p>
          <a:p>
            <a:pPr>
              <a:spcAft>
                <a:spcPts val="200"/>
              </a:spcAft>
            </a:pPr>
            <a:r>
              <a:rPr b="1" sz="1100">
                <a:solidFill>
                  <a:srgbClr val="333333"/>
                </a:solidFill>
              </a:rPr>
              <a:t>Design Note:</a:t>
            </a:r>
          </a:p>
          <a:p>
            <a:pPr>
              <a:spcAft>
                <a:spcPts val="600"/>
              </a:spcAft>
            </a:pPr>
            <a:r>
              <a:rPr sz="1000">
                <a:solidFill>
                  <a:srgbClr val="333333"/>
                </a:solidFill>
              </a:rPr>
              <a:t>Use different font sizes to reflect the varying importance of factors.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4.</a:t>
            </a:r>
          </a:p>
          <a:p>
            <a:pPr>
              <a:spcAft>
                <a:spcPts val="200"/>
              </a:spcAft>
            </a:pPr>
            <a:r>
              <a:rPr b="1" sz="1100">
                <a:solidFill>
                  <a:srgbClr val="333333"/>
                </a:solidFill>
              </a:rPr>
              <a:t>Elaboration / Talking Points:</a:t>
            </a:r>
          </a:p>
          <a:p>
            <a:pPr>
              <a:spcAft>
                <a:spcPts val="600"/>
              </a:spcAft>
            </a:pPr>
            <a:r>
              <a:rPr sz="1000">
                <a:solidFill>
                  <a:srgbClr val="333333"/>
                </a:solidFill>
              </a:rPr>
              <a:t>This slide highlights the versatility of GenAI, showcasing its potential to enhance various aspects of work life, not just legal tasks. This is important because it demonstrates the wider potential benefits for employees and the organization.</a:t>
            </a:r>
          </a:p>
          <a:p>
            <a:pPr>
              <a:spcAft>
                <a:spcPts val="200"/>
              </a:spcAft>
            </a:pPr>
            <a:r>
              <a:rPr b="1" sz="1100">
                <a:solidFill>
                  <a:srgbClr val="006400"/>
                </a:solidFill>
              </a:rPr>
              <a:t>💡 Enhancement Suggestion:</a:t>
            </a:r>
          </a:p>
          <a:p>
            <a:pPr>
              <a:spcAft>
                <a:spcPts val="600"/>
              </a:spcAft>
            </a:pPr>
            <a:r>
              <a:rPr sz="1000" i="1">
                <a:solidFill>
                  <a:srgbClr val="006400"/>
                </a:solidFill>
              </a:rPr>
              <a:t>Quantify the overall impact of GenAI on workload management.</a:t>
            </a:r>
          </a:p>
          <a:p>
            <a:pPr>
              <a:spcAft>
                <a:spcPts val="200"/>
              </a:spcAft>
            </a:pPr>
            <a:r>
              <a:rPr b="1" sz="1100">
                <a:solidFill>
                  <a:srgbClr val="006400"/>
                </a:solidFill>
              </a:rPr>
              <a:t>⭐ Best Practice Tip:</a:t>
            </a:r>
          </a:p>
          <a:p>
            <a:pPr>
              <a:spcAft>
                <a:spcPts val="600"/>
              </a:spcAft>
            </a:pPr>
            <a:r>
              <a:rPr sz="1000" i="1">
                <a:solidFill>
                  <a:srgbClr val="006400"/>
                </a:solidFill>
              </a:rPr>
              <a:t>Focus on the positive impact on employee well-being and future readiness.</a:t>
            </a:r>
          </a:p>
          <a:p>
            <a:pPr>
              <a:spcAft>
                <a:spcPts val="200"/>
              </a:spcAft>
            </a:pPr>
            <a:r>
              <a:rPr b="1" sz="1100">
                <a:solidFill>
                  <a:srgbClr val="333333"/>
                </a:solidFill>
              </a:rPr>
              <a:t>Design Note:</a:t>
            </a:r>
          </a:p>
          <a:p>
            <a:pPr>
              <a:spcAft>
                <a:spcPts val="600"/>
              </a:spcAft>
            </a:pPr>
            <a:r>
              <a:rPr sz="1000">
                <a:solidFill>
                  <a:srgbClr val="333333"/>
                </a:solidFill>
              </a:rPr>
              <a:t>Visually link the different applications to the overall theme of improved efficiency and preparedness.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5.</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importance of a strategic approach to GenAI adoption, highlighting the need for understanding its limitations and providing appropriate training and support. This is crucial because it addresses the potential risks of misusing the technology.</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tasks that fall on either side of the "jagged frontier."</a:t>
            </a:r>
          </a:p>
          <a:p>
            <a:pPr>
              <a:spcAft>
                <a:spcPts val="200"/>
              </a:spcAft>
            </a:pPr>
            <a:r>
              <a:rPr b="1" sz="1100">
                <a:solidFill>
                  <a:srgbClr val="006400"/>
                </a:solidFill>
              </a:rPr>
              <a:t>⭐ Best Practice Tip:</a:t>
            </a:r>
          </a:p>
          <a:p>
            <a:pPr>
              <a:spcAft>
                <a:spcPts val="600"/>
              </a:spcAft>
            </a:pPr>
            <a:r>
              <a:rPr sz="1000" i="1">
                <a:solidFill>
                  <a:srgbClr val="006400"/>
                </a:solidFill>
              </a:rPr>
              <a:t>Emphasize the need for a balanced approach, acknowledging both the potential and limitations of GenAI.</a:t>
            </a:r>
          </a:p>
          <a:p>
            <a:pPr>
              <a:spcAft>
                <a:spcPts val="200"/>
              </a:spcAft>
            </a:pPr>
            <a:r>
              <a:rPr b="1" sz="1100">
                <a:solidFill>
                  <a:srgbClr val="333333"/>
                </a:solidFill>
              </a:rPr>
              <a:t>Design Note:</a:t>
            </a:r>
          </a:p>
          <a:p>
            <a:pPr>
              <a:spcAft>
                <a:spcPts val="600"/>
              </a:spcAft>
            </a:pPr>
            <a:r>
              <a:rPr sz="1000">
                <a:solidFill>
                  <a:srgbClr val="333333"/>
                </a:solidFill>
              </a:rPr>
              <a:t>Use a visually striking graphic to represent the concept of the "jagged frontier."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trial design approach and methodology.</a:t>
            </a:r>
          </a:p>
          <a:p>
            <a:pPr>
              <a:spcAft>
                <a:spcPts val="200"/>
              </a:spcAft>
            </a:pPr>
            <a:r>
              <a:rPr b="1" sz="1100">
                <a:solidFill>
                  <a:srgbClr val="333333"/>
                </a:solidFill>
              </a:rPr>
              <a:t>Elaboration / Talking Points:</a:t>
            </a:r>
          </a:p>
          <a:p>
            <a:pPr>
              <a:spcAft>
                <a:spcPts val="600"/>
              </a:spcAft>
            </a:pPr>
            <a:r>
              <a:rPr sz="1000">
                <a:solidFill>
                  <a:srgbClr val="333333"/>
                </a:solidFill>
              </a:rPr>
              <a:t>This slide details the rigorous methodology used by Ashurst, highlighting the combination of quantitative and qualitative data collection methods. This is important because it strengthens the credibility of the findings.</a:t>
            </a:r>
          </a:p>
          <a:p>
            <a:pPr>
              <a:spcAft>
                <a:spcPts val="200"/>
              </a:spcAft>
            </a:pPr>
            <a:r>
              <a:rPr b="1" sz="1100">
                <a:solidFill>
                  <a:srgbClr val="006400"/>
                </a:solidFill>
              </a:rPr>
              <a:t>💡 Enhancement Suggestion:</a:t>
            </a:r>
          </a:p>
          <a:p>
            <a:pPr>
              <a:spcAft>
                <a:spcPts val="600"/>
              </a:spcAft>
            </a:pPr>
            <a:r>
              <a:rPr sz="1000" i="1">
                <a:solidFill>
                  <a:srgbClr val="006400"/>
                </a:solidFill>
              </a:rPr>
              <a:t>Briefly explain the common assessment criteria used in the blind study.</a:t>
            </a:r>
          </a:p>
          <a:p>
            <a:pPr>
              <a:spcAft>
                <a:spcPts val="200"/>
              </a:spcAft>
            </a:pPr>
            <a:r>
              <a:rPr b="1" sz="1100">
                <a:solidFill>
                  <a:srgbClr val="006400"/>
                </a:solidFill>
              </a:rPr>
              <a:t>⭐ Best Practice Tip:</a:t>
            </a:r>
          </a:p>
          <a:p>
            <a:pPr>
              <a:spcAft>
                <a:spcPts val="600"/>
              </a:spcAft>
            </a:pPr>
            <a:r>
              <a:rPr sz="1000" i="1">
                <a:solidFill>
                  <a:srgbClr val="006400"/>
                </a:solidFill>
              </a:rPr>
              <a:t>Emphasize the importance of a multi-modal approach for a comprehensive understanding.</a:t>
            </a:r>
          </a:p>
          <a:p>
            <a:pPr>
              <a:spcAft>
                <a:spcPts val="200"/>
              </a:spcAft>
            </a:pPr>
            <a:r>
              <a:rPr b="1" sz="1100">
                <a:solidFill>
                  <a:srgbClr val="333333"/>
                </a:solidFill>
              </a:rPr>
              <a:t>Design Note:</a:t>
            </a:r>
          </a:p>
          <a:p>
            <a:pPr>
              <a:spcAft>
                <a:spcPts val="600"/>
              </a:spcAft>
            </a:pPr>
            <a:r>
              <a:rPr sz="1000">
                <a:solidFill>
                  <a:srgbClr val="333333"/>
                </a:solidFill>
              </a:rPr>
              <a:t>Clearly label each stage of the methodology.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Recommendations for running GenAI trials.</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practical recommendations for organizations planning their own GenAI trials, based on Ashurst's experience. This is valuable because it provides actionable advice for other organizations.</a:t>
            </a:r>
          </a:p>
          <a:p>
            <a:pPr>
              <a:spcAft>
                <a:spcPts val="200"/>
              </a:spcAft>
            </a:pPr>
            <a:r>
              <a:rPr b="1" sz="1100">
                <a:solidFill>
                  <a:srgbClr val="006400"/>
                </a:solidFill>
              </a:rPr>
              <a:t>💡 Enhancement Suggestion:</a:t>
            </a:r>
          </a:p>
          <a:p>
            <a:pPr>
              <a:spcAft>
                <a:spcPts val="600"/>
              </a:spcAft>
            </a:pPr>
            <a:r>
              <a:rPr sz="1000" i="1">
                <a:solidFill>
                  <a:srgbClr val="006400"/>
                </a:solidFill>
              </a:rPr>
              <a:t>Provide specific examples of how each recommendation was implemented in Ashurst's trials.</a:t>
            </a:r>
          </a:p>
          <a:p>
            <a:pPr>
              <a:spcAft>
                <a:spcPts val="200"/>
              </a:spcAft>
            </a:pPr>
            <a:r>
              <a:rPr b="1" sz="1100">
                <a:solidFill>
                  <a:srgbClr val="006400"/>
                </a:solidFill>
              </a:rPr>
              <a:t>⭐ Best Practice Tip:</a:t>
            </a:r>
          </a:p>
          <a:p>
            <a:pPr>
              <a:spcAft>
                <a:spcPts val="600"/>
              </a:spcAft>
            </a:pPr>
            <a:r>
              <a:rPr sz="1000" i="1">
                <a:solidFill>
                  <a:srgbClr val="006400"/>
                </a:solidFill>
              </a:rPr>
              <a:t>Keep the recommendations concise and actionable, focusing on key takeaways.</a:t>
            </a:r>
          </a:p>
          <a:p>
            <a:pPr>
              <a:spcAft>
                <a:spcPts val="200"/>
              </a:spcAft>
            </a:pPr>
            <a:r>
              <a:rPr b="1" sz="1100">
                <a:solidFill>
                  <a:srgbClr val="333333"/>
                </a:solidFill>
              </a:rPr>
              <a:t>Design Note:</a:t>
            </a:r>
          </a:p>
          <a:p>
            <a:pPr>
              <a:spcAft>
                <a:spcPts val="600"/>
              </a:spcAft>
            </a:pPr>
            <a:r>
              <a:rPr sz="1000">
                <a:solidFill>
                  <a:srgbClr val="333333"/>
                </a:solidFill>
              </a:rPr>
              <a:t>Use a visually appealing format to make the recommendations easy to read and remember.</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In conclusion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the overall impact of Ashurst's trials, emphasizing the importance of a user-centric approach and the value of real-world experience. This is important because it provides a balanced perspective on GenAI adoption.</a:t>
            </a:r>
          </a:p>
          <a:p>
            <a:pPr>
              <a:spcAft>
                <a:spcPts val="200"/>
              </a:spcAft>
            </a:pPr>
            <a:r>
              <a:rPr b="1" sz="1100">
                <a:solidFill>
                  <a:srgbClr val="006400"/>
                </a:solidFill>
              </a:rPr>
              <a:t>💡 Enhancement Suggestion:</a:t>
            </a:r>
          </a:p>
          <a:p>
            <a:pPr>
              <a:spcAft>
                <a:spcPts val="600"/>
              </a:spcAft>
            </a:pPr>
            <a:r>
              <a:rPr sz="1000" i="1">
                <a:solidFill>
                  <a:srgbClr val="006400"/>
                </a:solidFill>
              </a:rPr>
              <a:t>Include a quote from a participant to highlight the impact of the trials.</a:t>
            </a:r>
          </a:p>
          <a:p>
            <a:pPr>
              <a:spcAft>
                <a:spcPts val="200"/>
              </a:spcAft>
            </a:pPr>
            <a:r>
              <a:rPr b="1" sz="1100">
                <a:solidFill>
                  <a:srgbClr val="006400"/>
                </a:solidFill>
              </a:rPr>
              <a:t>⭐ Best Practice Tip:</a:t>
            </a:r>
          </a:p>
          <a:p>
            <a:pPr>
              <a:spcAft>
                <a:spcPts val="600"/>
              </a:spcAft>
            </a:pPr>
            <a:r>
              <a:rPr sz="1000" i="1">
                <a:solidFill>
                  <a:srgbClr val="006400"/>
                </a:solidFill>
              </a:rPr>
              <a:t>End with a strong call to action, encouraging the audience to consider their own GenAI strategy.</a:t>
            </a:r>
          </a:p>
          <a:p>
            <a:pPr>
              <a:spcAft>
                <a:spcPts val="200"/>
              </a:spcAft>
            </a:pPr>
            <a:r>
              <a:rPr b="1" sz="1100">
                <a:solidFill>
                  <a:srgbClr val="333333"/>
                </a:solidFill>
              </a:rPr>
              <a:t>Design Note:</a:t>
            </a:r>
          </a:p>
          <a:p>
            <a:pPr>
              <a:spcAft>
                <a:spcPts val="600"/>
              </a:spcAft>
            </a:pPr>
            <a:r>
              <a:rPr sz="1000">
                <a:solidFill>
                  <a:srgbClr val="333333"/>
                </a:solidFill>
              </a:rPr>
              <a:t>Use a positive and forward-looking tone.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nchor="ctr"/>
          <a:lstStyle/>
          <a:p>
            <a:pPr algn="ctr"/>
          </a:p>
          <a:p>
            <a:r>
              <a:t>Résumé : 'Vox_PopulAI__Leçons_tirées_de_l'exploration_de_l'IA_générative_par_un_cabinet_d'avocats_international.pdf'</a:t>
            </a:r>
          </a:p>
        </p:txBody>
      </p:sp>
      <p:sp>
        <p:nvSpPr>
          <p:cNvPr id="3" name="Subtitle 2"/>
          <p:cNvSpPr>
            <a:spLocks noGrp="1"/>
          </p:cNvSpPr>
          <p:nvPr>
            <p:ph type="subTitle" idx="1"/>
          </p:nvPr>
        </p:nvSpPr>
        <p:spPr/>
        <p:txBody>
          <a:bodyPr anchor="t"/>
          <a:lstStyle/>
          <a:p>
            <a:pPr algn="ctr"/>
          </a:p>
          <a:p>
            <a:r>
              <a:t>Please provide the text you would like me to translate from the PDF "Vox_PopulAI__Lessons_from_a_global_law_firms_exploration_of_generative_AI.pdf". I need the English text to provide an accurate French translation.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"Conclusion: Beyond the Hype – Real-World Insights" into French, with slightly different nuances:
*   **Conclusion : Au-delà du battage médiatique – Réflexions issues du monde réel** (This is a good general translation, using "réflexions" which can imply insights and considerations.)
*   **Conclusion : Au-delà du buzz – Aperçus concrets** (This option is a bit more informal, using "buzz" for "hype" and "aperçus" for insights. It emphasizes the practical side.)
*   **Conclusion : Démystifier le phénomène – Analyse du monde réel** (This translation uses "démystifier" to capture the idea of moving beyond the hype and adds "analyse" to highlight an analytical approach.)
*   **Conclusion : Plus loin que l'engouement – Perspectives concrètes** (Similar to the second option but using "engouement" for hype which is more formal than "buzz".)
The best choice depends on the specific context and the tone you want to convey. If you want something formal and informative, the first or third option might be best. If you want something more punchy and relatable, the second option could work well.</a:t>
            </a:r>
          </a:p>
        </p:txBody>
      </p:sp>
      <p:sp>
        <p:nvSpPr>
          <p:cNvPr id="3" name="Content Placeholder 2"/>
          <p:cNvSpPr>
            <a:spLocks noGrp="1"/>
          </p:cNvSpPr>
          <p:nvPr>
            <p:ph idx="1"/>
          </p:nvPr>
        </p:nvSpPr>
        <p:spPr/>
        <p:txBody>
          <a:bodyPr wrap="square" anchor="t"/>
          <a:lstStyle/>
          <a:p/>
          <a:p>
            <a:r>
              <a:t>Here are a few options for translating the provided text, with slight variations to emphasize different aspects:
**Option 1 (General and Balanced):**
&gt; Les essais d'Ashurst ont fourni des informations précieuses sur le potentiel et les limites de l'IA générative, permettant de dépasser le battage médiatique pour se concentrer sur des applications concrètes. Les essais ont soulevé plus de questions que de réponses, mais ont néanmoins apporté des éclaircissements précieux. Des décisions d'investissement basées sur des données mesurables. Une approche axée sur l'expérience s'avère cruciale pour l'adhésion du personnel. Se concentrer sur la compréhension des besoins des utilisateurs et de la manière dont ils souhaitent utiliser l'IA générative.
**Option 2 (Emphasizing Practicality):**
&gt; Les tests d'Ashurst ont offert des aperçus importants sur le potentiel et les limites de l'IA générative, en allant au-delà du simple engouement pour examiner ses applications pratiques.  Ces tests ont généré plus de questions que de réponses, mais ont permis d'acquérir des connaissances précieuses. Des décisions d'investissement fondées sur des données quantifiables. Une approche basée sur l'expérience est essentielle pour obtenir l'adhésion des employés. Priorité à la compréhension des besoins des utilisateurs et à la façon dont ils envisagent d'utiliser l'IA générative.
**Option 3 (Slightly More Formal):**
&gt; Les expérimentations menées par Ashurst ont permis de recueillir des informations précieuses quant au potentiel et aux limites de l'IA générative, permettant ainsi de dépasser les simples effets d'annonce pour se concentrer sur des applications réelles. Bien que les expérimentations aient soulevé davantage de questions qu'elles n'ont apporté de réponses, elles ont néanmoins permis d'acquérir des éclaircissements pertinents. Les décisions d'investissement sont fondées sur des données mesurables. Il est essentiel d'adopter une approche axée sur l'expérience pour obtenir l'adhésion du personnel. Il est primordial de comprendre les besoins des utilisateurs et la manière dont ils envisagent d'utiliser l'IA générative.
**Key considerations and vocabulary choices:**
*   **GenAI:** I've used "IA générative" (Intelligence Artificielle générative) which is the standard French translation.
*   **Trials:**  "Essais," "tests," and "expérimentations" are all possible, depending on the context.  "Essais" and "tests" are generally good choices. "Expérimentations" emphasizes the scientific nature.
*   **Insights:** "Informations précieuses," "aperçus importants," "éclaircissements pertinents" all work well to translate the meaning. The best choice depends on the desired tone.
*   **Hype:** "Battage médiatique" is the most common translation for "hype". "Effets d'annonce" is more formal.
*   **Real-world applications:** "Applications concrètes," "applications pratiques," and "applications réelles" are all suitable.
*   **Measurable data:** "Données mesurables" or "données quantifiables" are both good.
*   **Experience-led approach:** "Approche axée sur l'expérience" or "approche basée sur l'expérience" are both correct.
*   **Staff buy-in:** "Adhésion du personnel" or "adhésion des employés" are common and appropriate.
Choose the option that best suits the tone and context of your overall document. Remember to consider your target audience when making your final selection.</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depending on the nuance you want to convey:
**Option 1 (Most straightforward):**
*   **Suggestion de visuel:** Image représentant un avocat utilisant efficacement des outils d'IA générative.
**Option 2 (Slightly more formal):**
*   **Visuel suggéré:** Image illustrant un avocat utilisant avec efficacité des outils d'IA générative.
**Option 3 (Emphasizing the impact of GenAI):**
*   **Visuel suggéré:** Image d'un avocat tirant parti des outils d'IA générative.
**Which one is best?**
*   Option 1 is the simplest and most common.
*   Option 2 is a bit more polished.
*   Option 3 emphasizes the benefit of using GenAI.
I would recommend **Option 1** unless you have a specific reason to prefer one of the others.</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Here are a few options for translating "Generated by AI Presentation Builder," depending on the specific context and nuance you want to convey:
**Most Common and Literal:**
*   **Généré par l'IA de l'outil de présentation.** (This is a good, straightforward translation.)
**More Formal:**
*   **Créé par l'IA de l'outil de présentation.** (Uses "Créé" which means "created" and can sound slightly more polished.)
**Emphasis on AI:**
*   **Généré par une intelligence artificielle pour la création de présentations.** (Highlights the fact that an artificial intelligence was involved in the generation of the content.)
**Shorter and more succinct**
* **Généré par IA pour présentations.**
**Choosing the Best Option:**
*   **Consider the overall tone of your presentation.**  If it's formal, "Créé par l'IA de l'outil de présentation" or "Généré par une intelligence artificielle pour la création de présentations" might be better.
*   **Think about the audience.**  If you're presenting to a technical audience, they might appreciate the detail of specifying that it's an artificial intelligence.
*   **For most situations, "Généré par l'IA de l'outil de présentation" will be perfectly acceptable.**
I recommend "Généré par l'IA de l'outil de présentation" unless you have a specific reason to choose one of the others.</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Dix</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"Ashurst's Generative AI Trials: An Overview," depending on the nuance you want to convey:
*   **Essais d'IA générative d'Ashurst : Un aperçu** (This is the most direct and literal translation.)
*   **Tests d'IA générative chez Ashurst : Une vue d'ensemble** (Using "Tests" might be more accurate if these are indeed controlled tests.)
*   **Expérimentations d'IA générative chez Ashurst : Présentation générale** (Using "Expérimentations" emphasizes the exploratory nature of the trials.)
*   **L'IA générative à l'épreuve chez Ashurst : Un aperçu** (This is a more idiomatic approach, suggesting that Ashurst is "putting generative AI to the test.")
The best option depends on the specific context. If it's a formal document, the first option ("Essais... Un aperçu") is suitable. If you want to emphasize the experimental nature, the third option ("Expérimentations... Présentation générale") is preferable.</a:t>
            </a:r>
          </a:p>
        </p:txBody>
      </p:sp>
      <p:sp>
        <p:nvSpPr>
          <p:cNvPr id="3" name="Content Placeholder 2"/>
          <p:cNvSpPr>
            <a:spLocks noGrp="1"/>
          </p:cNvSpPr>
          <p:nvPr>
            <p:ph idx="1"/>
          </p:nvPr>
        </p:nvSpPr>
        <p:spPr/>
        <p:txBody>
          <a:bodyPr wrap="square" anchor="t"/>
          <a:lstStyle/>
          <a:p/>
          <a:p>
            <a:r>
              <a:t>Voici une traduction du texte en français :
Les essais mondiaux d'Ashurst en matière d'IA générative ont permis d'obtenir des informations précieuses sur le potentiel et les limites de cette technologie dans le domaine juridique.
Trois essais mondiaux impliquant 411 associés, avocats et employés dans 23 bureaux.
Les essais étaient axés sur la compréhension et la mesure de l'impact de l'IA générative sur le travail et le service à la clientèle.
Utilisation de données accessibles au public et de mesures de protection rigoureuses pour garantir la sécurité des données.
Cinq principaux enseignements se sont dégagés des essais.</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for translating "Suggested Visual: Image of a global map highlighting Ashurst's office locations," depending on the specific context and desired tone:
**Option 1 (Most literal and straightforward):**
*   **Visuel suggéré : Image d'une carte du monde mettant en évidence les implantations des bureaux d'Ashurst.**
**Option 2 (Slightly more formal):**
*   **Proposition de visuel : Image d'une carte du monde indiquant les emplacements des bureaux d'Ashurst.**
**Option 3 (Emphasis on the map as a visual aid):**
*   **Visuel à envisager : Carte du monde illustrant l'implantation géographique des bureaux d'Ashurst.**
**Option 4 (Focus on what the map *shows*):**
*   **Visuel proposé : Carte du monde présentant la répartition géographique des bureaux d'Ashurst.**
**Which one is best depends on the context:**
*   If it's a technical document or a document where brevity is important, **Option 1** is fine.
*   If you want a slightly more professional tone, **Option 2** is a good choice.
*   If you want to emphasize the function of the map (to show where Ashurst's offices are), **Option 3** or **Option 4** is preferable.
Therefore, I would recommend **Option 1** as a safe and generally applicable translation. However, consider the nuance you want to convey and choose the one that best fits your needs.</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Here are a few options for translating "Generated by AI Presentation Builder," depending on the specific nuance you want to convey:
*   **Généré par AI Presentation Builder:** (Most literal and straightforward. Good for a technical context.)
*   **Produit par AI Presentation Builder:** (Emphasizes the presentation as a final product.)
*   **Créé par AI Presentation Builder:** (Emphasizes the act of creation.)
*   **Réalisé avec AI Presentation Builder:** (Emphasizes the tool used to make the presentation.)
The best option depends on the specific context of your presentation. I would lean towards **"Généré par AI Presentation Builder"** as it is the most common and widely understood translation.</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"GenAI: Increased Efficiency in First Draft Creation," depending on the specific nuance you want to convey:
**More Literal &amp; Straightforward:**
*   **IA générative : Efficacité accrue dans la création de la première ébauche** (This is a good, clear option.)
**Emphasizing Speed &amp; Productivity:**
*   **IA générative : Gain d'efficacité pour la rédaction du premier jet** (This highlights the "gain" in efficiency.)
**Highlighting Automation:**
*   **IA générative : Automatisation accrue de la première rédaction** (This emphasizes the automation aspect.)
**More Formal/Professional:**
*   **IA générative : Amélioration de l'efficacité dans la production des premières versions** (This sounds slightly more formal.)
**Recommendation:**
I would recommend **"IA générative : Efficacité accrue dans la création de la première ébauche"** as the most generally applicable and accurate translation.</a:t>
            </a:r>
          </a:p>
        </p:txBody>
      </p:sp>
      <p:sp>
        <p:nvSpPr>
          <p:cNvPr id="3" name="Content Placeholder 2"/>
          <p:cNvSpPr>
            <a:spLocks noGrp="1"/>
          </p:cNvSpPr>
          <p:nvPr>
            <p:ph idx="1"/>
          </p:nvPr>
        </p:nvSpPr>
        <p:spPr/>
        <p:txBody>
          <a:bodyPr wrap="square" anchor="t"/>
          <a:lstStyle/>
          <a:p/>
          <a:p>
            <a:r>
              <a:t>Here are a few options for the translation, with slightly different nuances, and explanations of why I chose them:
**Option 1 (More literal and direct):**
"L'IA générative accélère considérablement la création des premières ébauches, améliorant ainsi l'efficacité des avocats. En moyenne, 77 % des personnes interrogées s'accordent à dire que l'IA générative a contribué à accélérer la création des premières ébauches. Gains de temps : 80 % (documents administratifs d'entreprises au Royaume-Uni), 59 % (rapports d'études de marché), 45 % (notes d'information juridiques). Le contenu non juridique a permis de gagner jusqu'à 2 heures par participant et par tâche."
*   **Why:** This option is very close to the English original. It's clear and easy to understand.
**Option 2 (Slightly more natural and flowing):**
"L'IA générative accélère de manière significative la rédaction des premières versions, ce qui améliore l'efficacité des avocats. Une moyenne de 77 % des participants à l'enquête ont reconnu que l'IA générative les avait aidés à rédiger plus rapidement les premières versions. Gains de temps constatés : 80 % pour les documents administratifs d'entreprises au Royaume-Uni, 59 % pour les rapports d'études de marché et 45 % pour les notes d'information juridiques. La production de contenu non juridique a permis d'économiser jusqu'à 2 heures par participant et par tâche."
*   **Why:** This option uses slightly more idiomatic phrasing. "Rédaction des premières versions" sounds a bit more natural than "création des premières ébauches."  "Gains de temps constatés" also feels slightly more natural.
**Option 3 (Emphasis on benefits):**
"L'IA générative est un atout considérable pour accélérer la création des premières ébauches, optimisant ainsi l'efficacité des avocats. Il ressort d'une enquête que 77 % des répondants estiment en moyenne que l'IA générative a facilité la production plus rapide des premières versions. Les gains de temps sont notables : 80 % pour les documents administratifs des entreprises britanniques, 59 % pour les rapports d'études sectorielles et 45 % pour les notes d'information juridiques. La création de contenu non juridique a permis d'économiser jusqu'à 2 heures par tâche et par participant."
*   **Why:** This option is a little more proactive in stating the impact of generative AI.  The phrase "Un atout considérable" frames the tool in a more positive light.
**Key Considerations &amp; Explanations of Choices:**
*   **"Generative AI":** The best translation is "IA générative."
*   **"First drafts":**  "Premières ébauches" or "premières versions" are both good. I lean towards "premières versions" for a smoother sound. "Premières versions" also better implies that the draft is usable and of better quality.
*   **"Survey respondents":** "Personnes interrogées" or "participants à l'enquête" are both correct.
*   **"Time savings":** "Gains de temps" is the standard and most natural translation. "Économies de temps" would also work, but "gains de temps" is preferred.
*   **Specificity:** Preserving the details (e.g., "UK corporate filings") is crucial for accuracy.
Ultimately, the best translation depends on the specific context and the intended audience.  I would recommend Option 2 as a strong balance between accuracy and naturalness.</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depending on the nuance you want to convey:**
*   **Option 1 (Most straightforward):** Suggestion visuelle : Diagramme à barres comparant les gains de temps selon les types de documents.
*   **Option 2 (More descriptive):** Suggestion visuelle : Un diagramme à barres illustrant les gains de temps pour différents types de documents.
*   **Option 3 (Emphasizing purpose):** Suggestion visuelle : Diagramme à barres comparatif mettant en évidence les gains de temps pour différents types de documents.
**Explanation of Choices:**
*   "Diagramme à barres" is the standard French translation for "bar chart."
*   "Comparant" means "comparing."
*   "Selon les types de documents" or "pour différents types de documents" both mean "across different document types" or "for different document types."
*   "Illustrant" means "illustrating"
*   "Mettant en évidence" means "highlighting" or "emphasizing"
I would recommend **Option 1** as the most direct and generally useful translation.</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Please provide the text you want me to translate. I need the English text from the AI Presentation Builder to translate it into French.</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Trois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"GenAI Output: Difficult to Distinguish from Human Output (When Accurate)" into French, with slightly different nuances:
**Option 1 (Most Direct):**
*   **Sortie de l'IA générative : Difficile à distinguer d'une production humaine (lorsqu'elle est précise).**
    *   This is the most literal and straightforward translation. It's a good general choice.
**Option 2 (Emphasis on the Quality):**
*   **Production de l'IA générative : Difficilement discernable d'une production humaine (quand elle est exacte/pertinente).**
    *   "Difficilement discernable" is slightly more sophisticated than "difficile à distinguer."
    *   You could also use "pertinente" instead of "exacte" to highlight the relevance of the output.
**Option 3 (More Common Language):**
*   **Résultat de l'IA générative : On a du mal à faire la différence avec une production humaine (quand c'est exact/correct).**
    *   This option uses a more common expression ("On a du mal à faire la différence") which is less formal.  "Correct" could also be used instead of "exact."
**Option 4 (If the context is primarily about text generation):**
*   **Texte généré par l'IA : Difficile à différencier d'un texte écrit par un humain (quand il est exact).**
    *   This is suitable if you're specifically talking about text generation.
**Which option is best depends on the specific context and target audience.** If you need something very formal and technical, Option 1 is a safe bet. If you want something more natural and conversational, Option 3 might be better. If you are talking about text, option 4 is the best.</a:t>
            </a:r>
          </a:p>
        </p:txBody>
      </p:sp>
      <p:sp>
        <p:nvSpPr>
          <p:cNvPr id="3" name="Content Placeholder 2"/>
          <p:cNvSpPr>
            <a:spLocks noGrp="1"/>
          </p:cNvSpPr>
          <p:nvPr>
            <p:ph idx="1"/>
          </p:nvPr>
        </p:nvSpPr>
        <p:spPr/>
        <p:txBody>
          <a:bodyPr wrap="square" anchor="t"/>
          <a:lstStyle/>
          <a:p/>
          <a:p>
            <a:r>
              <a:t>Here's a translation of the text into French:
**Lorsque juridiquement précis, le contenu juridique généré par l'IA générative est souvent indiscernable du contenu produit par un humain.**
**50 % des résultats de l'IA générative ont été identifiés à tort comme produits par des humains ou n'ont pas pu être distingués.**
**Les scores de précision de l'IA générative variaient de 1 à 4/5, tandis que les scores humains variaient de 3 à 4/5.**
**Score de précision moyen de l'IA générative : 3/5 ; moyenne humaine : 3,5/5.**</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Traduction :
**Visuel suggéré :**
Un tableau comparatif présentant les scores de précision du contenu généré par l'IA générative et du contenu produit par des humains.
Alternatively, you could also say:
**Visuel suggéré :**
Tableau comparatif illustrant les scores de précision du contenu généré par l'IA et du contenu rédigé par des humains.
The best option depends on the specific nuance you want to convey. The first option emphasizes the "generative" aspect of the AI, while the second is slightly more concise and focuses on the general comparison between AI and human content.</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The translation of "Generated by AI Presentation Builder" depends on the context and the nuance you want to convey. Here are a few options:
**Most Direct and Common:**
*   **Généré par le générateur de présentations IA** (This is the most literal and likely the best choice for general use. "IA" is the standard abbreviation for "Intelligence Artificielle" in French.)
**Slightly More Natural (emphasizing the result):**
*   **Présentation générée par un générateur d'IA** (This emphasizes that *the presentation itself* was generated by AI, which can be helpful if the context is all about the presentation).
**More Descriptive (if you want to highlight the technology):**
*   **Créé avec un générateur de présentations basé sur l'IA** (This translates to "Created with an AI-based presentation generator," which might be useful if the AI aspect is important to highlight).
**Which one to use depends on the specific context of your presentation.** If in doubt, the first option ("Généré par le générateur de présentations IA") is the safest.</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The translation of "4" from English to French is:
**4** (pronounced "quatre")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possible translations of "Defining 'Quality' in Legal GenAI Output," depending on the nuance you want to convey:
**More literal translations:**
*   **Définir la "Qualité" dans les Résultats de l'IA Générative Juridique** (This is a very direct translation, using quotation marks to highlight "Quality")
*   **Définir la Qualité des Résultats de l'IA Générative Juridique** (Slightly more natural flow, but still quite literal)
**More nuanced translations:**
*   **Définir ce qu'est la "Qualité" dans les Résultats de l'IA Générative Juridique** (This emphasizes the *process* of defining quality.)
*   **Qu'est-ce que la "Qualité" dans les Résultats de l'IA Générative Juridique ?** (This frames it as a question to be explored.)
*   **Comment définir la "Qualité" dans les Résultats de l'IA Générative Juridique ?** (Similar to the previous one, focusing on the "how" of defining quality.)
*   **Les Critères de "Qualité" pour les Résultats de l'IA Générative Juridique** (This focuses on the criteria or standards used to determine quality.)
**More professional/technical translations (emphasizing standards):**
*   **Normes de "Qualité" pour les Résultats de l'IA Générative Juridique** (Emphasizes established norms or standards.)
*   **Assurance Qualité des Résultats de l'IA Générative Juridique** (This refers to the process of ensuring quality.)
**Which translation is best depends on the context.** If you are simply stating the topic of a paper or discussion, the more literal translations work well. If you are exploring the concept more deeply, the more nuanced translations might be more appropriate. If it's about setting quality standards, then the professional/technical translations would be best.
**Therefore, I recommend using:**
*   **Définir la Qualité des Résultats de l'IA Générative Juridique** - if you want a general, straightforward translation.
If you can provide more context about how this phrase is used, I can offer an even better translation.</a:t>
            </a:r>
          </a:p>
        </p:txBody>
      </p:sp>
      <p:sp>
        <p:nvSpPr>
          <p:cNvPr id="3" name="Content Placeholder 2"/>
          <p:cNvSpPr>
            <a:spLocks noGrp="1"/>
          </p:cNvSpPr>
          <p:nvPr>
            <p:ph idx="1"/>
          </p:nvPr>
        </p:nvSpPr>
        <p:spPr/>
        <p:txBody>
          <a:bodyPr wrap="square" anchor="t"/>
          <a:lstStyle/>
          <a:p/>
          <a:p>
            <a:r>
              <a:t>Voici une traduction possible du texte en français :
**Évaluer la qualité des productions juridiques de l'IA générative nécessite des mesures à la fois objectives et subjectives.**
**La qualité est multidimensionnelle et influencée par des facteurs objectifs et subjectifs.**
**Un panel d'experts a montré des préférences variées dans l'évaluation des productions juridiques (grammaire, exhaustivité, vocabulaire).**
**La tolérance aux "erreurs acceptables" variait d'un participant à l'autre, soulignant la nature subjective de l'évaluation de la qualité.**
**Alternatives pour certains termes :**
*   **GenAI** : pourrait être remplacé par "IA générative" ou "IA générative de droit" (pour plus de précision)
*   **Output** : pourrait être remplacé par "résultats", "productions" ou "documents produits" selon le contexte.
*   **Comprehensiveness** : pourrait être remplacé par "l'étendue", "l'intégralité" ou "le caractère complet".
La traduction choisie s'efforce d'être fidèle au sens original tout en utilisant un langage clair et précis, adapté au contexte juridique.</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for translating "Suggested Visual: Word cloud illustrating the diverse factors influencing quality assessment," depending on the nuance you want to convey:
**Option 1 (Most straightforward and common):**
*   **Suggestion visuelle : Nuage de mots illustrant les divers facteurs influençant l'évaluation de la qualité.**
**Option 2 (Slightly more formal and emphasizes the suggestion):**
*   **Visuel suggéré : Un nuage de mots illustrant les divers facteurs qui influencent l'évaluation de la qualité.**
**Option 3 (Focuses on the visual as a recommendation):**
*   **Recommandation visuelle : Un nuage de mots illustrant les divers facteurs influençant l'évaluation de la qualité.**
**Explanation of Choices:**
*   **"Suggestion visuelle"** is the most direct and common translation of "Suggested Visual."
*   **"Visuel suggéré"** also works well and might be preferred in more formal contexts.
*   **"Recommandation visuelle"** emphasizes that it's a recommendation for a visual aid.
*   **"Nuage de mots"** is the standard French translation for "word cloud."
*   **"Illustrant"** is a good translation of "illustrating."
*   **"Les divers facteurs"** or **"les différents facteurs"** both work for "the diverse factors." I prefer "divers" here because it feels slightly broader.
*   **"Influençant"** is the present participle of "influencer" (to influence), so it translates "influencing" well.
*   **"L'évaluation de la qualité"** is the standard French translation for "quality assessment."
I would recommend **Option 1** or **Option 2** as the most appropriate translations in most cases. Choose the one that best suits the overall tone and style of your document.</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Please provide the English text you would like me to translate into French. I need the text to be able to translate it.</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Cinq</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"GenAI's Broader Impact: Beyond Legal Tasks," depending on the nuance you want to convey:
**Option 1 (Most straightforward):**
*   **L'impact plus large de l'IA générative : au-delà des tâches juridiques.**
**Option 2 (Slightly more emphasis on the scope):**
*   **La portée plus vaste de l'IA générative : au-delà des tâches juridiques.**
**Option 3 (Emphasis on the idea of "going beyond"):**
*   **L'impact de l'IA générative va au-delà des tâches juridiques.** (This is a little less direct, but very natural in French)
**Option 4 (More formal, might be suitable for an academic context):**
*   **L'incidence plus large de l'IA générative : au-delà du domaine juridique.**
**Explanation of Choices:**
*   **GenAI:** I've used "IA générative" which is the standard abbreviation/translation for Generative AI.
*   **Broader Impact:** "Impact plus large" is the most direct translation. "Portée plus vaste" is also good, emphasizing the reach. "Incidence plus large" is more formal.
*   **Beyond:** "Au-delà de" is the standard translation.
The best option depends on the specific context.  If you're writing something formal, Option 4 might be best. If you want something clear and concise, Option 1 or 2 are good choices. Option 3 is a slightly more idiomatic and emphasizes that the impact is greater.</a:t>
            </a:r>
          </a:p>
        </p:txBody>
      </p:sp>
      <p:sp>
        <p:nvSpPr>
          <p:cNvPr id="3" name="Content Placeholder 2"/>
          <p:cNvSpPr>
            <a:spLocks noGrp="1"/>
          </p:cNvSpPr>
          <p:nvPr>
            <p:ph idx="1"/>
          </p:nvPr>
        </p:nvSpPr>
        <p:spPr/>
        <p:txBody>
          <a:bodyPr wrap="square" anchor="t"/>
          <a:lstStyle/>
          <a:p/>
          <a:p>
            <a:r>
              <a:t>Voici une traduction possible du texte, en mettant l'accent sur la clarté et la précision :
**L'IA générative améliore l'efficacité et la préparation au-delà des tâches juridiques, impactant le travail quotidien et la préparation future.**
*   **Augmentation de la productivité des réunions (environ 10 minutes gagnées par appel de 30 minutes).**
*   **Utilisée comme "une deuxième paire d'yeux" pour la vérification du travail.**
*   **61% des répondants se sont sentis plus soutenus dans la gestion de leur charge de travail.**
*   **88% se sont sentis mieux préparés pour l'avenir après avoir utilisé l'IA générative.**
**Quelques alternatives pour certaines phrases, selon le contexte et le public cible:**
*   **"Second pair of eyes" :**  On pourrait aussi utiliser "relecture supplémentaire" ou "vérification complémentaire".
*   **"Future readiness" :** Selon le contexte, on pourrait aussi traduire par "capacité d'adaptation future" ou "préparation à l'avenir du travail".
*  **"Felt more supported"**: Peut aussi se traduire par "se sont sentis plus épaulés".
L'important est de choisir les termes qui correspondent le mieux à l'intention du texte original.</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for translating "Suggested Visual: A mind map illustrating the various applications of GenAI in daily work," with slightly different nuances:
**Option 1 (Direct and common):**
*   **Visuel suggéré : Un schéma heuristique illustrant les diverses applications de l'IA générative dans le travail quotidien.**
    *   This is a straightforward and widely understood translation. "Schéma heuristique" is the standard term for "mind map" in French. "IA générative" is the standard abbreviation for "Generative AI".
**Option 2 (More descriptive):**
*   **Visuel proposé : Une carte mentale présentant les différentes applications de l'IA générative dans le travail quotidien.**
    *   "Carte mentale" is another valid translation for "mind map," though "schéma heuristique" is often preferred in professional contexts. "Présentant" is a slightly more elegant way of saying "illustrant."
**Option 3 (Emphasizing clarity):**
*   **Suggestion de visuel : Une carte mentale détaillant les différentes applications de l'IA générative dans le travail quotidien.**
    *   "Suggestion de visuel" is a slightly more formal way of saying "suggested visual."  "Détaillant" (detailing) emphasizes that the mind map should provide specific information.
**Option 4 (More concise):**
*   **Visuel recommandé : Schéma heuristique sur les applications de l'IA générative au quotidien professionnel.**
    *   This is a more concise version, using "recommandé" (recommended) and "au quotidien professionnel" for "daily work." This loses a bit of the original nuance.
**Which one is best depends on the specific context and your desired tone.**
*   For most situations, **Option 1 (Visuel suggéré : Un schéma heuristique illustrant les diverses applications de l'IA générative dans le travail quotidien.)** is a solid choice.</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Please provide the text you would like me to translate from English into French. I need the English text to be able to do the translation.</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Six</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"Navigating the "Jagged Frontier" of Legal AI", depending on the nuance you want to convey:
*   **Option 1 (Literal but effective):** Naviguer sur la "frontière accidentée" de l'IA juridique.
*   **Option 2 (More evocative):** Explorer les "terrains accidentés" de l'IA juridique.
*   **Option 3 (Emphasizing challenges):** Surmonter les défis de la "frontière accidentée" de l'IA juridique.
*   **Option 4 (Focus on the novelty and uncertainty):** Apprivoiser la "frontière incertaine" de l'IA juridique.
**Explanation of Choices:**
*   **"Frontière accidentée"** (Option 1) is a direct translation of "Jagged Frontier". It conveys the image of something rough, uneven, and potentially dangerous.
*   **"Terrains accidentés"** (Option 2) replaces "frontier" with "terrains" (grounds/territory). It can suggest the different facets and aspects of Legal AI.
*   **"Surmonter les défis"** (Option 3) focuses on the challenges that the "Jagged Frontier" represents.
*   **"Frontière incertaine"** (Option 4) replaces the jagged aspect with uncertainty, highlighting the unknown nature of Legal AI.
The best choice depends on the specific context of the title and what you want to emphasize. If you want to maintain the imagery of a "frontier", options 1 and 4 are more suitable. If you want to emphasize the difficulties and challenges, option 3 might be better. If you prefer a broader approach, option 2 would be a good choice.</a:t>
            </a:r>
          </a:p>
        </p:txBody>
      </p:sp>
      <p:sp>
        <p:nvSpPr>
          <p:cNvPr id="3" name="Content Placeholder 2"/>
          <p:cNvSpPr>
            <a:spLocks noGrp="1"/>
          </p:cNvSpPr>
          <p:nvPr>
            <p:ph idx="1"/>
          </p:nvPr>
        </p:nvSpPr>
        <p:spPr/>
        <p:txBody>
          <a:bodyPr wrap="square" anchor="t"/>
          <a:lstStyle/>
          <a:p/>
          <a:p>
            <a:r>
              <a:t>Here's a translation of the text, aiming for clarity and accuracy:
**Une adoption réussie de la GenAI exige une approche stratégique pour comprendre ses capacités et ses limites.**
**Les capacités de la GenAI sont inégales (frontière "irrégulière").**
**Il ne suffit pas d'identifier les cas d'utilisation ; un engagement ciblé et une formation sont essentiels.**
**L'essai a révélé un besoin de littératie numérique et de soutien au développement.**
Here's a breakdown of why I chose these specific words:
*   **GenAI:** I've kept it as "GenAI" as it is the standard abbreviation. Some might use "IA générative," but "GenAI" is becoming more common, especially in technical contexts.
*   **Une adoption réussie... exige:**  This translates "Successful adoption requires" in a formal, business-oriented way.
*   **Approche stratégique:** This is a straightforward translation of "strategic approach."
*   **Comprendre ses capacités et ses limites:** A precise translation.
*   **Inégales (frontière "irrégulière"):** "Inégales" is a simple and understandable way to say "uneven". I kept "irrégulière" in quotation marks to show that it translates "jagged," offering a literal term while maintaining the essence of unevenness.
*   **Il ne suffit pas de...:** This translates "Simply identifying use cases is insufficient" effectively.
*   **Engagement ciblé et formation:**  This accurately translates "focused engagement and training".
*   **Essentiels:** This translates "crucial" effectively.
*   **L'essai a révélé:** "Trial revealed" is well-translated by "L'essai a révélé".
*   **Littératie numérique et soutien au développement:**  "Digital literacy and development support" are accurately translated.
This translation aims to be clear, accurate, and suitable for a professional or business context.</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depending on the nuance you want to convey:
**Option 1 (Simple and direct):**
*   **Visuel suggéré :** Une représentation graphique d'une "frontière dentelée," illustrant les capacités inégales de la GenAI.
**Option 2 (More descriptive):**
*   **Visuel suggéré :** Un graphique représentant une "frontière irrégulière" (ou "en dents de scie"), pour illustrer les forces et les faiblesses des capacités de l'IA générative.
**Option 3 (Focus on unevenness):**
*   **Visuel suggéré :** Une illustration d'une "frontière inégale," symbolisant la variabilité des performances de l'IA générative.
**Option 4 (Slightly more creative):**
*   **Visuel suggéré :** Une image représentant une "frontière accidentée" (or "escarpée"), pour visualiser les performances variables et les lacunes de l'IA générative.
**Explanation of choices:**
*   **"Frontière dentelée"** is a very literal translation of "jagged frontier." It's accurate but may not resonate as strongly in French.
*   **"Frontière irrégulière"** (or "en dents de scie") is a more common and natural way to describe a jagged edge in French.
*   **"Frontière inégale"** emphasizes the unevenness of the capabilities.
*   **"Frontière accidentée"** (or "escarpée") suggests a rough, uneven terrain, metaphorically representing the challenges and inconsistencies of GenAI.
The best option depends on the specific context and the desired impact. I would lean towards **Option 2** as it's clear, descriptive, and uses a common idiom.</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Please provide the English text you would like me to translate into French. I need the text to be able to translate it accurately.</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sept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"Ashurst's Trial Methodology: A Multi-Modal Approach", depending on the nuances you want to convey:
*   **Méthodologie de procès d'Ashurst : une approche multimodale** (This is a straightforward and generally accurate translation. It keeps the original wording closely and is suitable for formal contexts.)
*   **La méthodologie d'Ashurst en matière de procès : une approche multimodale** (This is another good, formal option.)
*   **Méthodologie de procès Ashurst : une approche multimodale** (This is slightly less formal, omitting the possessive "d'")
Which one you choose depends on the specific context. I would lean towards the first two for professional documents.</a:t>
            </a:r>
          </a:p>
        </p:txBody>
      </p:sp>
      <p:sp>
        <p:nvSpPr>
          <p:cNvPr id="3" name="Content Placeholder 2"/>
          <p:cNvSpPr>
            <a:spLocks noGrp="1"/>
          </p:cNvSpPr>
          <p:nvPr>
            <p:ph idx="1"/>
          </p:nvPr>
        </p:nvSpPr>
        <p:spPr/>
        <p:txBody>
          <a:bodyPr wrap="square" anchor="t"/>
          <a:lstStyle/>
          <a:p/>
          <a:p>
            <a:r>
              <a:t>Here are a few options for translating the provided text, with slightly different nuances:
**Option 1 (Focus on clarity and action):**
Ashurst a utilisé une approche multimodale et rigoureuse pour recueillir des données complètes sur l'impact de l'IA générative.
*   Étude à l'aveugle comparant des résumés de cas produits par des humains et par l'IA générative.
*   Expériences contrôlées, conçues sur mesure pour des tâches juridiques spécifiques.
*   Enquêtes de satisfaction et forums communautaires pour recueillir des données qualitatives.
**Option 2 (More emphasis on the type of approach):**
Ashurst a adopté une approche multimodale solide pour collecter des données exhaustives sur l'impact de l'IA générative.
*   Étude en aveugle comparant des résumés de cas rédigés par des humains et par l'IA générative.
*   Expérimentations contrôlées, adaptées à des tâches juridiques précises.
*   Sondages et forums communautaires pour recueillir des données qualitatives.
**Option 3 (Formal and professional):**
Afin de recueillir des données exhaustives sur l'impact de l'IA générative, Ashurst a mis en œuvre une approche multimodale solide.
*   Réalisation d'une étude en aveugle comparant des synthèses de jurisprudence produites par des humains et par l'IA générative.
*   Mise en place d'expérimentations contrôlées et adaptées à des tâches juridiques spécifiques.
*   Utilisation de questionnaires de satisfaction et de forums communautaires pour collecter des données qualitatives.
**Key Differences &amp; Considerations:**
*   **"Robust"**:  "Rigoureuse", "solide" or "approfondie" are all good translations. "Rigoureuse" emphasizes the thoroughness, "solide" emphasizes the strength, and "approfondie" emphasizes the depth of the approach.
*   **"Multi-modal"**: This translates well directly as "multimodale."
*   **"Tailored"**:  "Conçues sur mesure" (designed to measure) or "adaptées" (adapted) both work. "Adaptées" might be slightly more natural in this context.
*   **"Feedback surveys"**: "Enquêtes de satisfaction", "Sondages" or "Questionnaires de satisfaction" are all possible. The best choice depends on the formality desired.
*   **"Community forums"**: Translates directly to "forums communautaires".
*   **"GenAI"**: Although commonly used in English, it might be clearer to say "IA générative" (Generative AI) for a French audience who may not be as familiar with the abbreviation.
*  "Case summaries": "Résumés de cas" (case summaries), "synthèses de jurisprudence" (legal case summaries).
Choose the option that best suits the tone and style of your document.  I would lean towards Option 1 or 2 for most business contexts. If it's a formal legal document, Option 3 might be better.</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depending on the nuance you want to convey:
**Option 1 (Most Direct):**
&gt; Représentation visuelle suggérée :
&gt; Organigramme illustrant l'approche à trois volets (étude à l'aveugle, expériences contrôlées, feedback).
**Option 2 (Slightly More Emphasis on the Visual):**
&gt; Proposition de visuel :
&gt; Organigramme illustrant l'approche à trois volets (étude à l'aveugle, expériences contrôlées, feedback).
**Option 3 (More Formal):**
&gt; Suggestion de présentation visuelle :
&gt; Un organigramme illustrant l'approche en trois étapes (étude à l'aveugle, expériences contrôlées, rétroaction/retours).
**Why I Chose These:**
*   **"Représentation visuelle suggérée" / "Proposition de visuel" / "Suggestion de présentation visuelle"**: These translate "Suggested Visual" directly and are commonly used.
*   **"Organigramme"**: This is the standard translation for "Flowchart."
*   **"Illustrant"**: Clear and straightforward translation of "illustrating."
*   **"Approche à trois volets/en trois étapes"**: Both are acceptable translations of "three-pronged approach."  "Volets" implies different aspects or sections, while "étapes" suggests a sequential order, but in this context, they're largely interchangeable.
*   **"Étude à l'aveugle"**: The common and accurate translation for "blind study."
*   **"Expériences contrôlées"**: The standard translation for "controlled experiments."
*   **"Feedback" / "Rétroaction/Retours"**: "Feedback" is often used directly in French, but "rétroaction" and "retours" are good alternatives. "Rétroaction" is more formal.
Choose the option that best suits the overall tone and style of your document. If you are aiming for a more formal or academic context, "Suggestion de présentation visuelle" and "rétroaction" are better choices. For a more casual or general audience, "Représentation visuelle suggérée" and "feedback" are perfectly acceptable.</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Please provide the English text you would like me to translate into French. I need the English text to be able to translate it for you.</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Huit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Here are a few options for translating "Key Recommendations for GenAI Trials", depending on the nuance you want to convey:
*   **Recommandations clés pour les essais d'IA générative:** This is a direct and commonly used translation.
*   **Principales recommandations pour les essais d'IA générative:** This is also a good, direct translation, using "principales" which means "main" or "principal".
*   **Recommandations essentielles pour les essais d'IA générative:** This uses "essentielles" to emphasize the critical importance of the recommendations.
*   **Recommandations fondamentales pour les essais d'IA générative:** This uses "fondamentales" which means fundamental or basic.
The best choice will depend on the overall context. I would generally recommend the first option, "Recommandations clés pour les essais d'IA générative," unless you want to emphasize the importance or fundamental nature of the recommendations.</a:t>
            </a:r>
          </a:p>
        </p:txBody>
      </p:sp>
      <p:sp>
        <p:nvSpPr>
          <p:cNvPr id="3" name="Content Placeholder 2"/>
          <p:cNvSpPr>
            <a:spLocks noGrp="1"/>
          </p:cNvSpPr>
          <p:nvPr>
            <p:ph idx="1"/>
          </p:nvPr>
        </p:nvSpPr>
        <p:spPr/>
        <p:txBody>
          <a:bodyPr wrap="square" anchor="t"/>
          <a:lstStyle/>
          <a:p/>
          <a:p>
            <a:r>
              <a:t>Voici une traduction possible du texte :
Des essais réussis de GenAI (Intelligence Artificielle Générative) nécessitent une planification minutieuse, un engagement fort et une attention particulière à l'expérience utilisateur.
Concevez les activités et l'environnement de l'essai de manière à faciliter l'engagement des participants.
Fournissez un accès direct aux outils de GenAI avec les protections appropriées.
Utilisez des chefs de projet pour guider le processus et garantir une participation diversifiée.
Organisez des sessions "l'art du possible" pour explorer les applications.
Créez une compétition amicale pour accroître l'engagement.</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Here are a few options, depending on the context and desired nuance:
**Option 1 (Most straightforward):**
*   **Visuel suggéré :** Liste de recommandations avec des icônes pertinentes.
**Option 2 (Slightly more descriptive):**
*   **Suggestion visuelle :** Une liste de recommandations, accompagnée d'icônes appropriées.
**Option 3 (Emphasizing the visual element):**
*   **Éléments visuels suggérés :** Liste de recommandations avec les icônes associées.
**Explanation of choices:**
*   **Visuel/Éléments visuels:** Both are good translations of "Visual." "Éléments visuels" is a bit more formal.
*   **Recommandations:** The standard translation for "recommendations."
*   **Pertinentes/Appropriées/Associées:**  All mean "relevant." "Pertinentes" is a good general choice. "Appropriées" implies suitability. "Associées" suggests a direct connection or pairing.
**Therefore, I would recommend Option 1:  Visuel suggéré : Liste de recommandations avec des icônes pertinentes.**
Choose the option that best fits the overall style and context of your document.</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Here are a few options for translating "Generated by AI Presentation Builder" into French, depending on the specific nuance you want to convey:
**Most Common &amp; Literal:**
*   **Généré par AI Presentation Builder** - This is the most straightforward and widely understood translation. It keeps the English name "AI Presentation Builder" as is, which is common for brand names.
**Slightly More Formal:**
*   **Produit par AI Presentation Builder** - This uses "produit" which means "produced" or "created."
**Emphasizing Creation:**
*   **Créé par AI Presentation Builder** - This uses "créé," which means "created."
**If you want to emphasize that the tool is what generated it (instead of a person):**
*   **Généré automatiquement par AI Presentation Builder** - This adds "automatiquement" (automatically).
**Which one is best for you?**
I would recommend **"Généré par AI Presentation Builder"** as it's the most common and easily understood.  It maintains the recognizable brand name.  The others are good options if you want to subtly emphasize a different aspect of the generation process.</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Neuf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