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EF0A6"/>
    <a:srgbClr val="FFCC00"/>
    <a:srgbClr val="FF9900"/>
    <a:srgbClr val="33CCCC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299" autoAdjust="0"/>
  </p:normalViewPr>
  <p:slideViewPr>
    <p:cSldViewPr>
      <p:cViewPr varScale="1">
        <p:scale>
          <a:sx n="59" d="100"/>
          <a:sy n="59" d="100"/>
        </p:scale>
        <p:origin x="15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638606-9A41-479D-A46F-8BD133A5E791}" type="datetimeFigureOut">
              <a:rPr lang="zh-TW" altLang="en-US"/>
              <a:pPr>
                <a:defRPr/>
              </a:pPr>
              <a:t>2022/10/12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98B2956-33FB-4EBF-9F30-A79D637A56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428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00113" y="836613"/>
            <a:ext cx="7848600" cy="1800225"/>
          </a:xfrm>
        </p:spPr>
        <p:txBody>
          <a:bodyPr lIns="91440" anchor="ctr"/>
          <a:lstStyle>
            <a:lvl1pPr algn="ctr">
              <a:defRPr u="sng">
                <a:latin typeface="Britannic Bold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ln w="12700"/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latin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11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59563" y="115888"/>
            <a:ext cx="2087562" cy="59769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1875" cy="59769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2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836613"/>
            <a:ext cx="8423845" cy="5256212"/>
          </a:xfrm>
        </p:spPr>
        <p:txBody>
          <a:bodyPr/>
          <a:lstStyle>
            <a:lvl1pPr marL="360363" indent="-360363">
              <a:buClr>
                <a:srgbClr val="D60093"/>
              </a:buClr>
              <a:buSzPct val="80000"/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538163" indent="-360363">
              <a:buClrTx/>
              <a:buSzPct val="80000"/>
              <a:buFont typeface="Wingdings" panose="05000000000000000000" pitchFamily="2" charset="2"/>
              <a:buChar char="u"/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719138" indent="-274638"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074738" indent="-266700"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1252538" indent="-266700"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5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2301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836613"/>
            <a:ext cx="4098925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41005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6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45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9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26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8938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5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kumimoji="0" lang="zh-TW" altLang="en-US" smtClean="0">
              <a:latin typeface="Arial Narrow" pitchFamily="34" charset="0"/>
            </a:endParaRPr>
          </a:p>
        </p:txBody>
      </p:sp>
      <p:sp>
        <p:nvSpPr>
          <p:cNvPr id="1029" name="Text Box 12"/>
          <p:cNvSpPr txBox="1">
            <a:spLocks noChangeArrowheads="1"/>
          </p:cNvSpPr>
          <p:nvPr/>
        </p:nvSpPr>
        <p:spPr bwMode="auto"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46DF3A5F-583F-435C-813D-3C5B032A9ED1}" type="slidenum">
              <a:rPr kumimoji="0" lang="zh-TW" altLang="en-US" sz="1400" smtClean="0">
                <a:latin typeface="Arial Narrow" panose="020B060602020203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dirty="0" smtClean="0">
              <a:latin typeface="Arial Narrow" panose="020B0606020202030204" pitchFamily="34" charset="0"/>
            </a:endParaRPr>
          </a:p>
        </p:txBody>
      </p:sp>
      <p:sp>
        <p:nvSpPr>
          <p:cNvPr id="1030" name="Line 35"/>
          <p:cNvSpPr>
            <a:spLocks noChangeShapeType="1"/>
          </p:cNvSpPr>
          <p:nvPr/>
        </p:nvSpPr>
        <p:spPr bwMode="auto">
          <a:xfrm>
            <a:off x="325438" y="692150"/>
            <a:ext cx="8207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19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25" r:id="rId8"/>
    <p:sldLayoutId id="2147484726" r:id="rId9"/>
    <p:sldLayoutId id="2147484727" r:id="rId10"/>
    <p:sldLayoutId id="214748472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+mj-lt"/>
          <a:ea typeface="+mj-ea"/>
          <a:cs typeface="新細明體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Arial Narrow" pitchFamily="34" charset="0"/>
          <a:ea typeface="新細明體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Arial Narrow" pitchFamily="34" charset="0"/>
          <a:ea typeface="新細明體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Arial Narrow" pitchFamily="34" charset="0"/>
          <a:ea typeface="新細明體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Arial Narrow" pitchFamily="34" charset="0"/>
          <a:ea typeface="新細明體" charset="-120"/>
          <a:cs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arrow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arrow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arrow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Narrow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D60093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Arial" panose="020B0604020202020204" pitchFamily="34" charset="0"/>
          <a:ea typeface="+mn-ea"/>
          <a:cs typeface="新細明體" charset="-120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800">
          <a:solidFill>
            <a:schemeClr val="tx1"/>
          </a:solidFill>
          <a:latin typeface="Arial" panose="020B0604020202020204" pitchFamily="34" charset="0"/>
          <a:ea typeface="+mn-ea"/>
          <a:cs typeface="新細明體" charset="-120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Arial" panose="020B0604020202020204" pitchFamily="34" charset="0"/>
          <a:ea typeface="+mn-ea"/>
          <a:cs typeface="新細明體" charset="-120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Symbol" panose="05050102010706020507" pitchFamily="18" charset="2"/>
        <a:buChar char="·"/>
        <a:defRPr sz="2000">
          <a:solidFill>
            <a:schemeClr val="tx1"/>
          </a:solidFill>
          <a:latin typeface="Arial" panose="020B0604020202020204" pitchFamily="34" charset="0"/>
          <a:ea typeface="+mn-ea"/>
          <a:cs typeface="新細明體" charset="-120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新細明體" charset="-120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字方塊 1"/>
          <p:cNvSpPr txBox="1">
            <a:spLocks noChangeArrowheads="1"/>
          </p:cNvSpPr>
          <p:nvPr/>
        </p:nvSpPr>
        <p:spPr bwMode="auto">
          <a:xfrm>
            <a:off x="0" y="3813428"/>
            <a:ext cx="914400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D60093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Pct val="85000"/>
              <a:buFontTx/>
              <a:buNone/>
            </a:pPr>
            <a:r>
              <a:rPr lang="en-US" altLang="zh-TW" sz="2800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Professor Po-Tsang Huang</a:t>
            </a:r>
            <a:endParaRPr lang="en-US" altLang="zh-TW" sz="2800" b="1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buClrTx/>
              <a:buSzPct val="85000"/>
              <a:buFontTx/>
              <a:buNone/>
            </a:pP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International College of Semiconductor Technology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Pct val="85000"/>
              <a:buFontTx/>
              <a:buNone/>
            </a:pP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National Yang Ming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標楷體" panose="03000509000000000000" pitchFamily="65" charset="-120"/>
              </a:rPr>
              <a:t>Chiao</a:t>
            </a: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 Tung University</a:t>
            </a:r>
            <a:endParaRPr lang="en-US" altLang="zh-TW" sz="2400" b="1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7172" name="Picture 6" descr="NCTU_LOGO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4" y="5314923"/>
            <a:ext cx="1496938" cy="149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字方塊 1"/>
          <p:cNvSpPr txBox="1">
            <a:spLocks noChangeArrowheads="1"/>
          </p:cNvSpPr>
          <p:nvPr/>
        </p:nvSpPr>
        <p:spPr bwMode="auto">
          <a:xfrm>
            <a:off x="611374" y="2005102"/>
            <a:ext cx="79212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lnSpc>
                <a:spcPct val="100000"/>
              </a:lnSpc>
              <a:buClrTx/>
              <a:buSzPct val="85000"/>
              <a:buFontTx/>
              <a:buNone/>
              <a:defRPr sz="4000" b="1">
                <a:solidFill>
                  <a:srgbClr val="0033CC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800"/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/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Char char="·"/>
              <a:defRPr sz="2000"/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zh-TW" dirty="0" smtClean="0"/>
              <a:t>Exercise 2</a:t>
            </a:r>
          </a:p>
          <a:p>
            <a:r>
              <a:rPr lang="en-US" altLang="zh-TW" dirty="0" smtClean="0"/>
              <a:t>Supplement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9087" y="1149938"/>
            <a:ext cx="84169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AE38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D60093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ClrTx/>
              <a:buSzPct val="85000"/>
              <a:buFontTx/>
              <a:buNone/>
            </a:pPr>
            <a:r>
              <a:rPr lang="en-US" altLang="zh-TW" sz="4400" b="1" dirty="0"/>
              <a:t>Digital IC</a:t>
            </a:r>
            <a:r>
              <a:rPr lang="zh-TW" altLang="en-US" sz="4400" b="1" dirty="0"/>
              <a:t> </a:t>
            </a:r>
            <a:r>
              <a:rPr lang="en-US" altLang="zh-TW" sz="4400" b="1" dirty="0"/>
              <a:t>Design</a:t>
            </a:r>
            <a:endParaRPr lang="en-US" altLang="zh-TW" sz="4400" b="1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Construct a 4-bit Adder by </a:t>
            </a:r>
            <a:r>
              <a:rPr lang="en-US" altLang="zh-TW" sz="3200" dirty="0" err="1" smtClean="0"/>
              <a:t>verilog</a:t>
            </a:r>
            <a:endParaRPr lang="zh-TW" altLang="en-US" sz="3200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4709"/>
              </p:ext>
            </p:extLst>
          </p:nvPr>
        </p:nvGraphicFramePr>
        <p:xfrm>
          <a:off x="5817" y="1196752"/>
          <a:ext cx="4196334" cy="531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5019779" imgH="6353028" progId="Visio.Drawing.11">
                  <p:embed/>
                </p:oleObj>
              </mc:Choice>
              <mc:Fallback>
                <p:oleObj name="Visio" r:id="rId3" imgW="5019779" imgH="6353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" y="1196752"/>
                        <a:ext cx="4196334" cy="531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947824" y="1196752"/>
            <a:ext cx="6016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 this exercise, TA will provide a RTL code of 4-bit adder.</a:t>
            </a:r>
          </a:p>
          <a:p>
            <a:pPr marL="285750" indent="-285750" algn="just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</a:t>
            </a:r>
            <a:r>
              <a:rPr lang="en-US" altLang="zh-TW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erify </a:t>
            </a:r>
            <a:r>
              <a:rPr lang="en-US" altLang="zh-TW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 </a:t>
            </a:r>
            <a:r>
              <a:rPr lang="en-US" altLang="zh-TW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behavior.</a:t>
            </a:r>
          </a:p>
          <a:p>
            <a:pPr marL="800100" lvl="1" indent="-342900" algn="just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Write </a:t>
            </a:r>
            <a:r>
              <a:rPr lang="en-US" altLang="zh-TW" sz="20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 </a:t>
            </a:r>
            <a:r>
              <a:rPr lang="en-US" altLang="zh-TW" sz="20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Testbnech</a:t>
            </a:r>
            <a:r>
              <a:rPr lang="en-US" altLang="zh-TW" sz="20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to check.</a:t>
            </a:r>
          </a:p>
          <a:p>
            <a:pPr algn="just">
              <a:buClr>
                <a:srgbClr val="7030A0"/>
              </a:buClr>
            </a:pPr>
            <a:r>
              <a:rPr lang="en-US" altLang="zh-TW" sz="20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        (</a:t>
            </a:r>
            <a:r>
              <a:rPr lang="en-US" altLang="zh-TW" sz="20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or used the </a:t>
            </a:r>
            <a:r>
              <a:rPr lang="en-US" altLang="zh-TW" sz="20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Testbench</a:t>
            </a:r>
            <a:r>
              <a:rPr lang="en-US" altLang="zh-TW" sz="20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provided by TA) </a:t>
            </a:r>
          </a:p>
          <a:p>
            <a:pPr marL="285750" indent="-285750" algn="just">
              <a:buClr>
                <a:srgbClr val="7030A0"/>
              </a:buClr>
              <a:buFont typeface="Wingdings" panose="05000000000000000000" pitchFamily="2" charset="2"/>
              <a:buChar char="n"/>
            </a:pPr>
            <a:endParaRPr lang="en-US" altLang="zh-TW" sz="2400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7030A0"/>
              </a:buClr>
              <a:buFont typeface="Wingdings" panose="05000000000000000000" pitchFamily="2" charset="2"/>
              <a:buChar char="n"/>
            </a:pP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7844" y="3694321"/>
            <a:ext cx="561662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Verify in Behavior level:  </a:t>
            </a:r>
            <a:r>
              <a:rPr lang="en-US" altLang="zh-TW" b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US" altLang="zh-TW" dirty="0" smtClean="0"/>
              <a:t>Command: </a:t>
            </a:r>
            <a:r>
              <a:rPr lang="zh-TW" altLang="en-US" i="1" dirty="0" smtClean="0"/>
              <a:t>irun </a:t>
            </a:r>
            <a:r>
              <a:rPr lang="zh-TW" altLang="en-US" i="1" dirty="0"/>
              <a:t>TESTBED_Adder_4bit.v  -define RTL -debug  -notimingchecks</a:t>
            </a: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1835696" y="2492896"/>
            <a:ext cx="2366455" cy="1201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61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Synthesis</a:t>
            </a:r>
            <a:endParaRPr lang="zh-TW" altLang="en-US" sz="3200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070327"/>
              </p:ext>
            </p:extLst>
          </p:nvPr>
        </p:nvGraphicFramePr>
        <p:xfrm>
          <a:off x="107504" y="1124744"/>
          <a:ext cx="4196334" cy="531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3" imgW="5019779" imgH="6353028" progId="Visio.Drawing.11">
                  <p:embed/>
                </p:oleObj>
              </mc:Choice>
              <mc:Fallback>
                <p:oleObj name="Visio" r:id="rId3" imgW="5019779" imgH="6353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24744"/>
                        <a:ext cx="4196334" cy="531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347864" y="2791491"/>
            <a:ext cx="571771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Synthesis: (covert to gate level)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Command: </a:t>
            </a:r>
            <a:r>
              <a:rPr lang="zh-TW" altLang="en-US" i="1" dirty="0" smtClean="0">
                <a:latin typeface="Cambria" panose="02040503050406030204" pitchFamily="18" charset="0"/>
                <a:cs typeface="Calibri" panose="020F0502020204030204" pitchFamily="34" charset="0"/>
              </a:rPr>
              <a:t>dc</a:t>
            </a:r>
            <a:r>
              <a:rPr lang="zh-TW" altLang="en-US" i="1" dirty="0">
                <a:latin typeface="Cambria" panose="02040503050406030204" pitchFamily="18" charset="0"/>
                <a:cs typeface="Calibri" panose="020F0502020204030204" pitchFamily="34" charset="0"/>
              </a:rPr>
              <a:t>_shell-t -f syn.tcl | tee syn</a:t>
            </a:r>
            <a:r>
              <a:rPr lang="zh-TW" altLang="en-US" i="1" dirty="0" smtClean="0">
                <a:latin typeface="Cambria" panose="02040503050406030204" pitchFamily="18" charset="0"/>
                <a:cs typeface="Calibri" panose="020F0502020204030204" pitchFamily="34" charset="0"/>
              </a:rPr>
              <a:t>.log</a:t>
            </a:r>
            <a:endParaRPr lang="en-US" altLang="zh-TW" i="1" dirty="0" smtClean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mbria" panose="02040503050406030204" pitchFamily="18" charset="0"/>
                <a:cs typeface="Calibri" panose="020F0502020204030204" pitchFamily="34" charset="0"/>
              </a:rPr>
              <a:t>(Used the .</a:t>
            </a:r>
            <a:r>
              <a:rPr lang="en-US" altLang="zh-TW" dirty="0" err="1" smtClean="0">
                <a:latin typeface="Cambria" panose="02040503050406030204" pitchFamily="18" charset="0"/>
                <a:cs typeface="Calibri" panose="020F0502020204030204" pitchFamily="34" charset="0"/>
              </a:rPr>
              <a:t>tcl</a:t>
            </a:r>
            <a:r>
              <a:rPr lang="en-US" altLang="zh-TW" dirty="0" smtClean="0">
                <a:latin typeface="Cambria" panose="02040503050406030204" pitchFamily="18" charset="0"/>
                <a:cs typeface="Calibri" panose="020F0502020204030204" pitchFamily="34" charset="0"/>
              </a:rPr>
              <a:t> provided by TA and modify the path in .</a:t>
            </a:r>
            <a:r>
              <a:rPr lang="en-US" altLang="zh-TW" dirty="0" err="1" smtClean="0">
                <a:latin typeface="Cambria" panose="02040503050406030204" pitchFamily="18" charset="0"/>
                <a:cs typeface="Calibri" panose="020F0502020204030204" pitchFamily="34" charset="0"/>
              </a:rPr>
              <a:t>tcl</a:t>
            </a:r>
            <a:r>
              <a:rPr lang="en-US" altLang="zh-TW" dirty="0" smtClean="0">
                <a:latin typeface="Cambria" panose="02040503050406030204" pitchFamily="18" charset="0"/>
                <a:cs typeface="Calibri" panose="020F0502020204030204" pitchFamily="34" charset="0"/>
              </a:rPr>
              <a:t>)</a:t>
            </a:r>
            <a:endParaRPr lang="zh-TW" altLang="en-US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293478" y="3140968"/>
            <a:ext cx="1024179" cy="4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381870" y="4032242"/>
            <a:ext cx="965994" cy="188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347864" y="3956863"/>
            <a:ext cx="5616624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Verify in Gate level:  </a:t>
            </a:r>
            <a:r>
              <a:rPr lang="en-US" altLang="zh-TW" b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nb-NO" altLang="zh-TW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Commandirun  </a:t>
            </a:r>
            <a:r>
              <a:rPr lang="nb-NO" altLang="zh-TW" sz="1200" i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irun TESTBED_Adder_4bit.v </a:t>
            </a:r>
            <a:r>
              <a:rPr lang="nb-NO" altLang="zh-TW" sz="12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-define GATE -debug -v </a:t>
            </a:r>
            <a:r>
              <a:rPr lang="nb-NO" altLang="zh-TW" sz="1200" i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b-NO" altLang="zh-TW" sz="1200" b="1" i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/</a:t>
            </a:r>
            <a:r>
              <a:rPr lang="nb-NO" altLang="zh-TW" sz="1200" i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path of NLDM</a:t>
            </a:r>
            <a:r>
              <a:rPr lang="nb-NO" altLang="zh-TW" sz="1200" i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/NLDM/Verilog/asap7sc7p5t_SIMPLE_RVT_TT_08302018.v  </a:t>
            </a:r>
            <a:r>
              <a:rPr lang="nb-NO" altLang="zh-TW" sz="1200" b="1" i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/</a:t>
            </a:r>
            <a:r>
              <a:rPr lang="nb-NO" altLang="zh-TW" sz="1200" i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path of NLDM</a:t>
            </a:r>
            <a:r>
              <a:rPr lang="nb-NO" altLang="zh-TW" sz="1200" i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/NLDM/Verilog/asap7sc7p5t_SEQ_RVT_TT_08302018.v  /</a:t>
            </a:r>
            <a:r>
              <a:rPr lang="nb-NO" altLang="zh-TW" sz="1200" i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path </a:t>
            </a:r>
            <a:r>
              <a:rPr lang="nb-NO" altLang="zh-TW" sz="1200" i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of </a:t>
            </a:r>
            <a:r>
              <a:rPr lang="nb-NO" altLang="zh-TW" sz="1200" i="1" dirty="0" smtClean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NLDM/</a:t>
            </a:r>
            <a:r>
              <a:rPr lang="nb-NO" altLang="zh-TW" sz="1200" i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NLDM/Verilog/asap7sc7p5t_INVBUF_RVT_TT_08302018.v </a:t>
            </a:r>
            <a:r>
              <a:rPr lang="nb-NO" altLang="zh-TW" sz="12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-nontcglitch</a:t>
            </a:r>
            <a:endParaRPr lang="zh-TW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17657" y="1052230"/>
            <a:ext cx="574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Synthesis the 4-bit adder.</a:t>
            </a:r>
          </a:p>
          <a:p>
            <a:pPr marL="285750" indent="-285750" algn="just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Verify 4-bit adder in the gate level</a:t>
            </a:r>
            <a:r>
              <a:rPr lang="en-US" altLang="zh-TW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US" altLang="zh-TW" sz="2400" dirty="0" smtClean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1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Convert to SPICE Netlist </a:t>
            </a:r>
            <a:endParaRPr lang="zh-TW" altLang="en-US" sz="32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74325"/>
              </p:ext>
            </p:extLst>
          </p:nvPr>
        </p:nvGraphicFramePr>
        <p:xfrm>
          <a:off x="51778" y="1069253"/>
          <a:ext cx="4196334" cy="531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3" imgW="5019779" imgH="6353028" progId="Visio.Drawing.11">
                  <p:embed/>
                </p:oleObj>
              </mc:Choice>
              <mc:Fallback>
                <p:oleObj name="Visio" r:id="rId3" imgW="5019779" imgH="6353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8" y="1069253"/>
                        <a:ext cx="4196334" cy="531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798906" y="2525301"/>
            <a:ext cx="6192688" cy="861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Convert to SPICE Netlist:</a:t>
            </a:r>
          </a:p>
          <a:p>
            <a:r>
              <a:rPr lang="en-US" altLang="zh-TW" sz="16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Step1. convert .v to .</a:t>
            </a:r>
            <a:r>
              <a:rPr lang="en-US" altLang="zh-TW" sz="1600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sp</a:t>
            </a:r>
            <a:r>
              <a:rPr lang="en-US" altLang="zh-TW" sz="16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en-US" altLang="zh-TW" sz="16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command: </a:t>
            </a:r>
            <a:r>
              <a:rPr lang="en-US" altLang="zh-TW" sz="1400" i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./Verilog2Spice</a:t>
            </a:r>
          </a:p>
          <a:p>
            <a:r>
              <a:rPr lang="en-US" altLang="zh-TW" sz="1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Strp2. add the VSS &amp; VDD pin </a:t>
            </a:r>
            <a:r>
              <a:rPr lang="en-US" altLang="zh-TW" sz="1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 command: </a:t>
            </a:r>
            <a:r>
              <a:rPr lang="en-US" altLang="zh-TW" sz="1400" i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python3.8 pin_adder_VSS_VDD.py</a:t>
            </a:r>
            <a:endParaRPr lang="en-US" altLang="zh-TW" sz="1400" i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237752" y="3387075"/>
            <a:ext cx="750072" cy="1346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237752" y="5044805"/>
            <a:ext cx="932688" cy="484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275856" y="4417075"/>
            <a:ext cx="4343400" cy="132343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sz="1600" b="0" dirty="0" smtClean="0">
                <a:latin typeface="Cambria" panose="02040503050406030204" pitchFamily="18" charset="0"/>
              </a:rPr>
              <a:t>**** </a:t>
            </a:r>
            <a:r>
              <a:rPr lang="en-US" altLang="zh-TW" sz="1600" b="0" dirty="0">
                <a:latin typeface="Cambria" panose="02040503050406030204" pitchFamily="18" charset="0"/>
                <a:ea typeface="Cambria" panose="02040503050406030204" pitchFamily="18" charset="0"/>
              </a:rPr>
              <a:t>Input Vector ****</a:t>
            </a:r>
          </a:p>
          <a:p>
            <a:r>
              <a:rPr lang="en-US" altLang="zh-TW" sz="1600" dirty="0">
                <a:latin typeface="Cambria" panose="02040503050406030204" pitchFamily="18" charset="0"/>
                <a:ea typeface="Cambria" panose="02040503050406030204" pitchFamily="18" charset="0"/>
              </a:rPr>
              <a:t>.VEC </a:t>
            </a:r>
            <a:r>
              <a:rPr lang="en-US" altLang="zh-TW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'pattern_adder_4bit.vec‘</a:t>
            </a:r>
          </a:p>
          <a:p>
            <a:endParaRPr lang="en-US" altLang="zh-TW" sz="16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TW" altLang="en-US" sz="1600" b="0" dirty="0" smtClean="0">
                <a:latin typeface="Cambria" panose="02040503050406030204" pitchFamily="18" charset="0"/>
              </a:rPr>
              <a:t>**** </a:t>
            </a:r>
            <a:r>
              <a:rPr lang="en-US" altLang="zh-TW" sz="1600" b="0" dirty="0" smtClean="0">
                <a:latin typeface="Cambria" panose="02040503050406030204" pitchFamily="18" charset="0"/>
              </a:rPr>
              <a:t>include the Adder</a:t>
            </a:r>
            <a:r>
              <a:rPr lang="en-US" altLang="zh-TW" sz="16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****</a:t>
            </a:r>
            <a:endParaRPr lang="en-US" altLang="zh-TW" sz="16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1600" dirty="0">
                <a:latin typeface="Cambria" panose="02040503050406030204" pitchFamily="18" charset="0"/>
                <a:ea typeface="Cambria" panose="02040503050406030204" pitchFamily="18" charset="0"/>
              </a:rPr>
              <a:t>.include </a:t>
            </a:r>
            <a:r>
              <a:rPr lang="en-US" altLang="zh-TW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‘Adder_4bit_SYN_new.sp'</a:t>
            </a:r>
            <a:endParaRPr lang="en-US" altLang="zh-TW" sz="16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869480" y="3761537"/>
            <a:ext cx="6128409" cy="36933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You need to generate the input Vector </a:t>
            </a:r>
            <a:r>
              <a:rPr lang="en-US" altLang="zh-TW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file for </a:t>
            </a:r>
            <a:r>
              <a:rPr lang="en-US" altLang="zh-TW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HSPICE simulation</a:t>
            </a:r>
            <a:endParaRPr lang="en-US" altLang="zh-TW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347028" y="4691735"/>
            <a:ext cx="2626532" cy="33130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5784247" y="4193567"/>
            <a:ext cx="111003" cy="47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3283182" y="5452126"/>
            <a:ext cx="2945002" cy="28838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endCxn id="23" idx="0"/>
          </p:cNvCxnSpPr>
          <p:nvPr/>
        </p:nvCxnSpPr>
        <p:spPr>
          <a:xfrm>
            <a:off x="5534067" y="5740514"/>
            <a:ext cx="361184" cy="3655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774029" y="6106020"/>
            <a:ext cx="4242443" cy="36933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  <a:r>
              <a:rPr lang="en-US" altLang="zh-TW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sp</a:t>
            </a:r>
            <a:r>
              <a:rPr lang="en-US" altLang="zh-TW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is the SPICE netlist you converted above</a:t>
            </a:r>
            <a:endParaRPr lang="en-US" altLang="zh-TW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869480" y="1011200"/>
            <a:ext cx="574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Convert the gate level 4-bit adder to spice.</a:t>
            </a:r>
          </a:p>
          <a:p>
            <a:pPr marL="285750" indent="-285750" algn="just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Measure the delay &amp; power of 4-bit adder by </a:t>
            </a:r>
            <a:r>
              <a:rPr lang="en-US" altLang="zh-TW" sz="2400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Hspice</a:t>
            </a:r>
            <a:r>
              <a:rPr lang="en-US" altLang="zh-TW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69761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psoc3">
      <a:majorFont>
        <a:latin typeface="Arial Narrow"/>
        <a:ea typeface="新細明體"/>
        <a:cs typeface=""/>
      </a:majorFont>
      <a:minorFont>
        <a:latin typeface="Arial Narrow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lpso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soc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soc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soc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soc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soc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soc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LPMD3</Template>
  <TotalTime>32220</TotalTime>
  <Words>279</Words>
  <Application>Microsoft Office PowerPoint</Application>
  <PresentationFormat>如螢幕大小 (4:3)</PresentationFormat>
  <Paragraphs>34</Paragraphs>
  <Slides>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6" baseType="lpstr">
      <vt:lpstr>新細明體</vt:lpstr>
      <vt:lpstr>標楷體</vt:lpstr>
      <vt:lpstr>Arial</vt:lpstr>
      <vt:lpstr>Arial Narrow</vt:lpstr>
      <vt:lpstr>Britannic Bold</vt:lpstr>
      <vt:lpstr>Calibri</vt:lpstr>
      <vt:lpstr>Cambria</vt:lpstr>
      <vt:lpstr>Symbol</vt:lpstr>
      <vt:lpstr>Times New Roman</vt:lpstr>
      <vt:lpstr>Wingdings</vt:lpstr>
      <vt:lpstr>lpsoc3</vt:lpstr>
      <vt:lpstr>Visio</vt:lpstr>
      <vt:lpstr>PowerPoint 簡報</vt:lpstr>
      <vt:lpstr>Construct a 4-bit Adder by verilog</vt:lpstr>
      <vt:lpstr>Synthesis</vt:lpstr>
      <vt:lpstr>Convert to SPICE Netlist </vt:lpstr>
    </vt:vector>
  </TitlesOfParts>
  <Company>NCTU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Access Scheduling Schemes for Systems with Multi-Core Processors</dc:title>
  <dc:creator>derrick</dc:creator>
  <cp:lastModifiedBy>Luwei</cp:lastModifiedBy>
  <cp:revision>2338</cp:revision>
  <dcterms:created xsi:type="dcterms:W3CDTF">2010-07-12T19:41:54Z</dcterms:created>
  <dcterms:modified xsi:type="dcterms:W3CDTF">2022-10-12T15:53:36Z</dcterms:modified>
</cp:coreProperties>
</file>