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A03DAF2-B297-1693-3BC0-9A1CB0DD0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5EF0599-4CAD-099B-AE37-10BB4538E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F204E5D-2EA8-C8D1-7254-99BD8A75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EA5D26-63E3-4360-131A-AFEF5E83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BECA32-E5A5-9DA5-633B-2D1866B6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946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C7A0DD7-78C0-9E3B-9AED-E06FB5E6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081DBFA-035A-0FBA-A975-D8EF9555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EFD556D-4C70-1451-28F4-DFCCBF14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9B1DDB9-D270-2F90-903C-DE426E98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D0BE716-3AEA-EF64-81FC-9E62D57F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970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13CF41A-DD05-67FE-8A12-A4E76C29D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0CEF044-76CE-0756-B1E5-E3DEDFAC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78EF9F4-87B0-7581-C92E-7BF120B2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1C4F805-B5C8-4BCB-D1E7-5D6AD1D3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F57076-1EA2-4825-41BC-FBAA0860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689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13753D6-49B5-08DA-11C1-0E076E06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547CBF5-6D92-E644-62E5-CE7AD673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227B07-5901-95E1-042F-D3370E6B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536942-4BF6-8D7C-D3EC-0ADE5BB6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99791A4-E98C-36E9-AEFB-CE6905D0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21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29D2501-E66C-A110-66FD-0BE8BE55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814DA01-E962-FE84-9EDA-7986613D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FEBD1F8-8AB7-7888-9602-F7F3F90E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126AA02-CACC-FEE9-2FCE-B40F8CC4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EEE6117-C80C-D7D9-6A3C-F2DC508B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936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D6E108C-2C72-1ADF-1E37-64BA0582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079A7E3-166E-C087-6B19-C56FFF5A3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ACA39B03-440D-FDB6-73ED-2704DF33E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23B7FC3-FB54-38B6-81C7-D4E1E933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85AD30C-226C-8E32-4E3D-3649DA1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CFA66E0-7F9D-E197-BF02-D2A26623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468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CF28B41-EA40-5C93-D894-EFA27401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DB07BE4-C4D0-161F-984E-B6389792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BF9C3F0-CB7F-558B-404C-955EE6B2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413434D-E6F9-7C4A-D5EC-F05E1706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381F846-B7A3-4588-3710-7F1F66F4A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46D0785-C4BF-8249-AA6F-E8FA8D0B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54CDCE5-06DE-DEAC-5B5C-92401495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D38651-A2CA-9B1A-D813-B2591638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78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D2E8E70-C80A-8D92-04E1-EC5D8448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893AD31-6DC4-3548-DB7B-56D262A7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80C95414-55A7-B471-E499-E9345323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EB27F8F-DA2A-9675-3A22-4A3BCCA3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874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6D5190F-BA9A-9386-69C2-211AEEBA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036B7A7-2214-C2A4-43E4-D21D95D8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528E17E-6310-DBD6-7CB9-681F0728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6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819E95-891F-3C0C-17C3-AF98A3CB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E49B1CE-CCBA-16D5-142F-34249A7F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577FAFB-9F33-C1A2-B291-A9E75301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0643B20-2010-8922-2242-BA40F4D1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2AA87F1-3CBA-408A-113D-663C1538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22BD9E1-5203-1318-A1EC-143D811C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93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7B6F54-A64B-3AC7-B74E-C62E67DE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8C673E4-1E4A-E2B1-D900-88660C625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EFA88B0-8D3D-94A6-955A-EE569A951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ACEA1DD-AA09-6EF1-0135-DA42B0D4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66CBEED-9C54-7618-064C-AB559179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F281553-2635-C54B-9C06-4F43B6E3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54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2DE00F6-F307-B2B7-7444-FF76B339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2CDE0BE-D71E-49E5-F127-1FDA4C9BF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2D48199-FA47-206E-2ABF-2AEEEC8B1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585E-ACD4-4AAC-B716-2F0D7819E9B7}" type="datetimeFigureOut">
              <a:rPr lang="fi-FI" smtClean="0"/>
              <a:t>29.10.2024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10E0FA1-037E-8119-D19C-62C6049F7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A8B9470-F132-7A02-3E3C-42E8A77A2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A6FB-E515-4BFC-B94C-41AF3C1CEE7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481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wto.org/assets/UserGuide/TechnicalNotes_e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lkaisut.valtioneuvosto.fi/handle/10024/162585" TargetMode="External"/><Relationship Id="rId2" Type="http://schemas.openxmlformats.org/officeDocument/2006/relationships/hyperlink" Target="https://github.com/pttry/ficom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ttry/ficomp/blob/master/data-raw/get_ECFIN_weights.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D0A216-25B4-EB99-CC8A-C2D4467F5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Palvelukaupan data WTO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390E07F-9EDE-FED1-04EA-BAEBEF62D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09.10.2024</a:t>
            </a:r>
          </a:p>
        </p:txBody>
      </p:sp>
    </p:spTree>
    <p:extLst>
      <p:ext uri="{BB962C8B-B14F-4D97-AF65-F5344CB8AC3E}">
        <p14:creationId xmlns:p14="http://schemas.microsoft.com/office/powerpoint/2010/main" val="416308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4AC33A-54A7-6EC2-F0C2-916054CC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Total </a:t>
            </a:r>
            <a:r>
              <a:rPr lang="fi-FI" dirty="0" err="1"/>
              <a:t>services</a:t>
            </a:r>
            <a:r>
              <a:rPr lang="fi-FI" dirty="0"/>
              <a:t> v. </a:t>
            </a:r>
            <a:r>
              <a:rPr lang="fi-FI" dirty="0" err="1"/>
              <a:t>commercial</a:t>
            </a:r>
            <a:r>
              <a:rPr lang="fi-FI" dirty="0"/>
              <a:t> </a:t>
            </a:r>
            <a:r>
              <a:rPr lang="fi-FI" dirty="0" err="1"/>
              <a:t>services</a:t>
            </a:r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E82CAEA-BE58-5CCB-EE4E-47E1BB5CA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Total </a:t>
            </a:r>
            <a:r>
              <a:rPr lang="fi-FI" b="1" dirty="0" err="1"/>
              <a:t>services</a:t>
            </a:r>
            <a:r>
              <a:rPr lang="fi-FI" dirty="0"/>
              <a:t>: dataa saatavilla kuukausittain.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Commercial </a:t>
            </a:r>
            <a:r>
              <a:rPr lang="fi-FI" b="1" dirty="0" err="1"/>
              <a:t>services</a:t>
            </a:r>
            <a:r>
              <a:rPr lang="fi-FI" dirty="0"/>
              <a:t>: dataa saatavilla vain kvartaaleittain.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i="1" dirty="0"/>
              <a:t>Data are jointly produced with </a:t>
            </a:r>
            <a:r>
              <a:rPr lang="en-US" b="1" i="1" dirty="0"/>
              <a:t>UNCTAD</a:t>
            </a:r>
            <a:r>
              <a:rPr lang="en-US" i="1" dirty="0"/>
              <a:t>. Data are compiled from </a:t>
            </a:r>
            <a:r>
              <a:rPr lang="en-US" b="1" i="1" dirty="0"/>
              <a:t>Eurostat, the International Monetary Fund (IMF), </a:t>
            </a:r>
            <a:r>
              <a:rPr lang="en-US" i="1" dirty="0"/>
              <a:t>and </a:t>
            </a:r>
            <a:r>
              <a:rPr lang="en-US" b="1" i="1" dirty="0"/>
              <a:t>national statistical sources.</a:t>
            </a:r>
            <a:r>
              <a:rPr lang="en-US" i="1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Total </a:t>
            </a:r>
            <a:r>
              <a:rPr lang="fi-FI" dirty="0" err="1"/>
              <a:t>services</a:t>
            </a:r>
            <a:r>
              <a:rPr lang="fi-FI" dirty="0"/>
              <a:t> v. </a:t>
            </a:r>
            <a:r>
              <a:rPr lang="fi-FI" dirty="0" err="1"/>
              <a:t>commercial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: mikä ero? </a:t>
            </a:r>
          </a:p>
          <a:p>
            <a:endParaRPr lang="fi-FI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14" name="Kuva 13">
            <a:extLst>
              <a:ext uri="{FF2B5EF4-FFF2-40B4-BE49-F238E27FC236}">
                <a16:creationId xmlns:a16="http://schemas.microsoft.com/office/drawing/2014/main" id="{A1FBC434-1CF8-D8D3-1A79-FA04D230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06" y="1474447"/>
            <a:ext cx="7115794" cy="3909106"/>
          </a:xfrm>
          <a:prstGeom prst="rect">
            <a:avLst/>
          </a:prstGeom>
        </p:spPr>
      </p:pic>
      <p:sp>
        <p:nvSpPr>
          <p:cNvPr id="15" name="Ellipsi 14">
            <a:extLst>
              <a:ext uri="{FF2B5EF4-FFF2-40B4-BE49-F238E27FC236}">
                <a16:creationId xmlns:a16="http://schemas.microsoft.com/office/drawing/2014/main" id="{FD77D4D9-4BAF-33F0-5F6C-01A767F9F5F4}"/>
              </a:ext>
            </a:extLst>
          </p:cNvPr>
          <p:cNvSpPr/>
          <p:nvPr/>
        </p:nvSpPr>
        <p:spPr>
          <a:xfrm>
            <a:off x="10144125" y="2944019"/>
            <a:ext cx="1038225" cy="1104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932AD45F-9C5B-6A3D-3F1E-8A7A81FC94C1}"/>
              </a:ext>
            </a:extLst>
          </p:cNvPr>
          <p:cNvSpPr/>
          <p:nvPr/>
        </p:nvSpPr>
        <p:spPr>
          <a:xfrm>
            <a:off x="5286375" y="4943475"/>
            <a:ext cx="3028950" cy="373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1CA38E9C-EAF9-9C52-3738-14A069558686}"/>
              </a:ext>
            </a:extLst>
          </p:cNvPr>
          <p:cNvSpPr txBox="1"/>
          <p:nvPr/>
        </p:nvSpPr>
        <p:spPr>
          <a:xfrm>
            <a:off x="962025" y="6115050"/>
            <a:ext cx="89058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Kuvan lähde: </a:t>
            </a:r>
            <a:r>
              <a:rPr lang="fi-FI" dirty="0">
                <a:hlinkClick r:id="rId3"/>
              </a:rPr>
              <a:t>TechnicalNotes_en.pdf (wto.org)</a:t>
            </a:r>
            <a:endParaRPr lang="fi-FI" dirty="0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5800A150-04B0-94B9-0476-D76375065241}"/>
              </a:ext>
            </a:extLst>
          </p:cNvPr>
          <p:cNvSpPr/>
          <p:nvPr/>
        </p:nvSpPr>
        <p:spPr>
          <a:xfrm>
            <a:off x="7439025" y="1474447"/>
            <a:ext cx="1137928" cy="2972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41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uva 6">
            <a:extLst>
              <a:ext uri="{FF2B5EF4-FFF2-40B4-BE49-F238E27FC236}">
                <a16:creationId xmlns:a16="http://schemas.microsoft.com/office/drawing/2014/main" id="{81490EE7-DCC9-378B-B798-886C42DEA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037"/>
            <a:ext cx="6335576" cy="4532312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16A45B10-614A-3941-B3AD-7FDE105F9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5913"/>
            <a:ext cx="6335576" cy="45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5CE4CC76-B7DF-F28F-B9EC-717B8D69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1495425"/>
            <a:ext cx="6091474" cy="4357687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AE5426C-7EAC-201A-9BF8-93ED80B18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76" y="1419225"/>
            <a:ext cx="6317823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6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9F9D7A14-26B1-F411-ACDD-BE9460D9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747712"/>
            <a:ext cx="74961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7F21C5C8-3F3F-9862-41FE-4BF2E2057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3267075"/>
            <a:ext cx="4895850" cy="3502367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2FD5BE7E-375B-DA33-4987-1F9B681E3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019641" cy="359092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63E557EC-A73D-062F-7761-00F7364B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75183"/>
            <a:ext cx="5019641" cy="3590925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53272F40-9353-1262-4F1C-F92CB4C29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1"/>
            <a:ext cx="4819650" cy="34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5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6B160148-FA64-A4D0-B9E1-B3711E739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05258"/>
            <a:ext cx="5657850" cy="4047483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2B15535A-1E87-D9C0-308B-43BEF7BF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7" y="1452955"/>
            <a:ext cx="5591175" cy="3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150E53EE-1FB5-EF58-49D4-4A937159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747712"/>
            <a:ext cx="74961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4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548FEB1-5626-F06F-289C-93A5A685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Palaute: </a:t>
            </a:r>
            <a:r>
              <a:rPr lang="fi-FI" dirty="0" err="1"/>
              <a:t>todo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20F4DF-2582-AE17-E69B-DB1E4B99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i-FI" dirty="0"/>
              <a:t>Selvitä että vastaako TK:n kansantalouden tilinpidon data</a:t>
            </a:r>
          </a:p>
          <a:p>
            <a:r>
              <a:rPr lang="fi-FI" dirty="0"/>
              <a:t>Laske meidän vientipainoilla</a:t>
            </a:r>
          </a:p>
          <a:p>
            <a:r>
              <a:rPr lang="fi-FI" dirty="0"/>
              <a:t>Kaksoiskauppapaino: IMF, BIS, ECFIN (paras)</a:t>
            </a:r>
          </a:p>
          <a:p>
            <a:pPr lvl="1"/>
            <a:r>
              <a:rPr lang="fi-FI" dirty="0"/>
              <a:t>R-koodi lukemaan painot: Jannen sähköposti (otsikolla kaksoiskauppapainot)</a:t>
            </a:r>
          </a:p>
          <a:p>
            <a:pPr lvl="1"/>
            <a:r>
              <a:rPr lang="fi-FI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https://github.com/pttry/ficomp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fi-FI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https://julkaisut.valtioneuvosto.fi/handle/10024/162585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fi-FI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https://github.com/pttry/ficomp/blob/master/data-raw/get_ECFIN_weights.R</a:t>
            </a:r>
            <a:endParaRPr lang="fi-FI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fi-FI" sz="1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https://economy-finance.ec.europa.eu/economic-research-and-databases/economic-databases/price-and-cost-competitiveness/price-and-cost-competitiveness-data-section_en</a:t>
            </a:r>
            <a:endParaRPr lang="fi-FI" dirty="0"/>
          </a:p>
          <a:p>
            <a:pPr lvl="1"/>
            <a:r>
              <a:rPr lang="fi-FI" dirty="0"/>
              <a:t>Voi myös laskea painot suoraan datasta</a:t>
            </a:r>
          </a:p>
          <a:p>
            <a:r>
              <a:rPr lang="fi-FI" dirty="0"/>
              <a:t>Eroaako Suomen kysyntä maailman kysynnästä: laske painot maittain</a:t>
            </a:r>
          </a:p>
          <a:p>
            <a:pPr lvl="1"/>
            <a:r>
              <a:rPr lang="fi-FI" dirty="0"/>
              <a:t>Suomen vienti ei suuntaudu samalla tavalla kuin koko maailman kysyntä. Painottaa sen sillä miten nykyinen vienti suuntautuu (suurin osa Suomen vientiä kohdistunee Eurooppaan ~ ½). Jossain määrin poikkeaa siitä koko maailman kysynnästä. Pystyy vastaamaan siihen miksi Suomen vienti on hitaampaa kuin koko maailman vientikysyntä: vientikysyntä Suomen vientikohteissa alhaisempaa kasvua kuin koko maailman vientikysyntä. </a:t>
            </a:r>
          </a:p>
          <a:p>
            <a:r>
              <a:rPr lang="fi-FI" dirty="0"/>
              <a:t>Miten hyvin yhteydessä suomen vienti on maailman kysyntään </a:t>
            </a:r>
          </a:p>
          <a:p>
            <a:pPr lvl="1"/>
            <a:r>
              <a:rPr lang="fi-FI" dirty="0"/>
              <a:t>Jos suomen palvelukauppa kasvanut hitaammin kuin maailman kysyntä 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6225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260</Words>
  <Application>Microsoft Office PowerPoint</Application>
  <PresentationFormat>Laajakuva</PresentationFormat>
  <Paragraphs>22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Office-teema</vt:lpstr>
      <vt:lpstr>Palvelukaupan data WTO</vt:lpstr>
      <vt:lpstr>Total services v. commercial services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Palaute: todo</vt:lpstr>
    </vt:vector>
  </TitlesOfParts>
  <Company>Suomen valtion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Palvelukaupan data WTO</dc:title>
  <dc:creator>Järvenranta Tatu (VM)</dc:creator>
  <cp:lastModifiedBy>Järvenranta Tatu (VM)</cp:lastModifiedBy>
  <cp:revision>35</cp:revision>
  <dcterms:created xsi:type="dcterms:W3CDTF">2024-10-07T08:14:19Z</dcterms:created>
  <dcterms:modified xsi:type="dcterms:W3CDTF">2024-10-29T13:20:37Z</dcterms:modified>
</cp:coreProperties>
</file>