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77" r:id="rId9"/>
    <p:sldId id="263" r:id="rId10"/>
    <p:sldId id="266" r:id="rId11"/>
    <p:sldId id="267" r:id="rId12"/>
    <p:sldId id="268" r:id="rId13"/>
    <p:sldId id="269" r:id="rId14"/>
    <p:sldId id="274" r:id="rId15"/>
    <p:sldId id="282" r:id="rId16"/>
    <p:sldId id="286" r:id="rId17"/>
    <p:sldId id="287" r:id="rId18"/>
    <p:sldId id="270" r:id="rId19"/>
    <p:sldId id="271" r:id="rId20"/>
    <p:sldId id="275" r:id="rId21"/>
    <p:sldId id="278" r:id="rId22"/>
    <p:sldId id="279" r:id="rId23"/>
    <p:sldId id="280" r:id="rId24"/>
    <p:sldId id="273" r:id="rId25"/>
    <p:sldId id="283" r:id="rId26"/>
    <p:sldId id="284" r:id="rId2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0FC711-0501-FCB3-B32B-9DA41C721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5E314083-CD6B-ECFD-66B4-E12E21CC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29334C9-0DAB-31FE-8ED7-8F376020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4F2C858-3CC7-E560-632F-BC0AA428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57ACA72-813A-A167-50F8-7CBEEADF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2883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13B4631-2094-632B-6141-0D43F263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1887421-D4C6-9D6D-AC59-301DD68EE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0DE5158-5231-2CFC-0BD7-CFFAAD18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A2D4E76-50A6-D66E-0575-2275AAA1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E03C1AB-0316-103F-7567-2B528533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470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3583ED1-A789-8B9C-7E4B-E95FD3362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06F6BF08-877A-7C10-04E4-099EA00D2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CE8EC67-5432-E198-6A17-7BDBDD79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FDDDCA-2E70-AB19-17B2-205AFDFF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E99BFC3-BFBB-6AE2-82A8-D6873E9B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05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4CB1145-CDF5-197A-51ED-0703992E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2C6B50A-3346-2D86-D5C3-0B6FD038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67CDF35-8221-213F-AEB5-C08928F7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DCADFBC-4AB8-3CBD-00D8-C43D7A0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FA2C7DD-E2EA-D70F-E84C-6D1D9107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81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BD1B7AA-5FA0-0D51-86D0-55FE615F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59B0371-7F41-117A-0B05-560B12E82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43D2010-A9FA-77F4-204A-DA0F14B5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8B6EFB2-78EA-758A-DFD9-5BA72FE3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2203FFA-E063-ABF2-5796-7908BFCC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062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1B4677-2507-93A3-F8B5-62C177E8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AE0683F-65E2-0D68-4EE2-464D5DA17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EA541E4-EA02-4402-3F40-FD651280E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79A8870-70C9-8E1C-B698-546031DC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DBD5AF1-B990-8813-3EB8-D8DAB93A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A1BBBCF-A95E-F974-86AF-E9634DDC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26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44A5533-1E9F-4AC1-B103-90CC58FF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F644BCC-BE42-55E6-3927-C77B5AC41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3B51DB1-549C-B195-1D55-0853F21D7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C4B578F-5310-3492-2D87-1EAC9A1BD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016A3E3E-C5BC-4D34-C742-01EA01AD1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88B4E44-CFCC-34CD-E271-697F8A3A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DF94B2B6-0A21-8996-4CE2-E9406DB0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2F515D5-29DB-6C6B-ABA7-CBF08A2D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206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CFC1CC8-D80A-D7D3-F308-A935C98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081C5F8-FAF9-DE2E-F00C-64FD092B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5D4A00B5-9229-2E2B-AECA-86294B23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F5BC3E2-BFDE-3ACA-62A4-5BAD6AC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442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AE0E147A-03DA-8A1D-8A91-7686213E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24A8F45-FE64-35AF-6BCE-184D831C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C680B2E8-DB70-FB35-8B6A-CE9F5EE1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68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DBC682-AB46-A4F3-8479-9E730C98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EF85F4-72F0-9F8B-7429-308B985EB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F346B4B-2CB5-024C-FE52-9C8A0134C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F6D325C-26F7-3FB9-FBDB-DFFC8966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FC9D826-E2D5-8FE1-CEE4-413BBA2A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1BED161-54F4-811E-C221-872A9D61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325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3F93F9A-A896-AEED-867A-9712E4CD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942F584-734F-B016-802B-6362C78FA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63980F6-58FC-2024-EA9A-8D1680C5E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2496B95-77AA-731E-9AD2-A79A6FD0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33D0F0D-4E25-5E60-53E9-0394E1EC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3153B72-63A0-1A63-29D3-99D371EA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94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A25EE71E-F207-0EB5-0A77-44C3C431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D0F376D-CD33-F950-E037-2F1C9F4A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AFCB570-11DB-2CA0-9761-992252F9C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94BC-0AF6-489F-A580-EC6BC32B853D}" type="datetimeFigureOut">
              <a:rPr lang="fi-FI" smtClean="0"/>
              <a:t>24.9.2024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94F4BD9-4816-02A8-6EAC-68BAE07CE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FF47EBC-438E-AEC8-4CAD-8578E3182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08A3A-3D38-46A5-A11F-7F24A3B0A3D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38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fi/julkaisu/cln4dl3sz55zc0avtatx5zqz4" TargetMode="External"/><Relationship Id="rId2" Type="http://schemas.openxmlformats.org/officeDocument/2006/relationships/hyperlink" Target="https://kauppapolitiikka.fi/viedaan-palveluja-mutta-mit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4304758-66E3-1138-609E-EA7A4C3DFA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Palvelutaseen heikkeneminen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F1CE173-2B55-84B0-86AE-25D42D91B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24.09.2024</a:t>
            </a:r>
          </a:p>
        </p:txBody>
      </p:sp>
    </p:spTree>
    <p:extLst>
      <p:ext uri="{BB962C8B-B14F-4D97-AF65-F5344CB8AC3E}">
        <p14:creationId xmlns:p14="http://schemas.microsoft.com/office/powerpoint/2010/main" val="317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26B326B5-B289-DBA3-CF1D-57EAD0967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68B5EC2F-6900-CC16-A3E3-64C65C89F2F6}"/>
              </a:ext>
            </a:extLst>
          </p:cNvPr>
          <p:cNvSpPr txBox="1"/>
          <p:nvPr/>
        </p:nvSpPr>
        <p:spPr>
          <a:xfrm>
            <a:off x="361950" y="6287822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Sis. Espanja, Italia, Kreikka, Kroatia, Kypros, Portugali, Ranska ja Turkki</a:t>
            </a:r>
          </a:p>
        </p:txBody>
      </p:sp>
    </p:spTree>
    <p:extLst>
      <p:ext uri="{BB962C8B-B14F-4D97-AF65-F5344CB8AC3E}">
        <p14:creationId xmlns:p14="http://schemas.microsoft.com/office/powerpoint/2010/main" val="2774052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isällön paikkamerkki 9">
            <a:extLst>
              <a:ext uri="{FF2B5EF4-FFF2-40B4-BE49-F238E27FC236}">
                <a16:creationId xmlns:a16="http://schemas.microsoft.com/office/drawing/2014/main" id="{19A4689A-FCE2-1403-9FD4-856B5E104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0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03CCD9A5-95D6-EF7D-4CA0-AE47350BD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8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259A4465-FEFA-6BB8-A892-077C1E095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346F9347-7A63-21EC-6DE5-F70D1A99DB71}"/>
              </a:ext>
            </a:extLst>
          </p:cNvPr>
          <p:cNvSpPr txBox="1"/>
          <p:nvPr/>
        </p:nvSpPr>
        <p:spPr>
          <a:xfrm>
            <a:off x="361949" y="6287822"/>
            <a:ext cx="10344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Ed. 12 kvartaalin aikana aikasarjojen (1. differenssi) korrelaatio 0.76. Koko sarja 0.70.</a:t>
            </a:r>
          </a:p>
        </p:txBody>
      </p:sp>
    </p:spTree>
    <p:extLst>
      <p:ext uri="{BB962C8B-B14F-4D97-AF65-F5344CB8AC3E}">
        <p14:creationId xmlns:p14="http://schemas.microsoft.com/office/powerpoint/2010/main" val="221972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A0A5348A-D38C-7BFB-F641-D4C9CB591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5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431118B6-DA5C-38C7-04DB-44E47C211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31" y="191686"/>
            <a:ext cx="9181138" cy="64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93ED6B6E-8231-FB62-F9A8-FA3B474E8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743" y="342821"/>
            <a:ext cx="8752513" cy="617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63E41E7-E9F1-CA1E-DA25-308BB9E2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USA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6C5B766-E2C9-8697-07D3-5E3DE0E2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fi-FI" dirty="0"/>
              <a:t>Birgitta Berg-</a:t>
            </a:r>
            <a:r>
              <a:rPr lang="fi-FI" dirty="0" err="1"/>
              <a:t>Adersson</a:t>
            </a:r>
            <a:r>
              <a:rPr lang="fi-FI" dirty="0"/>
              <a:t> (ETLA) 9/2023: ”</a:t>
            </a:r>
            <a:r>
              <a:rPr lang="fi-FI" i="1" dirty="0"/>
              <a:t>Palveluviennin kehitys on pitkälti </a:t>
            </a:r>
            <a:r>
              <a:rPr lang="fi-FI" b="1" i="1" u="sng" dirty="0"/>
              <a:t>yhden sektorin </a:t>
            </a:r>
            <a:r>
              <a:rPr lang="fi-FI" i="1" dirty="0"/>
              <a:t>eli tietojenkäsittelypalvelujen alle luokiteltavan viennin ja </a:t>
            </a:r>
            <a:r>
              <a:rPr lang="fi-FI" b="1" i="1" u="sng" dirty="0"/>
              <a:t>yhden vientimaan </a:t>
            </a:r>
            <a:r>
              <a:rPr lang="fi-FI" i="1" dirty="0"/>
              <a:t>eli Yhdysvaltojen varassa. Siksi kehitys on hyvin </a:t>
            </a:r>
            <a:r>
              <a:rPr lang="fi-FI" b="1" i="1" u="sng" dirty="0"/>
              <a:t>haavoittuvainen</a:t>
            </a:r>
            <a:r>
              <a:rPr lang="fi-FI" dirty="0"/>
              <a:t>”. </a:t>
            </a:r>
            <a:r>
              <a:rPr lang="fi-FI" dirty="0">
                <a:hlinkClick r:id="rId2"/>
              </a:rPr>
              <a:t>Kauppapolitiikka | Viedään palveluja, mutta mitä?</a:t>
            </a:r>
            <a:endParaRPr lang="fi-FI" dirty="0"/>
          </a:p>
          <a:p>
            <a:pPr algn="just"/>
            <a:r>
              <a:rPr lang="fi-FI" dirty="0"/>
              <a:t>Tilastokeskus: </a:t>
            </a:r>
            <a:r>
              <a:rPr lang="fi-FI" b="0" i="0" dirty="0">
                <a:solidFill>
                  <a:srgbClr val="000000"/>
                </a:solidFill>
                <a:effectLst/>
              </a:rPr>
              <a:t>Suomen palveluiden ulkomaankauppa keskittyy </a:t>
            </a:r>
            <a:r>
              <a:rPr lang="fi-FI" b="1" i="0" dirty="0">
                <a:solidFill>
                  <a:srgbClr val="000000"/>
                </a:solidFill>
                <a:effectLst/>
              </a:rPr>
              <a:t>teollisuuden</a:t>
            </a:r>
            <a:r>
              <a:rPr lang="fi-FI" b="0" i="0" dirty="0">
                <a:solidFill>
                  <a:srgbClr val="000000"/>
                </a:solidFill>
                <a:effectLst/>
              </a:rPr>
              <a:t> toimialan </a:t>
            </a:r>
            <a:r>
              <a:rPr lang="fi-FI" b="1" i="0" dirty="0">
                <a:solidFill>
                  <a:srgbClr val="000000"/>
                </a:solidFill>
                <a:effectLst/>
              </a:rPr>
              <a:t>suuriin</a:t>
            </a:r>
            <a:r>
              <a:rPr lang="fi-FI" b="0" i="0" dirty="0">
                <a:solidFill>
                  <a:srgbClr val="000000"/>
                </a:solidFill>
                <a:effectLst/>
              </a:rPr>
              <a:t>, yli 250 henkilöä työllistäviin yrityksiin. Vuonna 2022 teollisuuden suuret yritykset muodostivat palveluiden viennistä </a:t>
            </a:r>
            <a:r>
              <a:rPr lang="fi-FI" b="1" i="0" dirty="0">
                <a:solidFill>
                  <a:srgbClr val="000000"/>
                </a:solidFill>
                <a:effectLst/>
              </a:rPr>
              <a:t>40 % </a:t>
            </a:r>
            <a:r>
              <a:rPr lang="fi-FI" b="0" i="0" dirty="0">
                <a:solidFill>
                  <a:srgbClr val="000000"/>
                </a:solidFill>
                <a:effectLst/>
              </a:rPr>
              <a:t>ja tuonnista </a:t>
            </a:r>
            <a:r>
              <a:rPr lang="fi-FI" b="1" i="0" dirty="0">
                <a:solidFill>
                  <a:srgbClr val="000000"/>
                </a:solidFill>
                <a:effectLst/>
              </a:rPr>
              <a:t>33 %. </a:t>
            </a:r>
            <a:r>
              <a:rPr lang="fi-FI" dirty="0">
                <a:hlinkClick r:id="rId3"/>
              </a:rPr>
              <a:t>Suuret teollisuusyritykset hallitsevat palveluiden ulkomaankauppaa - Tilastokeskus (stat.fi)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0854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isällön paikkamerkki 10">
            <a:extLst>
              <a:ext uri="{FF2B5EF4-FFF2-40B4-BE49-F238E27FC236}">
                <a16:creationId xmlns:a16="http://schemas.microsoft.com/office/drawing/2014/main" id="{86EC34D7-6ED0-B16E-F920-DC4D27002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166" y="1845844"/>
            <a:ext cx="9053668" cy="3166311"/>
          </a:xfrm>
        </p:spPr>
      </p:pic>
    </p:spTree>
    <p:extLst>
      <p:ext uri="{BB962C8B-B14F-4D97-AF65-F5344CB8AC3E}">
        <p14:creationId xmlns:p14="http://schemas.microsoft.com/office/powerpoint/2010/main" val="416235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DC427207-B7F6-E06C-40F8-D3CC1745C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131" y="1655341"/>
            <a:ext cx="8689737" cy="3547317"/>
          </a:xfrm>
        </p:spPr>
      </p:pic>
    </p:spTree>
    <p:extLst>
      <p:ext uri="{BB962C8B-B14F-4D97-AF65-F5344CB8AC3E}">
        <p14:creationId xmlns:p14="http://schemas.microsoft.com/office/powerpoint/2010/main" val="36486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06AF96A5-A744-5D3A-0FD8-0309A0C15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3" y="529130"/>
            <a:ext cx="9039233" cy="579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6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isällön paikkamerkki 12">
            <a:extLst>
              <a:ext uri="{FF2B5EF4-FFF2-40B4-BE49-F238E27FC236}">
                <a16:creationId xmlns:a16="http://schemas.microsoft.com/office/drawing/2014/main" id="{74BD98EE-5C6C-DF68-6079-15761A5A1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472" y="1990175"/>
            <a:ext cx="9161055" cy="2877649"/>
          </a:xfrm>
        </p:spPr>
      </p:pic>
    </p:spTree>
    <p:extLst>
      <p:ext uri="{BB962C8B-B14F-4D97-AF65-F5344CB8AC3E}">
        <p14:creationId xmlns:p14="http://schemas.microsoft.com/office/powerpoint/2010/main" val="52180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CFA12B-8ED6-9AD4-B14D-7304AA69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Hollanti ja Irlanti</a:t>
            </a:r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54AFF09A-FA3C-4D0A-7128-F003F11D50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4237"/>
            <a:ext cx="5181600" cy="3654114"/>
          </a:xfrm>
          <a:prstGeom prst="rect">
            <a:avLst/>
          </a:prstGeom>
        </p:spPr>
      </p:pic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FEE9E32A-9836-099F-8180-A30F2D5C95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4237"/>
            <a:ext cx="5181600" cy="36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EA08854-4741-6ED0-4D29-85A723D5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Pohjoismaat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33B63288-220A-680E-36DA-1D24C4C9D6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4237"/>
            <a:ext cx="5181600" cy="3654114"/>
          </a:xfrm>
          <a:prstGeom prst="rect">
            <a:avLst/>
          </a:prstGeom>
        </p:spPr>
      </p:pic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98BD1699-D18A-D14E-E4A5-C1ACF94407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4237"/>
            <a:ext cx="5181600" cy="36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6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1F4D2B-F80F-2659-34BC-86B9A1F1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Saksa ja Intia</a:t>
            </a:r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642592B8-C96E-68E7-044E-8B8F25108D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74237"/>
            <a:ext cx="5181600" cy="3654114"/>
          </a:xfrm>
          <a:prstGeom prst="rect">
            <a:avLst/>
          </a:prstGeom>
        </p:spPr>
      </p:pic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AB8945DE-3444-C00B-15DF-AE5743125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4237"/>
            <a:ext cx="5181600" cy="365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3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7BABB72-4330-87C8-0BA7-57C27028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TK:n kommentit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59D1663-7FC1-08FD-49FD-003FA151F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600" b="1" dirty="0"/>
              <a:t>Televiestintä-, tietotekniikka- ja tietopalveluiden </a:t>
            </a:r>
            <a:r>
              <a:rPr lang="fi-FI" sz="2600" dirty="0"/>
              <a:t>USA:n viennissä merkittävä lasku vuoden 2021 huipusta.</a:t>
            </a:r>
            <a:endParaRPr lang="fi-FI" sz="2600" b="1" dirty="0"/>
          </a:p>
          <a:p>
            <a:r>
              <a:rPr lang="fi-FI" sz="2600" b="1" dirty="0"/>
              <a:t>Muut liike-elämän palvelut </a:t>
            </a:r>
            <a:r>
              <a:rPr lang="fi-FI" sz="2600" dirty="0"/>
              <a:t>mahdollistavat vientiä: eräänlainen välituote. </a:t>
            </a:r>
          </a:p>
          <a:p>
            <a:pPr lvl="1"/>
            <a:r>
              <a:rPr lang="fi-FI" sz="2600" dirty="0"/>
              <a:t>Tuonti ei välttämättä jaksotu samoin kuin lopullinen vienti. </a:t>
            </a:r>
          </a:p>
          <a:p>
            <a:pPr lvl="1"/>
            <a:r>
              <a:rPr lang="fi-FI" sz="2600" dirty="0"/>
              <a:t>Erä sisältää myös konsernien sisäiset rahaliikkeet (esim. ostot ja kulujen jaot).</a:t>
            </a:r>
          </a:p>
          <a:p>
            <a:r>
              <a:rPr lang="fi-FI" sz="2600" dirty="0"/>
              <a:t>H1: Käsitteellisen rajan ylitys: osa palvelukaupasta on siirtynyt tavarakaupaksi.</a:t>
            </a:r>
          </a:p>
          <a:p>
            <a:r>
              <a:rPr lang="fi-FI" sz="2600" dirty="0"/>
              <a:t>H2: Globaalin talouskasvun hiljentyminen välittyy nopeammin vientiin kuin tuontiin.</a:t>
            </a:r>
          </a:p>
        </p:txBody>
      </p:sp>
    </p:spTree>
    <p:extLst>
      <p:ext uri="{BB962C8B-B14F-4D97-AF65-F5344CB8AC3E}">
        <p14:creationId xmlns:p14="http://schemas.microsoft.com/office/powerpoint/2010/main" val="1329789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9FD69E-C883-16A1-6B37-CAC61990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TK:n kommentit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9D2DB8-F330-9E27-E53E-14F0C966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Palvelukauppa(</a:t>
            </a:r>
            <a:r>
              <a:rPr lang="fi-FI" dirty="0" err="1"/>
              <a:t>kin</a:t>
            </a:r>
            <a:r>
              <a:rPr lang="fi-FI" dirty="0"/>
              <a:t>) Suomessa keskittynyt suurille </a:t>
            </a:r>
            <a:r>
              <a:rPr lang="fi-FI" b="1" u="sng" dirty="0"/>
              <a:t>teollisuusyrityksille</a:t>
            </a:r>
            <a:r>
              <a:rPr lang="fi-FI" dirty="0"/>
              <a:t>!</a:t>
            </a:r>
          </a:p>
          <a:p>
            <a:r>
              <a:rPr lang="fi-FI" dirty="0"/>
              <a:t>Siirtohinnoittelu (todennäköisesti) merkittävä selittäjä Ruotsin ja Tanskan kohdalla: </a:t>
            </a:r>
            <a:r>
              <a:rPr lang="fi-FI" b="1" dirty="0"/>
              <a:t>muissa liike-elämän palveluissa</a:t>
            </a:r>
            <a:r>
              <a:rPr lang="fi-FI" dirty="0"/>
              <a:t> tuonnin vahva kasvu.</a:t>
            </a:r>
          </a:p>
          <a:p>
            <a:r>
              <a:rPr lang="fi-FI" dirty="0"/>
              <a:t>Irlanti: alustojen kautta myyvien yritysten maksamat myyntikomissiot, mainonta ja IT-palvelut mahdollinen selittävä tekijä.</a:t>
            </a:r>
          </a:p>
          <a:p>
            <a:r>
              <a:rPr lang="fi-FI" dirty="0"/>
              <a:t>Hollanti: Tuotannollisten palveluiden (kokoaminen, merkitseminen, pakkaus etc.) kasvu. </a:t>
            </a:r>
            <a:r>
              <a:rPr lang="fi-FI" dirty="0">
                <a:sym typeface="Wingdings" panose="05000000000000000000" pitchFamily="2" charset="2"/>
              </a:rPr>
              <a:t> liittyy globaalin tuotannon trendiin ja valmistuttamiseen ulkomailla. </a:t>
            </a:r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52426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FD3C88-03E6-C00C-ED53-68014718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Yhteenveto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98E89B6-4C3A-7BCF-CBC1-3A3D7B48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Palveluita ulkoistetaan: Intia ja Hollanti.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IT-jättien verosuunnittelu: Irlanti.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Pohjoismaisten konsernien siirtohinnoittelu.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Televiestintä ym. palveluiden vienti Yhdysvaltoihin tökkii.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Turismi: vähän vientiä paljon tuontia.</a:t>
            </a:r>
          </a:p>
        </p:txBody>
      </p:sp>
    </p:spTree>
    <p:extLst>
      <p:ext uri="{BB962C8B-B14F-4D97-AF65-F5344CB8AC3E}">
        <p14:creationId xmlns:p14="http://schemas.microsoft.com/office/powerpoint/2010/main" val="397243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isällön paikkamerkki 6">
            <a:extLst>
              <a:ext uri="{FF2B5EF4-FFF2-40B4-BE49-F238E27FC236}">
                <a16:creationId xmlns:a16="http://schemas.microsoft.com/office/drawing/2014/main" id="{096231FD-61D5-43DF-C8AB-C43822421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1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ruutu 5">
            <a:extLst>
              <a:ext uri="{FF2B5EF4-FFF2-40B4-BE49-F238E27FC236}">
                <a16:creationId xmlns:a16="http://schemas.microsoft.com/office/drawing/2014/main" id="{093E199C-3770-C0FD-68CD-9F363BC6B850}"/>
              </a:ext>
            </a:extLst>
          </p:cNvPr>
          <p:cNvSpPr txBox="1"/>
          <p:nvPr/>
        </p:nvSpPr>
        <p:spPr>
          <a:xfrm>
            <a:off x="287323" y="6287822"/>
            <a:ext cx="941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TK: Q4 hypyt enimmäkseen kirjanpidollisista syistä: tuloja ja menoja kirjataan vasta vuoden lopulla. </a:t>
            </a:r>
          </a:p>
        </p:txBody>
      </p:sp>
      <p:pic>
        <p:nvPicPr>
          <p:cNvPr id="9" name="Sisällön paikkamerkki 8">
            <a:extLst>
              <a:ext uri="{FF2B5EF4-FFF2-40B4-BE49-F238E27FC236}">
                <a16:creationId xmlns:a16="http://schemas.microsoft.com/office/drawing/2014/main" id="{81A79B35-EC2F-F716-773D-E63D0E476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057" y="200846"/>
            <a:ext cx="8677886" cy="611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D5B47570-89BC-20A2-0DC8-F6310FD7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248F93AA-11D4-7D94-8F77-7E48F4F0D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774124-18C0-5D36-D24E-5EF6D82E9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4000" dirty="0"/>
              <a:t>Palvelutase maittain</a:t>
            </a:r>
          </a:p>
        </p:txBody>
      </p:sp>
    </p:spTree>
    <p:extLst>
      <p:ext uri="{BB962C8B-B14F-4D97-AF65-F5344CB8AC3E}">
        <p14:creationId xmlns:p14="http://schemas.microsoft.com/office/powerpoint/2010/main" val="238630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3CDB709-D8FE-F9AA-2552-C7FDB97D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Palvelutase 2024Q2 v. 2023Q2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E6261B2-DC33-F74E-051A-7E5B9D2EE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Irlanti -558 (v. -585)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UK -371 (v. -267)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Tanska -336 (v. -294)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Alankomaat -245 (v. -321)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Puola -208 (v. -245)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Ruotsi -205 (v. -281)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Intia -199 (v. -202)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Saksa -193 (v. -278)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Espanja -175 (v. -190)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ECE84FB3-7D32-7091-3684-44E738F3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493" y="1169209"/>
            <a:ext cx="7039507" cy="45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0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FFA53190-8C95-1610-302F-BA29CAD5E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546" y="385512"/>
            <a:ext cx="9486908" cy="60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408</Words>
  <Application>Microsoft Office PowerPoint</Application>
  <PresentationFormat>Laajakuva</PresentationFormat>
  <Paragraphs>42</Paragraphs>
  <Slides>26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Office-teema</vt:lpstr>
      <vt:lpstr>Palvelutaseen heikkeneminen</vt:lpstr>
      <vt:lpstr>PowerPoint-esitys</vt:lpstr>
      <vt:lpstr>PowerPoint-esitys</vt:lpstr>
      <vt:lpstr>PowerPoint-esitys</vt:lpstr>
      <vt:lpstr>PowerPoint-esitys</vt:lpstr>
      <vt:lpstr>PowerPoint-esitys</vt:lpstr>
      <vt:lpstr>Palvelutase maittain</vt:lpstr>
      <vt:lpstr>Palvelutase 2024Q2 v. 2023Q2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USA</vt:lpstr>
      <vt:lpstr>PowerPoint-esitys</vt:lpstr>
      <vt:lpstr>PowerPoint-esitys</vt:lpstr>
      <vt:lpstr>PowerPoint-esitys</vt:lpstr>
      <vt:lpstr>Hollanti ja Irlanti</vt:lpstr>
      <vt:lpstr>Pohjoismaat</vt:lpstr>
      <vt:lpstr>Saksa ja Intia</vt:lpstr>
      <vt:lpstr>TK:n kommentit</vt:lpstr>
      <vt:lpstr>TK:n kommentit</vt:lpstr>
      <vt:lpstr>Yhteenveto</vt:lpstr>
    </vt:vector>
  </TitlesOfParts>
  <Company>Suomen valtion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Palvelutaseen heikkeneminen</dc:title>
  <dc:creator>Järvenranta Tatu (VM)</dc:creator>
  <cp:lastModifiedBy>Järvenranta Tatu (VM)</cp:lastModifiedBy>
  <cp:revision>52</cp:revision>
  <dcterms:created xsi:type="dcterms:W3CDTF">2024-09-16T06:20:51Z</dcterms:created>
  <dcterms:modified xsi:type="dcterms:W3CDTF">2024-09-24T12:02:54Z</dcterms:modified>
</cp:coreProperties>
</file>