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6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1BA57-0C23-D0BA-205A-C64347488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DBDE4-CA7F-9CC1-1020-521B8A6E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5F20-91FA-DAD5-FD79-6D7E353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34DDD-1598-2E55-4FAE-3673BCCF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BAAEB9-4C53-1A5B-3E91-39D15E79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8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4A04E-59DD-B919-3965-DC89F3D5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D12647-3F91-DC7A-3F19-DD79FDF7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58419-D368-0A10-9B22-DBFAEBF4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EEF59-2C72-B972-CE82-330E413A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31459-9A75-BBE0-38DF-AEB8F017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09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093C0F-7431-DBC8-F988-0E44AA2C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CD9403-2380-E960-B4E0-E1C7FD10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C92B4-5798-B997-9DC9-6B409C6F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A993E-394E-EA58-5C24-DF98EB74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B7EBA9-9A89-51B9-6E85-62AD9A7F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9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AE863-3942-A202-D984-9E5CA50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B972F-E0E9-1E35-CD2B-72B1FE67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3BBCBB-3036-8B72-943B-DF2D378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E751F-4A8B-326E-64CA-5B22A38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CFB2DE-563F-0A97-1730-860D8984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53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C7B88-D7D4-5510-C898-E140B748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EE248E-29B5-80D5-D29F-684684A1E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DF978-D9A3-A138-6265-2D0402F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7712F3-D5DF-F78F-C020-64D64FE6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C9B19-AA2E-1843-B464-E5985769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82B7F-C243-57BE-428D-BD5E76DC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ECE64-739C-2907-AB52-2CFE0E5B3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34A592-5B42-1D2E-76D8-74FE33827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66E41-99C4-041E-8CB9-3C720BAC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EAF897-BBF7-0741-8DFF-2782A4F8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7B4A9-E900-3736-91C4-1C82F0F5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7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2AF17-5E96-087E-BB99-D63ACF05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DBF159-54D9-33F2-ECA6-E9624BED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4694F-4128-B29D-BBAC-39F6FC243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AC3FF4-DBB0-7EFB-5B23-6B86714D0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904F8F-AFD9-7A25-E917-01B9E574D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BD21CF-AF30-85F5-9E73-B39DFFAD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E9572C-CE9C-4500-7AE6-6345F25D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04E3289-27B8-CAE2-A861-CFCE6F65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1FD3A-CB1D-853B-7FA9-FA014CA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1E9D19-FC46-D1CE-8FEB-B568E7E0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F022D-29DA-0FB1-AE56-7FDB7547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834245-F9C8-0145-03BB-376227E9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45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165EFD-735B-B8D5-1807-F9539418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B44944-7885-822A-2D65-FFDCA79A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5602E5-2BBC-A46C-8235-48E6C90E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1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0F76-8F15-4F1C-100F-FA4228DB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568C2-0224-14B3-4875-A0FE5700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32A464-AD19-5C1F-E925-D7D8D508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D9C7C-4E75-5EC3-AE60-A5441156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3E4781-FFF9-C0C2-4417-04DA7EE1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19692-2C9F-A32F-C23A-EEC5833C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80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DB551-C115-5F1A-717B-17497135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714F2-6ED0-D00D-68A3-CF79BBAC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EED6A3-C93E-3DE8-B73D-0B31DA6D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BFBEF6-D5DC-8DE2-862B-8B27ECC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96F96-C7AA-97CD-32CA-FAD95319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1BBE40-945D-02BA-CA5B-BAFA2899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6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3FB8B8-E95E-5240-9E82-B3843CF4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C52E2-CF3D-58F4-F778-CE307D64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688FBE-D24E-C3D9-FE20-7FE99E56F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BC56-C89C-47ED-878B-818236870FD7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140291-470B-5A0C-254C-99925FE7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CAF0DA-E2E8-A383-DA03-5AEA0585A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A2CA-4171-444D-8970-3110BD5117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0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E1E53-DADC-2BD9-267F-F1B430B36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Cultural Evolution and Multi-Level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7727B-5EE7-6D1A-B728-B12E0A678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8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DC43-4CD1-3ED6-EEB0-81ECB5C4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86F9-A996-98AD-B462-4829CB67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Multilevel Group Dynamics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7B40BF-4B6F-6FC5-F3A5-51C6633C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3E83C-892F-8E24-5EA6-9B893887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Punishers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A17314-5F66-98D6-CEEC-7BD335DC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63" y="1501160"/>
            <a:ext cx="2867738" cy="4351338"/>
          </a:xfr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F128EEC-EC08-C63D-86E1-93AB34279164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71865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Punisher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cooperates</a:t>
            </a:r>
            <a:r>
              <a:rPr lang="de-DE" dirty="0"/>
              <a:t> (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a </a:t>
            </a:r>
            <a:r>
              <a:rPr lang="de-DE" dirty="0" err="1"/>
              <a:t>Cooperator</a:t>
            </a:r>
            <a:r>
              <a:rPr lang="de-DE" dirty="0"/>
              <a:t>)</a:t>
            </a:r>
          </a:p>
          <a:p>
            <a:r>
              <a:rPr lang="de-DE" dirty="0" err="1"/>
              <a:t>Durin</a:t>
            </a:r>
            <a:r>
              <a:rPr lang="de-DE" dirty="0"/>
              <a:t> „</a:t>
            </a:r>
            <a:r>
              <a:rPr lang="de-DE" dirty="0" err="1"/>
              <a:t>punishment</a:t>
            </a:r>
            <a:r>
              <a:rPr lang="de-DE" dirty="0"/>
              <a:t>“ </a:t>
            </a:r>
            <a:r>
              <a:rPr lang="de-DE" dirty="0" err="1"/>
              <a:t>phases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Punisher </a:t>
            </a:r>
            <a:r>
              <a:rPr lang="de-DE" dirty="0" err="1"/>
              <a:t>decreases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Defector</a:t>
            </a:r>
            <a:endParaRPr lang="de-DE" dirty="0"/>
          </a:p>
          <a:p>
            <a:r>
              <a:rPr lang="de-DE" dirty="0" err="1"/>
              <a:t>Punishment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punisher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, 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Defector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a </a:t>
            </a:r>
            <a:r>
              <a:rPr lang="de-DE" dirty="0" err="1"/>
              <a:t>group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a Punisher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„</a:t>
            </a:r>
            <a:r>
              <a:rPr lang="de-DE" dirty="0" err="1"/>
              <a:t>learning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51505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43577-83A0-FBDC-1A89-1B5FFE2E4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Group Dynamics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Punishers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0F3FD-0700-7BE2-A178-C9E5F2297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8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88E5A-BC25-46DE-BE30-E2B1571DB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ADCB1-5AF9-D7CE-E024-CEA2952C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Multilevel Group Dynamics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/>
              <a:t>Punishers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332EE-6C1B-F56D-919F-00607C046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3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6BBC5-A9A9-457B-65BB-8B8DD49E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3BAD7-CD1D-A7E0-48CD-6BEF6795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Prompt: „</a:t>
            </a:r>
            <a:r>
              <a:rPr lang="en-US" b="1" dirty="0">
                <a:effectLst/>
              </a:rPr>
              <a:t>In his book "</a:t>
            </a:r>
            <a:r>
              <a:rPr lang="en-US" b="1" dirty="0" err="1">
                <a:effectLst/>
              </a:rPr>
              <a:t>Ultrasociety</a:t>
            </a:r>
            <a:r>
              <a:rPr lang="en-US" b="1" dirty="0">
                <a:effectLst/>
              </a:rPr>
              <a:t>" Peter Turchin writes about Cultural Evolution with Multilevel Selection that A cooperative trait will evolve (increase in frequency) if: ("Between-Group Variance" / "In-between Variance") &gt; ("Selection Strength on Individuals" / "Selection Strength on Groups"). He calls this formula a "main insight from the price equation". I would like to understand this formula and how it individual variables can be calculated within a mathematical framework describing Cultural Evolution with Multi-Level Selection. Can you help me here?”</a:t>
            </a:r>
            <a:endParaRPr lang="en-US" dirty="0">
              <a:effectLst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83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4BD7F-1654-63B9-8781-D86EA217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Evolutional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20B9BE-D2C5-5A6B-E8B8-A3A64279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„Evolution“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regarded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independet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ist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in a </a:t>
            </a:r>
            <a:r>
              <a:rPr lang="de-DE" dirty="0" err="1"/>
              <a:t>domain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r>
              <a:rPr lang="de-DE" i="1" dirty="0"/>
              <a:t>Definition </a:t>
            </a:r>
            <a:r>
              <a:rPr lang="de-DE" i="1" dirty="0" err="1"/>
              <a:t>Attempt</a:t>
            </a:r>
            <a:r>
              <a:rPr lang="de-DE" i="1" dirty="0"/>
              <a:t>:</a:t>
            </a:r>
            <a:br>
              <a:rPr lang="de-DE" i="1" dirty="0"/>
            </a:br>
            <a:br>
              <a:rPr lang="de-DE" dirty="0"/>
            </a:br>
            <a:r>
              <a:rPr lang="de-DE" dirty="0"/>
              <a:t>An </a:t>
            </a:r>
            <a:r>
              <a:rPr lang="de-DE" b="1" dirty="0" err="1"/>
              <a:t>Evolutional</a:t>
            </a:r>
            <a:r>
              <a:rPr lang="de-DE" b="1" dirty="0"/>
              <a:t> </a:t>
            </a:r>
            <a:r>
              <a:rPr lang="de-DE" b="1" dirty="0" err="1"/>
              <a:t>Process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on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in an iterative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abstractly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loop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(</a:t>
            </a:r>
            <a:r>
              <a:rPr lang="de-DE" dirty="0" err="1"/>
              <a:t>possibly</a:t>
            </a:r>
            <a:r>
              <a:rPr lang="de-DE" dirty="0"/>
              <a:t> </a:t>
            </a:r>
            <a:r>
              <a:rPr lang="de-DE" dirty="0" err="1"/>
              <a:t>infinitely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)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rulesets</a:t>
            </a:r>
            <a:r>
              <a:rPr lang="de-DE" dirty="0"/>
              <a:t> </a:t>
            </a:r>
            <a:r>
              <a:rPr lang="de-DE" dirty="0" err="1"/>
              <a:t>subsequently</a:t>
            </a:r>
            <a:r>
              <a:rPr lang="de-DE" dirty="0"/>
              <a:t>:</a:t>
            </a:r>
          </a:p>
          <a:p>
            <a:pPr lvl="1"/>
            <a:r>
              <a:rPr lang="de-DE" sz="2800" b="1" dirty="0"/>
              <a:t>Mutation</a:t>
            </a:r>
            <a:r>
              <a:rPr lang="de-DE" sz="2800" dirty="0"/>
              <a:t>: The </a:t>
            </a:r>
            <a:r>
              <a:rPr lang="de-DE" sz="2800" dirty="0" err="1"/>
              <a:t>attributes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specific</a:t>
            </a:r>
            <a:r>
              <a:rPr lang="de-DE" sz="2800" dirty="0"/>
              <a:t> </a:t>
            </a:r>
            <a:r>
              <a:rPr lang="de-DE" sz="2800" dirty="0" err="1"/>
              <a:t>subset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set</a:t>
            </a:r>
            <a:r>
              <a:rPr lang="de-DE" sz="2800" dirty="0"/>
              <a:t>/</a:t>
            </a:r>
            <a:r>
              <a:rPr lang="de-DE" sz="2800" dirty="0" err="1"/>
              <a:t>population</a:t>
            </a:r>
            <a:r>
              <a:rPr lang="de-DE" sz="2800" dirty="0"/>
              <a:t> </a:t>
            </a:r>
            <a:r>
              <a:rPr lang="de-DE" sz="2800" dirty="0" err="1"/>
              <a:t>changes</a:t>
            </a:r>
            <a:r>
              <a:rPr lang="de-DE" sz="2800" dirty="0"/>
              <a:t> 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element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attribute-dependent</a:t>
            </a:r>
            <a:r>
              <a:rPr lang="de-DE" sz="2800" dirty="0"/>
              <a:t> and/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random</a:t>
            </a:r>
            <a:r>
              <a:rPr lang="de-DE" sz="2800" dirty="0"/>
              <a:t> </a:t>
            </a:r>
            <a:r>
              <a:rPr lang="de-DE" sz="2800" dirty="0" err="1"/>
              <a:t>mutation</a:t>
            </a:r>
            <a:r>
              <a:rPr lang="de-DE" sz="2800" dirty="0"/>
              <a:t> </a:t>
            </a:r>
            <a:r>
              <a:rPr lang="de-DE" sz="2800" dirty="0" err="1"/>
              <a:t>rules</a:t>
            </a:r>
            <a:endParaRPr lang="de-DE" sz="2800" dirty="0"/>
          </a:p>
          <a:p>
            <a:pPr lvl="1"/>
            <a:r>
              <a:rPr lang="de-DE" sz="2800" b="1" dirty="0" err="1"/>
              <a:t>Selection</a:t>
            </a:r>
            <a:r>
              <a:rPr lang="de-DE" sz="2800" dirty="0"/>
              <a:t>: Elements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specific</a:t>
            </a:r>
            <a:r>
              <a:rPr lang="de-DE" sz="2800" dirty="0"/>
              <a:t> </a:t>
            </a:r>
            <a:r>
              <a:rPr lang="de-DE" sz="2800" dirty="0" err="1"/>
              <a:t>attributes</a:t>
            </a:r>
            <a:r>
              <a:rPr lang="de-DE" sz="2800" dirty="0"/>
              <a:t> </a:t>
            </a:r>
            <a:r>
              <a:rPr lang="de-DE" sz="2800" dirty="0" err="1"/>
              <a:t>are</a:t>
            </a:r>
            <a:r>
              <a:rPr lang="de-DE" sz="2800" dirty="0"/>
              <a:t> </a:t>
            </a:r>
            <a:r>
              <a:rPr lang="de-DE" sz="2800" dirty="0" err="1"/>
              <a:t>increased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decreased</a:t>
            </a:r>
            <a:r>
              <a:rPr lang="de-DE" sz="2800" dirty="0"/>
              <a:t> </a:t>
            </a:r>
            <a:r>
              <a:rPr lang="de-DE" sz="2800" dirty="0" err="1"/>
              <a:t>according</a:t>
            </a:r>
            <a:r>
              <a:rPr lang="de-DE" sz="2800" dirty="0"/>
              <a:t> due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element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attribute-dependent</a:t>
            </a:r>
            <a:r>
              <a:rPr lang="de-DE" sz="2800" dirty="0"/>
              <a:t> and/</a:t>
            </a:r>
            <a:r>
              <a:rPr lang="de-DE" sz="2800" dirty="0" err="1"/>
              <a:t>or</a:t>
            </a:r>
            <a:r>
              <a:rPr lang="de-DE" sz="2800" dirty="0"/>
              <a:t> </a:t>
            </a:r>
            <a:r>
              <a:rPr lang="de-DE" sz="2800" dirty="0" err="1"/>
              <a:t>random</a:t>
            </a:r>
            <a:r>
              <a:rPr lang="de-DE" sz="2800" dirty="0"/>
              <a:t> </a:t>
            </a:r>
            <a:r>
              <a:rPr lang="de-DE" sz="2800" dirty="0" err="1"/>
              <a:t>selection</a:t>
            </a:r>
            <a:r>
              <a:rPr lang="de-DE" sz="2800" dirty="0"/>
              <a:t> </a:t>
            </a:r>
            <a:r>
              <a:rPr lang="de-DE" sz="2800" dirty="0" err="1"/>
              <a:t>rules</a:t>
            </a:r>
            <a:r>
              <a:rPr lang="de-DE" sz="2800" dirty="0"/>
              <a:t> 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C99CABD-B6A1-50E6-2089-261B96E8BDB5}"/>
              </a:ext>
            </a:extLst>
          </p:cNvPr>
          <p:cNvSpPr/>
          <p:nvPr/>
        </p:nvSpPr>
        <p:spPr>
          <a:xfrm>
            <a:off x="3982064" y="2467894"/>
            <a:ext cx="1258529" cy="46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Mutation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19B820-7BCC-1840-C82C-8FE2DB863BE2}"/>
              </a:ext>
            </a:extLst>
          </p:cNvPr>
          <p:cNvSpPr/>
          <p:nvPr/>
        </p:nvSpPr>
        <p:spPr>
          <a:xfrm>
            <a:off x="6715430" y="2467894"/>
            <a:ext cx="1258529" cy="462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Selection</a:t>
            </a:r>
            <a:endParaRPr lang="de-DE" dirty="0"/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4742A350-B1FE-145F-6C6D-328F36783C7D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5978012" y="1101211"/>
            <a:ext cx="12700" cy="27333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219A2B8-8B3B-5D72-A7B2-FD2546F90680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5978012" y="1563329"/>
            <a:ext cx="12700" cy="273336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5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A88E5-D7F7-70D6-551E-30EF15A1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Evolutional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CC2A63D-84A0-7E85-82D9-DC0D137EB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330995"/>
              </p:ext>
            </p:extLst>
          </p:nvPr>
        </p:nvGraphicFramePr>
        <p:xfrm>
          <a:off x="838200" y="1825625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188460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326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426479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95399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4399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Application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Mutation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Selection</a:t>
                      </a:r>
                      <a:r>
                        <a:rPr lang="de-DE" dirty="0"/>
                        <a:t>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Biological 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Genes, Living </a:t>
                      </a:r>
                      <a:r>
                        <a:rPr lang="de-DE" dirty="0" err="1"/>
                        <a:t>Beings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Physical</a:t>
                      </a:r>
                      <a:r>
                        <a:rPr lang="de-DE" dirty="0"/>
                        <a:t>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Biological 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„Fitness“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Evolution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Ideas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Ideas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Concepts</a:t>
                      </a:r>
                      <a:r>
                        <a:rPr lang="de-DE" dirty="0"/>
                        <a:t> („</a:t>
                      </a:r>
                      <a:r>
                        <a:rPr lang="de-DE" dirty="0" err="1"/>
                        <a:t>Memes</a:t>
                      </a:r>
                      <a:r>
                        <a:rPr lang="de-DE" dirty="0"/>
                        <a:t>“, „Narratives“)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Domain, Content, </a:t>
                      </a:r>
                      <a:r>
                        <a:rPr lang="de-DE" dirty="0" err="1"/>
                        <a:t>Virality</a:t>
                      </a:r>
                      <a:r>
                        <a:rPr lang="de-DE" dirty="0"/>
                        <a:t>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Adaptation, </a:t>
                      </a:r>
                      <a:r>
                        <a:rPr lang="de-DE" dirty="0" err="1"/>
                        <a:t>Simplification</a:t>
                      </a:r>
                      <a:r>
                        <a:rPr lang="de-DE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Extension, </a:t>
                      </a:r>
                      <a:r>
                        <a:rPr lang="de-DE" dirty="0" err="1"/>
                        <a:t>Application</a:t>
                      </a:r>
                      <a:r>
                        <a:rPr lang="de-DE" dirty="0"/>
                        <a:t>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Simplicity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Applicability</a:t>
                      </a:r>
                      <a:r>
                        <a:rPr lang="de-DE" dirty="0"/>
                        <a:t>,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2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Agile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Implementation (Code, Systems,…)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Solution(s)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Functional</a:t>
                      </a:r>
                      <a:r>
                        <a:rPr lang="de-DE" dirty="0"/>
                        <a:t> and </a:t>
                      </a:r>
                    </a:p>
                    <a:p>
                      <a:r>
                        <a:rPr lang="de-DE" dirty="0"/>
                        <a:t>Non-</a:t>
                      </a:r>
                      <a:r>
                        <a:rPr lang="de-DE" dirty="0" err="1"/>
                        <a:t>Functional</a:t>
                      </a:r>
                      <a:r>
                        <a:rPr lang="de-DE" dirty="0"/>
                        <a:t>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Rules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Scope</a:t>
                      </a:r>
                      <a:r>
                        <a:rPr lang="de-DE" dirty="0"/>
                        <a:t>, Quality, Customer </a:t>
                      </a:r>
                      <a:r>
                        <a:rPr lang="de-DE" dirty="0" err="1"/>
                        <a:t>Satisfaction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065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Cultural 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Individuals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Social</a:t>
                      </a:r>
                      <a:r>
                        <a:rPr lang="de-DE" dirty="0"/>
                        <a:t>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Cultural Traits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Modification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Social</a:t>
                      </a:r>
                      <a:r>
                        <a:rPr lang="de-DE" dirty="0"/>
                        <a:t> Traits, Group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Cooperation</a:t>
                      </a:r>
                      <a:r>
                        <a:rPr lang="de-DE" dirty="0"/>
                        <a:t>/ Conflict </a:t>
                      </a:r>
                      <a:r>
                        <a:rPr lang="de-DE" dirty="0" err="1"/>
                        <a:t>Results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8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0FE0-8AD0-5248-144D-F3A7BD46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Cultural Evolution and 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Darwinism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E27E0-6820-54F9-AE56-4EB9329C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Evolution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Societies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oversimplified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so-</a:t>
            </a:r>
            <a:r>
              <a:rPr lang="de-DE" dirty="0" err="1"/>
              <a:t>called</a:t>
            </a:r>
            <a:r>
              <a:rPr lang="de-DE" dirty="0"/>
              <a:t> „</a:t>
            </a:r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Darwinism</a:t>
            </a:r>
            <a:r>
              <a:rPr lang="de-DE" dirty="0"/>
              <a:t>“</a:t>
            </a:r>
          </a:p>
          <a:p>
            <a:r>
              <a:rPr lang="de-DE" dirty="0" err="1"/>
              <a:t>Social</a:t>
            </a:r>
            <a:r>
              <a:rPr lang="de-DE" dirty="0"/>
              <a:t> </a:t>
            </a:r>
            <a:r>
              <a:rPr lang="de-DE" dirty="0" err="1"/>
              <a:t>Darwinism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Scam: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focuses</a:t>
            </a:r>
            <a:r>
              <a:rPr lang="de-DE" dirty="0"/>
              <a:t> on Hyper-</a:t>
            </a:r>
            <a:r>
              <a:rPr lang="de-DE" dirty="0" err="1"/>
              <a:t>Individualism</a:t>
            </a:r>
            <a:r>
              <a:rPr lang="de-DE" dirty="0"/>
              <a:t> and </a:t>
            </a:r>
            <a:r>
              <a:rPr lang="de-DE" dirty="0" err="1"/>
              <a:t>Biologism</a:t>
            </a:r>
            <a:r>
              <a:rPr lang="de-DE" dirty="0"/>
              <a:t> </a:t>
            </a:r>
            <a:r>
              <a:rPr lang="de-DE" dirty="0" err="1"/>
              <a:t>neglecting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Group/</a:t>
            </a:r>
            <a:r>
              <a:rPr lang="de-DE" dirty="0" err="1"/>
              <a:t>Societal</a:t>
            </a:r>
            <a:r>
              <a:rPr lang="de-DE" dirty="0"/>
              <a:t> Dynamics:</a:t>
            </a:r>
            <a:br>
              <a:rPr lang="de-DE" dirty="0"/>
            </a:br>
            <a:br>
              <a:rPr lang="de-DE" dirty="0"/>
            </a:br>
            <a:r>
              <a:rPr lang="de-DE" i="1" dirty="0"/>
              <a:t>„</a:t>
            </a:r>
            <a:r>
              <a:rPr lang="de-DE" i="1" dirty="0" err="1"/>
              <a:t>There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no</a:t>
            </a:r>
            <a:r>
              <a:rPr lang="de-DE" i="1" dirty="0"/>
              <a:t> such </a:t>
            </a:r>
            <a:r>
              <a:rPr lang="de-DE" i="1" dirty="0" err="1"/>
              <a:t>thing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society</a:t>
            </a:r>
            <a:r>
              <a:rPr lang="de-DE" i="1" dirty="0"/>
              <a:t> – </a:t>
            </a:r>
            <a:r>
              <a:rPr lang="en-US" i="1" dirty="0"/>
              <a:t>there are individual men and women, and there are families</a:t>
            </a:r>
            <a:r>
              <a:rPr lang="de-DE" i="1" dirty="0"/>
              <a:t>“ – Margaret Thatcher</a:t>
            </a:r>
          </a:p>
          <a:p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38398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894EE-4A81-E424-B9CB-F1A9864B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Collective Action Problem and Game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B3E68A-8FD2-6ABC-A04C-7C016238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and </a:t>
            </a:r>
            <a:r>
              <a:rPr lang="de-DE" dirty="0" err="1"/>
              <a:t>individualistic</a:t>
            </a:r>
            <a:r>
              <a:rPr lang="de-DE" dirty="0"/>
              <a:t> </a:t>
            </a:r>
            <a:r>
              <a:rPr lang="de-DE" dirty="0" err="1"/>
              <a:t>Evolutional</a:t>
            </a:r>
            <a:r>
              <a:rPr lang="de-DE" dirty="0"/>
              <a:t> Theory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: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costly</a:t>
            </a:r>
            <a:r>
              <a:rPr lang="de-DE" dirty="0"/>
              <a:t> </a:t>
            </a:r>
            <a:r>
              <a:rPr lang="de-DE" dirty="0" err="1"/>
              <a:t>altruistic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individual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benefit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other‘s</a:t>
            </a:r>
            <a:r>
              <a:rPr lang="de-DE" dirty="0"/>
              <a:t> </a:t>
            </a:r>
            <a:r>
              <a:rPr lang="de-DE" dirty="0" err="1"/>
              <a:t>altruistic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, but not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own?</a:t>
            </a:r>
          </a:p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in Game Theory:</a:t>
            </a:r>
            <a:br>
              <a:rPr lang="de-DE" dirty="0"/>
            </a:br>
            <a:r>
              <a:rPr lang="de-DE" dirty="0"/>
              <a:t>Prisoners Dilemma</a:t>
            </a:r>
          </a:p>
          <a:p>
            <a:r>
              <a:rPr lang="de-DE" dirty="0" err="1"/>
              <a:t>Individualistic</a:t>
            </a:r>
            <a:r>
              <a:rPr lang="de-DE" dirty="0"/>
              <a:t>, rational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says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 err="1"/>
              <a:t>Betray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comrade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score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evolve</a:t>
            </a:r>
            <a:r>
              <a:rPr lang="de-DE" dirty="0"/>
              <a:t>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98057-1FB0-988D-02AD-278F747E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9" y="3222522"/>
            <a:ext cx="39188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7E7E7-4A14-EFCF-9A4E-AA600EDE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Entities</a:t>
            </a:r>
            <a:r>
              <a:rPr lang="de-DE" dirty="0"/>
              <a:t> - Multilevel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8B4D3-C1D9-9365-347C-1B128275D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3"/>
            <a:ext cx="4677697" cy="468246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Biological </a:t>
            </a:r>
            <a:r>
              <a:rPr lang="de-DE" b="1" dirty="0" err="1"/>
              <a:t>Entities</a:t>
            </a:r>
            <a:endParaRPr lang="de-DE" b="1" dirty="0"/>
          </a:p>
          <a:p>
            <a:pPr marL="0" indent="0">
              <a:buNone/>
            </a:pPr>
            <a:r>
              <a:rPr lang="de-DE" dirty="0" err="1"/>
              <a:t>Organism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Organ System</a:t>
            </a:r>
          </a:p>
          <a:p>
            <a:pPr marL="0" indent="0">
              <a:buNone/>
            </a:pPr>
            <a:r>
              <a:rPr lang="de-DE" dirty="0"/>
              <a:t>Organ</a:t>
            </a:r>
          </a:p>
          <a:p>
            <a:pPr marL="0" indent="0">
              <a:buNone/>
            </a:pPr>
            <a:r>
              <a:rPr lang="de-DE" dirty="0"/>
              <a:t>Tissue</a:t>
            </a:r>
          </a:p>
          <a:p>
            <a:pPr marL="0" indent="0">
              <a:buNone/>
            </a:pPr>
            <a:r>
              <a:rPr lang="de-DE" dirty="0" err="1"/>
              <a:t>Cell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Organelle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4C72AF4-9C96-6AB3-F142-499C857EB125}"/>
              </a:ext>
            </a:extLst>
          </p:cNvPr>
          <p:cNvSpPr txBox="1">
            <a:spLocks/>
          </p:cNvSpPr>
          <p:nvPr/>
        </p:nvSpPr>
        <p:spPr>
          <a:xfrm>
            <a:off x="2480187" y="1690688"/>
            <a:ext cx="4677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2D81EDD-E736-CF1F-A01D-323DCE8A9DD8}"/>
              </a:ext>
            </a:extLst>
          </p:cNvPr>
          <p:cNvSpPr txBox="1">
            <a:spLocks/>
          </p:cNvSpPr>
          <p:nvPr/>
        </p:nvSpPr>
        <p:spPr>
          <a:xfrm>
            <a:off x="6676105" y="1825625"/>
            <a:ext cx="46776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AE464EB-48A9-D160-3778-B1454A732117}"/>
              </a:ext>
            </a:extLst>
          </p:cNvPr>
          <p:cNvSpPr txBox="1">
            <a:spLocks/>
          </p:cNvSpPr>
          <p:nvPr/>
        </p:nvSpPr>
        <p:spPr>
          <a:xfrm>
            <a:off x="6676106" y="1506385"/>
            <a:ext cx="4080384" cy="468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de-DE" b="1" dirty="0" err="1"/>
              <a:t>Social</a:t>
            </a:r>
            <a:r>
              <a:rPr lang="de-DE" b="1" dirty="0"/>
              <a:t> </a:t>
            </a:r>
            <a:r>
              <a:rPr lang="de-DE" b="1" dirty="0" err="1"/>
              <a:t>Entities</a:t>
            </a: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State </a:t>
            </a:r>
            <a:r>
              <a:rPr lang="de-DE" dirty="0" err="1"/>
              <a:t>Alliances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Federal State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Region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Community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Individual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02CCB3E-0536-9CDA-1811-AA4E9637B9C3}"/>
              </a:ext>
            </a:extLst>
          </p:cNvPr>
          <p:cNvSpPr txBox="1">
            <a:spLocks/>
          </p:cNvSpPr>
          <p:nvPr/>
        </p:nvSpPr>
        <p:spPr>
          <a:xfrm>
            <a:off x="9446345" y="1825625"/>
            <a:ext cx="25858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de-DE" b="1" dirty="0"/>
          </a:p>
          <a:p>
            <a:pPr marL="0" indent="0" algn="r">
              <a:buFont typeface="Arial" panose="020B0604020202020204" pitchFamily="34" charset="0"/>
              <a:buNone/>
            </a:pPr>
            <a:endParaRPr lang="de-DE" b="1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de-DE" dirty="0" err="1"/>
              <a:t>Ethnic</a:t>
            </a:r>
            <a:r>
              <a:rPr lang="de-DE" dirty="0"/>
              <a:t> Group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de-DE" dirty="0"/>
              <a:t>	Clan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de-DE" dirty="0"/>
              <a:t>	Family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601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2DC33-6F33-B678-49A1-F455F6DE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Model: </a:t>
            </a:r>
            <a:r>
              <a:rPr lang="de-DE" dirty="0" err="1"/>
              <a:t>Cooperators</a:t>
            </a:r>
            <a:r>
              <a:rPr lang="de-DE" dirty="0"/>
              <a:t> and </a:t>
            </a:r>
            <a:r>
              <a:rPr lang="de-DE" dirty="0" err="1"/>
              <a:t>Defectors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2443B7-C175-964E-F8F8-3B6C330B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 err="1"/>
              <a:t>Cooperation</a:t>
            </a:r>
            <a:endParaRPr lang="de-DE" b="1" dirty="0"/>
          </a:p>
          <a:p>
            <a:r>
              <a:rPr lang="de-DE" dirty="0" err="1"/>
              <a:t>Individuals</a:t>
            </a:r>
            <a:r>
              <a:rPr lang="de-DE" dirty="0"/>
              <a:t> in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Defectors</a:t>
            </a:r>
            <a:endParaRPr lang="de-DE" dirty="0"/>
          </a:p>
          <a:p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(at a </a:t>
            </a:r>
            <a:r>
              <a:rPr lang="de-DE" dirty="0" err="1"/>
              <a:t>cost</a:t>
            </a:r>
            <a:r>
              <a:rPr lang="de-DE" dirty="0"/>
              <a:t>), </a:t>
            </a:r>
            <a:r>
              <a:rPr lang="de-DE" dirty="0" err="1"/>
              <a:t>Defectors</a:t>
            </a:r>
            <a:r>
              <a:rPr lang="de-DE" dirty="0"/>
              <a:t> do not</a:t>
            </a:r>
          </a:p>
          <a:p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and </a:t>
            </a:r>
            <a:r>
              <a:rPr lang="de-DE" dirty="0" err="1"/>
              <a:t>Defectors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Learning and Mutation</a:t>
            </a:r>
          </a:p>
          <a:p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„</a:t>
            </a:r>
            <a:r>
              <a:rPr lang="de-DE" dirty="0" err="1"/>
              <a:t>learn</a:t>
            </a:r>
            <a:r>
              <a:rPr lang="de-DE" dirty="0"/>
              <a:t>“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payoff</a:t>
            </a:r>
            <a:r>
              <a:rPr lang="de-DE" dirty="0"/>
              <a:t> and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E.g. a </a:t>
            </a:r>
            <a:r>
              <a:rPr lang="de-DE" dirty="0" err="1"/>
              <a:t>Cooperator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Defector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„</a:t>
            </a:r>
            <a:r>
              <a:rPr lang="de-DE" dirty="0" err="1"/>
              <a:t>learning</a:t>
            </a:r>
            <a:r>
              <a:rPr lang="de-DE" dirty="0"/>
              <a:t>“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Defector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payoff</a:t>
            </a:r>
            <a:endParaRPr lang="de-DE" dirty="0"/>
          </a:p>
          <a:p>
            <a:r>
              <a:rPr lang="de-DE" dirty="0"/>
              <a:t>„Mutation“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individuals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5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D9E1B-8323-35FA-04BB-EA7ABBEF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0FE1D-CE99-C56D-B032-349EB97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Group Dynamics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08FD2B-21CE-433E-E51F-B05710EAE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payoff</a:t>
            </a:r>
            <a:r>
              <a:rPr lang="de-DE" dirty="0"/>
              <a:t> (at a </a:t>
            </a:r>
            <a:r>
              <a:rPr lang="de-DE" dirty="0" err="1"/>
              <a:t>cost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cooperate</a:t>
            </a:r>
            <a:r>
              <a:rPr lang="de-DE" dirty="0"/>
              <a:t>, </a:t>
            </a:r>
            <a:r>
              <a:rPr lang="de-DE" dirty="0" err="1"/>
              <a:t>Defectors</a:t>
            </a:r>
            <a:r>
              <a:rPr lang="de-DE" dirty="0"/>
              <a:t> do not</a:t>
            </a:r>
          </a:p>
          <a:p>
            <a:r>
              <a:rPr lang="de-DE" dirty="0" err="1"/>
              <a:t>Payoff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and </a:t>
            </a:r>
            <a:r>
              <a:rPr lang="de-DE" dirty="0" err="1"/>
              <a:t>Defectors</a:t>
            </a:r>
            <a:endParaRPr lang="de-DE" dirty="0"/>
          </a:p>
          <a:p>
            <a:r>
              <a:rPr lang="de-DE" dirty="0"/>
              <a:t>Learning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more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imitating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,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accumulated</a:t>
            </a:r>
            <a:r>
              <a:rPr lang="de-DE" dirty="0"/>
              <a:t> </a:t>
            </a:r>
            <a:r>
              <a:rPr lang="de-DE" dirty="0" err="1"/>
              <a:t>payoff</a:t>
            </a:r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stabilizes</a:t>
            </a:r>
            <a:r>
              <a:rPr lang="de-DE" dirty="0"/>
              <a:t> at a high </a:t>
            </a:r>
            <a:r>
              <a:rPr lang="de-DE" dirty="0" err="1"/>
              <a:t>percentage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Defectors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occasionally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mutation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70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4024-8880-F800-1967-4CA1F225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AF7CD-12C0-30D8-ACC5-C9951D3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Introducing</a:t>
            </a:r>
            <a:r>
              <a:rPr lang="de-DE" dirty="0"/>
              <a:t> Group </a:t>
            </a:r>
            <a:r>
              <a:rPr lang="de-DE" dirty="0" err="1"/>
              <a:t>Selection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C3553-46E0-73A4-2407-4B083F5A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Groups </a:t>
            </a:r>
            <a:r>
              <a:rPr lang="de-DE" dirty="0" err="1"/>
              <a:t>compete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r>
              <a:rPr lang="de-DE" dirty="0"/>
              <a:t>Groups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cooperators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cooperation</a:t>
            </a:r>
            <a:endParaRPr lang="de-DE" dirty="0"/>
          </a:p>
          <a:p>
            <a:r>
              <a:rPr lang="de-DE" dirty="0"/>
              <a:t>Resolution: </a:t>
            </a:r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winning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modelling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replacement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assimilation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losing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)</a:t>
            </a:r>
          </a:p>
          <a:p>
            <a:r>
              <a:rPr lang="de-DE" dirty="0"/>
              <a:t>As a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learning</a:t>
            </a:r>
            <a:r>
              <a:rPr lang="de-DE" dirty="0"/>
              <a:t>“ and „</a:t>
            </a:r>
            <a:r>
              <a:rPr lang="de-DE" dirty="0" err="1"/>
              <a:t>competition</a:t>
            </a:r>
            <a:r>
              <a:rPr lang="de-DE" dirty="0"/>
              <a:t>“ </a:t>
            </a:r>
          </a:p>
          <a:p>
            <a:pPr lvl="1"/>
            <a:r>
              <a:rPr lang="de-DE" dirty="0"/>
              <a:t>On individual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favours</a:t>
            </a:r>
            <a:r>
              <a:rPr lang="de-DE" dirty="0"/>
              <a:t> </a:t>
            </a:r>
            <a:r>
              <a:rPr lang="de-DE" dirty="0" err="1"/>
              <a:t>Defectors</a:t>
            </a:r>
            <a:endParaRPr lang="de-DE" dirty="0"/>
          </a:p>
          <a:p>
            <a:pPr lvl="1"/>
            <a:r>
              <a:rPr lang="de-DE" dirty="0"/>
              <a:t>On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favours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Cooperators</a:t>
            </a:r>
            <a:endParaRPr lang="de-DE" dirty="0"/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dominates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631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Microsoft Office PowerPoint</Application>
  <PresentationFormat>Breitbild</PresentationFormat>
  <Paragraphs>111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Cultural Evolution and Multi-Level Selection</vt:lpstr>
      <vt:lpstr>The Evolutional Process</vt:lpstr>
      <vt:lpstr>Example Applications of Evolutional Processes</vt:lpstr>
      <vt:lpstr>Cultural Evolution and Social Darwinism</vt:lpstr>
      <vt:lpstr>Collective Action Problem and Game Theory</vt:lpstr>
      <vt:lpstr>Different Entities - Multilevel Selection</vt:lpstr>
      <vt:lpstr>Basic Model: Cooperators and Defectors</vt:lpstr>
      <vt:lpstr>Single Group Dynamics</vt:lpstr>
      <vt:lpstr>Introducing Group Selection</vt:lpstr>
      <vt:lpstr>Multilevel Group Dynamics</vt:lpstr>
      <vt:lpstr>Enter Punishers</vt:lpstr>
      <vt:lpstr>Single Group Dynamics with Punishers</vt:lpstr>
      <vt:lpstr>Multilevel Group Dynamics with Punishers</vt:lpstr>
      <vt:lpstr>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Pohlkötter</dc:creator>
  <cp:lastModifiedBy>Tim Pohlkötter</cp:lastModifiedBy>
  <cp:revision>2</cp:revision>
  <dcterms:created xsi:type="dcterms:W3CDTF">2025-05-19T15:07:09Z</dcterms:created>
  <dcterms:modified xsi:type="dcterms:W3CDTF">2025-06-12T07:31:36Z</dcterms:modified>
</cp:coreProperties>
</file>