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652" autoAdjust="0"/>
  </p:normalViewPr>
  <p:slideViewPr>
    <p:cSldViewPr>
      <p:cViewPr varScale="1">
        <p:scale>
          <a:sx n="80" d="100"/>
          <a:sy n="80" d="100"/>
        </p:scale>
        <p:origin x="-250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1D7E6F-5622-440D-AA54-F34C95BC6079}" type="datetimeFigureOut">
              <a:rPr lang="en-US" smtClean="0"/>
              <a:t>5/15/2012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39D631-2D30-47DE-B88B-9A33B88FFDF2}" type="slidenum">
              <a:rPr lang="en-US" smtClean="0"/>
              <a:t>‹#›</a:t>
            </a:fld>
            <a:endParaRPr lang="en-US" dirty="0"/>
          </a:p>
        </p:txBody>
      </p:sp>
    </p:spTree>
    <p:extLst>
      <p:ext uri="{BB962C8B-B14F-4D97-AF65-F5344CB8AC3E}">
        <p14:creationId xmlns:p14="http://schemas.microsoft.com/office/powerpoint/2010/main" val="356754104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753B07-1A64-4147-85F4-5C87D1F4A9C3}" type="datetimeFigureOut">
              <a:rPr lang="en-US" smtClean="0"/>
              <a:t>5/15/2012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16598-78A6-44D9-AEB9-A4038934DFA8}" type="slidenum">
              <a:rPr lang="en-US" smtClean="0"/>
              <a:t>‹#›</a:t>
            </a:fld>
            <a:endParaRPr lang="en-US" dirty="0"/>
          </a:p>
        </p:txBody>
      </p:sp>
    </p:spTree>
    <p:extLst>
      <p:ext uri="{BB962C8B-B14F-4D97-AF65-F5344CB8AC3E}">
        <p14:creationId xmlns:p14="http://schemas.microsoft.com/office/powerpoint/2010/main" val="258589041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them answer question 1.</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B8816598-78A6-44D9-AEB9-A4038934DFA8}" type="slidenum">
              <a:rPr lang="en-US" smtClean="0"/>
              <a:t>1</a:t>
            </a:fld>
            <a:endParaRPr lang="en-US" dirty="0"/>
          </a:p>
        </p:txBody>
      </p:sp>
    </p:spTree>
    <p:extLst>
      <p:ext uri="{BB962C8B-B14F-4D97-AF65-F5344CB8AC3E}">
        <p14:creationId xmlns:p14="http://schemas.microsoft.com/office/powerpoint/2010/main" val="2451220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Me</a:t>
            </a:r>
          </a:p>
          <a:p>
            <a:r>
              <a:rPr lang="en-US" dirty="0" smtClean="0"/>
              <a:t>Time: 2:00</a:t>
            </a:r>
          </a:p>
          <a:p>
            <a:r>
              <a:rPr lang="en-US" dirty="0" smtClean="0"/>
              <a:t>Chris</a:t>
            </a:r>
          </a:p>
          <a:p>
            <a:endParaRPr lang="en-US" dirty="0" smtClean="0"/>
          </a:p>
          <a:p>
            <a:r>
              <a:rPr lang="en-US" dirty="0" smtClean="0"/>
              <a:t>Apart from those metrics already listed in a previous slide, I would suggest</a:t>
            </a:r>
            <a:r>
              <a:rPr lang="en-US" baseline="0" dirty="0" smtClean="0"/>
              <a:t> anyone engaged in the development of music software to track the following metrics as they pertain to their particular software product.</a:t>
            </a:r>
          </a:p>
          <a:p>
            <a:endParaRPr lang="en-US" baseline="0" dirty="0" smtClean="0"/>
          </a:p>
          <a:p>
            <a:r>
              <a:rPr lang="en-US" baseline="0" dirty="0" smtClean="0"/>
              <a:t>Options/Menu: Cluttered menus can be overwhelming, especially to those with limited computer experience. The number of items on menus and submenus should be limited so as not to discourage users, yet useful enough to avoid redundancy.</a:t>
            </a:r>
          </a:p>
          <a:p>
            <a:endParaRPr lang="en-US" baseline="0" dirty="0" smtClean="0"/>
          </a:p>
          <a:p>
            <a:r>
              <a:rPr lang="en-US" baseline="0" dirty="0" smtClean="0"/>
              <a:t>Features/Unit Area of GUI: For the same reasons, developers should limit the number of items on screen at any time. This metric is slightly dependent on the product however. Having many easily accessible features is important in some music software, such as DJ equipment and Controllers. This being said, the display should never be cluttered with too many buttons and knobs.</a:t>
            </a:r>
          </a:p>
          <a:p>
            <a:endParaRPr lang="en-US" baseline="0" dirty="0" smtClean="0"/>
          </a:p>
          <a:p>
            <a:r>
              <a:rPr lang="en-US" baseline="0" dirty="0" smtClean="0"/>
              <a:t>Scaling Factor: In recording and editing software, how well the product is able to perform zooms and amplifications.</a:t>
            </a:r>
          </a:p>
          <a:p>
            <a:endParaRPr lang="en-US" baseline="0" dirty="0" smtClean="0"/>
          </a:p>
          <a:p>
            <a:r>
              <a:rPr lang="en-US" baseline="0" dirty="0" smtClean="0"/>
              <a:t>Actions/Feature: In contrast to having too many features on the screen at one time, it is important to have easy access to certain features. This metric measures the number of clicks or actions the user must take to perform a function. Heavily used functions should require a low number of actions.</a:t>
            </a:r>
          </a:p>
          <a:p>
            <a:endParaRPr lang="en-US" baseline="0" dirty="0" smtClean="0"/>
          </a:p>
          <a:p>
            <a:r>
              <a:rPr lang="en-US" baseline="0" dirty="0" smtClean="0"/>
              <a:t>Quality deterioration: As sections of an audio file are copied, stretched, amplified, and otherwise edited their quality is sometimes deteriorated. The metric would be measured as a percentage based on number of faults or errors per unit of time.</a:t>
            </a:r>
          </a:p>
          <a:p>
            <a:endParaRPr lang="en-US" baseline="0" dirty="0" smtClean="0"/>
          </a:p>
          <a:p>
            <a:r>
              <a:rPr lang="en-US" baseline="0" dirty="0" smtClean="0"/>
              <a:t>Memory use per instrument or second of data: In the area of recording and sampling, memory should be allocated efficiently for the data collected. Using certain techniques such as pitching and looping can reduce memory use when recording and mimicking audio. </a:t>
            </a:r>
          </a:p>
          <a:p>
            <a:endParaRPr lang="en-US" baseline="0" dirty="0" smtClean="0"/>
          </a:p>
          <a:p>
            <a:r>
              <a:rPr lang="en-US" baseline="0" dirty="0" smtClean="0"/>
              <a:t>Reliable range: In listening software this would refer to the range of volumes and pitches the software is capable of recording and replaying reliably. In editing software this metric could pertain to the amount of stretch and amplification the program is capable of applying to a file without losing the audio sample’s quality.</a:t>
            </a:r>
          </a:p>
          <a:p>
            <a:endParaRPr lang="en-US" baseline="0" dirty="0" smtClean="0"/>
          </a:p>
          <a:p>
            <a:r>
              <a:rPr lang="en-US" baseline="0" dirty="0" smtClean="0"/>
              <a:t>Simultaneous sampling rates: Different audio files are likely recorded at different sampling rates. This metric tells us how many files of different sampling rates a program is able to mix effectively.</a:t>
            </a:r>
          </a:p>
          <a:p>
            <a:endParaRPr lang="en-US" baseline="0" dirty="0" smtClean="0"/>
          </a:p>
          <a:p>
            <a:r>
              <a:rPr lang="en-US" baseline="0" dirty="0" smtClean="0"/>
              <a:t>Sounds/sample: In sampling software, a number of sounds can be created from a single sample. This measures the measures the number of pitches and tones a sampler is able to make based on a single recorded tone.</a:t>
            </a:r>
          </a:p>
          <a:p>
            <a:endParaRPr lang="en-US" baseline="0" dirty="0" smtClean="0"/>
          </a:p>
          <a:p>
            <a:r>
              <a:rPr lang="en-US" baseline="0" dirty="0" smtClean="0"/>
              <a:t>If they have not answered question 4, they should now.</a:t>
            </a:r>
            <a:endParaRPr lang="en-US" dirty="0"/>
          </a:p>
        </p:txBody>
      </p:sp>
      <p:sp>
        <p:nvSpPr>
          <p:cNvPr id="4" name="Slide Number Placeholder 3"/>
          <p:cNvSpPr>
            <a:spLocks noGrp="1"/>
          </p:cNvSpPr>
          <p:nvPr>
            <p:ph type="sldNum" sz="quarter" idx="10"/>
          </p:nvPr>
        </p:nvSpPr>
        <p:spPr/>
        <p:txBody>
          <a:bodyPr/>
          <a:lstStyle/>
          <a:p>
            <a:fld id="{B8816598-78A6-44D9-AEB9-A4038934DFA8}" type="slidenum">
              <a:rPr lang="en-US" smtClean="0"/>
              <a:t>10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02394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http://www.music-software-reviews.com/index.html, http://www.quora.com/Music-Recognition/What-are-the-best-music-recognition-technologies-products-or-services</a:t>
            </a:r>
          </a:p>
          <a:p>
            <a:r>
              <a:rPr lang="en-US" dirty="0" smtClean="0"/>
              <a:t>Time: 1:00</a:t>
            </a:r>
          </a:p>
          <a:p>
            <a:r>
              <a:rPr lang="en-US" dirty="0" smtClean="0"/>
              <a:t>Chris</a:t>
            </a:r>
          </a:p>
          <a:p>
            <a:endParaRPr lang="en-US" dirty="0" smtClean="0"/>
          </a:p>
          <a:p>
            <a:r>
              <a:rPr lang="en-US" dirty="0" smtClean="0"/>
              <a:t>Listed</a:t>
            </a:r>
            <a:r>
              <a:rPr lang="en-US" baseline="0" dirty="0" smtClean="0"/>
              <a:t> are some of the most successful ventures in the realms of music software. </a:t>
            </a:r>
          </a:p>
          <a:p>
            <a:endParaRPr lang="en-US" baseline="0" dirty="0" smtClean="0"/>
          </a:p>
          <a:p>
            <a:r>
              <a:rPr lang="en-US" baseline="0" dirty="0" smtClean="0"/>
              <a:t>In 2002 Shazam became the first freely available mobile music recognition software. Since then it has become the one of the top 10 most downloaded apps on the ITunes store. Shazam has recently begun to expand its world famous music recognition software to TV programming, their vision being to allow shazam users to access secret content through recording certain portions of television advertisements. This feature has been used during a superbowl commercial and Old Navy has brought Shazam on board for their new ad program.</a:t>
            </a:r>
          </a:p>
          <a:p>
            <a:endParaRPr lang="en-US" baseline="0" dirty="0" smtClean="0"/>
          </a:p>
          <a:p>
            <a:r>
              <a:rPr lang="en-US" baseline="0" dirty="0" smtClean="0"/>
              <a:t>Finale and Sibelius are the top two competing notation software programs. Finale is used by many students taking Rose-Hulman’s secondary music theory course. Both programs allow users to write and replay their own songs. Finale is the preferred software for those writing classical music, while Sibelius is favored by Jazz musicians. </a:t>
            </a:r>
          </a:p>
          <a:p>
            <a:endParaRPr lang="en-US" baseline="0" dirty="0" smtClean="0"/>
          </a:p>
          <a:p>
            <a:r>
              <a:rPr lang="en-US" baseline="0" dirty="0" smtClean="0"/>
              <a:t>Pro-Tools is the top of the line in audio recording software. The HD system is capable of simultaneously recording up to 192 tracks and comes with its own DSP to limit stress on the computer. The LS version records up to 8 tracks at a time. They are compatible with several different interfaces and 5 methods of control.</a:t>
            </a:r>
          </a:p>
          <a:p>
            <a:endParaRPr lang="en-US" baseline="0" dirty="0" smtClean="0"/>
          </a:p>
          <a:p>
            <a:r>
              <a:rPr lang="en-US" baseline="0" dirty="0" smtClean="0"/>
              <a:t>Gigastudio, an evolutionary form of the original world-famous Gigasampler, is the top of the line in sampling software. Capable of emulating an enormous array of the most natural sounding instrument sounds, Gigastudio also has extremely low latency and contains advanced convolution technology. Strangely it is only available on PC.</a:t>
            </a:r>
          </a:p>
          <a:p>
            <a:endParaRPr lang="en-US" baseline="0" dirty="0" smtClean="0"/>
          </a:p>
          <a:p>
            <a:r>
              <a:rPr lang="en-US" baseline="0" dirty="0" smtClean="0"/>
              <a:t>Sony has made available a wide range of audio editing software known as Sound Forge. Available for any level of editor, S</a:t>
            </a:r>
            <a:r>
              <a:rPr lang="en-US" dirty="0" smtClean="0"/>
              <a:t>ound Forge digital audio editing software includes a powerful set of audio processes, tools, and effects for manipulating audio. Sound Forge software allows you to edit, record, encode, and master nearly any form of digital audio including WAV, AIFF,</a:t>
            </a:r>
            <a:r>
              <a:rPr lang="en-US" baseline="0" dirty="0" smtClean="0"/>
              <a:t> and MP3 files. </a:t>
            </a:r>
          </a:p>
          <a:p>
            <a:endParaRPr lang="en-US" baseline="0" dirty="0" smtClean="0"/>
          </a:p>
          <a:p>
            <a:r>
              <a:rPr lang="en-US" baseline="0" dirty="0" smtClean="0"/>
              <a:t>MixVibes’ Cross and VFX software is used around the world by some of the most well known DJs. Their systems are starting to be developed for the Ipad as well. </a:t>
            </a:r>
          </a:p>
          <a:p>
            <a:endParaRPr lang="en-US" dirty="0"/>
          </a:p>
        </p:txBody>
      </p:sp>
      <p:sp>
        <p:nvSpPr>
          <p:cNvPr id="4" name="Slide Number Placeholder 3"/>
          <p:cNvSpPr>
            <a:spLocks noGrp="1"/>
          </p:cNvSpPr>
          <p:nvPr>
            <p:ph type="sldNum" sz="quarter" idx="10"/>
          </p:nvPr>
        </p:nvSpPr>
        <p:spPr/>
        <p:txBody>
          <a:bodyPr/>
          <a:lstStyle/>
          <a:p>
            <a:fld id="{B8816598-78A6-44D9-AEB9-A4038934DFA8}" type="slidenum">
              <a:rPr lang="en-US" smtClean="0"/>
              <a:t>11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797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http://www.pcworld.com/article/158300/microsoft_songsmith_bad_music_made_easy.html</a:t>
            </a:r>
          </a:p>
          <a:p>
            <a:r>
              <a:rPr lang="en-US" dirty="0" smtClean="0"/>
              <a:t>Time: 2:00</a:t>
            </a:r>
          </a:p>
          <a:p>
            <a:r>
              <a:rPr lang="en-US" dirty="0" smtClean="0"/>
              <a:t>Chris</a:t>
            </a:r>
          </a:p>
          <a:p>
            <a:endParaRPr lang="en-US" dirty="0" smtClean="0"/>
          </a:p>
          <a:p>
            <a:r>
              <a:rPr lang="en-US" dirty="0" smtClean="0"/>
              <a:t>Songsmith was created by Microsoft</a:t>
            </a:r>
            <a:r>
              <a:rPr lang="en-US" baseline="0" dirty="0" smtClean="0"/>
              <a:t> in 2009 as a product that would revolutionize the way we made songs. It’s goal was simply to make writing a song as simple as possible. Songsmith works by recording a person’s voice, then matching music to the voice based on frequency and selected style. The resulting product was not well received by those with any sort of experience in music development. When writing songsmith, Microsoft fell into a common trap: while they accomplished their goal for simplistic song creation, it seems as though the quality of the song was somewhat of a second thought. The MIDI tracks used by Songsmith to accompany users voices are some of the most fake sounds imaginable and the chord detection algorithms used by the program are easily confused, resulting in odd song mixes. In addition to stale audio, Songsmith’s lack of features and customization options don’t allow real editing of the recorded songs either. Intended for use by everyone, even professionals, Songsmith has instead fallen somewhere between a joke and kid’s toy.</a:t>
            </a:r>
            <a:endParaRPr lang="en-US" dirty="0"/>
          </a:p>
        </p:txBody>
      </p:sp>
      <p:sp>
        <p:nvSpPr>
          <p:cNvPr id="4" name="Slide Number Placeholder 3"/>
          <p:cNvSpPr>
            <a:spLocks noGrp="1"/>
          </p:cNvSpPr>
          <p:nvPr>
            <p:ph type="sldNum" sz="quarter" idx="10"/>
          </p:nvPr>
        </p:nvSpPr>
        <p:spPr/>
        <p:txBody>
          <a:bodyPr/>
          <a:lstStyle/>
          <a:p>
            <a:fld id="{B8816598-78A6-44D9-AEB9-A4038934DFA8}" type="slidenum">
              <a:rPr lang="en-US" smtClean="0"/>
              <a:t>12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58272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http://www.youtube.com/watch?v=xWYwY8GpuO0</a:t>
            </a:r>
          </a:p>
          <a:p>
            <a:r>
              <a:rPr lang="en-US" dirty="0" smtClean="0"/>
              <a:t>Time:</a:t>
            </a:r>
            <a:r>
              <a:rPr lang="en-US" baseline="0" dirty="0" smtClean="0"/>
              <a:t> 0:30</a:t>
            </a:r>
          </a:p>
          <a:p>
            <a:r>
              <a:rPr lang="en-US" baseline="0" dirty="0" smtClean="0"/>
              <a:t>Chris</a:t>
            </a:r>
          </a:p>
          <a:p>
            <a:endParaRPr lang="en-US" baseline="0" dirty="0" smtClean="0"/>
          </a:p>
          <a:p>
            <a:r>
              <a:rPr lang="en-US" baseline="0" dirty="0" smtClean="0"/>
              <a:t>This is an example of how Songsmith can often apply odd audio tracks to recorded voices. The song Roxanne is recorded and given to Songsmith, which then uses its algorithm to choose an accompanying audio track. The result is something similar to that of Mario Kart 64.</a:t>
            </a:r>
            <a:endParaRPr lang="en-US" dirty="0"/>
          </a:p>
        </p:txBody>
      </p:sp>
      <p:sp>
        <p:nvSpPr>
          <p:cNvPr id="4" name="Slide Number Placeholder 3"/>
          <p:cNvSpPr>
            <a:spLocks noGrp="1"/>
          </p:cNvSpPr>
          <p:nvPr>
            <p:ph type="sldNum" sz="quarter" idx="10"/>
          </p:nvPr>
        </p:nvSpPr>
        <p:spPr/>
        <p:txBody>
          <a:bodyPr/>
          <a:lstStyle/>
          <a:p>
            <a:fld id="{B8816598-78A6-44D9-AEB9-A4038934DFA8}" type="slidenum">
              <a:rPr lang="en-US" smtClean="0"/>
              <a:t>13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21299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http://www.aes.org/</a:t>
            </a:r>
          </a:p>
          <a:p>
            <a:r>
              <a:rPr lang="en-US" dirty="0" smtClean="0"/>
              <a:t>Time: 1:00</a:t>
            </a:r>
          </a:p>
          <a:p>
            <a:r>
              <a:rPr lang="en-US" dirty="0" smtClean="0"/>
              <a:t>Chris</a:t>
            </a:r>
          </a:p>
          <a:p>
            <a:endParaRPr lang="en-US" dirty="0" smtClean="0"/>
          </a:p>
          <a:p>
            <a:r>
              <a:rPr lang="en-US" dirty="0" smtClean="0"/>
              <a:t>The Audio Engineering Society is the only professional society devoted exclusively to audio technology. Founded in the United States in 1948, the AES has grown to become an international organization that unites audio engineers, creative artists, scientists and students worldwide by promoting advances in audio and disseminating new knowledge and research.</a:t>
            </a:r>
          </a:p>
          <a:p>
            <a:endParaRPr lang="en-US" dirty="0" smtClean="0"/>
          </a:p>
          <a:p>
            <a:r>
              <a:rPr lang="en-US" dirty="0" smtClean="0"/>
              <a:t>Mission</a:t>
            </a:r>
            <a:r>
              <a:rPr lang="en-US" baseline="0" dirty="0" smtClean="0"/>
              <a:t> Statement:</a:t>
            </a:r>
          </a:p>
          <a:p>
            <a:r>
              <a:rPr lang="en-US" dirty="0" smtClean="0"/>
              <a:t>“The Audio Engineering Society was formed with the purpose of uniting persons performing professional services in the audio engineering field and its allied arts, of collecting, collating and disseminating scientific knowledge in the field of audio engineering and its allied arts, of advancing such science in both theoretical and practical applications, of preparing, publishing and distributing literature and periodicals relative to the foregoing purposes and policies.”</a:t>
            </a:r>
          </a:p>
          <a:p>
            <a:endParaRPr lang="en-US" dirty="0" smtClean="0"/>
          </a:p>
          <a:p>
            <a:r>
              <a:rPr lang="en-US" dirty="0" smtClean="0"/>
              <a:t>The standards</a:t>
            </a:r>
            <a:r>
              <a:rPr lang="en-US" baseline="0" dirty="0" smtClean="0"/>
              <a:t> and practices documents are unavailable to non-members and are expensive to </a:t>
            </a:r>
            <a:r>
              <a:rPr lang="en-US" baseline="0" dirty="0" err="1" smtClean="0"/>
              <a:t>aquire</a:t>
            </a:r>
            <a:r>
              <a:rPr lang="en-US" baseline="0" dirty="0" smtClean="0"/>
              <a:t> even for those with membership.</a:t>
            </a:r>
          </a:p>
          <a:p>
            <a:endParaRPr lang="en-US" baseline="0" dirty="0" smtClean="0"/>
          </a:p>
          <a:p>
            <a:r>
              <a:rPr lang="en-US" baseline="0" dirty="0" smtClean="0"/>
              <a:t>Let them answer question 5</a:t>
            </a:r>
            <a:endParaRPr lang="en-US" dirty="0"/>
          </a:p>
        </p:txBody>
      </p:sp>
      <p:sp>
        <p:nvSpPr>
          <p:cNvPr id="4" name="Slide Number Placeholder 3"/>
          <p:cNvSpPr>
            <a:spLocks noGrp="1"/>
          </p:cNvSpPr>
          <p:nvPr>
            <p:ph type="sldNum" sz="quarter" idx="10"/>
          </p:nvPr>
        </p:nvSpPr>
        <p:spPr/>
        <p:txBody>
          <a:bodyPr/>
          <a:lstStyle/>
          <a:p>
            <a:fld id="{B8816598-78A6-44D9-AEB9-A4038934DFA8}" type="slidenum">
              <a:rPr lang="en-US" smtClean="0"/>
              <a:t>14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52745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a:t>
            </a:r>
            <a:r>
              <a:rPr lang="en-US" baseline="0" dirty="0" smtClean="0"/>
              <a:t> Me</a:t>
            </a:r>
          </a:p>
          <a:p>
            <a:r>
              <a:rPr lang="en-US" baseline="0" dirty="0" smtClean="0"/>
              <a:t>Time: 1:00</a:t>
            </a:r>
          </a:p>
          <a:p>
            <a:r>
              <a:rPr lang="en-US" baseline="0" dirty="0" smtClean="0"/>
              <a:t>Chris</a:t>
            </a:r>
          </a:p>
          <a:p>
            <a:endParaRPr lang="en-US" baseline="0" dirty="0" smtClean="0"/>
          </a:p>
          <a:p>
            <a:r>
              <a:rPr lang="en-US" baseline="0" dirty="0" smtClean="0"/>
              <a:t>When assessing music software, it is sometimes difficult to say what effects are good and bad. Music itself is an art form, and the software is geared to be artistic. The quality of a piece of art is very subjective, what appears or sounds good to one person, may be seen as awful to another. A quality assurance team should therefore be very diverse. For example, having software developers assessing the quality of a sound byte may prove to be less appropriate than if a few music </a:t>
            </a:r>
            <a:r>
              <a:rPr lang="en-US" baseline="0" dirty="0" err="1" smtClean="0"/>
              <a:t>proffessionals</a:t>
            </a:r>
            <a:r>
              <a:rPr lang="en-US" baseline="0" dirty="0" smtClean="0"/>
              <a:t> were involved in the QA process.</a:t>
            </a:r>
          </a:p>
          <a:p>
            <a:r>
              <a:rPr lang="en-US" baseline="0" dirty="0" smtClean="0"/>
              <a:t>Another issue facing quality assurance of some music software is the dependence on audio hardware. The software can only be as good as the associated hardware, and these programs are made to be compatible with a broad array of said hardware. It is sometimes difficult to perform tests on the software when the quality of the hardware is unknown or unreliable.</a:t>
            </a:r>
          </a:p>
          <a:p>
            <a:r>
              <a:rPr lang="en-US" baseline="0" dirty="0" smtClean="0"/>
              <a:t>Lastly, when determining the quality of a music software product, it is important to understand the goal of the product. This is different for every project, but the focus of the developers in terms of style </a:t>
            </a:r>
            <a:r>
              <a:rPr lang="en-US" baseline="0" dirty="0" err="1" smtClean="0"/>
              <a:t>vs</a:t>
            </a:r>
            <a:r>
              <a:rPr lang="en-US" baseline="0" dirty="0" smtClean="0"/>
              <a:t> function must be known if the QA team is able to determine the overall quality of the product. For music software a focus on style is rather more important than for some software products.</a:t>
            </a:r>
          </a:p>
        </p:txBody>
      </p:sp>
      <p:sp>
        <p:nvSpPr>
          <p:cNvPr id="4" name="Slide Number Placeholder 3"/>
          <p:cNvSpPr>
            <a:spLocks noGrp="1"/>
          </p:cNvSpPr>
          <p:nvPr>
            <p:ph type="sldNum" sz="quarter" idx="10"/>
          </p:nvPr>
        </p:nvSpPr>
        <p:spPr/>
        <p:txBody>
          <a:bodyPr/>
          <a:lstStyle/>
          <a:p>
            <a:fld id="{B8816598-78A6-44D9-AEB9-A4038934DFA8}" type="slidenum">
              <a:rPr lang="en-US" smtClean="0"/>
              <a:t>15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0572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Me</a:t>
            </a:r>
          </a:p>
          <a:p>
            <a:r>
              <a:rPr lang="en-US" dirty="0" smtClean="0"/>
              <a:t>Time: 1:00</a:t>
            </a:r>
            <a:endParaRPr lang="en-US" dirty="0"/>
          </a:p>
        </p:txBody>
      </p:sp>
      <p:sp>
        <p:nvSpPr>
          <p:cNvPr id="4" name="Slide Number Placeholder 3"/>
          <p:cNvSpPr>
            <a:spLocks noGrp="1"/>
          </p:cNvSpPr>
          <p:nvPr>
            <p:ph type="sldNum" sz="quarter" idx="10"/>
          </p:nvPr>
        </p:nvSpPr>
        <p:spPr/>
        <p:txBody>
          <a:bodyPr/>
          <a:lstStyle/>
          <a:p>
            <a:fld id="{B8816598-78A6-44D9-AEB9-A4038934DFA8}" type="slidenum">
              <a:rPr lang="en-US" smtClean="0"/>
              <a:t>16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8979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http://www.rose-hulman.edu/Catalog1011/program-se.html</a:t>
            </a:r>
          </a:p>
          <a:p>
            <a:r>
              <a:rPr lang="en-US" dirty="0" smtClean="0"/>
              <a:t>Time: 0:20</a:t>
            </a:r>
          </a:p>
          <a:p>
            <a:r>
              <a:rPr lang="en-US" dirty="0" smtClean="0"/>
              <a:t>Cody</a:t>
            </a:r>
          </a:p>
          <a:p>
            <a:endParaRPr lang="en-US" dirty="0" smtClean="0"/>
          </a:p>
          <a:p>
            <a:r>
              <a:rPr lang="en-US" sz="1200" kern="1200" dirty="0" smtClean="0">
                <a:solidFill>
                  <a:schemeClr val="tx1"/>
                </a:solidFill>
                <a:effectLst/>
                <a:latin typeface="+mn-lt"/>
                <a:ea typeface="+mn-ea"/>
                <a:cs typeface="+mn-cs"/>
              </a:rPr>
              <a:t>This domain track is no longer really listed, but it is pretty easy to add domain tracks, so if somebody really wanted to do this domain track, I am sure they could.</a:t>
            </a:r>
            <a:endParaRPr lang="en-US" dirty="0"/>
          </a:p>
        </p:txBody>
      </p:sp>
      <p:sp>
        <p:nvSpPr>
          <p:cNvPr id="4" name="Slide Number Placeholder 3"/>
          <p:cNvSpPr>
            <a:spLocks noGrp="1"/>
          </p:cNvSpPr>
          <p:nvPr>
            <p:ph type="sldNum" sz="quarter" idx="10"/>
          </p:nvPr>
        </p:nvSpPr>
        <p:spPr/>
        <p:txBody>
          <a:bodyPr/>
          <a:lstStyle/>
          <a:p>
            <a:fld id="{B8816598-78A6-44D9-AEB9-A4038934DFA8}" type="slidenum">
              <a:rPr lang="en-US" smtClean="0"/>
              <a:t>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9864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a:t>
            </a:r>
            <a:r>
              <a:rPr lang="en-US" baseline="0" dirty="0" smtClean="0"/>
              <a:t> http://www.music-software-reviews.com/index.html</a:t>
            </a:r>
          </a:p>
          <a:p>
            <a:r>
              <a:rPr lang="en-US" baseline="0" dirty="0" smtClean="0"/>
              <a:t>Time: 2:00</a:t>
            </a:r>
          </a:p>
          <a:p>
            <a:r>
              <a:rPr lang="en-US" baseline="0" dirty="0" smtClean="0"/>
              <a:t>Cody</a:t>
            </a:r>
          </a:p>
          <a:p>
            <a:endParaRPr lang="en-US" baseline="0" dirty="0" smtClean="0"/>
          </a:p>
          <a:p>
            <a:r>
              <a:rPr lang="en-US" sz="1200" kern="1200" dirty="0" smtClean="0">
                <a:solidFill>
                  <a:schemeClr val="tx1"/>
                </a:solidFill>
                <a:effectLst/>
                <a:latin typeface="+mn-lt"/>
                <a:ea typeface="+mn-ea"/>
                <a:cs typeface="+mn-cs"/>
              </a:rPr>
              <a:t>Music Recognition – Takes audio input, usually from a microphone like on a phone, and processes it down to just a fingerprint. This fingerprint is then compared to a very large library of fingerprints that are known to find a match.</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Recording – Software used to record input from various forms. Examples include direct output from an instrument, a microphone, and MIDI data. The software then usually allows for some editing and rearranging of the recorded audio.</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Sampling – This software is similar to recording software, but it is not usually used to record longer pieces of audio. Samples are usually short. Often this software is also able to generate sounds which can be recorded for later use.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Audio Editing – This is usually used to arrange prerecorded tracks into a song. There is also usually the ability to apply various filters to fine tune the sound. This software then has the ability to write all of the information to one of any variety of music file formats.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Notation – This software is used by musicians to write down sheet music.</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DJ – This software is used to mix songs together in various ways. This also usually includes faders to fade between songs and filters to change the way the song sounds.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Tuners – This software provides a set sound that you can tune other instruments against. This is quite useful when trying to make a bunch of instruments all sound the same.</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 some of this software requires special hardware to interact with other equipment.</a:t>
            </a:r>
          </a:p>
          <a:p>
            <a:endParaRPr lang="en-US" dirty="0"/>
          </a:p>
        </p:txBody>
      </p:sp>
      <p:sp>
        <p:nvSpPr>
          <p:cNvPr id="4" name="Slide Number Placeholder 3"/>
          <p:cNvSpPr>
            <a:spLocks noGrp="1"/>
          </p:cNvSpPr>
          <p:nvPr>
            <p:ph type="sldNum" sz="quarter" idx="10"/>
          </p:nvPr>
        </p:nvSpPr>
        <p:spPr/>
        <p:txBody>
          <a:bodyPr/>
          <a:lstStyle/>
          <a:p>
            <a:fld id="{B8816598-78A6-44D9-AEB9-A4038934DFA8}" type="slidenum">
              <a:rPr lang="en-US" smtClean="0"/>
              <a:t>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998607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a:t>
            </a:r>
            <a:r>
              <a:rPr lang="en-US" baseline="0" dirty="0" smtClean="0"/>
              <a:t> http://www.musicmall-asia.com/minni/Papers/costam99jtlm.pdf</a:t>
            </a:r>
          </a:p>
          <a:p>
            <a:r>
              <a:rPr lang="en-US" baseline="0" dirty="0" smtClean="0"/>
              <a:t>Time: 2:00</a:t>
            </a:r>
          </a:p>
          <a:p>
            <a:r>
              <a:rPr lang="en-US" baseline="0" dirty="0" smtClean="0"/>
              <a:t>Cody</a:t>
            </a:r>
          </a:p>
          <a:p>
            <a:endParaRPr lang="en-US" baseline="0" dirty="0" smtClean="0"/>
          </a:p>
          <a:p>
            <a:r>
              <a:rPr lang="en-US" sz="1200" kern="1200" dirty="0" smtClean="0">
                <a:solidFill>
                  <a:schemeClr val="tx1"/>
                </a:solidFill>
                <a:effectLst/>
                <a:latin typeface="+mn-lt"/>
                <a:ea typeface="+mn-ea"/>
                <a:cs typeface="+mn-cs"/>
              </a:rPr>
              <a:t>The different aspects are not only measured differently for different products, but typically what is important also varies.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Usability – Simply how easy the software is to use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Efficiency – How much system resources does it take to complete a given action.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Correctness – How well does the system do what it is supposed to do.</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Testability – How easy it is to test the program.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Flexibility – How easy it is to do various actions. How many ways can you do the same action. How many different formats can you take as input or give as output.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Reliability – How likely the software is to break or produce errors.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a:t>
            </a:r>
            <a:r>
              <a:rPr lang="en-US" sz="1200" kern="1200" baseline="0" dirty="0" smtClean="0">
                <a:solidFill>
                  <a:schemeClr val="tx1"/>
                </a:solidFill>
                <a:effectLst/>
                <a:latin typeface="+mn-lt"/>
                <a:ea typeface="+mn-ea"/>
                <a:cs typeface="+mn-cs"/>
              </a:rPr>
              <a:t> them answer question 2.</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816598-78A6-44D9-AEB9-A4038934DFA8}" type="slidenum">
              <a:rPr lang="en-US" smtClean="0"/>
              <a:t>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700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Sources: http://www.music-software-reviews.com/index.html, </a:t>
            </a:r>
            <a:r>
              <a:rPr lang="en-US" baseline="0" dirty="0" smtClean="0"/>
              <a:t>ttp://www.musicmall-asia.com/minni/Papers/costam99jtlm.pdf</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Time: 2:00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Cody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1200" kern="1200" dirty="0" smtClean="0">
                <a:solidFill>
                  <a:schemeClr val="tx1"/>
                </a:solidFill>
                <a:effectLst/>
                <a:latin typeface="+mn-lt"/>
                <a:ea typeface="+mn-ea"/>
                <a:cs typeface="+mn-cs"/>
              </a:rPr>
              <a:t>Recognition Software – Good Recognition software usually has two related qualities: A high success rate and a large library. Typically in order to have a high success rate you need a large library, but the converse is not necessarily true.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Recording, Writing and Editing</a:t>
            </a:r>
          </a:p>
          <a:p>
            <a:pPr lvl="0"/>
            <a:r>
              <a:rPr lang="en-US" sz="1200" kern="1200" dirty="0" smtClean="0">
                <a:solidFill>
                  <a:schemeClr val="tx1"/>
                </a:solidFill>
                <a:effectLst/>
                <a:latin typeface="+mn-lt"/>
                <a:ea typeface="+mn-ea"/>
                <a:cs typeface="+mn-cs"/>
              </a:rPr>
              <a:t>Interface – The interface needs to be visually appealing to draw people in and make them want to try to use the program. The interface must also be easy to understand so people are not overwhelmed by the learning curve. The interface should also display information in an efficient and easy to understand manner.</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Easy to Use – The program should be arranged in a way that it is easy to understand how it works and that an experienced user can easily access all of the functions that they need to frequently use.</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Large Feature List – The software should also support a lot of different features so that users can use it for almost everything that they need to do.</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Accurate Emulation of Music – The software needs to be able to output excellent quality music. The quality is not completely dependent on the software, but the software should not be the limiting part of quality. Also the software should allow for the output of many formats at many different levels of bitrate.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8816598-78A6-44D9-AEB9-A4038934DFA8}" type="slidenum">
              <a:rPr lang="en-US" smtClean="0"/>
              <a:t>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81711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http://www.music-software-reviews.com/recording_software_tests.html</a:t>
            </a:r>
          </a:p>
          <a:p>
            <a:r>
              <a:rPr lang="en-US" dirty="0" smtClean="0"/>
              <a:t>Time:</a:t>
            </a:r>
            <a:r>
              <a:rPr lang="en-US" baseline="0" dirty="0" smtClean="0"/>
              <a:t> 3:00</a:t>
            </a:r>
          </a:p>
          <a:p>
            <a:r>
              <a:rPr lang="en-US" baseline="0" dirty="0" smtClean="0"/>
              <a:t>Tiffany</a:t>
            </a:r>
          </a:p>
          <a:p>
            <a:endParaRPr lang="en-US" baseline="0" dirty="0" smtClean="0"/>
          </a:p>
          <a:p>
            <a:r>
              <a:rPr lang="en-US" baseline="0" dirty="0" smtClean="0"/>
              <a:t>Audio Timing – All recording system has some delay. Insignificant in analog domain, different story in digital world, problem also called latency Use audio timing to determine how much of a delay.</a:t>
            </a:r>
          </a:p>
          <a:p>
            <a:r>
              <a:rPr lang="en-US" baseline="0" dirty="0" smtClean="0"/>
              <a:t>Midi Timing – Is not as exact as audio tracks. Delays of 1ms and up can be a problem for percussive signals.</a:t>
            </a:r>
          </a:p>
          <a:p>
            <a:r>
              <a:rPr lang="en-US" baseline="0" dirty="0" smtClean="0"/>
              <a:t>Load Testing – How many tracks can the software handle simultaneously?</a:t>
            </a:r>
          </a:p>
          <a:p>
            <a:endParaRPr lang="en-US" baseline="0" dirty="0" smtClean="0"/>
          </a:p>
          <a:p>
            <a:r>
              <a:rPr lang="en-US" baseline="0" dirty="0" smtClean="0"/>
              <a:t>Setup – Does everything work? How easy is it to use and understand?</a:t>
            </a:r>
          </a:p>
          <a:p>
            <a:r>
              <a:rPr lang="en-US" baseline="0" dirty="0" smtClean="0"/>
              <a:t>Recording – How many steps / clicks does it take to record something? Are there any features that might be needed (cycle, loop)</a:t>
            </a:r>
          </a:p>
          <a:p>
            <a:r>
              <a:rPr lang="en-US" baseline="0" dirty="0" smtClean="0"/>
              <a:t>Arrangement – How does the cutting audio work? Is it precise? Is there overlap?</a:t>
            </a:r>
          </a:p>
          <a:p>
            <a:r>
              <a:rPr lang="en-US" baseline="0" dirty="0" smtClean="0"/>
              <a:t>Automation – How easily can things be automated?  (Things such as volume, fade, jump in track, record, </a:t>
            </a:r>
            <a:r>
              <a:rPr lang="en-US" baseline="0" dirty="0" err="1" smtClean="0"/>
              <a:t>etc</a:t>
            </a:r>
            <a:r>
              <a:rPr lang="en-US" baseline="0" dirty="0" smtClean="0"/>
              <a:t>)</a:t>
            </a:r>
          </a:p>
          <a:p>
            <a:r>
              <a:rPr lang="en-US" baseline="0" dirty="0" smtClean="0"/>
              <a:t>File Handling – Where are files stored and how secure are they? Can they easily be names and moved? Importing and Exporting.</a:t>
            </a:r>
          </a:p>
          <a:p>
            <a:r>
              <a:rPr lang="en-US" baseline="0" dirty="0" smtClean="0"/>
              <a:t>Libraries – Are there a wide range of templates available?</a:t>
            </a:r>
          </a:p>
          <a:p>
            <a:r>
              <a:rPr lang="en-US" baseline="0" dirty="0" smtClean="0"/>
              <a:t>Intelligence and Ease – Is it easy to build songs? Is it possible to create your own styles?</a:t>
            </a:r>
          </a:p>
          <a:p>
            <a:endParaRPr lang="en-US" baseline="0" dirty="0" smtClean="0"/>
          </a:p>
          <a:p>
            <a:r>
              <a:rPr lang="en-US" baseline="0" dirty="0" smtClean="0"/>
              <a:t>Let them answer question 3.</a:t>
            </a:r>
            <a:endParaRPr lang="en-US" dirty="0" smtClean="0"/>
          </a:p>
          <a:p>
            <a:endParaRPr lang="en-US" dirty="0"/>
          </a:p>
        </p:txBody>
      </p:sp>
      <p:sp>
        <p:nvSpPr>
          <p:cNvPr id="4" name="Slide Number Placeholder 3"/>
          <p:cNvSpPr>
            <a:spLocks noGrp="1"/>
          </p:cNvSpPr>
          <p:nvPr>
            <p:ph type="sldNum" sz="quarter" idx="10"/>
          </p:nvPr>
        </p:nvSpPr>
        <p:spPr/>
        <p:txBody>
          <a:bodyPr/>
          <a:lstStyle/>
          <a:p>
            <a:fld id="{B8816598-78A6-44D9-AEB9-A4038934DFA8}" type="slidenum">
              <a:rPr lang="en-US" smtClean="0"/>
              <a:t>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926439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http://www.musicmall-asia.com/minni/Papers/costam99jtlm.pdf</a:t>
            </a:r>
          </a:p>
          <a:p>
            <a:r>
              <a:rPr lang="en-US" dirty="0" smtClean="0"/>
              <a:t>Time: 0:20</a:t>
            </a:r>
          </a:p>
          <a:p>
            <a:r>
              <a:rPr lang="en-US" dirty="0" smtClean="0"/>
              <a:t>Tiffany</a:t>
            </a:r>
          </a:p>
          <a:p>
            <a:endParaRPr lang="en-US" dirty="0" smtClean="0"/>
          </a:p>
          <a:p>
            <a:r>
              <a:rPr lang="en-US" dirty="0" smtClean="0"/>
              <a:t>Basic testing</a:t>
            </a:r>
            <a:r>
              <a:rPr lang="en-US" baseline="0" dirty="0" smtClean="0"/>
              <a:t> cycle for music software.</a:t>
            </a:r>
          </a:p>
          <a:p>
            <a:r>
              <a:rPr lang="en-US" baseline="0" dirty="0" smtClean="0"/>
              <a:t>What type of editing are you wanting to do? Determine software that would be ideal for this. </a:t>
            </a:r>
          </a:p>
          <a:p>
            <a:r>
              <a:rPr lang="en-US" baseline="0" dirty="0" smtClean="0"/>
              <a:t>Identify type of wave and frequency.</a:t>
            </a:r>
            <a:endParaRPr lang="en-US" dirty="0" smtClean="0"/>
          </a:p>
          <a:p>
            <a:endParaRPr lang="en-US" dirty="0"/>
          </a:p>
        </p:txBody>
      </p:sp>
      <p:sp>
        <p:nvSpPr>
          <p:cNvPr id="4" name="Slide Number Placeholder 3"/>
          <p:cNvSpPr>
            <a:spLocks noGrp="1"/>
          </p:cNvSpPr>
          <p:nvPr>
            <p:ph type="sldNum" sz="quarter" idx="10"/>
          </p:nvPr>
        </p:nvSpPr>
        <p:spPr/>
        <p:txBody>
          <a:bodyPr/>
          <a:lstStyle/>
          <a:p>
            <a:fld id="{B8816598-78A6-44D9-AEB9-A4038934DFA8}" type="slidenum">
              <a:rPr lang="en-US" smtClean="0"/>
              <a:t>7</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42769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http://www.musicmall-asia.com/minni/Papers/costam99jtlm.pdf</a:t>
            </a:r>
          </a:p>
          <a:p>
            <a:r>
              <a:rPr lang="en-US" dirty="0" smtClean="0"/>
              <a:t>Time: 1:00</a:t>
            </a:r>
          </a:p>
          <a:p>
            <a:r>
              <a:rPr lang="en-US" dirty="0" smtClean="0"/>
              <a:t>Tiffany</a:t>
            </a:r>
          </a:p>
          <a:p>
            <a:endParaRPr lang="en-US" dirty="0" smtClean="0"/>
          </a:p>
          <a:p>
            <a:endParaRPr lang="en-US" dirty="0" smtClean="0"/>
          </a:p>
          <a:p>
            <a:r>
              <a:rPr lang="en-US" dirty="0" smtClean="0"/>
              <a:t>I’m just going to go off of this slide. There is</a:t>
            </a:r>
            <a:r>
              <a:rPr lang="en-US" baseline="0" dirty="0" smtClean="0"/>
              <a:t> a lot of information here that could easily take a minute to cover.</a:t>
            </a:r>
          </a:p>
          <a:p>
            <a:endParaRPr lang="en-US" baseline="0" dirty="0" smtClean="0"/>
          </a:p>
          <a:p>
            <a:r>
              <a:rPr lang="en-US" baseline="0" dirty="0" smtClean="0"/>
              <a:t>Let them answer question 4.</a:t>
            </a:r>
            <a:endParaRPr lang="en-US" dirty="0" smtClean="0"/>
          </a:p>
          <a:p>
            <a:endParaRPr lang="en-US" dirty="0"/>
          </a:p>
        </p:txBody>
      </p:sp>
      <p:sp>
        <p:nvSpPr>
          <p:cNvPr id="4" name="Slide Number Placeholder 3"/>
          <p:cNvSpPr>
            <a:spLocks noGrp="1"/>
          </p:cNvSpPr>
          <p:nvPr>
            <p:ph type="sldNum" sz="quarter" idx="10"/>
          </p:nvPr>
        </p:nvSpPr>
        <p:spPr/>
        <p:txBody>
          <a:bodyPr/>
          <a:lstStyle/>
          <a:p>
            <a:fld id="{B8816598-78A6-44D9-AEB9-A4038934DFA8}" type="slidenum">
              <a:rPr lang="en-US" smtClean="0"/>
              <a:t>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6737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a:t>
            </a:r>
            <a:r>
              <a:rPr lang="en-US" baseline="0" dirty="0" smtClean="0"/>
              <a:t> Me</a:t>
            </a:r>
          </a:p>
          <a:p>
            <a:r>
              <a:rPr lang="en-US" baseline="0" dirty="0" smtClean="0"/>
              <a:t>Time: 1:00</a:t>
            </a:r>
          </a:p>
          <a:p>
            <a:r>
              <a:rPr lang="en-US" baseline="0" dirty="0" smtClean="0"/>
              <a:t>Tiffany</a:t>
            </a:r>
          </a:p>
          <a:p>
            <a:endParaRPr lang="en-US" baseline="0" dirty="0" smtClean="0"/>
          </a:p>
          <a:p>
            <a:r>
              <a:rPr lang="en-US" baseline="0" dirty="0" smtClean="0"/>
              <a:t>1.) Developers should be testing everything throughout the development process.</a:t>
            </a:r>
          </a:p>
          <a:p>
            <a:r>
              <a:rPr lang="en-US" baseline="0" dirty="0" smtClean="0"/>
              <a:t>2.) Involving musicians will help achieve what the customers want. It will also help with the quality of playback.</a:t>
            </a:r>
          </a:p>
          <a:p>
            <a:r>
              <a:rPr lang="en-US" baseline="0" dirty="0" smtClean="0"/>
              <a:t>3.) Provide all needed functionality while keeping the interface in an easy to use state. </a:t>
            </a:r>
          </a:p>
          <a:p>
            <a:r>
              <a:rPr lang="en-US" baseline="0" dirty="0" smtClean="0"/>
              <a:t>4.) Make sure the product is easy to use, not all people using it will be super technical. </a:t>
            </a:r>
            <a:endParaRPr lang="en-US" dirty="0" smtClean="0"/>
          </a:p>
          <a:p>
            <a:endParaRPr lang="en-US" dirty="0"/>
          </a:p>
        </p:txBody>
      </p:sp>
      <p:sp>
        <p:nvSpPr>
          <p:cNvPr id="4" name="Slide Number Placeholder 3"/>
          <p:cNvSpPr>
            <a:spLocks noGrp="1"/>
          </p:cNvSpPr>
          <p:nvPr>
            <p:ph type="sldNum" sz="quarter" idx="10"/>
          </p:nvPr>
        </p:nvSpPr>
        <p:spPr/>
        <p:txBody>
          <a:bodyPr/>
          <a:lstStyle/>
          <a:p>
            <a:fld id="{B8816598-78A6-44D9-AEB9-A4038934DFA8}" type="slidenum">
              <a:rPr lang="en-US" smtClean="0"/>
              <a:t>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05031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CD4CE4C-F2EE-480E-923D-1187F4C49B3D}" type="datetimeFigureOut">
              <a:rPr lang="en-US" smtClean="0"/>
              <a:t>5/15/2012</a:t>
            </a:fld>
            <a:endParaRPr lang="en-US" dirty="0"/>
          </a:p>
        </p:txBody>
      </p:sp>
      <p:sp>
        <p:nvSpPr>
          <p:cNvPr id="8" name="Slide Number Placeholder 7"/>
          <p:cNvSpPr>
            <a:spLocks noGrp="1"/>
          </p:cNvSpPr>
          <p:nvPr>
            <p:ph type="sldNum" sz="quarter" idx="11"/>
          </p:nvPr>
        </p:nvSpPr>
        <p:spPr/>
        <p:txBody>
          <a:bodyPr/>
          <a:lstStyle/>
          <a:p>
            <a:fld id="{FE615BCC-8261-43E4-B8D5-FB657145B750}"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D4CE4C-F2EE-480E-923D-1187F4C49B3D}" type="datetimeFigureOut">
              <a:rPr lang="en-US" smtClean="0"/>
              <a:t>5/15/2012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615BCC-8261-43E4-B8D5-FB657145B75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D4CE4C-F2EE-480E-923D-1187F4C49B3D}" type="datetimeFigureOut">
              <a:rPr lang="en-US" smtClean="0"/>
              <a:t>5/15/2012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615BCC-8261-43E4-B8D5-FB657145B75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CD4CE4C-F2EE-480E-923D-1187F4C49B3D}" type="datetimeFigureOut">
              <a:rPr lang="en-US" smtClean="0"/>
              <a:t>5/15/2012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615BCC-8261-43E4-B8D5-FB657145B75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D4CE4C-F2EE-480E-923D-1187F4C49B3D}" type="datetimeFigureOut">
              <a:rPr lang="en-US" smtClean="0"/>
              <a:t>5/15/2012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615BCC-8261-43E4-B8D5-FB657145B750}" type="slidenum">
              <a:rPr lang="en-US" smtClean="0"/>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CD4CE4C-F2EE-480E-923D-1187F4C49B3D}" type="datetimeFigureOut">
              <a:rPr lang="en-US" smtClean="0"/>
              <a:t>5/15/2012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615BCC-8261-43E4-B8D5-FB657145B750}" type="slidenum">
              <a:rPr lang="en-US" smtClean="0"/>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CD4CE4C-F2EE-480E-923D-1187F4C49B3D}" type="datetimeFigureOut">
              <a:rPr lang="en-US" smtClean="0"/>
              <a:t>5/15/2012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E615BCC-8261-43E4-B8D5-FB657145B750}" type="slidenum">
              <a:rPr lang="en-US" smtClean="0"/>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D4CE4C-F2EE-480E-923D-1187F4C49B3D}" type="datetimeFigureOut">
              <a:rPr lang="en-US" smtClean="0"/>
              <a:t>5/15/2012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E615BCC-8261-43E4-B8D5-FB657145B75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4CE4C-F2EE-480E-923D-1187F4C49B3D}" type="datetimeFigureOut">
              <a:rPr lang="en-US" smtClean="0"/>
              <a:t>5/15/2012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E615BCC-8261-43E4-B8D5-FB657145B75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D4CE4C-F2EE-480E-923D-1187F4C49B3D}" type="datetimeFigureOut">
              <a:rPr lang="en-US" smtClean="0"/>
              <a:t>5/15/2012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615BCC-8261-43E4-B8D5-FB657145B75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D4CE4C-F2EE-480E-923D-1187F4C49B3D}" type="datetimeFigureOut">
              <a:rPr lang="en-US" smtClean="0"/>
              <a:t>5/15/2012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615BCC-8261-43E4-B8D5-FB657145B75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CD4CE4C-F2EE-480E-923D-1187F4C49B3D}" type="datetimeFigureOut">
              <a:rPr lang="en-US" smtClean="0"/>
              <a:t>5/15/2012</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FE615BCC-8261-43E4-B8D5-FB657145B750}" type="slidenum">
              <a:rPr lang="en-US" smtClean="0"/>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ideo" Target="http://www.youtube.com/v/3oGFogwcx-E?version=3&amp;hl=en_US&amp;rel=0"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www.youtube.com/v/xWYwY8GpuO0?version=3&amp;hl=en_US&amp;rel=0"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www.aes.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Music</a:t>
            </a:r>
            <a:endParaRPr lang="en-US" dirty="0"/>
          </a:p>
        </p:txBody>
      </p:sp>
      <p:sp>
        <p:nvSpPr>
          <p:cNvPr id="3" name="Subtitle 2"/>
          <p:cNvSpPr>
            <a:spLocks noGrp="1"/>
          </p:cNvSpPr>
          <p:nvPr>
            <p:ph type="subTitle" idx="1"/>
          </p:nvPr>
        </p:nvSpPr>
        <p:spPr/>
        <p:txBody>
          <a:bodyPr/>
          <a:lstStyle/>
          <a:p>
            <a:r>
              <a:rPr lang="en-US" dirty="0" smtClean="0"/>
              <a:t>Chris Hoorn, Tiffany Pohl, Cody Plungis</a:t>
            </a:r>
            <a:endParaRPr lang="en-US" dirty="0"/>
          </a:p>
        </p:txBody>
      </p:sp>
      <p:sp>
        <p:nvSpPr>
          <p:cNvPr id="4" name="Footer Placeholder 3"/>
          <p:cNvSpPr>
            <a:spLocks noGrp="1"/>
          </p:cNvSpPr>
          <p:nvPr>
            <p:ph type="ftr" sz="quarter" idx="11"/>
          </p:nvPr>
        </p:nvSpPr>
        <p:spPr>
          <a:xfrm>
            <a:off x="5257800" y="6248400"/>
            <a:ext cx="2847975" cy="365125"/>
          </a:xfrm>
        </p:spPr>
        <p:txBody>
          <a:bodyPr/>
          <a:lstStyle/>
          <a:p>
            <a:pPr algn="r"/>
            <a:r>
              <a:rPr lang="en-US" dirty="0" smtClean="0"/>
              <a:t>Q1</a:t>
            </a:r>
            <a:endParaRPr lang="en-US" dirty="0"/>
          </a:p>
        </p:txBody>
      </p:sp>
    </p:spTree>
    <p:extLst>
      <p:ext uri="{BB962C8B-B14F-4D97-AF65-F5344CB8AC3E}">
        <p14:creationId xmlns:p14="http://schemas.microsoft.com/office/powerpoint/2010/main" val="4064495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Metrics</a:t>
            </a:r>
            <a:endParaRPr lang="en-US" dirty="0"/>
          </a:p>
        </p:txBody>
      </p:sp>
      <p:sp>
        <p:nvSpPr>
          <p:cNvPr id="3" name="Content Placeholder 2"/>
          <p:cNvSpPr>
            <a:spLocks noGrp="1"/>
          </p:cNvSpPr>
          <p:nvPr>
            <p:ph idx="1"/>
          </p:nvPr>
        </p:nvSpPr>
        <p:spPr/>
        <p:txBody>
          <a:bodyPr/>
          <a:lstStyle/>
          <a:p>
            <a:endParaRPr lang="en-US" dirty="0" smtClean="0"/>
          </a:p>
          <a:p>
            <a:r>
              <a:rPr lang="en-US" dirty="0" smtClean="0"/>
              <a:t>Options/Menu</a:t>
            </a:r>
          </a:p>
          <a:p>
            <a:r>
              <a:rPr lang="en-US" dirty="0" smtClean="0"/>
              <a:t>Features/Unit Area of GUI</a:t>
            </a:r>
          </a:p>
          <a:p>
            <a:r>
              <a:rPr lang="en-US" dirty="0" smtClean="0"/>
              <a:t>Scaling Factor</a:t>
            </a:r>
          </a:p>
          <a:p>
            <a:r>
              <a:rPr lang="en-US" dirty="0" smtClean="0"/>
              <a:t>Actions/Feature</a:t>
            </a:r>
          </a:p>
          <a:p>
            <a:r>
              <a:rPr lang="en-US" dirty="0" smtClean="0"/>
              <a:t>Quality deterioration over number of copies/edits</a:t>
            </a:r>
          </a:p>
          <a:p>
            <a:r>
              <a:rPr lang="en-US" dirty="0" smtClean="0"/>
              <a:t>Memory use per instrument or per second of data</a:t>
            </a:r>
          </a:p>
          <a:p>
            <a:r>
              <a:rPr lang="en-US" dirty="0" smtClean="0"/>
              <a:t>Reliable range</a:t>
            </a:r>
          </a:p>
          <a:p>
            <a:r>
              <a:rPr lang="en-US" dirty="0" smtClean="0"/>
              <a:t>Simultaneous sampling rates</a:t>
            </a:r>
          </a:p>
          <a:p>
            <a:r>
              <a:rPr lang="en-US" dirty="0" smtClean="0"/>
              <a:t>Sounds/Sample</a:t>
            </a:r>
            <a:endParaRPr lang="en-US" dirty="0"/>
          </a:p>
        </p:txBody>
      </p:sp>
      <p:sp>
        <p:nvSpPr>
          <p:cNvPr id="4" name="Footer Placeholder 4"/>
          <p:cNvSpPr>
            <a:spLocks noGrp="1"/>
          </p:cNvSpPr>
          <p:nvPr>
            <p:ph type="ftr" sz="quarter" idx="11"/>
          </p:nvPr>
        </p:nvSpPr>
        <p:spPr>
          <a:xfrm>
            <a:off x="5334000" y="6096000"/>
            <a:ext cx="2847975" cy="365125"/>
          </a:xfrm>
        </p:spPr>
        <p:txBody>
          <a:bodyPr/>
          <a:lstStyle/>
          <a:p>
            <a:pPr algn="r"/>
            <a:r>
              <a:rPr lang="en-US" dirty="0" smtClean="0"/>
              <a:t>Q4</a:t>
            </a:r>
            <a:endParaRPr lang="en-US" dirty="0"/>
          </a:p>
        </p:txBody>
      </p:sp>
    </p:spTree>
    <p:extLst>
      <p:ext uri="{BB962C8B-B14F-4D97-AF65-F5344CB8AC3E}">
        <p14:creationId xmlns:p14="http://schemas.microsoft.com/office/powerpoint/2010/main" val="557970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Successes</a:t>
            </a:r>
            <a:endParaRPr lang="en-US" dirty="0"/>
          </a:p>
        </p:txBody>
      </p:sp>
      <p:sp>
        <p:nvSpPr>
          <p:cNvPr id="3" name="Content Placeholder 2"/>
          <p:cNvSpPr>
            <a:spLocks noGrp="1"/>
          </p:cNvSpPr>
          <p:nvPr>
            <p:ph idx="1"/>
          </p:nvPr>
        </p:nvSpPr>
        <p:spPr/>
        <p:txBody>
          <a:bodyPr>
            <a:normAutofit/>
          </a:bodyPr>
          <a:lstStyle/>
          <a:p>
            <a:r>
              <a:rPr lang="en-US" dirty="0" smtClean="0"/>
              <a:t>Music Recognition Software</a:t>
            </a:r>
          </a:p>
          <a:p>
            <a:pPr lvl="1"/>
            <a:r>
              <a:rPr lang="en-US" dirty="0" smtClean="0"/>
              <a:t>Shazam</a:t>
            </a:r>
          </a:p>
          <a:p>
            <a:r>
              <a:rPr lang="en-US" dirty="0" smtClean="0"/>
              <a:t>Notation Software</a:t>
            </a:r>
          </a:p>
          <a:p>
            <a:pPr lvl="1"/>
            <a:r>
              <a:rPr lang="en-US" dirty="0" smtClean="0"/>
              <a:t>Finale and Sibelius</a:t>
            </a:r>
          </a:p>
          <a:p>
            <a:r>
              <a:rPr lang="en-US" dirty="0" smtClean="0"/>
              <a:t>Recording Software</a:t>
            </a:r>
          </a:p>
          <a:p>
            <a:pPr lvl="1"/>
            <a:r>
              <a:rPr lang="en-US" dirty="0" smtClean="0"/>
              <a:t>Pro-Tools by Digidesign</a:t>
            </a:r>
          </a:p>
          <a:p>
            <a:r>
              <a:rPr lang="en-US" dirty="0" smtClean="0"/>
              <a:t>Sampling Software</a:t>
            </a:r>
          </a:p>
          <a:p>
            <a:pPr lvl="1"/>
            <a:r>
              <a:rPr lang="en-US" dirty="0" smtClean="0"/>
              <a:t>Gigasampler/Gigastudio</a:t>
            </a:r>
          </a:p>
          <a:p>
            <a:r>
              <a:rPr lang="en-US" dirty="0" smtClean="0"/>
              <a:t>Editing Software</a:t>
            </a:r>
          </a:p>
          <a:p>
            <a:pPr lvl="1"/>
            <a:r>
              <a:rPr lang="en-US" dirty="0" smtClean="0"/>
              <a:t>Sony’s Sound Forge</a:t>
            </a:r>
          </a:p>
          <a:p>
            <a:r>
              <a:rPr lang="en-US" dirty="0" smtClean="0"/>
              <a:t>DJ Software</a:t>
            </a:r>
          </a:p>
          <a:p>
            <a:pPr lvl="1"/>
            <a:r>
              <a:rPr lang="en-US" dirty="0" smtClean="0"/>
              <a:t>MaxVibes</a:t>
            </a:r>
            <a:endParaRPr lang="en-US" dirty="0"/>
          </a:p>
        </p:txBody>
      </p:sp>
    </p:spTree>
    <p:extLst>
      <p:ext uri="{BB962C8B-B14F-4D97-AF65-F5344CB8AC3E}">
        <p14:creationId xmlns:p14="http://schemas.microsoft.com/office/powerpoint/2010/main" val="1427965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Failures</a:t>
            </a:r>
            <a:endParaRPr lang="en-US" dirty="0"/>
          </a:p>
        </p:txBody>
      </p:sp>
      <p:pic>
        <p:nvPicPr>
          <p:cNvPr id="6" name="3oGFogwcx-E?version=3&amp;hl=en_US&amp;rel=0"/>
          <p:cNvPicPr>
            <a:picLocks noGrp="1" noRot="1" noChangeAspect="1"/>
          </p:cNvPicPr>
          <p:nvPr>
            <p:ph idx="1"/>
            <a:videoFile r:link="rId1"/>
          </p:nvPr>
        </p:nvPicPr>
        <p:blipFill>
          <a:blip r:embed="rId4"/>
          <a:stretch>
            <a:fillRect/>
          </a:stretch>
        </p:blipFill>
        <p:spPr>
          <a:xfrm>
            <a:off x="1676400" y="1905000"/>
            <a:ext cx="5638800" cy="4229100"/>
          </a:xfrm>
          <a:prstGeom prst="rect">
            <a:avLst/>
          </a:prstGeom>
        </p:spPr>
      </p:pic>
    </p:spTree>
    <p:extLst>
      <p:ext uri="{BB962C8B-B14F-4D97-AF65-F5344CB8AC3E}">
        <p14:creationId xmlns:p14="http://schemas.microsoft.com/office/powerpoint/2010/main" val="270667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Songsmith + Roxanne</a:t>
            </a:r>
            <a:endParaRPr lang="en-US" dirty="0"/>
          </a:p>
        </p:txBody>
      </p:sp>
      <p:pic>
        <p:nvPicPr>
          <p:cNvPr id="4" name="xWYwY8GpuO0?version=3&amp;hl=en_US&amp;rel=0"/>
          <p:cNvPicPr>
            <a:picLocks noGrp="1" noRot="1" noChangeAspect="1"/>
          </p:cNvPicPr>
          <p:nvPr>
            <p:ph idx="1"/>
            <a:videoFile r:link="rId1"/>
          </p:nvPr>
        </p:nvPicPr>
        <p:blipFill>
          <a:blip r:embed="rId4"/>
          <a:stretch>
            <a:fillRect/>
          </a:stretch>
        </p:blipFill>
        <p:spPr>
          <a:xfrm>
            <a:off x="2057400" y="2209800"/>
            <a:ext cx="4800600" cy="3600450"/>
          </a:xfrm>
          <a:prstGeom prst="rect">
            <a:avLst/>
          </a:prstGeom>
        </p:spPr>
      </p:pic>
    </p:spTree>
    <p:extLst>
      <p:ext uri="{BB962C8B-B14F-4D97-AF65-F5344CB8AC3E}">
        <p14:creationId xmlns:p14="http://schemas.microsoft.com/office/powerpoint/2010/main" val="14098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Standards</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smtClean="0"/>
          </a:p>
          <a:p>
            <a:r>
              <a:rPr lang="en-US" dirty="0" smtClean="0">
                <a:hlinkClick r:id="rId3"/>
              </a:rPr>
              <a:t>Audio Engineering Society (AES)</a:t>
            </a:r>
            <a:endParaRPr lang="en-US" dirty="0" smtClean="0"/>
          </a:p>
          <a:p>
            <a:endParaRPr lang="en-US" dirty="0"/>
          </a:p>
          <a:p>
            <a:r>
              <a:rPr lang="en-US" dirty="0" smtClean="0"/>
              <a:t>Mission Statement:</a:t>
            </a:r>
            <a:endParaRPr lang="en-US" dirty="0"/>
          </a:p>
        </p:txBody>
      </p:sp>
      <p:sp>
        <p:nvSpPr>
          <p:cNvPr id="4" name="Footer Placeholder 4"/>
          <p:cNvSpPr>
            <a:spLocks noGrp="1"/>
          </p:cNvSpPr>
          <p:nvPr>
            <p:ph type="ftr" sz="quarter" idx="11"/>
          </p:nvPr>
        </p:nvSpPr>
        <p:spPr>
          <a:xfrm>
            <a:off x="5334000" y="6096000"/>
            <a:ext cx="2847975" cy="365125"/>
          </a:xfrm>
        </p:spPr>
        <p:txBody>
          <a:bodyPr/>
          <a:lstStyle/>
          <a:p>
            <a:pPr algn="r"/>
            <a:r>
              <a:rPr lang="en-US" dirty="0" smtClean="0"/>
              <a:t>Q5</a:t>
            </a:r>
            <a:endParaRPr lang="en-US" dirty="0"/>
          </a:p>
        </p:txBody>
      </p:sp>
      <p:sp>
        <p:nvSpPr>
          <p:cNvPr id="5" name="Rectangle 4"/>
          <p:cNvSpPr/>
          <p:nvPr/>
        </p:nvSpPr>
        <p:spPr>
          <a:xfrm>
            <a:off x="990600" y="3810000"/>
            <a:ext cx="6324600" cy="2585323"/>
          </a:xfrm>
          <a:prstGeom prst="rect">
            <a:avLst/>
          </a:prstGeom>
        </p:spPr>
        <p:txBody>
          <a:bodyPr wrap="square">
            <a:spAutoFit/>
          </a:bodyPr>
          <a:lstStyle/>
          <a:p>
            <a:r>
              <a:rPr lang="en-US" dirty="0" smtClean="0"/>
              <a:t>“The </a:t>
            </a:r>
            <a:r>
              <a:rPr lang="en-US" dirty="0"/>
              <a:t>Audio Engineering Society was formed with the purpose of uniting persons performing professional services in the audio engineering field and its allied arts, of collecting, collating and disseminating scientific knowledge in the field of audio engineering and its allied arts, of advancing such science in both theoretical and practical applications, of preparing, publishing and distributing literature and periodicals relative to the foregoing purposes and policies</a:t>
            </a:r>
            <a:r>
              <a:rPr lang="en-US" dirty="0" smtClean="0"/>
              <a:t>.”</a:t>
            </a:r>
            <a:endParaRPr lang="en-US" dirty="0"/>
          </a:p>
        </p:txBody>
      </p:sp>
    </p:spTree>
    <p:extLst>
      <p:ext uri="{BB962C8B-B14F-4D97-AF65-F5344CB8AC3E}">
        <p14:creationId xmlns:p14="http://schemas.microsoft.com/office/powerpoint/2010/main" val="2648736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Issues</a:t>
            </a:r>
            <a:endParaRPr lang="en-US" dirty="0"/>
          </a:p>
        </p:txBody>
      </p:sp>
      <p:sp>
        <p:nvSpPr>
          <p:cNvPr id="3" name="Content Placeholder 2"/>
          <p:cNvSpPr>
            <a:spLocks noGrp="1"/>
          </p:cNvSpPr>
          <p:nvPr>
            <p:ph idx="1"/>
          </p:nvPr>
        </p:nvSpPr>
        <p:spPr/>
        <p:txBody>
          <a:bodyPr/>
          <a:lstStyle/>
          <a:p>
            <a:endParaRPr lang="en-US" dirty="0" smtClean="0"/>
          </a:p>
          <a:p>
            <a:r>
              <a:rPr lang="en-US" dirty="0" smtClean="0"/>
              <a:t>Musical quality can be very subjective</a:t>
            </a:r>
          </a:p>
          <a:p>
            <a:endParaRPr lang="en-US" dirty="0" smtClean="0"/>
          </a:p>
          <a:p>
            <a:r>
              <a:rPr lang="en-US" dirty="0" smtClean="0"/>
              <a:t>Quality Assurance requires a diverse team</a:t>
            </a:r>
          </a:p>
          <a:p>
            <a:endParaRPr lang="en-US" dirty="0"/>
          </a:p>
          <a:p>
            <a:r>
              <a:rPr lang="en-US" dirty="0" smtClean="0"/>
              <a:t>Quality is very dependent on hardware</a:t>
            </a:r>
          </a:p>
          <a:p>
            <a:endParaRPr lang="en-US" dirty="0"/>
          </a:p>
          <a:p>
            <a:r>
              <a:rPr lang="en-US" dirty="0" smtClean="0"/>
              <a:t>Form vs. Function</a:t>
            </a:r>
          </a:p>
          <a:p>
            <a:endParaRPr lang="en-US" dirty="0"/>
          </a:p>
          <a:p>
            <a:endParaRPr lang="en-US" dirty="0"/>
          </a:p>
          <a:p>
            <a:endParaRPr lang="en-US" dirty="0"/>
          </a:p>
        </p:txBody>
      </p:sp>
    </p:spTree>
    <p:extLst>
      <p:ext uri="{BB962C8B-B14F-4D97-AF65-F5344CB8AC3E}">
        <p14:creationId xmlns:p14="http://schemas.microsoft.com/office/powerpoint/2010/main" val="1408363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82109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Track</a:t>
            </a:r>
            <a:endParaRPr lang="en-US" dirty="0"/>
          </a:p>
        </p:txBody>
      </p:sp>
      <p:sp>
        <p:nvSpPr>
          <p:cNvPr id="3" name="Content Placeholder 2"/>
          <p:cNvSpPr>
            <a:spLocks noGrp="1"/>
          </p:cNvSpPr>
          <p:nvPr>
            <p:ph idx="1"/>
          </p:nvPr>
        </p:nvSpPr>
        <p:spPr/>
        <p:txBody>
          <a:bodyPr/>
          <a:lstStyle/>
          <a:p>
            <a:pPr lvl="0"/>
            <a:endParaRPr lang="en-US" sz="2800" dirty="0" smtClean="0"/>
          </a:p>
          <a:p>
            <a:pPr lvl="0"/>
            <a:r>
              <a:rPr lang="en-US" sz="2800" dirty="0" smtClean="0"/>
              <a:t>Required Courses:</a:t>
            </a:r>
          </a:p>
          <a:p>
            <a:pPr lvl="1"/>
            <a:r>
              <a:rPr lang="en-US" sz="1800" dirty="0" smtClean="0"/>
              <a:t>SV </a:t>
            </a:r>
            <a:r>
              <a:rPr lang="en-US" sz="1800" dirty="0"/>
              <a:t>244 Music History: Medieval, Renaissance, Baroque </a:t>
            </a:r>
          </a:p>
          <a:p>
            <a:pPr lvl="1"/>
            <a:r>
              <a:rPr lang="en-US" sz="1800" dirty="0"/>
              <a:t>IA 246 Music Theory I </a:t>
            </a:r>
          </a:p>
          <a:p>
            <a:pPr lvl="1"/>
            <a:r>
              <a:rPr lang="en-US" sz="1800" dirty="0"/>
              <a:t>MUS 113 Music Skills I (Indiana State University course) </a:t>
            </a:r>
          </a:p>
          <a:p>
            <a:pPr lvl="1"/>
            <a:r>
              <a:rPr lang="en-US" sz="1800" dirty="0"/>
              <a:t>MUS 150 Introduction to Musical Traditions I (Indiana State University course)</a:t>
            </a:r>
          </a:p>
          <a:p>
            <a:endParaRPr lang="en-US" dirty="0" smtClean="0"/>
          </a:p>
          <a:p>
            <a:r>
              <a:rPr lang="en-US" dirty="0" smtClean="0"/>
              <a:t>No longer a suggested domain track</a:t>
            </a:r>
          </a:p>
        </p:txBody>
      </p:sp>
    </p:spTree>
    <p:extLst>
      <p:ext uri="{BB962C8B-B14F-4D97-AF65-F5344CB8AC3E}">
        <p14:creationId xmlns:p14="http://schemas.microsoft.com/office/powerpoint/2010/main" val="3656733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Music Software?</a:t>
            </a:r>
            <a:endParaRPr lang="en-US" dirty="0"/>
          </a:p>
        </p:txBody>
      </p:sp>
      <p:sp>
        <p:nvSpPr>
          <p:cNvPr id="3" name="Content Placeholder 2"/>
          <p:cNvSpPr>
            <a:spLocks noGrp="1"/>
          </p:cNvSpPr>
          <p:nvPr>
            <p:ph idx="1"/>
          </p:nvPr>
        </p:nvSpPr>
        <p:spPr/>
        <p:txBody>
          <a:bodyPr/>
          <a:lstStyle/>
          <a:p>
            <a:endParaRPr lang="en-US" dirty="0" smtClean="0"/>
          </a:p>
          <a:p>
            <a:r>
              <a:rPr lang="en-US" dirty="0" smtClean="0"/>
              <a:t>Music Recognition Software</a:t>
            </a:r>
          </a:p>
          <a:p>
            <a:r>
              <a:rPr lang="en-US" dirty="0" smtClean="0"/>
              <a:t>Recording Software</a:t>
            </a:r>
          </a:p>
          <a:p>
            <a:r>
              <a:rPr lang="en-US" dirty="0" smtClean="0"/>
              <a:t>Sampling Software</a:t>
            </a:r>
          </a:p>
          <a:p>
            <a:r>
              <a:rPr lang="en-US" dirty="0" smtClean="0"/>
              <a:t>Audio Editing Software</a:t>
            </a:r>
          </a:p>
          <a:p>
            <a:r>
              <a:rPr lang="en-US" dirty="0" smtClean="0"/>
              <a:t>Notation Software</a:t>
            </a:r>
          </a:p>
          <a:p>
            <a:r>
              <a:rPr lang="en-US" dirty="0" smtClean="0"/>
              <a:t>DJ Software</a:t>
            </a:r>
          </a:p>
          <a:p>
            <a:r>
              <a:rPr lang="en-US" dirty="0" smtClean="0"/>
              <a:t>Tuners</a:t>
            </a:r>
          </a:p>
          <a:p>
            <a:endParaRPr lang="en-US" dirty="0" smtClean="0"/>
          </a:p>
          <a:p>
            <a:endParaRPr lang="en-US" dirty="0"/>
          </a:p>
        </p:txBody>
      </p:sp>
    </p:spTree>
    <p:extLst>
      <p:ext uri="{BB962C8B-B14F-4D97-AF65-F5344CB8AC3E}">
        <p14:creationId xmlns:p14="http://schemas.microsoft.com/office/powerpoint/2010/main" val="623998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Quality</a:t>
            </a:r>
            <a:endParaRPr lang="en-US" dirty="0"/>
          </a:p>
        </p:txBody>
      </p:sp>
      <p:sp>
        <p:nvSpPr>
          <p:cNvPr id="3" name="Content Placeholder 2"/>
          <p:cNvSpPr>
            <a:spLocks noGrp="1"/>
          </p:cNvSpPr>
          <p:nvPr>
            <p:ph idx="1"/>
          </p:nvPr>
        </p:nvSpPr>
        <p:spPr>
          <a:xfrm>
            <a:off x="457200" y="1752600"/>
            <a:ext cx="8229600" cy="4373563"/>
          </a:xfrm>
        </p:spPr>
        <p:txBody>
          <a:bodyPr/>
          <a:lstStyle/>
          <a:p>
            <a:r>
              <a:rPr lang="en-US" dirty="0" smtClean="0"/>
              <a:t>Differs depending on the product</a:t>
            </a:r>
          </a:p>
          <a:p>
            <a:endParaRPr lang="en-US" dirty="0"/>
          </a:p>
          <a:p>
            <a:r>
              <a:rPr lang="en-US" dirty="0" smtClean="0"/>
              <a:t>Usability</a:t>
            </a:r>
            <a:endParaRPr lang="en-US" dirty="0"/>
          </a:p>
          <a:p>
            <a:r>
              <a:rPr lang="en-US" dirty="0" smtClean="0"/>
              <a:t>Efficiency</a:t>
            </a:r>
          </a:p>
          <a:p>
            <a:r>
              <a:rPr lang="en-US" dirty="0" smtClean="0"/>
              <a:t>Correctness</a:t>
            </a:r>
          </a:p>
          <a:p>
            <a:r>
              <a:rPr lang="en-US" dirty="0" smtClean="0"/>
              <a:t>Testability</a:t>
            </a:r>
            <a:endParaRPr lang="en-US" dirty="0"/>
          </a:p>
          <a:p>
            <a:r>
              <a:rPr lang="en-US" dirty="0" smtClean="0"/>
              <a:t>Flexibility</a:t>
            </a:r>
          </a:p>
          <a:p>
            <a:r>
              <a:rPr lang="en-US" dirty="0" smtClean="0"/>
              <a:t>Reliability</a:t>
            </a:r>
          </a:p>
          <a:p>
            <a:endParaRPr lang="en-US" dirty="0"/>
          </a:p>
          <a:p>
            <a:endParaRPr lang="en-US" dirty="0" smtClean="0"/>
          </a:p>
        </p:txBody>
      </p:sp>
      <p:sp>
        <p:nvSpPr>
          <p:cNvPr id="4" name="Footer Placeholder 3"/>
          <p:cNvSpPr>
            <a:spLocks noGrp="1"/>
          </p:cNvSpPr>
          <p:nvPr>
            <p:ph type="ftr" sz="quarter" idx="11"/>
          </p:nvPr>
        </p:nvSpPr>
        <p:spPr>
          <a:xfrm>
            <a:off x="5257800" y="6248400"/>
            <a:ext cx="2847975" cy="365125"/>
          </a:xfrm>
        </p:spPr>
        <p:txBody>
          <a:bodyPr/>
          <a:lstStyle/>
          <a:p>
            <a:pPr algn="r"/>
            <a:r>
              <a:rPr lang="en-US" dirty="0" smtClean="0"/>
              <a:t>Q2</a:t>
            </a:r>
            <a:endParaRPr lang="en-US" dirty="0"/>
          </a:p>
        </p:txBody>
      </p:sp>
    </p:spTree>
    <p:extLst>
      <p:ext uri="{BB962C8B-B14F-4D97-AF65-F5344CB8AC3E}">
        <p14:creationId xmlns:p14="http://schemas.microsoft.com/office/powerpoint/2010/main" val="3070228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Attributes</a:t>
            </a:r>
            <a:endParaRPr lang="en-US" dirty="0"/>
          </a:p>
        </p:txBody>
      </p:sp>
      <p:sp>
        <p:nvSpPr>
          <p:cNvPr id="3" name="Content Placeholder 2"/>
          <p:cNvSpPr>
            <a:spLocks noGrp="1"/>
          </p:cNvSpPr>
          <p:nvPr>
            <p:ph idx="1"/>
          </p:nvPr>
        </p:nvSpPr>
        <p:spPr/>
        <p:txBody>
          <a:bodyPr/>
          <a:lstStyle/>
          <a:p>
            <a:r>
              <a:rPr lang="en-US" dirty="0" smtClean="0"/>
              <a:t>Recognition Software</a:t>
            </a:r>
          </a:p>
          <a:p>
            <a:pPr lvl="1"/>
            <a:r>
              <a:rPr lang="en-US" dirty="0" smtClean="0"/>
              <a:t>Success Rate</a:t>
            </a:r>
          </a:p>
          <a:p>
            <a:pPr lvl="1"/>
            <a:r>
              <a:rPr lang="en-US" dirty="0" smtClean="0"/>
              <a:t>Large Library</a:t>
            </a:r>
          </a:p>
          <a:p>
            <a:r>
              <a:rPr lang="en-US" dirty="0" smtClean="0"/>
              <a:t>Recording, Writing, and Editing Software</a:t>
            </a:r>
          </a:p>
          <a:p>
            <a:pPr lvl="1"/>
            <a:r>
              <a:rPr lang="en-US" dirty="0" smtClean="0"/>
              <a:t>Attractive Interface</a:t>
            </a:r>
          </a:p>
          <a:p>
            <a:pPr lvl="2"/>
            <a:r>
              <a:rPr lang="en-US" dirty="0"/>
              <a:t>A</a:t>
            </a:r>
            <a:r>
              <a:rPr lang="en-US" dirty="0" smtClean="0"/>
              <a:t>rrangement of menus and buttons</a:t>
            </a:r>
          </a:p>
          <a:p>
            <a:pPr lvl="2"/>
            <a:r>
              <a:rPr lang="en-US" dirty="0" smtClean="0"/>
              <a:t>Representation of Music</a:t>
            </a:r>
          </a:p>
          <a:p>
            <a:pPr lvl="1"/>
            <a:r>
              <a:rPr lang="en-US" dirty="0" smtClean="0"/>
              <a:t>Easy to Use</a:t>
            </a:r>
          </a:p>
          <a:p>
            <a:pPr lvl="2"/>
            <a:r>
              <a:rPr lang="en-US" dirty="0" smtClean="0"/>
              <a:t>Single click actions</a:t>
            </a:r>
          </a:p>
          <a:p>
            <a:pPr lvl="2"/>
            <a:r>
              <a:rPr lang="en-US" dirty="0" smtClean="0"/>
              <a:t>Helpful Labels</a:t>
            </a:r>
          </a:p>
          <a:p>
            <a:pPr lvl="1"/>
            <a:r>
              <a:rPr lang="en-US" dirty="0" smtClean="0"/>
              <a:t>Large Feature List</a:t>
            </a:r>
          </a:p>
          <a:p>
            <a:pPr lvl="1"/>
            <a:r>
              <a:rPr lang="en-US" dirty="0" smtClean="0"/>
              <a:t>Accurate Emulation of Music</a:t>
            </a:r>
          </a:p>
          <a:p>
            <a:pPr lvl="2"/>
            <a:r>
              <a:rPr lang="en-US" dirty="0" smtClean="0"/>
              <a:t>Sound Quality</a:t>
            </a:r>
          </a:p>
          <a:p>
            <a:pPr lvl="2"/>
            <a:r>
              <a:rPr lang="en-US" dirty="0" smtClean="0"/>
              <a:t>Sampling Rate</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208248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Quality </a:t>
            </a:r>
            <a:endParaRPr lang="en-US" dirty="0"/>
          </a:p>
        </p:txBody>
      </p:sp>
      <p:sp>
        <p:nvSpPr>
          <p:cNvPr id="3" name="Content Placeholder 2"/>
          <p:cNvSpPr>
            <a:spLocks noGrp="1"/>
          </p:cNvSpPr>
          <p:nvPr>
            <p:ph idx="1"/>
          </p:nvPr>
        </p:nvSpPr>
        <p:spPr/>
        <p:txBody>
          <a:bodyPr/>
          <a:lstStyle/>
          <a:p>
            <a:r>
              <a:rPr lang="en-US" dirty="0" smtClean="0"/>
              <a:t>Done through rigorous testing</a:t>
            </a:r>
          </a:p>
          <a:p>
            <a:r>
              <a:rPr lang="en-US" dirty="0" smtClean="0"/>
              <a:t>Technical Testing</a:t>
            </a:r>
          </a:p>
          <a:p>
            <a:pPr lvl="1"/>
            <a:r>
              <a:rPr lang="en-US" dirty="0" smtClean="0"/>
              <a:t>Audio Timing</a:t>
            </a:r>
          </a:p>
          <a:p>
            <a:pPr lvl="1"/>
            <a:r>
              <a:rPr lang="en-US" dirty="0" smtClean="0"/>
              <a:t>MIDI Timing</a:t>
            </a:r>
          </a:p>
          <a:p>
            <a:pPr lvl="1"/>
            <a:r>
              <a:rPr lang="en-US" dirty="0" smtClean="0"/>
              <a:t>Load Testing</a:t>
            </a:r>
          </a:p>
          <a:p>
            <a:r>
              <a:rPr lang="en-US" dirty="0" smtClean="0"/>
              <a:t>Handling and Feature Tests</a:t>
            </a:r>
          </a:p>
          <a:p>
            <a:pPr lvl="1"/>
            <a:r>
              <a:rPr lang="en-US" dirty="0" smtClean="0"/>
              <a:t>Setup</a:t>
            </a:r>
          </a:p>
          <a:p>
            <a:pPr lvl="1"/>
            <a:r>
              <a:rPr lang="en-US" dirty="0" smtClean="0"/>
              <a:t>Recording</a:t>
            </a:r>
          </a:p>
          <a:p>
            <a:pPr lvl="1"/>
            <a:r>
              <a:rPr lang="en-US" dirty="0" smtClean="0"/>
              <a:t>Arrangement</a:t>
            </a:r>
          </a:p>
          <a:p>
            <a:pPr lvl="1"/>
            <a:r>
              <a:rPr lang="en-US" dirty="0" smtClean="0"/>
              <a:t>Automation</a:t>
            </a:r>
          </a:p>
          <a:p>
            <a:pPr lvl="1"/>
            <a:r>
              <a:rPr lang="en-US" dirty="0" smtClean="0"/>
              <a:t>File Handling</a:t>
            </a:r>
          </a:p>
          <a:p>
            <a:pPr lvl="1"/>
            <a:r>
              <a:rPr lang="en-US" dirty="0" smtClean="0"/>
              <a:t>Libraries</a:t>
            </a:r>
          </a:p>
          <a:p>
            <a:pPr lvl="1"/>
            <a:r>
              <a:rPr lang="en-US" dirty="0" smtClean="0"/>
              <a:t>Intelligence and Ease</a:t>
            </a:r>
          </a:p>
          <a:p>
            <a:pPr lvl="1"/>
            <a:endParaRPr lang="en-US" dirty="0" smtClean="0"/>
          </a:p>
          <a:p>
            <a:endParaRPr lang="en-US" dirty="0"/>
          </a:p>
        </p:txBody>
      </p:sp>
      <p:sp>
        <p:nvSpPr>
          <p:cNvPr id="4" name="Footer Placeholder 3"/>
          <p:cNvSpPr>
            <a:spLocks noGrp="1"/>
          </p:cNvSpPr>
          <p:nvPr>
            <p:ph type="ftr" sz="quarter" idx="11"/>
          </p:nvPr>
        </p:nvSpPr>
        <p:spPr>
          <a:xfrm>
            <a:off x="5410200" y="6172200"/>
            <a:ext cx="2847975" cy="365125"/>
          </a:xfrm>
        </p:spPr>
        <p:txBody>
          <a:bodyPr/>
          <a:lstStyle/>
          <a:p>
            <a:pPr algn="r"/>
            <a:r>
              <a:rPr lang="en-US" dirty="0" smtClean="0"/>
              <a:t>Q3</a:t>
            </a:r>
            <a:endParaRPr lang="en-US" dirty="0"/>
          </a:p>
        </p:txBody>
      </p:sp>
    </p:spTree>
    <p:extLst>
      <p:ext uri="{BB962C8B-B14F-4D97-AF65-F5344CB8AC3E}">
        <p14:creationId xmlns:p14="http://schemas.microsoft.com/office/powerpoint/2010/main" val="3849162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Cycle</a:t>
            </a:r>
            <a:endParaRPr lang="en-US" dirty="0"/>
          </a:p>
        </p:txBody>
      </p:sp>
      <p:sp>
        <p:nvSpPr>
          <p:cNvPr id="3" name="Content Placeholder 2"/>
          <p:cNvSpPr>
            <a:spLocks noGrp="1"/>
          </p:cNvSpPr>
          <p:nvPr>
            <p:ph idx="1"/>
          </p:nvPr>
        </p:nvSpPr>
        <p:spPr/>
        <p:txBody>
          <a:bodyPr/>
          <a:lstStyle/>
          <a:p>
            <a:pPr marL="0" indent="0">
              <a:buNone/>
            </a:pPr>
            <a:endParaRPr lang="en-US" dirty="0" smtClean="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828800"/>
            <a:ext cx="6850291" cy="4353196"/>
          </a:xfrm>
          <a:prstGeom prst="rect">
            <a:avLst/>
          </a:prstGeom>
        </p:spPr>
      </p:pic>
    </p:spTree>
    <p:extLst>
      <p:ext uri="{BB962C8B-B14F-4D97-AF65-F5344CB8AC3E}">
        <p14:creationId xmlns:p14="http://schemas.microsoft.com/office/powerpoint/2010/main" val="3967848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r>
              <a:rPr lang="en-US" dirty="0" smtClean="0"/>
              <a:t>Metrics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2000" dirty="0" smtClean="0"/>
              <a:t>Usability</a:t>
            </a:r>
          </a:p>
          <a:p>
            <a:pPr lvl="1"/>
            <a:r>
              <a:rPr lang="en-US" sz="1400" dirty="0" smtClean="0"/>
              <a:t>Menu Levels, Shortcut Keys, and Functions</a:t>
            </a:r>
          </a:p>
          <a:p>
            <a:pPr lvl="1"/>
            <a:r>
              <a:rPr lang="en-US" sz="1400" dirty="0" smtClean="0"/>
              <a:t>Tutorials, Help Files, and Web Support</a:t>
            </a:r>
          </a:p>
          <a:p>
            <a:r>
              <a:rPr lang="en-US" sz="2000" dirty="0" smtClean="0"/>
              <a:t>Efficiency</a:t>
            </a:r>
          </a:p>
          <a:p>
            <a:pPr lvl="1"/>
            <a:r>
              <a:rPr lang="en-US" sz="1400" dirty="0" smtClean="0"/>
              <a:t>Processing Time</a:t>
            </a:r>
          </a:p>
          <a:p>
            <a:pPr lvl="1"/>
            <a:r>
              <a:rPr lang="en-US" sz="1400" dirty="0" smtClean="0"/>
              <a:t>Memory Usage</a:t>
            </a:r>
          </a:p>
          <a:p>
            <a:r>
              <a:rPr lang="en-US" sz="2000" dirty="0" smtClean="0"/>
              <a:t>Testability</a:t>
            </a:r>
          </a:p>
          <a:p>
            <a:pPr lvl="1"/>
            <a:r>
              <a:rPr lang="en-US" sz="1400" dirty="0" smtClean="0"/>
              <a:t>Questionnaires &amp; Surveys</a:t>
            </a:r>
          </a:p>
          <a:p>
            <a:r>
              <a:rPr lang="en-US" sz="2000" dirty="0" smtClean="0"/>
              <a:t>Flexibility</a:t>
            </a:r>
          </a:p>
          <a:p>
            <a:pPr lvl="1"/>
            <a:r>
              <a:rPr lang="en-US" sz="1400" dirty="0" smtClean="0"/>
              <a:t>Customizing Parameters</a:t>
            </a:r>
          </a:p>
          <a:p>
            <a:pPr lvl="1"/>
            <a:r>
              <a:rPr lang="en-US" sz="1400" dirty="0" smtClean="0"/>
              <a:t>Supported Formats</a:t>
            </a:r>
          </a:p>
          <a:p>
            <a:r>
              <a:rPr lang="en-US" sz="2000" dirty="0" smtClean="0"/>
              <a:t>Reliability</a:t>
            </a:r>
          </a:p>
          <a:p>
            <a:pPr lvl="1"/>
            <a:r>
              <a:rPr lang="en-US" sz="1400" dirty="0" smtClean="0"/>
              <a:t>Sampling Rate</a:t>
            </a:r>
          </a:p>
          <a:p>
            <a:r>
              <a:rPr lang="en-US" sz="2000" dirty="0" smtClean="0"/>
              <a:t>Correctness</a:t>
            </a:r>
          </a:p>
          <a:p>
            <a:pPr lvl="1"/>
            <a:r>
              <a:rPr lang="en-US" sz="1400" dirty="0" smtClean="0"/>
              <a:t>Bugs and Error Logs</a:t>
            </a:r>
          </a:p>
          <a:p>
            <a:pPr lvl="1"/>
            <a:endParaRPr lang="en-US" dirty="0"/>
          </a:p>
        </p:txBody>
      </p:sp>
      <p:sp>
        <p:nvSpPr>
          <p:cNvPr id="5" name="Footer Placeholder 4"/>
          <p:cNvSpPr>
            <a:spLocks noGrp="1"/>
          </p:cNvSpPr>
          <p:nvPr>
            <p:ph type="ftr" sz="quarter" idx="11"/>
          </p:nvPr>
        </p:nvSpPr>
        <p:spPr>
          <a:xfrm>
            <a:off x="5334000" y="6096000"/>
            <a:ext cx="2847975" cy="365125"/>
          </a:xfrm>
        </p:spPr>
        <p:txBody>
          <a:bodyPr/>
          <a:lstStyle/>
          <a:p>
            <a:pPr algn="r"/>
            <a:r>
              <a:rPr lang="en-US" dirty="0" smtClean="0"/>
              <a:t>Q4</a:t>
            </a:r>
            <a:endParaRPr lang="en-US" dirty="0"/>
          </a:p>
        </p:txBody>
      </p:sp>
    </p:spTree>
    <p:extLst>
      <p:ext uri="{BB962C8B-B14F-4D97-AF65-F5344CB8AC3E}">
        <p14:creationId xmlns:p14="http://schemas.microsoft.com/office/powerpoint/2010/main" val="603245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Processes</a:t>
            </a:r>
            <a:endParaRPr lang="en-US" dirty="0"/>
          </a:p>
        </p:txBody>
      </p:sp>
      <p:sp>
        <p:nvSpPr>
          <p:cNvPr id="3" name="Content Placeholder 2"/>
          <p:cNvSpPr>
            <a:spLocks noGrp="1"/>
          </p:cNvSpPr>
          <p:nvPr>
            <p:ph idx="1"/>
          </p:nvPr>
        </p:nvSpPr>
        <p:spPr/>
        <p:txBody>
          <a:bodyPr/>
          <a:lstStyle/>
          <a:p>
            <a:endParaRPr lang="en-US" dirty="0" smtClean="0"/>
          </a:p>
          <a:p>
            <a:r>
              <a:rPr lang="en-US" dirty="0" smtClean="0"/>
              <a:t>Testing as a developer practice</a:t>
            </a:r>
          </a:p>
          <a:p>
            <a:endParaRPr lang="en-US" dirty="0"/>
          </a:p>
          <a:p>
            <a:r>
              <a:rPr lang="en-US" dirty="0" smtClean="0"/>
              <a:t>Involve musicians in design process</a:t>
            </a:r>
          </a:p>
          <a:p>
            <a:endParaRPr lang="en-US" dirty="0"/>
          </a:p>
          <a:p>
            <a:r>
              <a:rPr lang="en-US" dirty="0" smtClean="0"/>
              <a:t>Balance Form and Functionality</a:t>
            </a:r>
          </a:p>
          <a:p>
            <a:endParaRPr lang="en-US" dirty="0"/>
          </a:p>
          <a:p>
            <a:r>
              <a:rPr lang="en-US" dirty="0" smtClean="0"/>
              <a:t>Tailor the product to the user</a:t>
            </a:r>
            <a:endParaRPr lang="en-US" dirty="0"/>
          </a:p>
        </p:txBody>
      </p:sp>
    </p:spTree>
    <p:extLst>
      <p:ext uri="{BB962C8B-B14F-4D97-AF65-F5344CB8AC3E}">
        <p14:creationId xmlns:p14="http://schemas.microsoft.com/office/powerpoint/2010/main" val="25702428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372</TotalTime>
  <Words>2549</Words>
  <Application>Microsoft Office PowerPoint</Application>
  <PresentationFormat>On-screen Show (4:3)</PresentationFormat>
  <Paragraphs>322</Paragraphs>
  <Slides>16</Slides>
  <Notes>16</Notes>
  <HiddenSlides>0</HiddenSlides>
  <MMClips>2</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Music</vt:lpstr>
      <vt:lpstr>Domain Track</vt:lpstr>
      <vt:lpstr>What is Music Software?</vt:lpstr>
      <vt:lpstr>Define Quality</vt:lpstr>
      <vt:lpstr>Quality Attributes</vt:lpstr>
      <vt:lpstr>Determining Quality </vt:lpstr>
      <vt:lpstr>Testing Cycle</vt:lpstr>
      <vt:lpstr>Metrics</vt:lpstr>
      <vt:lpstr>Suggested Processes</vt:lpstr>
      <vt:lpstr>Suggested Metrics</vt:lpstr>
      <vt:lpstr>Industry Successes</vt:lpstr>
      <vt:lpstr>Industry Failures</vt:lpstr>
      <vt:lpstr>Songsmith + Roxanne</vt:lpstr>
      <vt:lpstr>Industry Standards</vt:lpstr>
      <vt:lpstr>QA Issues</vt:lpstr>
      <vt:lpstr>Questions?</vt:lpstr>
    </vt:vector>
  </TitlesOfParts>
  <Company>Rose-Hulman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dc:title>
  <dc:creator>Christophe J Hoorn</dc:creator>
  <cp:lastModifiedBy>Christophe J Hoorn</cp:lastModifiedBy>
  <cp:revision>37</cp:revision>
  <dcterms:created xsi:type="dcterms:W3CDTF">2012-05-14T10:44:12Z</dcterms:created>
  <dcterms:modified xsi:type="dcterms:W3CDTF">2012-05-15T18:37:57Z</dcterms:modified>
</cp:coreProperties>
</file>