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2" r:id="rId1"/>
    <p:sldMasterId id="2147483778" r:id="rId2"/>
  </p:sldMasterIdLst>
  <p:notesMasterIdLst>
    <p:notesMasterId r:id="rId15"/>
  </p:notesMasterIdLst>
  <p:sldIdLst>
    <p:sldId id="276" r:id="rId3"/>
    <p:sldId id="279" r:id="rId4"/>
    <p:sldId id="296" r:id="rId5"/>
    <p:sldId id="298" r:id="rId6"/>
    <p:sldId id="297" r:id="rId7"/>
    <p:sldId id="304" r:id="rId8"/>
    <p:sldId id="278" r:id="rId9"/>
    <p:sldId id="301" r:id="rId10"/>
    <p:sldId id="287" r:id="rId11"/>
    <p:sldId id="295" r:id="rId12"/>
    <p:sldId id="305" r:id="rId13"/>
    <p:sldId id="275" r:id="rId14"/>
  </p:sldIdLst>
  <p:sldSz cx="9144000" cy="6858000" type="screen4x3"/>
  <p:notesSz cx="6858000" cy="9144000"/>
  <p:defaultTextStyle>
    <a:defPPr>
      <a:defRPr lang="ru-RU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183" autoAdjust="0"/>
  </p:normalViewPr>
  <p:slideViewPr>
    <p:cSldViewPr>
      <p:cViewPr>
        <p:scale>
          <a:sx n="66" d="100"/>
          <a:sy n="66" d="100"/>
        </p:scale>
        <p:origin x="-15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 altLang="en-US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3F4FE0-BF9E-4520-8C61-E9127EFDB7E1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While there is agreement that generating ideas from within the organization is a good thing, the hierarchy often suppresses the innovative spirit. It takes specific and concerted efforts to overcome the pervasive force of a bureaucracy.</a:t>
            </a:r>
            <a:endParaRPr lang="en-US" sz="1200" kern="1200" dirty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F4FE0-BF9E-4520-8C61-E9127EFDB7E1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F4FE0-BF9E-4520-8C61-E9127EFDB7E1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essence,</a:t>
            </a:r>
            <a:r>
              <a:rPr lang="en-US" baseline="0" dirty="0" smtClean="0"/>
              <a:t> there is no difference between the two approach as both will get us to the intended idea or benefit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F4FE0-BF9E-4520-8C61-E9127EFDB7E1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Profile</a:t>
            </a:r>
          </a:p>
          <a:p>
            <a:r>
              <a:rPr lang="en-US" dirty="0" smtClean="0"/>
              <a:t>What</a:t>
            </a:r>
            <a:r>
              <a:rPr lang="en-US" baseline="0" dirty="0" smtClean="0"/>
              <a:t> would it be used for?</a:t>
            </a:r>
          </a:p>
          <a:p>
            <a:r>
              <a:rPr lang="en-US" baseline="0" dirty="0" smtClean="0"/>
              <a:t>The profile can be used as a tool to help connect with like minded people or simply a tool to market yourself to potential l clients.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F4FE0-BF9E-4520-8C61-E9127EFDB7E1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F4FE0-BF9E-4520-8C61-E9127EFDB7E1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381000"/>
            <a:ext cx="19431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56769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3810000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447800"/>
            <a:ext cx="3810000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381000"/>
            <a:ext cx="1943100" cy="5927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5676900" cy="5927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447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81000"/>
            <a:ext cx="7772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81000"/>
            <a:ext cx="7772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7772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br.org/2012/09/the-new-corporate-garage/ar/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innosight.com/about-us/scott-anthony.cf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8938" y="4114800"/>
            <a:ext cx="6153150" cy="1081088"/>
          </a:xfrm>
        </p:spPr>
        <p:txBody>
          <a:bodyPr/>
          <a:lstStyle/>
          <a:p>
            <a:pPr eaLnBrk="1" hangingPunct="1"/>
            <a:r>
              <a:rPr lang="en-ZA" altLang="en-US" dirty="0" smtClean="0"/>
              <a:t>Osmosis</a:t>
            </a:r>
            <a:br>
              <a:rPr lang="en-ZA" altLang="en-US" dirty="0" smtClean="0"/>
            </a:br>
            <a:r>
              <a:rPr lang="en-ZA" altLang="en-US" dirty="0" smtClean="0"/>
              <a:t>Bringing ideas closer</a:t>
            </a:r>
            <a:endParaRPr lang="uk-UA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" y="5065713"/>
            <a:ext cx="6157913" cy="6492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b="1" dirty="0" smtClean="0">
                <a:latin typeface="Verdana" pitchFamily="34" charset="0"/>
              </a:rPr>
              <a:t>Introduction</a:t>
            </a:r>
            <a:endParaRPr lang="uk-UA" altLang="en-US" b="1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1219200" y="381000"/>
            <a:ext cx="7772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 Cases</a:t>
            </a:r>
            <a:endParaRPr kumimoji="0" lang="en-GB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UseCase-Osmosi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1340768"/>
            <a:ext cx="3708885" cy="55172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http://www.qi-global.com/storage/social%20innovation.jpg?__SQUARESPACE_CACHEVERSION=13134820951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63688" y="1484784"/>
            <a:ext cx="5904656" cy="4977688"/>
          </a:xfrm>
          <a:prstGeom prst="rect">
            <a:avLst/>
          </a:prstGeom>
          <a:noFill/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371600" y="533400"/>
            <a:ext cx="7772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Future of Osmosis</a:t>
            </a:r>
            <a:endParaRPr kumimoji="0" lang="en-GB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WordArt 3"/>
          <p:cNvSpPr>
            <a:spLocks noChangeArrowheads="1" noChangeShapeType="1" noTextEdit="1"/>
          </p:cNvSpPr>
          <p:nvPr/>
        </p:nvSpPr>
        <p:spPr bwMode="auto">
          <a:xfrm>
            <a:off x="304800" y="4578350"/>
            <a:ext cx="3744913" cy="508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en-US" sz="3600" b="1" kern="10">
                <a:ln w="38100" cmpd="sng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 Box 8"/>
          <p:cNvSpPr txBox="1">
            <a:spLocks noChangeArrowheads="1"/>
          </p:cNvSpPr>
          <p:nvPr/>
        </p:nvSpPr>
        <p:spPr bwMode="auto">
          <a:xfrm rot="16200000">
            <a:off x="4193328" y="1287394"/>
            <a:ext cx="1477328" cy="662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eaLnBrk="0" hangingPunct="0"/>
            <a:r>
              <a:rPr lang="en-US" sz="2800" b="1" dirty="0" smtClean="0"/>
              <a:t>Osmosis is </a:t>
            </a:r>
            <a:r>
              <a:rPr lang="en-US" sz="2800" b="1" dirty="0"/>
              <a:t>a platform where users are able to discover and exchange ideas with organizations or individuals.</a:t>
            </a:r>
            <a:endParaRPr lang="en-ZA" altLang="en-US" sz="2800" b="1" dirty="0">
              <a:ea typeface="Gulim" pitchFamily="34" charset="-127"/>
            </a:endParaRPr>
          </a:p>
        </p:txBody>
      </p:sp>
      <p:sp>
        <p:nvSpPr>
          <p:cNvPr id="7186" name="Rectangle 1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ZA" altLang="en-US" sz="3200" dirty="0"/>
              <a:t>What is </a:t>
            </a:r>
            <a:r>
              <a:rPr lang="en-ZA" altLang="en-US" sz="3200" dirty="0" smtClean="0"/>
              <a:t>Osmosis</a:t>
            </a:r>
            <a:endParaRPr lang="en-GB" altLang="en-US" sz="3200" dirty="0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 rot="16200000">
            <a:off x="3739793" y="-707345"/>
            <a:ext cx="800219" cy="662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eaLnBrk="0" hangingPunct="0"/>
            <a:r>
              <a:rPr lang="en-ZA" altLang="en-US" sz="2000" dirty="0" smtClean="0">
                <a:ea typeface="Gulim" pitchFamily="34" charset="-127"/>
              </a:rPr>
              <a:t>A platform where organizations are able to discover and engage the services of other organizations or individuals</a:t>
            </a:r>
            <a:endParaRPr lang="en-ZA" altLang="en-US" sz="2000" dirty="0">
              <a:ea typeface="Gulim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5536" y="1844824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Previously…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11560" y="3399383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Now</a:t>
            </a:r>
            <a:r>
              <a:rPr lang="en-US" sz="2000" b="1" dirty="0" smtClean="0"/>
              <a:t>,</a:t>
            </a:r>
            <a:endParaRPr 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6" name="Rectangle 1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ZA" altLang="en-US" sz="3200" dirty="0" smtClean="0"/>
              <a:t>Why </a:t>
            </a:r>
            <a:r>
              <a:rPr lang="en-ZA" altLang="en-US" sz="3200" dirty="0" smtClean="0"/>
              <a:t>change</a:t>
            </a:r>
            <a:r>
              <a:rPr lang="en-ZA" altLang="en-US" sz="3200" dirty="0" smtClean="0"/>
              <a:t>?</a:t>
            </a:r>
            <a:endParaRPr lang="en-GB" altLang="en-US" sz="3200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 rot="16200000">
            <a:off x="3587696" y="-219601"/>
            <a:ext cx="2400657" cy="7488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pPr algn="l" eaLnBrk="0" hangingPunct="0"/>
            <a:r>
              <a:rPr lang="en-US" sz="2400" i="1" dirty="0" smtClean="0"/>
              <a:t>In </a:t>
            </a:r>
            <a:r>
              <a:rPr lang="en-US" sz="2400" i="1" dirty="0"/>
              <a:t>a </a:t>
            </a:r>
            <a:r>
              <a:rPr lang="en-US" sz="2400" i="1" u="sng" dirty="0">
                <a:hlinkClick r:id="rId3"/>
              </a:rPr>
              <a:t>Harvard Business Review article</a:t>
            </a:r>
            <a:r>
              <a:rPr lang="en-US" sz="2400" i="1" dirty="0"/>
              <a:t> published earlier this week, innovation consultant and author </a:t>
            </a:r>
            <a:r>
              <a:rPr lang="en-US" sz="2400" i="1" u="sng" dirty="0">
                <a:hlinkClick r:id="rId4"/>
              </a:rPr>
              <a:t>Scott Anthony</a:t>
            </a:r>
            <a:r>
              <a:rPr lang="en-US" sz="2400" i="1" dirty="0"/>
              <a:t> foretells a so-called “fourth era of innovation” in which big companies – perceived for decades as being too slow and bureaucratic to come up with fresh ideas – will lead the way.</a:t>
            </a:r>
            <a:endParaRPr lang="en-ZA" altLang="en-US" sz="2400" b="1" i="1" dirty="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6" name="Rectangle 1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ZA" altLang="en-US" sz="3200" dirty="0" smtClean="0"/>
              <a:t>Key Focus of Osmosis</a:t>
            </a:r>
            <a:endParaRPr lang="en-GB" altLang="en-US" sz="3200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 rot="16200000">
            <a:off x="3940768" y="-1772416"/>
            <a:ext cx="1046440" cy="7560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pPr algn="l" eaLnBrk="0" hangingPunct="0"/>
            <a:r>
              <a:rPr lang="en-ZA" altLang="en-US" sz="2800" b="1" i="1" dirty="0" smtClean="0">
                <a:ea typeface="Gulim" pitchFamily="34" charset="-127"/>
              </a:rPr>
              <a:t>Encouraging Bottom-Up Innovations by connecting individuals with organizations</a:t>
            </a:r>
            <a:endParaRPr lang="en-ZA" altLang="en-US" sz="2800" b="1" i="1" dirty="0">
              <a:ea typeface="Gulim" pitchFamily="34" charset="-127"/>
            </a:endParaRPr>
          </a:p>
        </p:txBody>
      </p:sp>
      <p:pic>
        <p:nvPicPr>
          <p:cNvPr id="18434" name="Picture 2" descr="http://1.bp.blogspot.com/-d25GIKHXg4w/UKpX8qFX6rI/AAAAAAAAC3A/WuL970pjO-w/s1600/social-innovation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2708920"/>
            <a:ext cx="8302735" cy="37447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6" name="Rectangle 1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ZA" altLang="en-US" sz="3200" dirty="0" smtClean="0"/>
              <a:t>What’s the difference?</a:t>
            </a:r>
            <a:endParaRPr lang="en-GB" altLang="en-US" sz="3200" dirty="0"/>
          </a:p>
        </p:txBody>
      </p:sp>
      <p:pic>
        <p:nvPicPr>
          <p:cNvPr id="3" name="Content Placeholder 3" descr="Scope diagram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47664" y="1844824"/>
            <a:ext cx="6264230" cy="44043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1219200" y="381000"/>
            <a:ext cx="7772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Scope</a:t>
            </a:r>
            <a:endParaRPr kumimoji="0" lang="en-GB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Scope diagra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1412776"/>
            <a:ext cx="5553075" cy="4867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457200" y="3265488"/>
            <a:ext cx="1439863" cy="1439862"/>
            <a:chOff x="0" y="0"/>
            <a:chExt cx="907" cy="907"/>
          </a:xfrm>
        </p:grpSpPr>
        <p:sp>
          <p:nvSpPr>
            <p:cNvPr id="6147" name="AutoShape 3"/>
            <p:cNvSpPr>
              <a:spLocks noChangeArrowheads="1"/>
            </p:cNvSpPr>
            <p:nvPr/>
          </p:nvSpPr>
          <p:spPr bwMode="auto">
            <a:xfrm>
              <a:off x="0" y="0"/>
              <a:ext cx="907" cy="907"/>
            </a:xfrm>
            <a:prstGeom prst="roundRect">
              <a:avLst>
                <a:gd name="adj" fmla="val 14222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b="1" dirty="0" smtClean="0">
                  <a:solidFill>
                    <a:schemeClr val="bg1"/>
                  </a:solidFill>
                  <a:ea typeface="Gulim" pitchFamily="34" charset="-127"/>
                </a:rPr>
                <a:t>Create a</a:t>
              </a:r>
              <a:endParaRPr lang="en-US" b="1" dirty="0" smtClean="0">
                <a:solidFill>
                  <a:schemeClr val="bg1"/>
                </a:solidFill>
                <a:ea typeface="Gulim" pitchFamily="34" charset="-127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ea typeface="Gulim" pitchFamily="34" charset="-127"/>
                </a:rPr>
                <a:t>Profile</a:t>
              </a:r>
              <a:endParaRPr lang="en-US" dirty="0"/>
            </a:p>
          </p:txBody>
        </p:sp>
        <p:sp>
          <p:nvSpPr>
            <p:cNvPr id="6148" name="AutoShape 4"/>
            <p:cNvSpPr>
              <a:spLocks noChangeArrowheads="1"/>
            </p:cNvSpPr>
            <p:nvPr/>
          </p:nvSpPr>
          <p:spPr bwMode="auto">
            <a:xfrm>
              <a:off x="13" y="13"/>
              <a:ext cx="880" cy="22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CF0C7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AU" altLang="en-US"/>
            </a:p>
          </p:txBody>
        </p:sp>
      </p:grp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815975" y="2374900"/>
            <a:ext cx="2663825" cy="1512888"/>
          </a:xfrm>
          <a:custGeom>
            <a:avLst/>
            <a:gdLst>
              <a:gd name="T0" fmla="*/ 1083782 w 21600"/>
              <a:gd name="T1" fmla="*/ 13168 h 21600"/>
              <a:gd name="T2" fmla="*/ 225932 w 21600"/>
              <a:gd name="T3" fmla="*/ 726256 h 21600"/>
              <a:gd name="T4" fmla="*/ 1167520 w 21600"/>
              <a:gd name="T5" fmla="*/ 264055 h 21600"/>
              <a:gd name="T6" fmla="*/ 2850293 w 21600"/>
              <a:gd name="T7" fmla="*/ 368556 h 21600"/>
              <a:gd name="T8" fmla="*/ 2570468 w 21600"/>
              <a:gd name="T9" fmla="*/ 787402 h 21600"/>
              <a:gd name="T10" fmla="*/ 1832983 w 21600"/>
              <a:gd name="T11" fmla="*/ 628409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25" y="7865"/>
                </a:moveTo>
                <a:cubicBezTo>
                  <a:pt x="16170" y="5296"/>
                  <a:pt x="13616" y="3645"/>
                  <a:pt x="10800" y="3645"/>
                </a:cubicBezTo>
                <a:cubicBezTo>
                  <a:pt x="6981" y="3644"/>
                  <a:pt x="3836" y="6642"/>
                  <a:pt x="3653" y="10456"/>
                </a:cubicBezTo>
                <a:lnTo>
                  <a:pt x="12" y="10281"/>
                </a:lnTo>
                <a:cubicBezTo>
                  <a:pt x="289" y="4525"/>
                  <a:pt x="5036" y="-1"/>
                  <a:pt x="10800" y="0"/>
                </a:cubicBezTo>
                <a:cubicBezTo>
                  <a:pt x="15050" y="0"/>
                  <a:pt x="18906" y="2493"/>
                  <a:pt x="20649" y="6370"/>
                </a:cubicBezTo>
                <a:lnTo>
                  <a:pt x="23112" y="5262"/>
                </a:lnTo>
                <a:lnTo>
                  <a:pt x="20843" y="11242"/>
                </a:lnTo>
                <a:lnTo>
                  <a:pt x="14863" y="8972"/>
                </a:lnTo>
                <a:lnTo>
                  <a:pt x="17325" y="7865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rgbClr val="8D8D8D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 altLang="en-US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 flipV="1">
            <a:off x="3121025" y="4175125"/>
            <a:ext cx="2663825" cy="1439863"/>
          </a:xfrm>
          <a:custGeom>
            <a:avLst/>
            <a:gdLst>
              <a:gd name="T0" fmla="*/ 1083782 w 21600"/>
              <a:gd name="T1" fmla="*/ 12532 h 21600"/>
              <a:gd name="T2" fmla="*/ 225932 w 21600"/>
              <a:gd name="T3" fmla="*/ 691201 h 21600"/>
              <a:gd name="T4" fmla="*/ 1167520 w 21600"/>
              <a:gd name="T5" fmla="*/ 251309 h 21600"/>
              <a:gd name="T6" fmla="*/ 2850293 w 21600"/>
              <a:gd name="T7" fmla="*/ 350767 h 21600"/>
              <a:gd name="T8" fmla="*/ 2570468 w 21600"/>
              <a:gd name="T9" fmla="*/ 749395 h 21600"/>
              <a:gd name="T10" fmla="*/ 1832983 w 21600"/>
              <a:gd name="T11" fmla="*/ 59807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25" y="7865"/>
                </a:moveTo>
                <a:cubicBezTo>
                  <a:pt x="16170" y="5296"/>
                  <a:pt x="13616" y="3645"/>
                  <a:pt x="10800" y="3645"/>
                </a:cubicBezTo>
                <a:cubicBezTo>
                  <a:pt x="6981" y="3644"/>
                  <a:pt x="3836" y="6642"/>
                  <a:pt x="3653" y="10456"/>
                </a:cubicBezTo>
                <a:lnTo>
                  <a:pt x="12" y="10281"/>
                </a:lnTo>
                <a:cubicBezTo>
                  <a:pt x="289" y="4525"/>
                  <a:pt x="5036" y="-1"/>
                  <a:pt x="10800" y="0"/>
                </a:cubicBezTo>
                <a:cubicBezTo>
                  <a:pt x="15050" y="0"/>
                  <a:pt x="18906" y="2493"/>
                  <a:pt x="20649" y="6370"/>
                </a:cubicBezTo>
                <a:lnTo>
                  <a:pt x="23112" y="5262"/>
                </a:lnTo>
                <a:lnTo>
                  <a:pt x="20843" y="11242"/>
                </a:lnTo>
                <a:lnTo>
                  <a:pt x="14863" y="8972"/>
                </a:lnTo>
                <a:lnTo>
                  <a:pt x="17325" y="7865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rgbClr val="8D8D8D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 altLang="en-US"/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5281613" y="2374900"/>
            <a:ext cx="2663825" cy="1512888"/>
          </a:xfrm>
          <a:custGeom>
            <a:avLst/>
            <a:gdLst>
              <a:gd name="T0" fmla="*/ 1083782 w 21600"/>
              <a:gd name="T1" fmla="*/ 13168 h 21600"/>
              <a:gd name="T2" fmla="*/ 225932 w 21600"/>
              <a:gd name="T3" fmla="*/ 726256 h 21600"/>
              <a:gd name="T4" fmla="*/ 1167520 w 21600"/>
              <a:gd name="T5" fmla="*/ 264055 h 21600"/>
              <a:gd name="T6" fmla="*/ 2850293 w 21600"/>
              <a:gd name="T7" fmla="*/ 368556 h 21600"/>
              <a:gd name="T8" fmla="*/ 2570468 w 21600"/>
              <a:gd name="T9" fmla="*/ 787402 h 21600"/>
              <a:gd name="T10" fmla="*/ 1832983 w 21600"/>
              <a:gd name="T11" fmla="*/ 628409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25" y="7865"/>
                </a:moveTo>
                <a:cubicBezTo>
                  <a:pt x="16170" y="5296"/>
                  <a:pt x="13616" y="3645"/>
                  <a:pt x="10800" y="3645"/>
                </a:cubicBezTo>
                <a:cubicBezTo>
                  <a:pt x="6981" y="3644"/>
                  <a:pt x="3836" y="6642"/>
                  <a:pt x="3653" y="10456"/>
                </a:cubicBezTo>
                <a:lnTo>
                  <a:pt x="12" y="10281"/>
                </a:lnTo>
                <a:cubicBezTo>
                  <a:pt x="289" y="4525"/>
                  <a:pt x="5036" y="-1"/>
                  <a:pt x="10800" y="0"/>
                </a:cubicBezTo>
                <a:cubicBezTo>
                  <a:pt x="15050" y="0"/>
                  <a:pt x="18906" y="2493"/>
                  <a:pt x="20649" y="6370"/>
                </a:cubicBezTo>
                <a:lnTo>
                  <a:pt x="23112" y="5262"/>
                </a:lnTo>
                <a:lnTo>
                  <a:pt x="20843" y="11242"/>
                </a:lnTo>
                <a:lnTo>
                  <a:pt x="14863" y="8972"/>
                </a:lnTo>
                <a:lnTo>
                  <a:pt x="17325" y="7865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rgbClr val="8D8D8D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 altLang="en-US"/>
          </a:p>
        </p:txBody>
      </p:sp>
      <p:grpSp>
        <p:nvGrpSpPr>
          <p:cNvPr id="6153" name="Group 9"/>
          <p:cNvGrpSpPr>
            <a:grpSpLocks/>
          </p:cNvGrpSpPr>
          <p:nvPr/>
        </p:nvGrpSpPr>
        <p:grpSpPr bwMode="auto">
          <a:xfrm>
            <a:off x="2689225" y="3240088"/>
            <a:ext cx="1439863" cy="1439862"/>
            <a:chOff x="0" y="0"/>
            <a:chExt cx="907" cy="907"/>
          </a:xfrm>
        </p:grpSpPr>
        <p:sp>
          <p:nvSpPr>
            <p:cNvPr id="6154" name="AutoShape 12"/>
            <p:cNvSpPr>
              <a:spLocks noChangeArrowheads="1"/>
            </p:cNvSpPr>
            <p:nvPr/>
          </p:nvSpPr>
          <p:spPr bwMode="auto">
            <a:xfrm>
              <a:off x="0" y="0"/>
              <a:ext cx="907" cy="907"/>
            </a:xfrm>
            <a:prstGeom prst="roundRect">
              <a:avLst>
                <a:gd name="adj" fmla="val 14222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b="1" dirty="0" smtClean="0">
                  <a:solidFill>
                    <a:schemeClr val="bg1"/>
                  </a:solidFill>
                  <a:ea typeface="Gulim" pitchFamily="34" charset="-127"/>
                </a:rPr>
                <a:t>Form a 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ea typeface="Gulim" pitchFamily="34" charset="-127"/>
                </a:rPr>
                <a:t>Team</a:t>
              </a:r>
              <a:endParaRPr lang="en-US" dirty="0"/>
            </a:p>
          </p:txBody>
        </p:sp>
        <p:sp>
          <p:nvSpPr>
            <p:cNvPr id="6155" name="AutoShape 13"/>
            <p:cNvSpPr>
              <a:spLocks noChangeArrowheads="1"/>
            </p:cNvSpPr>
            <p:nvPr/>
          </p:nvSpPr>
          <p:spPr bwMode="auto">
            <a:xfrm>
              <a:off x="13" y="13"/>
              <a:ext cx="880" cy="22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1DAC6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AU" altLang="en-US"/>
            </a:p>
          </p:txBody>
        </p:sp>
      </p:grpSp>
      <p:grpSp>
        <p:nvGrpSpPr>
          <p:cNvPr id="6156" name="Group 12"/>
          <p:cNvGrpSpPr>
            <a:grpSpLocks/>
          </p:cNvGrpSpPr>
          <p:nvPr/>
        </p:nvGrpSpPr>
        <p:grpSpPr bwMode="auto">
          <a:xfrm>
            <a:off x="4849813" y="3213274"/>
            <a:ext cx="1439862" cy="1439862"/>
            <a:chOff x="0" y="0"/>
            <a:chExt cx="907" cy="907"/>
          </a:xfrm>
        </p:grpSpPr>
        <p:sp>
          <p:nvSpPr>
            <p:cNvPr id="6157" name="AutoShape 15"/>
            <p:cNvSpPr>
              <a:spLocks noChangeArrowheads="1"/>
            </p:cNvSpPr>
            <p:nvPr/>
          </p:nvSpPr>
          <p:spPr bwMode="auto">
            <a:xfrm>
              <a:off x="0" y="0"/>
              <a:ext cx="907" cy="907"/>
            </a:xfrm>
            <a:prstGeom prst="roundRect">
              <a:avLst>
                <a:gd name="adj" fmla="val 14222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Propose or </a:t>
              </a:r>
            </a:p>
            <a:p>
              <a:r>
                <a:rPr lang="en-US" sz="1600" b="1" dirty="0" smtClean="0">
                  <a:solidFill>
                    <a:schemeClr val="bg1"/>
                  </a:solidFill>
                </a:rPr>
                <a:t>Accept</a:t>
              </a:r>
              <a:r>
                <a:rPr lang="en-US" sz="1600" b="1" dirty="0" smtClean="0">
                  <a:solidFill>
                    <a:schemeClr val="bg1"/>
                  </a:solidFill>
                </a:rPr>
                <a:t> </a:t>
              </a:r>
              <a:endParaRPr lang="en-US" sz="1600" b="1" dirty="0" smtClean="0">
                <a:solidFill>
                  <a:schemeClr val="bg1"/>
                </a:solidFill>
              </a:endParaRPr>
            </a:p>
            <a:p>
              <a:r>
                <a:rPr lang="en-US" sz="1600" b="1" dirty="0" smtClean="0">
                  <a:solidFill>
                    <a:schemeClr val="bg1"/>
                  </a:solidFill>
                </a:rPr>
                <a:t>a Project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158" name="AutoShape 16"/>
            <p:cNvSpPr>
              <a:spLocks noChangeArrowheads="1"/>
            </p:cNvSpPr>
            <p:nvPr/>
          </p:nvSpPr>
          <p:spPr bwMode="auto">
            <a:xfrm>
              <a:off x="13" y="13"/>
              <a:ext cx="880" cy="22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C6C6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AU" altLang="en-US"/>
            </a:p>
          </p:txBody>
        </p:sp>
      </p:grpSp>
      <p:grpSp>
        <p:nvGrpSpPr>
          <p:cNvPr id="6159" name="Group 15"/>
          <p:cNvGrpSpPr>
            <a:grpSpLocks/>
          </p:cNvGrpSpPr>
          <p:nvPr/>
        </p:nvGrpSpPr>
        <p:grpSpPr bwMode="auto">
          <a:xfrm>
            <a:off x="7297738" y="3240088"/>
            <a:ext cx="1439862" cy="1439862"/>
            <a:chOff x="0" y="0"/>
            <a:chExt cx="907" cy="907"/>
          </a:xfrm>
        </p:grpSpPr>
        <p:sp>
          <p:nvSpPr>
            <p:cNvPr id="6160" name="AutoShape 18"/>
            <p:cNvSpPr>
              <a:spLocks noChangeArrowheads="1"/>
            </p:cNvSpPr>
            <p:nvPr/>
          </p:nvSpPr>
          <p:spPr bwMode="auto">
            <a:xfrm>
              <a:off x="0" y="0"/>
              <a:ext cx="907" cy="907"/>
            </a:xfrm>
            <a:prstGeom prst="roundRect">
              <a:avLst>
                <a:gd name="adj" fmla="val 14222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Complete a </a:t>
              </a:r>
            </a:p>
            <a:p>
              <a:r>
                <a:rPr lang="en-US" b="1" dirty="0" smtClean="0">
                  <a:solidFill>
                    <a:schemeClr val="bg1"/>
                  </a:solidFill>
                </a:rPr>
                <a:t>Project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161" name="AutoShape 19"/>
            <p:cNvSpPr>
              <a:spLocks noChangeArrowheads="1"/>
            </p:cNvSpPr>
            <p:nvPr/>
          </p:nvSpPr>
          <p:spPr bwMode="auto">
            <a:xfrm>
              <a:off x="13" y="13"/>
              <a:ext cx="880" cy="22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1E1E1"/>
                </a:gs>
                <a:gs pos="100000">
                  <a:schemeClr val="hlink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AU" altLang="en-US"/>
            </a:p>
          </p:txBody>
        </p:sp>
      </p:grpSp>
      <p:sp>
        <p:nvSpPr>
          <p:cNvPr id="6162" name="Rectangle 2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ZA" altLang="en-US" sz="3200" dirty="0" smtClean="0"/>
              <a:t>Connecting in 4 simple steps</a:t>
            </a:r>
            <a:endParaRPr lang="en-GB" alt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6" name="Rectangle 1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ZA" altLang="en-US" sz="3200" dirty="0" smtClean="0"/>
              <a:t>Features of Osmosis</a:t>
            </a:r>
            <a:endParaRPr lang="en-GB" altLang="en-US" sz="3200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 rot="16200000">
            <a:off x="4447401" y="-1168479"/>
            <a:ext cx="553998" cy="7488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pPr algn="l" eaLnBrk="0" hangingPunct="0"/>
            <a:r>
              <a:rPr lang="en-ZA" altLang="en-US" sz="2400" b="1" i="1" dirty="0" smtClean="0">
                <a:ea typeface="Gulim" pitchFamily="34" charset="-127"/>
              </a:rPr>
              <a:t>Maintaining Company/Individual Profile</a:t>
            </a:r>
            <a:endParaRPr lang="en-ZA" altLang="en-US" sz="2400" b="1" i="1" dirty="0">
              <a:ea typeface="Gulim" pitchFamily="34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 rot="16200000">
            <a:off x="4871065" y="55657"/>
            <a:ext cx="553998" cy="7488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pPr algn="l" eaLnBrk="0" hangingPunct="0"/>
            <a:r>
              <a:rPr lang="en-ZA" altLang="en-US" sz="2400" b="1" i="1" dirty="0" smtClean="0">
                <a:ea typeface="Gulim" pitchFamily="34" charset="-127"/>
              </a:rPr>
              <a:t>Create Projects</a:t>
            </a:r>
            <a:endParaRPr lang="en-ZA" altLang="en-US" sz="2400" b="1" i="1" dirty="0">
              <a:ea typeface="Gulim" pitchFamily="34" charset="-127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 rot="16200000">
            <a:off x="5447129" y="1279793"/>
            <a:ext cx="553998" cy="7488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pPr algn="l" eaLnBrk="0" hangingPunct="0"/>
            <a:r>
              <a:rPr lang="en-ZA" altLang="en-US" sz="2400" b="1" i="1" dirty="0" smtClean="0">
                <a:ea typeface="Gulim" pitchFamily="34" charset="-127"/>
              </a:rPr>
              <a:t>Search functions</a:t>
            </a:r>
            <a:endParaRPr lang="en-ZA" altLang="en-US" sz="2400" b="1" i="1" dirty="0">
              <a:ea typeface="Gulim" pitchFamily="34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 rot="16200000">
            <a:off x="4655041" y="-592416"/>
            <a:ext cx="553998" cy="7488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pPr algn="l" eaLnBrk="0" hangingPunct="0"/>
            <a:r>
              <a:rPr lang="en-ZA" altLang="en-US" sz="2400" b="1" i="1" dirty="0" smtClean="0">
                <a:ea typeface="Gulim" pitchFamily="34" charset="-127"/>
              </a:rPr>
              <a:t>Create Teams </a:t>
            </a:r>
            <a:endParaRPr lang="en-ZA" altLang="en-US" sz="2400" b="1" i="1" dirty="0">
              <a:ea typeface="Gulim" pitchFamily="34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 rot="16200000">
            <a:off x="5159097" y="631721"/>
            <a:ext cx="553998" cy="7488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pPr algn="l" eaLnBrk="0" hangingPunct="0"/>
            <a:r>
              <a:rPr lang="en-ZA" altLang="en-US" sz="2400" b="1" i="1" dirty="0" smtClean="0">
                <a:ea typeface="Gulim" pitchFamily="34" charset="-127"/>
              </a:rPr>
              <a:t>Propose Project</a:t>
            </a:r>
            <a:endParaRPr lang="en-ZA" altLang="en-US" sz="2400" b="1" i="1" dirty="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468313" y="1844675"/>
            <a:ext cx="8687888" cy="1512888"/>
            <a:chOff x="0" y="0"/>
            <a:chExt cx="3401" cy="292"/>
          </a:xfrm>
        </p:grpSpPr>
        <p:sp>
          <p:nvSpPr>
            <p:cNvPr id="14340" name="AutoShape 5"/>
            <p:cNvSpPr>
              <a:spLocks noChangeArrowheads="1"/>
            </p:cNvSpPr>
            <p:nvPr/>
          </p:nvSpPr>
          <p:spPr bwMode="auto">
            <a:xfrm>
              <a:off x="225" y="38"/>
              <a:ext cx="3176" cy="23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2"/>
                </a:gs>
                <a:gs pos="50000">
                  <a:srgbClr val="934300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ZA" altLang="en-US" sz="2400" b="1" dirty="0" smtClean="0">
                  <a:solidFill>
                    <a:schemeClr val="bg1"/>
                  </a:solidFill>
                </a:rPr>
                <a:t>Encourage Bottom-Up </a:t>
              </a:r>
              <a:r>
                <a:rPr lang="en-ZA" altLang="en-US" sz="2400" b="1" dirty="0" smtClean="0">
                  <a:solidFill>
                    <a:schemeClr val="bg1"/>
                  </a:solidFill>
                </a:rPr>
                <a:t>Innovations within the </a:t>
              </a:r>
            </a:p>
            <a:p>
              <a:pPr algn="l"/>
              <a:r>
                <a:rPr lang="en-ZA" altLang="en-US" sz="2400" b="1" dirty="0" smtClean="0">
                  <a:solidFill>
                    <a:schemeClr val="bg1"/>
                  </a:solidFill>
                </a:rPr>
                <a:t>organisation by connecting with its employees</a:t>
              </a:r>
            </a:p>
          </p:txBody>
        </p:sp>
        <p:sp>
          <p:nvSpPr>
            <p:cNvPr id="14341" name="AutoShape 6"/>
            <p:cNvSpPr>
              <a:spLocks noChangeArrowheads="1"/>
            </p:cNvSpPr>
            <p:nvPr/>
          </p:nvSpPr>
          <p:spPr bwMode="auto">
            <a:xfrm>
              <a:off x="0" y="0"/>
              <a:ext cx="288" cy="292"/>
            </a:xfrm>
            <a:prstGeom prst="homePlate">
              <a:avLst>
                <a:gd name="adj" fmla="val 25000"/>
              </a:avLst>
            </a:prstGeom>
            <a:gradFill rotWithShape="1">
              <a:gsLst>
                <a:gs pos="0">
                  <a:srgbClr val="5A2900"/>
                </a:gs>
                <a:gs pos="100000">
                  <a:schemeClr val="bg2"/>
                </a:gs>
              </a:gsLst>
              <a:lin ang="18900000" scaled="1"/>
            </a:gradFill>
            <a:ln w="381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aseline="-25000"/>
            </a:p>
          </p:txBody>
        </p:sp>
      </p:grpSp>
      <p:grpSp>
        <p:nvGrpSpPr>
          <p:cNvPr id="14342" name="Group 6"/>
          <p:cNvGrpSpPr>
            <a:grpSpLocks/>
          </p:cNvGrpSpPr>
          <p:nvPr/>
        </p:nvGrpSpPr>
        <p:grpSpPr bwMode="auto">
          <a:xfrm>
            <a:off x="611188" y="3284538"/>
            <a:ext cx="7993062" cy="1008062"/>
            <a:chOff x="0" y="0"/>
            <a:chExt cx="3308" cy="292"/>
          </a:xfrm>
        </p:grpSpPr>
        <p:sp>
          <p:nvSpPr>
            <p:cNvPr id="14343" name="AutoShape 8"/>
            <p:cNvSpPr>
              <a:spLocks noChangeArrowheads="1"/>
            </p:cNvSpPr>
            <p:nvPr/>
          </p:nvSpPr>
          <p:spPr bwMode="auto">
            <a:xfrm>
              <a:off x="132" y="34"/>
              <a:ext cx="3176" cy="23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rgbClr val="B78E03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AU" altLang="en-US"/>
            </a:p>
          </p:txBody>
        </p:sp>
        <p:sp>
          <p:nvSpPr>
            <p:cNvPr id="14344" name="AutoShape 9"/>
            <p:cNvSpPr>
              <a:spLocks noChangeArrowheads="1"/>
            </p:cNvSpPr>
            <p:nvPr/>
          </p:nvSpPr>
          <p:spPr bwMode="auto">
            <a:xfrm>
              <a:off x="0" y="0"/>
              <a:ext cx="288" cy="292"/>
            </a:xfrm>
            <a:prstGeom prst="homePlate">
              <a:avLst>
                <a:gd name="adj" fmla="val 25000"/>
              </a:avLst>
            </a:prstGeom>
            <a:gradFill rotWithShape="1">
              <a:gsLst>
                <a:gs pos="0">
                  <a:srgbClr val="705702"/>
                </a:gs>
                <a:gs pos="100000">
                  <a:schemeClr val="accent1"/>
                </a:gs>
              </a:gsLst>
              <a:lin ang="18900000" scaled="1"/>
            </a:gradFill>
            <a:ln w="381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aseline="-25000"/>
            </a:p>
          </p:txBody>
        </p:sp>
      </p:grpSp>
      <p:grpSp>
        <p:nvGrpSpPr>
          <p:cNvPr id="14345" name="Group 9"/>
          <p:cNvGrpSpPr>
            <a:grpSpLocks/>
          </p:cNvGrpSpPr>
          <p:nvPr/>
        </p:nvGrpSpPr>
        <p:grpSpPr bwMode="auto">
          <a:xfrm>
            <a:off x="611188" y="4437063"/>
            <a:ext cx="7921625" cy="903287"/>
            <a:chOff x="0" y="0"/>
            <a:chExt cx="3326" cy="292"/>
          </a:xfrm>
        </p:grpSpPr>
        <p:sp>
          <p:nvSpPr>
            <p:cNvPr id="14346" name="AutoShape 11"/>
            <p:cNvSpPr>
              <a:spLocks noChangeArrowheads="1"/>
            </p:cNvSpPr>
            <p:nvPr/>
          </p:nvSpPr>
          <p:spPr bwMode="auto">
            <a:xfrm>
              <a:off x="150" y="37"/>
              <a:ext cx="3176" cy="23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rgbClr val="CB0000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AU" altLang="en-US"/>
            </a:p>
          </p:txBody>
        </p:sp>
        <p:sp>
          <p:nvSpPr>
            <p:cNvPr id="14347" name="AutoShape 12"/>
            <p:cNvSpPr>
              <a:spLocks noChangeArrowheads="1"/>
            </p:cNvSpPr>
            <p:nvPr/>
          </p:nvSpPr>
          <p:spPr bwMode="auto">
            <a:xfrm>
              <a:off x="0" y="0"/>
              <a:ext cx="288" cy="292"/>
            </a:xfrm>
            <a:prstGeom prst="homePlate">
              <a:avLst>
                <a:gd name="adj" fmla="val 25000"/>
              </a:avLst>
            </a:prstGeom>
            <a:gradFill rotWithShape="1">
              <a:gsLst>
                <a:gs pos="0">
                  <a:srgbClr val="760000"/>
                </a:gs>
                <a:gs pos="100000">
                  <a:schemeClr val="accent2"/>
                </a:gs>
              </a:gsLst>
              <a:lin ang="18900000" scaled="1"/>
            </a:gradFill>
            <a:ln w="381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aseline="-25000"/>
            </a:p>
          </p:txBody>
        </p:sp>
      </p:grpSp>
      <p:grpSp>
        <p:nvGrpSpPr>
          <p:cNvPr id="14348" name="Group 12"/>
          <p:cNvGrpSpPr>
            <a:grpSpLocks/>
          </p:cNvGrpSpPr>
          <p:nvPr/>
        </p:nvGrpSpPr>
        <p:grpSpPr bwMode="auto">
          <a:xfrm>
            <a:off x="755650" y="5445125"/>
            <a:ext cx="7848600" cy="831850"/>
            <a:chOff x="0" y="0"/>
            <a:chExt cx="3302" cy="292"/>
          </a:xfrm>
        </p:grpSpPr>
        <p:sp>
          <p:nvSpPr>
            <p:cNvPr id="14349" name="AutoShape 14"/>
            <p:cNvSpPr>
              <a:spLocks noChangeArrowheads="1"/>
            </p:cNvSpPr>
            <p:nvPr/>
          </p:nvSpPr>
          <p:spPr bwMode="auto">
            <a:xfrm>
              <a:off x="126" y="35"/>
              <a:ext cx="3176" cy="23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50000">
                  <a:srgbClr val="5A5A5A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AU" altLang="en-US"/>
            </a:p>
          </p:txBody>
        </p:sp>
        <p:sp>
          <p:nvSpPr>
            <p:cNvPr id="14350" name="AutoShape 15"/>
            <p:cNvSpPr>
              <a:spLocks noChangeArrowheads="1"/>
            </p:cNvSpPr>
            <p:nvPr/>
          </p:nvSpPr>
          <p:spPr bwMode="auto">
            <a:xfrm>
              <a:off x="0" y="0"/>
              <a:ext cx="288" cy="292"/>
            </a:xfrm>
            <a:prstGeom prst="homePlate">
              <a:avLst>
                <a:gd name="adj" fmla="val 25000"/>
              </a:avLst>
            </a:prstGeom>
            <a:gradFill rotWithShape="1">
              <a:gsLst>
                <a:gs pos="0">
                  <a:srgbClr val="373737"/>
                </a:gs>
                <a:gs pos="100000">
                  <a:schemeClr val="hlink"/>
                </a:gs>
              </a:gsLst>
              <a:lin ang="18900000" scaled="1"/>
            </a:gradFill>
            <a:ln w="38100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aseline="-25000"/>
            </a:p>
          </p:txBody>
        </p:sp>
      </p:grpSp>
      <p:sp>
        <p:nvSpPr>
          <p:cNvPr id="14351" name="AutoShape 17"/>
          <p:cNvSpPr>
            <a:spLocks noChangeArrowheads="1"/>
          </p:cNvSpPr>
          <p:nvPr/>
        </p:nvSpPr>
        <p:spPr bwMode="auto">
          <a:xfrm>
            <a:off x="1475656" y="5842595"/>
            <a:ext cx="3240088" cy="46672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ZA" altLang="en-US" sz="2000" b="1" dirty="0" smtClean="0">
                <a:solidFill>
                  <a:schemeClr val="tx2"/>
                </a:solidFill>
              </a:rPr>
              <a:t>A new form of advertising  to market the</a:t>
            </a:r>
          </a:p>
          <a:p>
            <a:pPr algn="l"/>
            <a:r>
              <a:rPr lang="en-ZA" altLang="en-US" sz="2000" b="1" dirty="0" smtClean="0">
                <a:solidFill>
                  <a:schemeClr val="tx2"/>
                </a:solidFill>
              </a:rPr>
              <a:t>c</a:t>
            </a:r>
            <a:r>
              <a:rPr lang="en-ZA" altLang="en-US" sz="2000" b="1" dirty="0" smtClean="0">
                <a:solidFill>
                  <a:schemeClr val="tx2"/>
                </a:solidFill>
              </a:rPr>
              <a:t>ompetencies and capability of its employees</a:t>
            </a:r>
            <a:endParaRPr lang="en-ZA" altLang="en-US" sz="2000" b="1" dirty="0">
              <a:solidFill>
                <a:schemeClr val="tx2"/>
              </a:solidFill>
            </a:endParaRPr>
          </a:p>
          <a:p>
            <a:pPr algn="l"/>
            <a:endParaRPr lang="en-US" sz="2000" b="1" dirty="0">
              <a:solidFill>
                <a:schemeClr val="tx2"/>
              </a:solidFill>
              <a:ea typeface="Gulim" pitchFamily="34" charset="-127"/>
            </a:endParaRPr>
          </a:p>
        </p:txBody>
      </p:sp>
      <p:sp>
        <p:nvSpPr>
          <p:cNvPr id="14352" name="AutoShape 18"/>
          <p:cNvSpPr>
            <a:spLocks noChangeArrowheads="1"/>
          </p:cNvSpPr>
          <p:nvPr/>
        </p:nvSpPr>
        <p:spPr bwMode="auto">
          <a:xfrm>
            <a:off x="1403350" y="4724400"/>
            <a:ext cx="6913563" cy="46672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l" latinLnBrk="1"/>
            <a:r>
              <a:rPr lang="en-US" b="1" dirty="0" smtClean="0">
                <a:solidFill>
                  <a:schemeClr val="tx2"/>
                </a:solidFill>
                <a:ea typeface="Gulim" pitchFamily="34" charset="-127"/>
              </a:rPr>
              <a:t>Connect with a pool of talented individuals </a:t>
            </a:r>
            <a:r>
              <a:rPr lang="en-US" b="1" dirty="0" smtClean="0">
                <a:solidFill>
                  <a:schemeClr val="tx2"/>
                </a:solidFill>
                <a:ea typeface="Gulim" pitchFamily="34" charset="-127"/>
              </a:rPr>
              <a:t>from all</a:t>
            </a:r>
          </a:p>
          <a:p>
            <a:pPr algn="l" latinLnBrk="1"/>
            <a:r>
              <a:rPr lang="en-US" b="1" dirty="0" smtClean="0">
                <a:solidFill>
                  <a:schemeClr val="tx2"/>
                </a:solidFill>
                <a:ea typeface="Gulim" pitchFamily="34" charset="-127"/>
              </a:rPr>
              <a:t>Over the world</a:t>
            </a:r>
          </a:p>
        </p:txBody>
      </p:sp>
      <p:sp>
        <p:nvSpPr>
          <p:cNvPr id="18" name="Rectangle 18"/>
          <p:cNvSpPr txBox="1">
            <a:spLocks noChangeArrowheads="1"/>
          </p:cNvSpPr>
          <p:nvPr/>
        </p:nvSpPr>
        <p:spPr bwMode="auto">
          <a:xfrm>
            <a:off x="1219200" y="381000"/>
            <a:ext cx="7772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Business</a:t>
            </a:r>
            <a:r>
              <a:rPr kumimoji="0" lang="en-ZA" alt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Value to Great Eastern</a:t>
            </a:r>
            <a:endParaRPr kumimoji="0" lang="en-GB" alt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1331640" y="3573016"/>
            <a:ext cx="3240088" cy="46672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ZA" altLang="en-US" sz="2000" b="1" dirty="0" smtClean="0">
                <a:solidFill>
                  <a:schemeClr val="tx2"/>
                </a:solidFill>
              </a:rPr>
              <a:t>A platform that foster greater cooperation and </a:t>
            </a:r>
          </a:p>
          <a:p>
            <a:pPr algn="l"/>
            <a:r>
              <a:rPr lang="en-ZA" altLang="en-US" sz="2000" b="1" dirty="0" smtClean="0">
                <a:solidFill>
                  <a:schemeClr val="tx2"/>
                </a:solidFill>
              </a:rPr>
              <a:t>Communication</a:t>
            </a:r>
            <a:r>
              <a:rPr lang="en-ZA" altLang="en-US" sz="2000" b="1" dirty="0" smtClean="0">
                <a:solidFill>
                  <a:schemeClr val="tx2"/>
                </a:solidFill>
              </a:rPr>
              <a:t> between employees across departments</a:t>
            </a:r>
            <a:endParaRPr lang="en-US" sz="2000" b="1" dirty="0">
              <a:solidFill>
                <a:schemeClr val="tx2"/>
              </a:solidFill>
              <a:ea typeface="Gulim" pitchFamily="34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-17">
  <a:themeElements>
    <a:clrScheme name="template-17 14">
      <a:dk1>
        <a:srgbClr val="4D4D4D"/>
      </a:dk1>
      <a:lt1>
        <a:srgbClr val="FFFFFF"/>
      </a:lt1>
      <a:dk2>
        <a:srgbClr val="000000"/>
      </a:dk2>
      <a:lt2>
        <a:srgbClr val="C25800"/>
      </a:lt2>
      <a:accent1>
        <a:srgbClr val="F2BC04"/>
      </a:accent1>
      <a:accent2>
        <a:srgbClr val="FE0000"/>
      </a:accent2>
      <a:accent3>
        <a:srgbClr val="FFFFFF"/>
      </a:accent3>
      <a:accent4>
        <a:srgbClr val="404040"/>
      </a:accent4>
      <a:accent5>
        <a:srgbClr val="F7DAAA"/>
      </a:accent5>
      <a:accent6>
        <a:srgbClr val="E60000"/>
      </a:accent6>
      <a:hlink>
        <a:srgbClr val="777777"/>
      </a:hlink>
      <a:folHlink>
        <a:srgbClr val="C0C0C0"/>
      </a:folHlink>
    </a:clrScheme>
    <a:fontScheme name="template-1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mplate-17 1">
        <a:dk1>
          <a:srgbClr val="4D4D4D"/>
        </a:dk1>
        <a:lt1>
          <a:srgbClr val="FFFFFF"/>
        </a:lt1>
        <a:dk2>
          <a:srgbClr val="000000"/>
        </a:dk2>
        <a:lt2>
          <a:srgbClr val="CC4E00"/>
        </a:lt2>
        <a:accent1>
          <a:srgbClr val="FF9933"/>
        </a:accent1>
        <a:accent2>
          <a:srgbClr val="8000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730000"/>
        </a:accent6>
        <a:hlink>
          <a:srgbClr val="FFCC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17 2">
        <a:dk1>
          <a:srgbClr val="4D4D4D"/>
        </a:dk1>
        <a:lt1>
          <a:srgbClr val="FFFFFF"/>
        </a:lt1>
        <a:dk2>
          <a:srgbClr val="000000"/>
        </a:dk2>
        <a:lt2>
          <a:srgbClr val="CFDDF1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17 3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CA4814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E1B1AA"/>
        </a:accent5>
        <a:accent6>
          <a:srgbClr val="E79B1D"/>
        </a:accent6>
        <a:hlink>
          <a:srgbClr val="BD966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17 4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F9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17 5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514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111"/>
        </a:accent6>
        <a:hlink>
          <a:srgbClr val="D061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17 6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514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111"/>
        </a:accent6>
        <a:hlink>
          <a:srgbClr val="E26C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17 7">
        <a:dk1>
          <a:srgbClr val="4D4D4D"/>
        </a:dk1>
        <a:lt1>
          <a:srgbClr val="FFFFFF"/>
        </a:lt1>
        <a:dk2>
          <a:srgbClr val="000000"/>
        </a:dk2>
        <a:lt2>
          <a:srgbClr val="CD2B00"/>
        </a:lt2>
        <a:accent1>
          <a:srgbClr val="F98305"/>
        </a:accent1>
        <a:accent2>
          <a:srgbClr val="FAA407"/>
        </a:accent2>
        <a:accent3>
          <a:srgbClr val="FFFFFF"/>
        </a:accent3>
        <a:accent4>
          <a:srgbClr val="404040"/>
        </a:accent4>
        <a:accent5>
          <a:srgbClr val="FBC1AA"/>
        </a:accent5>
        <a:accent6>
          <a:srgbClr val="E39406"/>
        </a:accent6>
        <a:hlink>
          <a:srgbClr val="F56B0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17 8">
        <a:dk1>
          <a:srgbClr val="4D4D4D"/>
        </a:dk1>
        <a:lt1>
          <a:srgbClr val="FFFFFF"/>
        </a:lt1>
        <a:dk2>
          <a:srgbClr val="000000"/>
        </a:dk2>
        <a:lt2>
          <a:srgbClr val="BB5B0D"/>
        </a:lt2>
        <a:accent1>
          <a:srgbClr val="B61111"/>
        </a:accent1>
        <a:accent2>
          <a:srgbClr val="DE9200"/>
        </a:accent2>
        <a:accent3>
          <a:srgbClr val="FFFFFF"/>
        </a:accent3>
        <a:accent4>
          <a:srgbClr val="404040"/>
        </a:accent4>
        <a:accent5>
          <a:srgbClr val="D7AAAA"/>
        </a:accent5>
        <a:accent6>
          <a:srgbClr val="C98400"/>
        </a:accent6>
        <a:hlink>
          <a:srgbClr val="E2AE0E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17 9">
        <a:dk1>
          <a:srgbClr val="4D4D4D"/>
        </a:dk1>
        <a:lt1>
          <a:srgbClr val="FFFFFF"/>
        </a:lt1>
        <a:dk2>
          <a:srgbClr val="000000"/>
        </a:dk2>
        <a:lt2>
          <a:srgbClr val="BB5B0D"/>
        </a:lt2>
        <a:accent1>
          <a:srgbClr val="B61111"/>
        </a:accent1>
        <a:accent2>
          <a:srgbClr val="DE9200"/>
        </a:accent2>
        <a:accent3>
          <a:srgbClr val="FFFFFF"/>
        </a:accent3>
        <a:accent4>
          <a:srgbClr val="404040"/>
        </a:accent4>
        <a:accent5>
          <a:srgbClr val="D7AAAA"/>
        </a:accent5>
        <a:accent6>
          <a:srgbClr val="C98400"/>
        </a:accent6>
        <a:hlink>
          <a:srgbClr val="F9D32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17 10">
        <a:dk1>
          <a:srgbClr val="4D4D4D"/>
        </a:dk1>
        <a:lt1>
          <a:srgbClr val="FFFFFF"/>
        </a:lt1>
        <a:dk2>
          <a:srgbClr val="000000"/>
        </a:dk2>
        <a:lt2>
          <a:srgbClr val="C55500"/>
        </a:lt2>
        <a:accent1>
          <a:srgbClr val="E08100"/>
        </a:accent1>
        <a:accent2>
          <a:srgbClr val="FBD811"/>
        </a:accent2>
        <a:accent3>
          <a:srgbClr val="FFFFFF"/>
        </a:accent3>
        <a:accent4>
          <a:srgbClr val="404040"/>
        </a:accent4>
        <a:accent5>
          <a:srgbClr val="EDC1AA"/>
        </a:accent5>
        <a:accent6>
          <a:srgbClr val="E3C40E"/>
        </a:accent6>
        <a:hlink>
          <a:srgbClr val="D5A64A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17 11">
        <a:dk1>
          <a:srgbClr val="4D4D4D"/>
        </a:dk1>
        <a:lt1>
          <a:srgbClr val="FFFFFF"/>
        </a:lt1>
        <a:dk2>
          <a:srgbClr val="000000"/>
        </a:dk2>
        <a:lt2>
          <a:srgbClr val="C22F00"/>
        </a:lt2>
        <a:accent1>
          <a:srgbClr val="E16F00"/>
        </a:accent1>
        <a:accent2>
          <a:srgbClr val="FE9E04"/>
        </a:accent2>
        <a:accent3>
          <a:srgbClr val="FFFFFF"/>
        </a:accent3>
        <a:accent4>
          <a:srgbClr val="404040"/>
        </a:accent4>
        <a:accent5>
          <a:srgbClr val="EEBBAA"/>
        </a:accent5>
        <a:accent6>
          <a:srgbClr val="E68F03"/>
        </a:accent6>
        <a:hlink>
          <a:srgbClr val="EE4A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17 12">
        <a:dk1>
          <a:srgbClr val="4D4D4D"/>
        </a:dk1>
        <a:lt1>
          <a:srgbClr val="FFFFFF"/>
        </a:lt1>
        <a:dk2>
          <a:srgbClr val="000000"/>
        </a:dk2>
        <a:lt2>
          <a:srgbClr val="CD4E01"/>
        </a:lt2>
        <a:accent1>
          <a:srgbClr val="F6960B"/>
        </a:accent1>
        <a:accent2>
          <a:srgbClr val="CAA785"/>
        </a:accent2>
        <a:accent3>
          <a:srgbClr val="FFFFFF"/>
        </a:accent3>
        <a:accent4>
          <a:srgbClr val="404040"/>
        </a:accent4>
        <a:accent5>
          <a:srgbClr val="FAC9AA"/>
        </a:accent5>
        <a:accent6>
          <a:srgbClr val="B79778"/>
        </a:accent6>
        <a:hlink>
          <a:srgbClr val="875B3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17 13">
        <a:dk1>
          <a:srgbClr val="4D4D4D"/>
        </a:dk1>
        <a:lt1>
          <a:srgbClr val="FFFFFF"/>
        </a:lt1>
        <a:dk2>
          <a:srgbClr val="000000"/>
        </a:dk2>
        <a:lt2>
          <a:srgbClr val="CD4E01"/>
        </a:lt2>
        <a:accent1>
          <a:srgbClr val="F6960B"/>
        </a:accent1>
        <a:accent2>
          <a:srgbClr val="CAA785"/>
        </a:accent2>
        <a:accent3>
          <a:srgbClr val="FFFFFF"/>
        </a:accent3>
        <a:accent4>
          <a:srgbClr val="404040"/>
        </a:accent4>
        <a:accent5>
          <a:srgbClr val="FAC9AA"/>
        </a:accent5>
        <a:accent6>
          <a:srgbClr val="B79778"/>
        </a:accent6>
        <a:hlink>
          <a:srgbClr val="875B3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17 14">
        <a:dk1>
          <a:srgbClr val="4D4D4D"/>
        </a:dk1>
        <a:lt1>
          <a:srgbClr val="FFFFFF"/>
        </a:lt1>
        <a:dk2>
          <a:srgbClr val="000000"/>
        </a:dk2>
        <a:lt2>
          <a:srgbClr val="C25800"/>
        </a:lt2>
        <a:accent1>
          <a:srgbClr val="F2BC04"/>
        </a:accent1>
        <a:accent2>
          <a:srgbClr val="FE0000"/>
        </a:accent2>
        <a:accent3>
          <a:srgbClr val="FFFFFF"/>
        </a:accent3>
        <a:accent4>
          <a:srgbClr val="404040"/>
        </a:accent4>
        <a:accent5>
          <a:srgbClr val="F7DAAA"/>
        </a:accent5>
        <a:accent6>
          <a:srgbClr val="E60000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plate-17">
  <a:themeElements>
    <a:clrScheme name="1_template-17 14">
      <a:dk1>
        <a:srgbClr val="4D4D4D"/>
      </a:dk1>
      <a:lt1>
        <a:srgbClr val="FFFFFF"/>
      </a:lt1>
      <a:dk2>
        <a:srgbClr val="000000"/>
      </a:dk2>
      <a:lt2>
        <a:srgbClr val="C25800"/>
      </a:lt2>
      <a:accent1>
        <a:srgbClr val="F2BC04"/>
      </a:accent1>
      <a:accent2>
        <a:srgbClr val="FE0000"/>
      </a:accent2>
      <a:accent3>
        <a:srgbClr val="FFFFFF"/>
      </a:accent3>
      <a:accent4>
        <a:srgbClr val="404040"/>
      </a:accent4>
      <a:accent5>
        <a:srgbClr val="F7DAAA"/>
      </a:accent5>
      <a:accent6>
        <a:srgbClr val="E60000"/>
      </a:accent6>
      <a:hlink>
        <a:srgbClr val="777777"/>
      </a:hlink>
      <a:folHlink>
        <a:srgbClr val="C0C0C0"/>
      </a:folHlink>
    </a:clrScheme>
    <a:fontScheme name="1_template-1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template-17 1">
        <a:dk1>
          <a:srgbClr val="4D4D4D"/>
        </a:dk1>
        <a:lt1>
          <a:srgbClr val="FFFFFF"/>
        </a:lt1>
        <a:dk2>
          <a:srgbClr val="000000"/>
        </a:dk2>
        <a:lt2>
          <a:srgbClr val="CC4E00"/>
        </a:lt2>
        <a:accent1>
          <a:srgbClr val="FF9933"/>
        </a:accent1>
        <a:accent2>
          <a:srgbClr val="8000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730000"/>
        </a:accent6>
        <a:hlink>
          <a:srgbClr val="FFCC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-17 2">
        <a:dk1>
          <a:srgbClr val="4D4D4D"/>
        </a:dk1>
        <a:lt1>
          <a:srgbClr val="FFFFFF"/>
        </a:lt1>
        <a:dk2>
          <a:srgbClr val="000000"/>
        </a:dk2>
        <a:lt2>
          <a:srgbClr val="CFDDF1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-17 3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CA4814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E1B1AA"/>
        </a:accent5>
        <a:accent6>
          <a:srgbClr val="E79B1D"/>
        </a:accent6>
        <a:hlink>
          <a:srgbClr val="BD966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-17 4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F9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-17 5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514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111"/>
        </a:accent6>
        <a:hlink>
          <a:srgbClr val="D061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-17 6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514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111"/>
        </a:accent6>
        <a:hlink>
          <a:srgbClr val="E26C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-17 7">
        <a:dk1>
          <a:srgbClr val="4D4D4D"/>
        </a:dk1>
        <a:lt1>
          <a:srgbClr val="FFFFFF"/>
        </a:lt1>
        <a:dk2>
          <a:srgbClr val="000000"/>
        </a:dk2>
        <a:lt2>
          <a:srgbClr val="CD2B00"/>
        </a:lt2>
        <a:accent1>
          <a:srgbClr val="F98305"/>
        </a:accent1>
        <a:accent2>
          <a:srgbClr val="FAA407"/>
        </a:accent2>
        <a:accent3>
          <a:srgbClr val="FFFFFF"/>
        </a:accent3>
        <a:accent4>
          <a:srgbClr val="404040"/>
        </a:accent4>
        <a:accent5>
          <a:srgbClr val="FBC1AA"/>
        </a:accent5>
        <a:accent6>
          <a:srgbClr val="E39406"/>
        </a:accent6>
        <a:hlink>
          <a:srgbClr val="F56B0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-17 8">
        <a:dk1>
          <a:srgbClr val="4D4D4D"/>
        </a:dk1>
        <a:lt1>
          <a:srgbClr val="FFFFFF"/>
        </a:lt1>
        <a:dk2>
          <a:srgbClr val="000000"/>
        </a:dk2>
        <a:lt2>
          <a:srgbClr val="BB5B0D"/>
        </a:lt2>
        <a:accent1>
          <a:srgbClr val="B61111"/>
        </a:accent1>
        <a:accent2>
          <a:srgbClr val="DE9200"/>
        </a:accent2>
        <a:accent3>
          <a:srgbClr val="FFFFFF"/>
        </a:accent3>
        <a:accent4>
          <a:srgbClr val="404040"/>
        </a:accent4>
        <a:accent5>
          <a:srgbClr val="D7AAAA"/>
        </a:accent5>
        <a:accent6>
          <a:srgbClr val="C98400"/>
        </a:accent6>
        <a:hlink>
          <a:srgbClr val="E2AE0E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-17 9">
        <a:dk1>
          <a:srgbClr val="4D4D4D"/>
        </a:dk1>
        <a:lt1>
          <a:srgbClr val="FFFFFF"/>
        </a:lt1>
        <a:dk2>
          <a:srgbClr val="000000"/>
        </a:dk2>
        <a:lt2>
          <a:srgbClr val="BB5B0D"/>
        </a:lt2>
        <a:accent1>
          <a:srgbClr val="B61111"/>
        </a:accent1>
        <a:accent2>
          <a:srgbClr val="DE9200"/>
        </a:accent2>
        <a:accent3>
          <a:srgbClr val="FFFFFF"/>
        </a:accent3>
        <a:accent4>
          <a:srgbClr val="404040"/>
        </a:accent4>
        <a:accent5>
          <a:srgbClr val="D7AAAA"/>
        </a:accent5>
        <a:accent6>
          <a:srgbClr val="C98400"/>
        </a:accent6>
        <a:hlink>
          <a:srgbClr val="F9D32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-17 10">
        <a:dk1>
          <a:srgbClr val="4D4D4D"/>
        </a:dk1>
        <a:lt1>
          <a:srgbClr val="FFFFFF"/>
        </a:lt1>
        <a:dk2>
          <a:srgbClr val="000000"/>
        </a:dk2>
        <a:lt2>
          <a:srgbClr val="C55500"/>
        </a:lt2>
        <a:accent1>
          <a:srgbClr val="E08100"/>
        </a:accent1>
        <a:accent2>
          <a:srgbClr val="FBD811"/>
        </a:accent2>
        <a:accent3>
          <a:srgbClr val="FFFFFF"/>
        </a:accent3>
        <a:accent4>
          <a:srgbClr val="404040"/>
        </a:accent4>
        <a:accent5>
          <a:srgbClr val="EDC1AA"/>
        </a:accent5>
        <a:accent6>
          <a:srgbClr val="E3C40E"/>
        </a:accent6>
        <a:hlink>
          <a:srgbClr val="D5A64A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-17 11">
        <a:dk1>
          <a:srgbClr val="4D4D4D"/>
        </a:dk1>
        <a:lt1>
          <a:srgbClr val="FFFFFF"/>
        </a:lt1>
        <a:dk2>
          <a:srgbClr val="000000"/>
        </a:dk2>
        <a:lt2>
          <a:srgbClr val="C22F00"/>
        </a:lt2>
        <a:accent1>
          <a:srgbClr val="E16F00"/>
        </a:accent1>
        <a:accent2>
          <a:srgbClr val="FE9E04"/>
        </a:accent2>
        <a:accent3>
          <a:srgbClr val="FFFFFF"/>
        </a:accent3>
        <a:accent4>
          <a:srgbClr val="404040"/>
        </a:accent4>
        <a:accent5>
          <a:srgbClr val="EEBBAA"/>
        </a:accent5>
        <a:accent6>
          <a:srgbClr val="E68F03"/>
        </a:accent6>
        <a:hlink>
          <a:srgbClr val="EE4A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-17 12">
        <a:dk1>
          <a:srgbClr val="4D4D4D"/>
        </a:dk1>
        <a:lt1>
          <a:srgbClr val="FFFFFF"/>
        </a:lt1>
        <a:dk2>
          <a:srgbClr val="000000"/>
        </a:dk2>
        <a:lt2>
          <a:srgbClr val="CD4E01"/>
        </a:lt2>
        <a:accent1>
          <a:srgbClr val="F6960B"/>
        </a:accent1>
        <a:accent2>
          <a:srgbClr val="CAA785"/>
        </a:accent2>
        <a:accent3>
          <a:srgbClr val="FFFFFF"/>
        </a:accent3>
        <a:accent4>
          <a:srgbClr val="404040"/>
        </a:accent4>
        <a:accent5>
          <a:srgbClr val="FAC9AA"/>
        </a:accent5>
        <a:accent6>
          <a:srgbClr val="B79778"/>
        </a:accent6>
        <a:hlink>
          <a:srgbClr val="875B3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-17 13">
        <a:dk1>
          <a:srgbClr val="4D4D4D"/>
        </a:dk1>
        <a:lt1>
          <a:srgbClr val="FFFFFF"/>
        </a:lt1>
        <a:dk2>
          <a:srgbClr val="000000"/>
        </a:dk2>
        <a:lt2>
          <a:srgbClr val="CD4E01"/>
        </a:lt2>
        <a:accent1>
          <a:srgbClr val="F6960B"/>
        </a:accent1>
        <a:accent2>
          <a:srgbClr val="CAA785"/>
        </a:accent2>
        <a:accent3>
          <a:srgbClr val="FFFFFF"/>
        </a:accent3>
        <a:accent4>
          <a:srgbClr val="404040"/>
        </a:accent4>
        <a:accent5>
          <a:srgbClr val="FAC9AA"/>
        </a:accent5>
        <a:accent6>
          <a:srgbClr val="B79778"/>
        </a:accent6>
        <a:hlink>
          <a:srgbClr val="875B3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-17 14">
        <a:dk1>
          <a:srgbClr val="4D4D4D"/>
        </a:dk1>
        <a:lt1>
          <a:srgbClr val="FFFFFF"/>
        </a:lt1>
        <a:dk2>
          <a:srgbClr val="000000"/>
        </a:dk2>
        <a:lt2>
          <a:srgbClr val="C25800"/>
        </a:lt2>
        <a:accent1>
          <a:srgbClr val="F2BC04"/>
        </a:accent1>
        <a:accent2>
          <a:srgbClr val="FE0000"/>
        </a:accent2>
        <a:accent3>
          <a:srgbClr val="FFFFFF"/>
        </a:accent3>
        <a:accent4>
          <a:srgbClr val="404040"/>
        </a:accent4>
        <a:accent5>
          <a:srgbClr val="F7DAAA"/>
        </a:accent5>
        <a:accent6>
          <a:srgbClr val="E60000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template-17</Template>
  <TotalTime>2086</TotalTime>
  <Pages>0</Pages>
  <Words>264</Words>
  <Characters>0</Characters>
  <Application>Microsoft Office PowerPoint</Application>
  <DocSecurity>0</DocSecurity>
  <PresentationFormat>On-screen Show (4:3)</PresentationFormat>
  <Lines>0</Lines>
  <Paragraphs>51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template-17</vt:lpstr>
      <vt:lpstr>1_template-17</vt:lpstr>
      <vt:lpstr>Osmosis Bringing ideas closer</vt:lpstr>
      <vt:lpstr>What is Osmosis</vt:lpstr>
      <vt:lpstr>Why change?</vt:lpstr>
      <vt:lpstr>Key Focus of Osmosis</vt:lpstr>
      <vt:lpstr>What’s the difference?</vt:lpstr>
      <vt:lpstr>Slide 6</vt:lpstr>
      <vt:lpstr>Connecting in 4 simple steps</vt:lpstr>
      <vt:lpstr>Features of Osmosis</vt:lpstr>
      <vt:lpstr>Slide 9</vt:lpstr>
      <vt:lpstr>Slide 10</vt:lpstr>
      <vt:lpstr>Slide 11</vt:lpstr>
      <vt:lpstr>Slide 12</vt:lpstr>
    </vt:vector>
  </TitlesOfParts>
  <Company>Personal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Osmosis Bringing ideas closer</dc:title>
  <dc:creator>zhanhongliu.2010</dc:creator>
  <cp:lastModifiedBy>Zen Liu</cp:lastModifiedBy>
  <cp:revision>142</cp:revision>
  <cp:lastPrinted>1899-12-30T00:00:00Z</cp:lastPrinted>
  <dcterms:created xsi:type="dcterms:W3CDTF">2008-05-14T21:51:20Z</dcterms:created>
  <dcterms:modified xsi:type="dcterms:W3CDTF">2013-01-10T08:09:36Z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1033-8.1.0.3018</vt:lpwstr>
  </property>
</Properties>
</file>