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5" r:id="rId8"/>
    <p:sldId id="263" r:id="rId9"/>
    <p:sldId id="266" r:id="rId10"/>
    <p:sldId id="267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8" r:id="rId21"/>
    <p:sldId id="269" r:id="rId22"/>
    <p:sldId id="270" r:id="rId23"/>
  </p:sldIdLst>
  <p:sldSz cx="12192000" cy="6858000"/>
  <p:notesSz cx="6858000" cy="9144000"/>
  <p:embeddedFontLst>
    <p:embeddedFont>
      <p:font typeface=".黑體UI-繁" panose="020B0604000101010104" pitchFamily="34" charset="-122"/>
      <p:regular r:id="rId24"/>
    </p:embeddedFont>
    <p:embeddedFont>
      <p:font typeface="黑體-繁" panose="020B0604000101010104" pitchFamily="34" charset="-122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B75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6C5E8-53A1-4ACC-A6F8-B3F02D315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478E7F-5EF5-48B5-9EE1-34D532854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9E4280-5E80-4DDE-A502-C3C6BDC1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9F65-210A-4745-8DE6-7121CDF76EE1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27CD42-CBE2-474F-99EF-307B3A7E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5A8F44-BE04-4908-8941-B89DBEDE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F309-2484-4CE8-8D61-AE1012E90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93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86A1EC-D99C-4739-A0FE-FAF45E9F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4D4BE6-EEC7-4781-8177-BF170DC0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66FBA7-12E6-4A13-B54C-B91DC93A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9F65-210A-4745-8DE6-7121CDF76EE1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DA4CDF-398E-447C-95E2-A81FB308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B2ACEF-D846-4DB5-8881-403C7707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F309-2484-4CE8-8D61-AE1012E90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03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4225026-675F-4128-9CF2-80A31A4AD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9F96D1-BBDC-4B82-B717-AD40BE557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DFE88-97CC-4F29-9D03-1B8145B9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9F65-210A-4745-8DE6-7121CDF76EE1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6569B2-DF6D-4C77-BE17-562C3EF5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A7B6B8-86FB-4D7D-8EB5-E148F9F5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F309-2484-4CE8-8D61-AE1012E90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99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A6FF7-97B9-4457-9020-069D17D8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48E140-6FD6-420B-9C74-1209EC490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0E3BC5-D735-4A59-AF38-441CA399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9F65-210A-4745-8DE6-7121CDF76EE1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96F77B-E56E-4E03-8EF9-3F3F373A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D1F86A-3A8D-47A6-ACCC-1AECF889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F309-2484-4CE8-8D61-AE1012E90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87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428AC-96FA-495F-8DB6-6803184A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363DE4-9210-4B1E-92D1-F51FC2E24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30837-8FAF-4540-A52A-5FA77AA4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9F65-210A-4745-8DE6-7121CDF76EE1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BC3E38-8FBA-4775-B4B8-C8126508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2A9EFD-40CF-4BA6-B59B-796D9599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F309-2484-4CE8-8D61-AE1012E90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20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F16A58-0BB8-40AC-A2E7-FEA17B5C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78D8CA-6065-4170-B19F-C551D045B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4746ED-E8C3-4436-9736-9454CC487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4B35D0-4B34-4FA8-9CCA-CDC13445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9F65-210A-4745-8DE6-7121CDF76EE1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2D2E8C-F9F3-4419-9A82-9780E612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4A0654-C333-407F-8A5A-FD2D6BB1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F309-2484-4CE8-8D61-AE1012E90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33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4D0191-639E-41F1-88B9-DD4EF841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4E81B1-48B4-47B8-B156-85DBA7BFF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0E3D7E-2981-4C88-910D-227F2B3AE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0AB8E6A-7374-40DB-83A9-022CFC224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7C298D4-3C86-4499-8E0D-7687C7CE7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7693C29-8031-40E6-8405-FDB4159A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9F65-210A-4745-8DE6-7121CDF76EE1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25929FD-EE43-43A8-9166-AD79BBCB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B802A7-0767-4600-B42D-7E111027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F309-2484-4CE8-8D61-AE1012E90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06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88E64-8E72-4A5D-83B2-B551C725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79ED6C-2010-40DB-98B4-3D26612F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9F65-210A-4745-8DE6-7121CDF76EE1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9841D69-CED0-456B-9FEE-FCA1DFC3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7C2F3D-07C9-4229-9CD0-E36F63B7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F309-2484-4CE8-8D61-AE1012E90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59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6C4FCDA-9C76-4786-968B-AD5FBB8E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9F65-210A-4745-8DE6-7121CDF76EE1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868A04-9C89-493B-86BE-79DA9FBC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2FBF6A-65EB-4240-BFB4-A9395E35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F309-2484-4CE8-8D61-AE1012E90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9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F0264-F86A-4870-876A-B3AA5D96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345A56-956E-4218-8A34-34F538ADE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375CD6-1DAD-40B0-88C7-FAA78DD05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A514AA-95CB-4BBE-9650-831D16FE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9F65-210A-4745-8DE6-7121CDF76EE1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F0DEAD-473E-4B9A-A756-7AB03B56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103FB4-C10F-4DF7-8475-6D585EA0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F309-2484-4CE8-8D61-AE1012E90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6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D934D-0CD7-43F8-B207-9E12D1C9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60B0564-E3B1-4893-B3C3-FDB38850E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0004FE-B06F-4F0F-8649-C311972B8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B2358A-E154-4FE9-8E78-13C8C47F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9F65-210A-4745-8DE6-7121CDF76EE1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D5A674-72B6-4A7E-9D1F-98C15B16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D8FF31-1E25-46B8-8575-80AA402C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F309-2484-4CE8-8D61-AE1012E90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05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BF4245-C213-404B-AFAF-75A11DC7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E5EB69-C173-47AD-B674-6836AC057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3DB165-C324-41D8-8458-22301C8B5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B9F65-210A-4745-8DE6-7121CDF76EE1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1D3AC7-3CC4-493E-8696-B5CCFB533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CA5730-B0E6-4DE5-A33F-8CB719B52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1F309-2484-4CE8-8D61-AE1012E90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55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F08FF-AB08-41D8-AC76-F99690F69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台大週邊咖啡廳探索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6A39E2-FA40-4502-AE1E-31A1BFD95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3958"/>
            <a:ext cx="9144000" cy="1655762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.黑體UI-繁" panose="020B0604000101010104" pitchFamily="34" charset="-122"/>
                <a:ea typeface=".黑體UI-繁" panose="020B0604000101010104" pitchFamily="34" charset="-122"/>
              </a:rPr>
              <a:t>第</a:t>
            </a:r>
            <a:r>
              <a:rPr lang="en-US" altLang="zh-TW" dirty="0">
                <a:solidFill>
                  <a:schemeClr val="bg1"/>
                </a:solidFill>
                <a:latin typeface=".黑體UI-繁" panose="020B0604000101010104" pitchFamily="34" charset="-122"/>
                <a:ea typeface=".黑體UI-繁" panose="020B0604000101010104" pitchFamily="34" charset="-122"/>
              </a:rPr>
              <a:t>1</a:t>
            </a:r>
            <a:r>
              <a:rPr lang="zh-TW" altLang="en-US" dirty="0">
                <a:solidFill>
                  <a:schemeClr val="bg1"/>
                </a:solidFill>
                <a:latin typeface=".黑體UI-繁" panose="020B0604000101010104" pitchFamily="34" charset="-122"/>
                <a:ea typeface=".黑體UI-繁" panose="020B0604000101010104" pitchFamily="34" charset="-122"/>
              </a:rPr>
              <a:t>組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BB181F0-B4DD-4E63-938A-B5B61C446AFC}"/>
              </a:ext>
            </a:extLst>
          </p:cNvPr>
          <p:cNvCxnSpPr/>
          <p:nvPr/>
        </p:nvCxnSpPr>
        <p:spPr>
          <a:xfrm>
            <a:off x="2600960" y="3525520"/>
            <a:ext cx="7071360" cy="0"/>
          </a:xfrm>
          <a:prstGeom prst="line">
            <a:avLst/>
          </a:prstGeom>
          <a:ln w="76200">
            <a:solidFill>
              <a:srgbClr val="B75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41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1F128D-32AB-47D3-9038-0F6C078F51BE}"/>
              </a:ext>
            </a:extLst>
          </p:cNvPr>
          <p:cNvSpPr/>
          <p:nvPr/>
        </p:nvSpPr>
        <p:spPr>
          <a:xfrm>
            <a:off x="9773920" y="0"/>
            <a:ext cx="2407920" cy="6858000"/>
          </a:xfrm>
          <a:prstGeom prst="rect">
            <a:avLst/>
          </a:prstGeom>
          <a:solidFill>
            <a:srgbClr val="B75D69"/>
          </a:solidFill>
          <a:ln>
            <a:solidFill>
              <a:srgbClr val="B75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A1BDFD-2EEB-470A-B33B-56A015595BAC}"/>
              </a:ext>
            </a:extLst>
          </p:cNvPr>
          <p:cNvSpPr txBox="1"/>
          <p:nvPr/>
        </p:nvSpPr>
        <p:spPr>
          <a:xfrm flipH="1">
            <a:off x="10516215" y="181680"/>
            <a:ext cx="923330" cy="6233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新增你想推薦的咖啡廳吧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06CDC7-05C7-415C-83C5-FA1B772FBEB5}"/>
              </a:ext>
            </a:extLst>
          </p:cNvPr>
          <p:cNvSpPr txBox="1"/>
          <p:nvPr/>
        </p:nvSpPr>
        <p:spPr>
          <a:xfrm>
            <a:off x="9907894" y="6122453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(</a:t>
            </a:r>
            <a:r>
              <a:rPr lang="en-US" altLang="zh-TW" sz="3200" dirty="0" err="1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Toplevel</a:t>
            </a:r>
            <a:r>
              <a:rPr lang="en-US" altLang="zh-TW" sz="3200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)</a:t>
            </a:r>
            <a:endParaRPr lang="zh-TW" altLang="en-US" sz="3200" dirty="0">
              <a:solidFill>
                <a:schemeClr val="bg1"/>
              </a:solidFill>
              <a:latin typeface="黑體-繁" panose="020B0604000101010104" pitchFamily="34" charset="-122"/>
              <a:ea typeface="黑體-繁" panose="020B0604000101010104" pitchFamily="34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7B3EB0-61FD-4FAF-B64D-47653B1A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253331"/>
            <a:ext cx="9443720" cy="4527709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黑體-繁" panose="020B0604000101010104" pitchFamily="34" charset="-122"/>
                <a:ea typeface="黑體-繁" panose="020B0604000101010104" pitchFamily="34" charset="-122"/>
              </a:rPr>
              <a:t>Tk.Entry</a:t>
            </a:r>
            <a:r>
              <a:rPr lang="zh-TW" altLang="en-US" dirty="0">
                <a:latin typeface="黑體-繁" panose="020B0604000101010104" pitchFamily="34" charset="-122"/>
                <a:ea typeface="黑體-繁" panose="020B0604000101010104" pitchFamily="34" charset="-122"/>
              </a:rPr>
              <a:t>讓使用者輸入店名及其他資訊</a:t>
            </a:r>
            <a:endParaRPr lang="en-US" altLang="zh-TW" dirty="0">
              <a:latin typeface="黑體-繁" panose="020B0604000101010104" pitchFamily="34" charset="-122"/>
              <a:ea typeface="黑體-繁" panose="020B0604000101010104" pitchFamily="34" charset="-122"/>
            </a:endParaRPr>
          </a:p>
          <a:p>
            <a:endParaRPr lang="en-US" altLang="zh-TW" dirty="0">
              <a:latin typeface="黑體-繁" panose="020B0604000101010104" pitchFamily="34" charset="-122"/>
              <a:ea typeface="黑體-繁" panose="020B0604000101010104" pitchFamily="34" charset="-122"/>
            </a:endParaRPr>
          </a:p>
          <a:p>
            <a:r>
              <a:rPr lang="zh-TW" altLang="en-US" dirty="0">
                <a:latin typeface="黑體-繁" panose="020B0604000101010104" pitchFamily="34" charset="-122"/>
                <a:ea typeface="黑體-繁" panose="020B0604000101010104" pitchFamily="34" charset="-122"/>
              </a:rPr>
              <a:t>新增鍵</a:t>
            </a:r>
            <a:r>
              <a:rPr lang="en-US" altLang="zh-TW" dirty="0">
                <a:latin typeface="黑體-繁" panose="020B0604000101010104" pitchFamily="34" charset="-122"/>
                <a:ea typeface="黑體-繁" panose="020B0604000101010104" pitchFamily="34" charset="-122"/>
              </a:rPr>
              <a:t>: </a:t>
            </a:r>
            <a:r>
              <a:rPr lang="zh-TW" altLang="en-US" dirty="0">
                <a:latin typeface="黑體-繁" panose="020B0604000101010104" pitchFamily="34" charset="-122"/>
                <a:ea typeface="黑體-繁" panose="020B0604000101010104" pitchFamily="34" charset="-122"/>
              </a:rPr>
              <a:t>將使用者輸入的資訊回傳至程式後端並關掉頁面</a:t>
            </a:r>
            <a:endParaRPr lang="en-US" altLang="zh-TW" dirty="0">
              <a:latin typeface="黑體-繁" panose="020B0604000101010104" pitchFamily="34" charset="-122"/>
              <a:ea typeface="黑體-繁" panose="020B0604000101010104" pitchFamily="34" charset="-122"/>
            </a:endParaRPr>
          </a:p>
          <a:p>
            <a:endParaRPr lang="en-US" altLang="zh-TW" dirty="0">
              <a:latin typeface="黑體-繁" panose="020B0604000101010104" pitchFamily="34" charset="-122"/>
              <a:ea typeface="黑體-繁" panose="020B0604000101010104" pitchFamily="34" charset="-122"/>
            </a:endParaRPr>
          </a:p>
          <a:p>
            <a:r>
              <a:rPr lang="en-US" altLang="zh-TW" dirty="0" err="1">
                <a:latin typeface="黑體-繁" panose="020B0604000101010104" pitchFamily="34" charset="-122"/>
                <a:ea typeface="黑體-繁" panose="020B0604000101010104" pitchFamily="34" charset="-122"/>
              </a:rPr>
              <a:t>tkinter.Messagebox</a:t>
            </a:r>
            <a:r>
              <a:rPr lang="en-US" altLang="zh-TW" dirty="0">
                <a:latin typeface="黑體-繁" panose="020B0604000101010104" pitchFamily="34" charset="-122"/>
                <a:ea typeface="黑體-繁" panose="020B0604000101010104" pitchFamily="34" charset="-122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黑體-繁" panose="020B0604000101010104" pitchFamily="34" charset="-122"/>
                <a:ea typeface="黑體-繁" panose="020B0604000101010104" pitchFamily="34" charset="-122"/>
              </a:rPr>
              <a:t>  </a:t>
            </a:r>
            <a:r>
              <a:rPr lang="zh-TW" altLang="en-US" dirty="0">
                <a:latin typeface="黑體-繁" panose="020B0604000101010104" pitchFamily="34" charset="-122"/>
                <a:ea typeface="黑體-繁" panose="020B0604000101010104" pitchFamily="34" charset="-122"/>
              </a:rPr>
              <a:t>跳出一個對話框與使用者互動</a:t>
            </a:r>
            <a:endParaRPr lang="en-US" altLang="zh-TW" dirty="0">
              <a:latin typeface="黑體-繁" panose="020B0604000101010104" pitchFamily="34" charset="-122"/>
              <a:ea typeface="黑體-繁" panose="020B0604000101010104" pitchFamily="34" charset="-122"/>
            </a:endParaRPr>
          </a:p>
          <a:p>
            <a:endParaRPr lang="en-US" altLang="zh-TW" dirty="0">
              <a:latin typeface="黑體-繁" panose="020B0604000101010104" pitchFamily="34" charset="-122"/>
              <a:ea typeface="黑體-繁" panose="020B0604000101010104" pitchFamily="34" charset="-122"/>
            </a:endParaRPr>
          </a:p>
          <a:p>
            <a:endParaRPr lang="zh-TW" altLang="en-US" dirty="0">
              <a:latin typeface="黑體-繁" panose="020B0604000101010104" pitchFamily="34" charset="-122"/>
              <a:ea typeface="黑體-繁" panose="020B0604000101010104" pitchFamily="34" charset="-122"/>
            </a:endParaRPr>
          </a:p>
        </p:txBody>
      </p:sp>
      <p:pic>
        <p:nvPicPr>
          <p:cNvPr id="9" name="圖片 8" descr="Thanks!">
            <a:extLst>
              <a:ext uri="{FF2B5EF4-FFF2-40B4-BE49-F238E27FC236}">
                <a16:creationId xmlns:a16="http://schemas.microsoft.com/office/drawing/2014/main" id="{5074CB37-D657-4D93-A0DD-039E42B00D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" r="20577" b="20861"/>
          <a:stretch/>
        </p:blipFill>
        <p:spPr>
          <a:xfrm>
            <a:off x="5937457" y="3429000"/>
            <a:ext cx="2849732" cy="257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2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E7E298B-9627-4F61-8E75-566ADB7483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9"/>
          <a:stretch/>
        </p:blipFill>
        <p:spPr>
          <a:xfrm>
            <a:off x="1670050" y="673210"/>
            <a:ext cx="8851900" cy="2544148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E556D41-BE04-4A7B-9813-70099E388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786" y="3716645"/>
            <a:ext cx="8253329" cy="254414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1.</a:t>
            </a:r>
            <a:r>
              <a:rPr lang="zh-TW" altLang="en-US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導入</a:t>
            </a:r>
            <a:r>
              <a:rPr lang="en-US" altLang="zh-TW" dirty="0" err="1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gspread</a:t>
            </a:r>
            <a:r>
              <a:rPr lang="en-US" altLang="zh-TW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 </a:t>
            </a:r>
            <a:r>
              <a:rPr lang="zh-TW" altLang="en-US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連接</a:t>
            </a:r>
            <a:r>
              <a:rPr lang="en-US" altLang="zh-TW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google sheet</a:t>
            </a:r>
            <a:r>
              <a:rPr lang="zh-TW" altLang="en-US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及</a:t>
            </a:r>
            <a:r>
              <a:rPr lang="en-US" altLang="zh-TW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python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2.Scope: </a:t>
            </a:r>
            <a:r>
              <a:rPr lang="zh-TW" altLang="en-US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取得</a:t>
            </a:r>
            <a:r>
              <a:rPr lang="en-US" altLang="zh-TW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access token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3.</a:t>
            </a:r>
            <a:r>
              <a:rPr lang="zh-TW" altLang="en-US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輸入</a:t>
            </a:r>
            <a:r>
              <a:rPr lang="en-US" altLang="zh-TW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json</a:t>
            </a:r>
            <a:r>
              <a:rPr lang="zh-TW" altLang="en-US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檔（類似個人資料）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4.</a:t>
            </a:r>
            <a:r>
              <a:rPr lang="zh-TW" altLang="en-US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授權（</a:t>
            </a:r>
            <a:r>
              <a:rPr lang="en-US" altLang="zh-TW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authorize)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5.</a:t>
            </a:r>
            <a:r>
              <a:rPr lang="zh-TW" altLang="en-US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連接已建立</a:t>
            </a:r>
            <a:r>
              <a:rPr lang="en-US" altLang="zh-TW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google sheet:</a:t>
            </a:r>
            <a:r>
              <a:rPr lang="zh-TW" altLang="en-US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台大週邊咖啡廳整理</a:t>
            </a:r>
          </a:p>
        </p:txBody>
      </p:sp>
    </p:spTree>
    <p:extLst>
      <p:ext uri="{BB962C8B-B14F-4D97-AF65-F5344CB8AC3E}">
        <p14:creationId xmlns:p14="http://schemas.microsoft.com/office/powerpoint/2010/main" val="314023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6.googleusercontent.com/bJHEOm4lEQ9T3MtCFXV48n2i3WpECUDRm3NOAVZprqT8nycCI2Xq0xUxgftPS_z2zfKFNmDgr4QTM0PYtxfIA3Ci2GsYzb0ZOLFd3rkAJRtNbb2rUJKrbYHqPagOwKqAr0soLREk">
            <a:extLst>
              <a:ext uri="{FF2B5EF4-FFF2-40B4-BE49-F238E27FC236}">
                <a16:creationId xmlns:a16="http://schemas.microsoft.com/office/drawing/2014/main" id="{C6D4C563-4749-4FEB-BFBB-E55FC8579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59" y="2271711"/>
            <a:ext cx="9743882" cy="231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B9FED23-A6DD-4E03-BA03-EAFC27F56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299" y="1298565"/>
            <a:ext cx="1331402" cy="469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Json</a:t>
            </a:r>
            <a:r>
              <a:rPr lang="zh-TW" altLang="en-US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43454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0C4167B-379F-428B-80B4-633BEDA29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2879"/>
            <a:ext cx="10058400" cy="56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31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3.googleusercontent.com/o8yBQ8GUKAWl7cw3rHdteAe3fOxyqSx5MVNWbz_QxJW0_pCSOiNnhd5AeeuNJmyYQKDKOhR7qxRtZsj3HRdykYMCNaoHdncTqUw1KoLAEbXWs3Grm1e7wB3WWCR0Lv7pkL3Wa9y4">
            <a:extLst>
              <a:ext uri="{FF2B5EF4-FFF2-40B4-BE49-F238E27FC236}">
                <a16:creationId xmlns:a16="http://schemas.microsoft.com/office/drawing/2014/main" id="{8D67A1B8-42A9-4FB2-ADF1-484CCCBC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51" y="872434"/>
            <a:ext cx="7019298" cy="279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51346F8-05D7-4E90-84F4-E18FB014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71" y="4143954"/>
            <a:ext cx="10063258" cy="590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成功將程式與</a:t>
            </a:r>
            <a:r>
              <a:rPr lang="en-US" altLang="zh-TW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google sheet</a:t>
            </a:r>
            <a:r>
              <a:rPr lang="zh-TW" altLang="en-US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連結後，就準備把資料裝進程式裡</a:t>
            </a:r>
          </a:p>
        </p:txBody>
      </p:sp>
    </p:spTree>
    <p:extLst>
      <p:ext uri="{BB962C8B-B14F-4D97-AF65-F5344CB8AC3E}">
        <p14:creationId xmlns:p14="http://schemas.microsoft.com/office/powerpoint/2010/main" val="333338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5.googleusercontent.com/vjoJoy3r6C6QwvdI0KBk9ISbNGl1mL5AZnhPUD34-5Dwz89BhQArVow-X26bqoOIepTwcDZHn1DXyDvk4UoliarUPE70Z5T_m3-iscFiMlu6GQ6bgb96qfn2HhKNlBMTVwB7BoOc">
            <a:extLst>
              <a:ext uri="{FF2B5EF4-FFF2-40B4-BE49-F238E27FC236}">
                <a16:creationId xmlns:a16="http://schemas.microsoft.com/office/drawing/2014/main" id="{FE4624D3-EB8F-4CEE-9E7D-204A36DCF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27" y="830468"/>
            <a:ext cx="10239546" cy="333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7B91A40-748B-4236-AA21-30F7511A0FA7}"/>
              </a:ext>
            </a:extLst>
          </p:cNvPr>
          <p:cNvSpPr txBox="1">
            <a:spLocks/>
          </p:cNvSpPr>
          <p:nvPr/>
        </p:nvSpPr>
        <p:spPr>
          <a:xfrm>
            <a:off x="1457960" y="4641794"/>
            <a:ext cx="9276080" cy="52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順利導入資料以後，我們開始建立我們的</a:t>
            </a:r>
            <a:r>
              <a:rPr lang="en-US" altLang="zh-TW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class -- </a:t>
            </a:r>
            <a:r>
              <a:rPr lang="en-US" altLang="zh-TW" dirty="0" err="1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Cshop</a:t>
            </a:r>
            <a:endParaRPr lang="zh-TW" altLang="en-US" dirty="0">
              <a:solidFill>
                <a:srgbClr val="44546A"/>
              </a:solidFill>
              <a:latin typeface="黑體-繁" panose="020B0604000101010104" pitchFamily="34" charset="-122"/>
              <a:ea typeface="黑體-繁" panose="020B06040001010101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18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5D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51346F8-05D7-4E90-84F4-E18FB014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4255715"/>
            <a:ext cx="11551920" cy="9563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把矩陣內</a:t>
            </a:r>
            <a:r>
              <a:rPr lang="en-US" altLang="zh-TW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(data)</a:t>
            </a:r>
            <a:r>
              <a:rPr lang="zh-TW" altLang="en-US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的資料再丟進我們接下來定義的函數裡，這裡使用</a:t>
            </a:r>
            <a:r>
              <a:rPr lang="en-US" altLang="zh-TW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try, except</a:t>
            </a:r>
            <a:r>
              <a:rPr lang="zh-TW" altLang="en-US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是因為我們會一直新增資料，所以</a:t>
            </a:r>
            <a:r>
              <a:rPr lang="en-US" altLang="zh-TW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range</a:t>
            </a:r>
            <a:r>
              <a:rPr lang="zh-TW" altLang="en-US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的上限會一直增加</a:t>
            </a:r>
          </a:p>
        </p:txBody>
      </p:sp>
      <p:pic>
        <p:nvPicPr>
          <p:cNvPr id="4" name="Picture 4" descr="https://lh6.googleusercontent.com/snRKpmbnPN6tQ6xseZps5qDN1vG8dtvPye29sswOOI3kISrd9QPz_0vKEVph_1e5mVhKBD6EzsuLPk_D-hjqSleyGeZ1DtzhnuOIBcsP6LTJe5hvofMqgDACcKYm1-K-H8hRtTrw">
            <a:extLst>
              <a:ext uri="{FF2B5EF4-FFF2-40B4-BE49-F238E27FC236}">
                <a16:creationId xmlns:a16="http://schemas.microsoft.com/office/drawing/2014/main" id="{79E02B61-BBB8-4EA1-8F31-504A832DD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7" y="1361441"/>
            <a:ext cx="11161846" cy="23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773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7B91A40-748B-4236-AA21-30F7511A0FA7}"/>
              </a:ext>
            </a:extLst>
          </p:cNvPr>
          <p:cNvSpPr txBox="1">
            <a:spLocks/>
          </p:cNvSpPr>
          <p:nvPr/>
        </p:nvSpPr>
        <p:spPr>
          <a:xfrm>
            <a:off x="1958340" y="4743394"/>
            <a:ext cx="8275320" cy="105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這裡是我們在篩選咖啡廳的過程，其實很簡單，</a:t>
            </a:r>
            <a:endParaRPr lang="en-US" altLang="zh-TW" dirty="0">
              <a:solidFill>
                <a:srgbClr val="44546A"/>
              </a:solidFill>
              <a:latin typeface="黑體-繁" panose="020B0604000101010104" pitchFamily="34" charset="-122"/>
              <a:ea typeface="黑體-繁" panose="020B0604000101010104" pitchFamily="34" charset="-122"/>
            </a:endParaRPr>
          </a:p>
          <a:p>
            <a:pPr marL="0" indent="0" algn="ctr">
              <a:buNone/>
            </a:pPr>
            <a:r>
              <a:rPr lang="zh-TW" altLang="en-US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只要通過層層關卡的咖啡廳，就是使用者所要的！</a:t>
            </a:r>
          </a:p>
        </p:txBody>
      </p:sp>
      <p:pic>
        <p:nvPicPr>
          <p:cNvPr id="6" name="Picture 2" descr="https://lh4.googleusercontent.com/VOKB_9l3rijx6zWFrQJqEsjEcRPBDYCvpFKRSVELtbZso9v1ykRnZCiwASB6REpiQV3e53wPVFLkMdTPfVAyuFuDZGSITCZxOLFZ_QpCqvdnot_J-IEJTdA7_oyH__baQddmXFKB">
            <a:extLst>
              <a:ext uri="{FF2B5EF4-FFF2-40B4-BE49-F238E27FC236}">
                <a16:creationId xmlns:a16="http://schemas.microsoft.com/office/drawing/2014/main" id="{A62C60D7-CE5B-4E7A-A03F-8686CBECB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05" y="944880"/>
            <a:ext cx="10445989" cy="321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71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51346F8-05D7-4E90-84F4-E18FB014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465" y="4530034"/>
            <a:ext cx="10457069" cy="106812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zh-TW" altLang="en-US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這則是在新增咖啡廳時的函數，</a:t>
            </a:r>
            <a:endParaRPr lang="en-US" altLang="zh-TW" dirty="0">
              <a:solidFill>
                <a:schemeClr val="bg1"/>
              </a:solidFill>
              <a:latin typeface="黑體-繁" panose="020B0604000101010104" pitchFamily="34" charset="-122"/>
              <a:ea typeface="黑體-繁" panose="020B0604000101010104" pitchFamily="34" charset="-122"/>
            </a:endParaRPr>
          </a:p>
          <a:p>
            <a:pPr marL="0" indent="0" algn="ctr">
              <a:buNone/>
            </a:pPr>
            <a:r>
              <a:rPr lang="zh-TW" altLang="en-US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主要是請使用者傳入各個值進入程式內，我們再上傳至</a:t>
            </a:r>
            <a:r>
              <a:rPr lang="en-US" altLang="zh-TW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google sheet</a:t>
            </a:r>
            <a:endParaRPr lang="zh-TW" altLang="en-US" dirty="0">
              <a:solidFill>
                <a:schemeClr val="bg1"/>
              </a:solidFill>
              <a:latin typeface="黑體-繁" panose="020B0604000101010104" pitchFamily="34" charset="-122"/>
              <a:ea typeface="黑體-繁" panose="020B0604000101010104" pitchFamily="34" charset="-122"/>
            </a:endParaRPr>
          </a:p>
        </p:txBody>
      </p:sp>
      <p:pic>
        <p:nvPicPr>
          <p:cNvPr id="4" name="Picture 2" descr="https://lh3.googleusercontent.com/WLGVXzYbuFKZH2fq0vrFpBExkAFMCrQXQqGLKxYc6Wm73lz5M1FwIXDm5ardlGXLo6HFXZ5A6I4vg3NgwKZuiDz0g-GYywaSna4xEyNf6YKgHudxUZDf9BPc3pPfzWPJrWUTahUU">
            <a:extLst>
              <a:ext uri="{FF2B5EF4-FFF2-40B4-BE49-F238E27FC236}">
                <a16:creationId xmlns:a16="http://schemas.microsoft.com/office/drawing/2014/main" id="{9664ADE8-BB36-4D17-8276-A80262C36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216" y="534758"/>
            <a:ext cx="9033565" cy="358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901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7B91A40-748B-4236-AA21-30F7511A0FA7}"/>
              </a:ext>
            </a:extLst>
          </p:cNvPr>
          <p:cNvSpPr txBox="1">
            <a:spLocks/>
          </p:cNvSpPr>
          <p:nvPr/>
        </p:nvSpPr>
        <p:spPr>
          <a:xfrm>
            <a:off x="4523739" y="4438594"/>
            <a:ext cx="3144520" cy="52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最後就是離開程式</a:t>
            </a:r>
          </a:p>
        </p:txBody>
      </p:sp>
      <p:pic>
        <p:nvPicPr>
          <p:cNvPr id="6" name="Picture 2" descr="https://lh4.googleusercontent.com/SxrQ71nJ2gwGSi4y4CRe99hU8Q_N4mos5LHT0_qbKobJokmQRmpd0WVQzZt6LJuh09ssIPaQzeXOD99OI6QvwoBQi9WIr8xtMRXTc2pru2ohoxPD6OldylxMVLst057Dvn8UCuNo">
            <a:extLst>
              <a:ext uri="{FF2B5EF4-FFF2-40B4-BE49-F238E27FC236}">
                <a16:creationId xmlns:a16="http://schemas.microsoft.com/office/drawing/2014/main" id="{92C3EB96-2243-41D1-8AF5-03146EABB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789" y="1893461"/>
            <a:ext cx="6568421" cy="170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19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8C9A6F48-3064-4C61-B205-617DFAC7BDE8}"/>
              </a:ext>
            </a:extLst>
          </p:cNvPr>
          <p:cNvSpPr txBox="1"/>
          <p:nvPr/>
        </p:nvSpPr>
        <p:spPr>
          <a:xfrm>
            <a:off x="0" y="2367280"/>
            <a:ext cx="9997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我們做了個專屬於台大人的咖啡廳探索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7C5A03-22BC-4A73-9CBF-298E5B49D50A}"/>
              </a:ext>
            </a:extLst>
          </p:cNvPr>
          <p:cNvSpPr txBox="1"/>
          <p:nvPr/>
        </p:nvSpPr>
        <p:spPr>
          <a:xfrm>
            <a:off x="1077918" y="3764280"/>
            <a:ext cx="11114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方便使用者迅速地找到</a:t>
            </a:r>
            <a:r>
              <a:rPr lang="zh-TW" altLang="en-US" sz="4400" dirty="0">
                <a:solidFill>
                  <a:srgbClr val="B75D69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最適合自己</a:t>
            </a:r>
            <a:r>
              <a:rPr lang="zh-TW" altLang="en-US" sz="4400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的咖啡廳</a:t>
            </a:r>
          </a:p>
        </p:txBody>
      </p:sp>
    </p:spTree>
    <p:extLst>
      <p:ext uri="{BB962C8B-B14F-4D97-AF65-F5344CB8AC3E}">
        <p14:creationId xmlns:p14="http://schemas.microsoft.com/office/powerpoint/2010/main" val="2976968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FA67F5C-A4DA-4D65-B98A-B5E104B6CA01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C46B275-A79E-4B2B-BD90-77BC8C09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心得感想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DA695A-5493-4141-B0E3-D127F43498F6}"/>
              </a:ext>
            </a:extLst>
          </p:cNvPr>
          <p:cNvSpPr txBox="1"/>
          <p:nvPr/>
        </p:nvSpPr>
        <p:spPr>
          <a:xfrm>
            <a:off x="2076639" y="5425440"/>
            <a:ext cx="330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tx2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實際執行</a:t>
            </a:r>
            <a:endParaRPr lang="en-US" altLang="zh-TW" sz="2400" dirty="0">
              <a:solidFill>
                <a:schemeClr val="tx2"/>
              </a:solidFill>
              <a:latin typeface="黑體-繁" panose="020B0604000101010104" pitchFamily="34" charset="-122"/>
              <a:ea typeface="黑體-繁" panose="020B0604000101010104" pitchFamily="34" charset="-122"/>
            </a:endParaRPr>
          </a:p>
          <a:p>
            <a:pPr algn="ctr"/>
            <a:r>
              <a:rPr lang="zh-TW" altLang="en-US" sz="2400" dirty="0">
                <a:solidFill>
                  <a:schemeClr val="tx2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比想像中困難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BC07A6F-5945-47BB-961E-88316328C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4"/>
          <a:stretch/>
        </p:blipFill>
        <p:spPr>
          <a:xfrm>
            <a:off x="1359279" y="1432560"/>
            <a:ext cx="4736721" cy="39928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41F1865-8A7C-49F8-83A8-A36221C307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85"/>
          <a:stretch/>
        </p:blipFill>
        <p:spPr>
          <a:xfrm>
            <a:off x="6617079" y="2190750"/>
            <a:ext cx="3527681" cy="306255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47C6FD8F-36FF-4C2F-BEF1-CF93B2AD284D}"/>
              </a:ext>
            </a:extLst>
          </p:cNvPr>
          <p:cNvSpPr txBox="1"/>
          <p:nvPr/>
        </p:nvSpPr>
        <p:spPr>
          <a:xfrm>
            <a:off x="6729919" y="5567679"/>
            <a:ext cx="330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tx2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很有成就感</a:t>
            </a:r>
          </a:p>
        </p:txBody>
      </p:sp>
    </p:spTree>
    <p:extLst>
      <p:ext uri="{BB962C8B-B14F-4D97-AF65-F5344CB8AC3E}">
        <p14:creationId xmlns:p14="http://schemas.microsoft.com/office/powerpoint/2010/main" val="2680210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FA67F5C-A4DA-4D65-B98A-B5E104B6CA01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B75D69"/>
          </a:solidFill>
          <a:ln>
            <a:solidFill>
              <a:srgbClr val="B75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C46B275-A79E-4B2B-BD90-77BC8C09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未來展望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7C6FD8F-36FF-4C2F-BEF1-CF93B2AD284D}"/>
              </a:ext>
            </a:extLst>
          </p:cNvPr>
          <p:cNvSpPr txBox="1"/>
          <p:nvPr/>
        </p:nvSpPr>
        <p:spPr>
          <a:xfrm>
            <a:off x="374511" y="5514612"/>
            <a:ext cx="374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tx2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結合</a:t>
            </a:r>
            <a:r>
              <a:rPr lang="en-US" altLang="zh-TW" sz="2400" dirty="0">
                <a:solidFill>
                  <a:schemeClr val="tx2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google maps</a:t>
            </a:r>
            <a:r>
              <a:rPr lang="zh-TW" altLang="en-US" sz="2400" dirty="0">
                <a:solidFill>
                  <a:schemeClr val="tx2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的資料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A8AC207-8618-4A86-AFB5-CF771A180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00"/>
          <a:stretch/>
        </p:blipFill>
        <p:spPr>
          <a:xfrm>
            <a:off x="374512" y="2075655"/>
            <a:ext cx="3745367" cy="314610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7ACE39F-2A57-45F8-92DE-00AC871935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55"/>
          <a:stretch/>
        </p:blipFill>
        <p:spPr>
          <a:xfrm>
            <a:off x="4589779" y="2335983"/>
            <a:ext cx="3301999" cy="289406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4568303-82F2-4F98-8A8A-DDA0772759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8" b="14963"/>
          <a:stretch/>
        </p:blipFill>
        <p:spPr>
          <a:xfrm>
            <a:off x="8198281" y="2075655"/>
            <a:ext cx="3745367" cy="351452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4BA9442F-CDB1-4185-86E7-F8E29AEA854F}"/>
              </a:ext>
            </a:extLst>
          </p:cNvPr>
          <p:cNvSpPr txBox="1"/>
          <p:nvPr/>
        </p:nvSpPr>
        <p:spPr>
          <a:xfrm>
            <a:off x="4368094" y="5324906"/>
            <a:ext cx="374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tx2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在搜尋結果跑出時</a:t>
            </a:r>
            <a:endParaRPr lang="en-US" altLang="zh-TW" sz="2400" dirty="0">
              <a:solidFill>
                <a:schemeClr val="tx2"/>
              </a:solidFill>
              <a:latin typeface="黑體-繁" panose="020B0604000101010104" pitchFamily="34" charset="-122"/>
              <a:ea typeface="黑體-繁" panose="020B0604000101010104" pitchFamily="34" charset="-122"/>
            </a:endParaRPr>
          </a:p>
          <a:p>
            <a:pPr algn="ctr"/>
            <a:r>
              <a:rPr lang="zh-TW" altLang="en-US" sz="2400" dirty="0">
                <a:solidFill>
                  <a:schemeClr val="tx2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有圖片及詳細資訊的介紹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9B0AE3B-82A2-4FA8-AB9A-930AD4A2E50D}"/>
              </a:ext>
            </a:extLst>
          </p:cNvPr>
          <p:cNvSpPr txBox="1"/>
          <p:nvPr/>
        </p:nvSpPr>
        <p:spPr>
          <a:xfrm>
            <a:off x="8419964" y="5509571"/>
            <a:ext cx="374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tx2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不局限於台大</a:t>
            </a:r>
          </a:p>
        </p:txBody>
      </p:sp>
    </p:spTree>
    <p:extLst>
      <p:ext uri="{BB962C8B-B14F-4D97-AF65-F5344CB8AC3E}">
        <p14:creationId xmlns:p14="http://schemas.microsoft.com/office/powerpoint/2010/main" val="3758953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277E94-87AD-4AAD-B1A4-95600DC5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220" y="2814002"/>
            <a:ext cx="4353560" cy="1229995"/>
          </a:xfrm>
        </p:spPr>
        <p:txBody>
          <a:bodyPr>
            <a:normAutofit/>
          </a:bodyPr>
          <a:lstStyle/>
          <a:p>
            <a:r>
              <a:rPr lang="en-US" altLang="zh-TW" sz="7200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THE</a:t>
            </a:r>
            <a:r>
              <a:rPr lang="zh-TW" altLang="en-US" sz="7200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 </a:t>
            </a:r>
            <a:r>
              <a:rPr lang="en-US" altLang="zh-TW" sz="7200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END</a:t>
            </a:r>
            <a:endParaRPr lang="zh-TW" altLang="en-US" sz="7200" dirty="0">
              <a:solidFill>
                <a:srgbClr val="44546A"/>
              </a:solidFill>
              <a:latin typeface="黑體-繁" panose="020B0604000101010104" pitchFamily="34" charset="-122"/>
              <a:ea typeface="黑體-繁" panose="020B0604000101010104" pitchFamily="34" charset="-122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CD6D0EEF-54CE-4852-AD12-C9FADEF82C1A}"/>
              </a:ext>
            </a:extLst>
          </p:cNvPr>
          <p:cNvCxnSpPr>
            <a:cxnSpLocks/>
          </p:cNvCxnSpPr>
          <p:nvPr/>
        </p:nvCxnSpPr>
        <p:spPr>
          <a:xfrm>
            <a:off x="3919220" y="3901440"/>
            <a:ext cx="4353560" cy="0"/>
          </a:xfrm>
          <a:prstGeom prst="line">
            <a:avLst/>
          </a:prstGeom>
          <a:ln w="76200">
            <a:solidFill>
              <a:srgbClr val="B75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1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FA67F5C-A4DA-4D65-B98A-B5E104B6CA01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C46B275-A79E-4B2B-BD90-77BC8C09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003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為什麼我們要做這個呢</a:t>
            </a:r>
            <a:r>
              <a:rPr lang="en-US" altLang="zh-TW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?</a:t>
            </a:r>
            <a:endParaRPr lang="zh-TW" altLang="en-US" dirty="0">
              <a:solidFill>
                <a:schemeClr val="bg1"/>
              </a:solidFill>
              <a:latin typeface="黑體-繁" panose="020B0604000101010104" pitchFamily="34" charset="-122"/>
              <a:ea typeface="黑體-繁" panose="020B0604000101010104" pitchFamily="34" charset="-12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DA695A-5493-4141-B0E3-D127F43498F6}"/>
              </a:ext>
            </a:extLst>
          </p:cNvPr>
          <p:cNvSpPr txBox="1"/>
          <p:nvPr/>
        </p:nvSpPr>
        <p:spPr>
          <a:xfrm>
            <a:off x="548640" y="5255896"/>
            <a:ext cx="330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tx2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很多台大生都喜歡</a:t>
            </a:r>
            <a:endParaRPr lang="en-US" altLang="zh-TW" sz="2400" dirty="0">
              <a:solidFill>
                <a:schemeClr val="tx2"/>
              </a:solidFill>
              <a:latin typeface="黑體-繁" panose="020B0604000101010104" pitchFamily="34" charset="-122"/>
              <a:ea typeface="黑體-繁" panose="020B0604000101010104" pitchFamily="34" charset="-122"/>
            </a:endParaRPr>
          </a:p>
          <a:p>
            <a:pPr algn="ctr"/>
            <a:r>
              <a:rPr lang="zh-TW" altLang="en-US" sz="2400" dirty="0">
                <a:solidFill>
                  <a:schemeClr val="tx2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在咖啡廳做事情、讀書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16E847-E45F-45DB-AB39-8225D28682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4" b="16297"/>
          <a:stretch/>
        </p:blipFill>
        <p:spPr>
          <a:xfrm>
            <a:off x="463964" y="2321245"/>
            <a:ext cx="3508596" cy="293465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9D1BBD-A577-402C-A080-42153A241B5A}"/>
              </a:ext>
            </a:extLst>
          </p:cNvPr>
          <p:cNvSpPr txBox="1"/>
          <p:nvPr/>
        </p:nvSpPr>
        <p:spPr>
          <a:xfrm>
            <a:off x="4445000" y="5255896"/>
            <a:ext cx="330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tx2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如何快速篩選出</a:t>
            </a:r>
            <a:endParaRPr lang="en-US" altLang="zh-TW" sz="2400" dirty="0">
              <a:solidFill>
                <a:schemeClr val="tx2"/>
              </a:solidFill>
              <a:latin typeface="黑體-繁" panose="020B0604000101010104" pitchFamily="34" charset="-122"/>
              <a:ea typeface="黑體-繁" panose="020B0604000101010104" pitchFamily="34" charset="-122"/>
            </a:endParaRPr>
          </a:p>
          <a:p>
            <a:pPr algn="ctr"/>
            <a:r>
              <a:rPr lang="zh-TW" altLang="en-US" sz="2400" dirty="0">
                <a:solidFill>
                  <a:schemeClr val="tx2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適合自己的咖啡廳？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0D074F9-738F-4234-BFEB-520B8A2C9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146" b="16297"/>
          <a:stretch/>
        </p:blipFill>
        <p:spPr>
          <a:xfrm>
            <a:off x="8467809" y="2401730"/>
            <a:ext cx="3351667" cy="277368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5D9FBA8-643B-4F6E-8923-3A8F76DB2E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146" b="13431"/>
          <a:stretch/>
        </p:blipFill>
        <p:spPr>
          <a:xfrm>
            <a:off x="4759869" y="2645003"/>
            <a:ext cx="2672261" cy="2287133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961D63A8-F6A0-48FF-9E11-B66E23B1D34A}"/>
              </a:ext>
            </a:extLst>
          </p:cNvPr>
          <p:cNvSpPr txBox="1"/>
          <p:nvPr/>
        </p:nvSpPr>
        <p:spPr>
          <a:xfrm>
            <a:off x="8492642" y="5255896"/>
            <a:ext cx="330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tx2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方便且客製化</a:t>
            </a:r>
            <a:endParaRPr lang="en-US" altLang="zh-TW" sz="2400" dirty="0">
              <a:solidFill>
                <a:schemeClr val="tx2"/>
              </a:solidFill>
              <a:latin typeface="黑體-繁" panose="020B0604000101010104" pitchFamily="34" charset="-122"/>
              <a:ea typeface="黑體-繁" panose="020B0604000101010104" pitchFamily="34" charset="-122"/>
            </a:endParaRPr>
          </a:p>
          <a:p>
            <a:pPr algn="ctr"/>
            <a:r>
              <a:rPr lang="en-US" altLang="zh-TW" sz="2400" dirty="0">
                <a:solidFill>
                  <a:schemeClr val="tx2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(</a:t>
            </a:r>
            <a:r>
              <a:rPr lang="zh-TW" altLang="en-US" sz="2400" dirty="0">
                <a:solidFill>
                  <a:schemeClr val="tx2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可以把自己喜歡的</a:t>
            </a:r>
            <a:endParaRPr lang="en-US" altLang="zh-TW" sz="2400" dirty="0">
              <a:solidFill>
                <a:schemeClr val="tx2"/>
              </a:solidFill>
              <a:latin typeface="黑體-繁" panose="020B0604000101010104" pitchFamily="34" charset="-122"/>
              <a:ea typeface="黑體-繁" panose="020B0604000101010104" pitchFamily="34" charset="-122"/>
            </a:endParaRPr>
          </a:p>
          <a:p>
            <a:pPr algn="ctr"/>
            <a:r>
              <a:rPr lang="zh-TW" altLang="en-US" sz="2400" dirty="0">
                <a:solidFill>
                  <a:schemeClr val="tx2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咖啡廳也加進去</a:t>
            </a:r>
            <a:r>
              <a:rPr lang="en-US" altLang="zh-TW" sz="2400" dirty="0">
                <a:solidFill>
                  <a:schemeClr val="tx2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574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E970146-28A3-4C1E-B6A9-08BE8A77D0A0}"/>
              </a:ext>
            </a:extLst>
          </p:cNvPr>
          <p:cNvSpPr/>
          <p:nvPr/>
        </p:nvSpPr>
        <p:spPr>
          <a:xfrm>
            <a:off x="0" y="2600960"/>
            <a:ext cx="12192000" cy="1825625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B71310A-8576-4669-90E3-B7BFC53E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0" y="2305685"/>
            <a:ext cx="8509000" cy="2398395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solidFill>
                  <a:srgbClr val="B75D69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主頁</a:t>
            </a:r>
            <a:r>
              <a:rPr lang="en-US" altLang="zh-TW" sz="6600" dirty="0">
                <a:solidFill>
                  <a:srgbClr val="B75D69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(</a:t>
            </a:r>
            <a:r>
              <a:rPr lang="en-US" altLang="zh-TW" sz="6600" dirty="0" err="1">
                <a:solidFill>
                  <a:srgbClr val="B75D69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Mainpage</a:t>
            </a:r>
            <a:r>
              <a:rPr lang="en-US" altLang="zh-TW" sz="6600" dirty="0">
                <a:solidFill>
                  <a:srgbClr val="B75D69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)</a:t>
            </a:r>
            <a:r>
              <a:rPr lang="zh-TW" altLang="en-US" sz="6600" dirty="0">
                <a:solidFill>
                  <a:srgbClr val="B75D69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設計</a:t>
            </a:r>
          </a:p>
        </p:txBody>
      </p:sp>
    </p:spTree>
    <p:extLst>
      <p:ext uri="{BB962C8B-B14F-4D97-AF65-F5344CB8AC3E}">
        <p14:creationId xmlns:p14="http://schemas.microsoft.com/office/powerpoint/2010/main" val="362949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231A67E-6CA8-4891-97AA-66EE48994AA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6071" r="12783" b="7526"/>
          <a:stretch/>
        </p:blipFill>
        <p:spPr bwMode="auto">
          <a:xfrm>
            <a:off x="213359" y="0"/>
            <a:ext cx="11770235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890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231A67E-6CA8-4891-97AA-66EE48994AA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6071" r="12783" b="7526"/>
          <a:stretch/>
        </p:blipFill>
        <p:spPr bwMode="auto">
          <a:xfrm>
            <a:off x="213359" y="0"/>
            <a:ext cx="11770235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ABD69CD-10C8-4DF8-BA2E-2BA1F4F62984}"/>
              </a:ext>
            </a:extLst>
          </p:cNvPr>
          <p:cNvSpPr/>
          <p:nvPr/>
        </p:nvSpPr>
        <p:spPr>
          <a:xfrm>
            <a:off x="218312" y="264160"/>
            <a:ext cx="11770235" cy="5700270"/>
          </a:xfrm>
          <a:prstGeom prst="rect">
            <a:avLst/>
          </a:prstGeom>
          <a:solidFill>
            <a:srgbClr val="FFFFFF">
              <a:alpha val="47059"/>
            </a:srgbClr>
          </a:solidFill>
          <a:ln w="57150">
            <a:solidFill>
              <a:srgbClr val="B75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723B47-D812-470C-A22C-1600593635CA}"/>
              </a:ext>
            </a:extLst>
          </p:cNvPr>
          <p:cNvSpPr/>
          <p:nvPr/>
        </p:nvSpPr>
        <p:spPr>
          <a:xfrm>
            <a:off x="213358" y="5964430"/>
            <a:ext cx="11775189" cy="873250"/>
          </a:xfrm>
          <a:prstGeom prst="rect">
            <a:avLst/>
          </a:prstGeom>
          <a:solidFill>
            <a:srgbClr val="FFFFFF">
              <a:alpha val="47059"/>
            </a:srgbClr>
          </a:solidFill>
          <a:ln w="38100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758DCF-2C6F-4CC4-AD4F-D43A8063C34F}"/>
              </a:ext>
            </a:extLst>
          </p:cNvPr>
          <p:cNvSpPr txBox="1"/>
          <p:nvPr/>
        </p:nvSpPr>
        <p:spPr>
          <a:xfrm>
            <a:off x="4799376" y="5914350"/>
            <a:ext cx="260810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5400" b="1" kern="100" dirty="0" err="1">
                <a:ln>
                  <a:noFill/>
                </a:ln>
                <a:solidFill>
                  <a:srgbClr val="44546A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Buttom</a:t>
            </a:r>
            <a:endParaRPr lang="zh-TW" sz="5400" kern="100" dirty="0">
              <a:solidFill>
                <a:srgbClr val="44546A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1">
            <a:extLst>
              <a:ext uri="{FF2B5EF4-FFF2-40B4-BE49-F238E27FC236}">
                <a16:creationId xmlns:a16="http://schemas.microsoft.com/office/drawing/2014/main" id="{E2C6297F-A36A-434F-B6B8-1996B43C29E2}"/>
              </a:ext>
            </a:extLst>
          </p:cNvPr>
          <p:cNvSpPr txBox="1"/>
          <p:nvPr/>
        </p:nvSpPr>
        <p:spPr>
          <a:xfrm>
            <a:off x="4885985" y="2140885"/>
            <a:ext cx="2434886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5400" b="1" kern="100" dirty="0">
                <a:ln>
                  <a:noFill/>
                </a:ln>
                <a:solidFill>
                  <a:srgbClr val="B75D69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Canvas</a:t>
            </a:r>
            <a:endParaRPr lang="zh-TW" sz="2000" kern="100" dirty="0">
              <a:solidFill>
                <a:srgbClr val="B75D69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1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1F128D-32AB-47D3-9038-0F6C078F51BE}"/>
              </a:ext>
            </a:extLst>
          </p:cNvPr>
          <p:cNvSpPr/>
          <p:nvPr/>
        </p:nvSpPr>
        <p:spPr>
          <a:xfrm>
            <a:off x="0" y="0"/>
            <a:ext cx="2407920" cy="6858000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A1BDFD-2EEB-470A-B33B-56A015595BAC}"/>
              </a:ext>
            </a:extLst>
          </p:cNvPr>
          <p:cNvSpPr txBox="1"/>
          <p:nvPr/>
        </p:nvSpPr>
        <p:spPr>
          <a:xfrm flipH="1">
            <a:off x="711537" y="533400"/>
            <a:ext cx="1015663" cy="56404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5400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選擇你要的咖啡廳吧</a:t>
            </a:r>
          </a:p>
        </p:txBody>
      </p:sp>
      <p:pic>
        <p:nvPicPr>
          <p:cNvPr id="7" name="內容版面配置區 4" descr="選擇你要的咖啡廳吧">
            <a:extLst>
              <a:ext uri="{FF2B5EF4-FFF2-40B4-BE49-F238E27FC236}">
                <a16:creationId xmlns:a16="http://schemas.microsoft.com/office/drawing/2014/main" id="{D445D5CC-946F-4995-9942-A1B2890CB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32" b="20060"/>
          <a:stretch/>
        </p:blipFill>
        <p:spPr>
          <a:xfrm>
            <a:off x="2902016" y="935805"/>
            <a:ext cx="8689360" cy="5150035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E06CDC7-05C7-415C-83C5-FA1B772FBEB5}"/>
              </a:ext>
            </a:extLst>
          </p:cNvPr>
          <p:cNvSpPr txBox="1"/>
          <p:nvPr/>
        </p:nvSpPr>
        <p:spPr>
          <a:xfrm>
            <a:off x="133974" y="6122453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(</a:t>
            </a:r>
            <a:r>
              <a:rPr lang="en-US" altLang="zh-TW" sz="3200" dirty="0" err="1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Toplevel</a:t>
            </a:r>
            <a:r>
              <a:rPr lang="en-US" altLang="zh-TW" sz="3200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)</a:t>
            </a:r>
            <a:endParaRPr lang="zh-TW" altLang="en-US" sz="3200" dirty="0">
              <a:solidFill>
                <a:schemeClr val="bg1"/>
              </a:solidFill>
              <a:latin typeface="黑體-繁" panose="020B0604000101010104" pitchFamily="34" charset="-122"/>
              <a:ea typeface="黑體-繁" panose="020B06040001010101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30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1F128D-32AB-47D3-9038-0F6C078F51BE}"/>
              </a:ext>
            </a:extLst>
          </p:cNvPr>
          <p:cNvSpPr/>
          <p:nvPr/>
        </p:nvSpPr>
        <p:spPr>
          <a:xfrm>
            <a:off x="0" y="0"/>
            <a:ext cx="2407920" cy="6858000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A1BDFD-2EEB-470A-B33B-56A015595BAC}"/>
              </a:ext>
            </a:extLst>
          </p:cNvPr>
          <p:cNvSpPr txBox="1"/>
          <p:nvPr/>
        </p:nvSpPr>
        <p:spPr>
          <a:xfrm flipH="1">
            <a:off x="711537" y="533400"/>
            <a:ext cx="1015663" cy="56404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5400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選擇你要的咖啡廳吧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97F33C-EA9F-4CD7-A83A-BC007211D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280" y="1453614"/>
            <a:ext cx="9687560" cy="4469666"/>
          </a:xfrm>
        </p:spPr>
        <p:txBody>
          <a:bodyPr/>
          <a:lstStyle/>
          <a:p>
            <a:r>
              <a:rPr lang="en-US" altLang="zh-TW" dirty="0" err="1">
                <a:latin typeface="黑體-繁" panose="020B0604000101010104" pitchFamily="34" charset="-122"/>
                <a:ea typeface="黑體-繁" panose="020B0604000101010104" pitchFamily="34" charset="-122"/>
              </a:rPr>
              <a:t>tk.Label</a:t>
            </a:r>
            <a:r>
              <a:rPr lang="en-US" altLang="zh-TW" dirty="0">
                <a:latin typeface="黑體-繁" panose="020B0604000101010104" pitchFamily="34" charset="-122"/>
                <a:ea typeface="黑體-繁" panose="020B0604000101010104" pitchFamily="34" charset="-122"/>
              </a:rPr>
              <a:t> </a:t>
            </a:r>
            <a:r>
              <a:rPr lang="zh-TW" altLang="en-US" dirty="0">
                <a:latin typeface="黑體-繁" panose="020B0604000101010104" pitchFamily="34" charset="-122"/>
                <a:ea typeface="黑體-繁" panose="020B0604000101010104" pitchFamily="34" charset="-122"/>
              </a:rPr>
              <a:t>及 </a:t>
            </a:r>
            <a:r>
              <a:rPr lang="en-US" altLang="zh-TW" dirty="0" err="1">
                <a:latin typeface="黑體-繁" panose="020B0604000101010104" pitchFamily="34" charset="-122"/>
                <a:ea typeface="黑體-繁" panose="020B0604000101010104" pitchFamily="34" charset="-122"/>
              </a:rPr>
              <a:t>ttk.Combobox</a:t>
            </a:r>
            <a:r>
              <a:rPr lang="zh-TW" altLang="en-US" dirty="0">
                <a:latin typeface="黑體-繁" panose="020B0604000101010104" pitchFamily="34" charset="-122"/>
                <a:ea typeface="黑體-繁" panose="020B0604000101010104" pitchFamily="34" charset="-122"/>
              </a:rPr>
              <a:t>結合的下拉式選單</a:t>
            </a:r>
            <a:endParaRPr lang="en-US" altLang="zh-TW" dirty="0">
              <a:latin typeface="黑體-繁" panose="020B0604000101010104" pitchFamily="34" charset="-122"/>
              <a:ea typeface="黑體-繁" panose="020B0604000101010104" pitchFamily="34" charset="-122"/>
            </a:endParaRPr>
          </a:p>
          <a:p>
            <a:endParaRPr lang="en-US" altLang="zh-TW" dirty="0">
              <a:latin typeface="黑體-繁" panose="020B0604000101010104" pitchFamily="34" charset="-122"/>
              <a:ea typeface="黑體-繁" panose="020B0604000101010104" pitchFamily="34" charset="-122"/>
            </a:endParaRPr>
          </a:p>
          <a:p>
            <a:r>
              <a:rPr lang="en-US" altLang="zh-TW" dirty="0" err="1">
                <a:latin typeface="黑體-繁" panose="020B0604000101010104" pitchFamily="34" charset="-122"/>
                <a:ea typeface="黑體-繁" panose="020B0604000101010104" pitchFamily="34" charset="-122"/>
              </a:rPr>
              <a:t>tk.Text</a:t>
            </a:r>
            <a:r>
              <a:rPr lang="en-US" altLang="zh-TW" dirty="0">
                <a:latin typeface="黑體-繁" panose="020B0604000101010104" pitchFamily="34" charset="-122"/>
                <a:ea typeface="黑體-繁" panose="020B0604000101010104" pitchFamily="34" charset="-122"/>
              </a:rPr>
              <a:t>: </a:t>
            </a:r>
            <a:r>
              <a:rPr lang="zh-TW" altLang="en-US" dirty="0">
                <a:latin typeface="黑體-繁" panose="020B0604000101010104" pitchFamily="34" charset="-122"/>
                <a:ea typeface="黑體-繁" panose="020B0604000101010104" pitchFamily="34" charset="-122"/>
              </a:rPr>
              <a:t>呈現搜尋結果</a:t>
            </a:r>
            <a:r>
              <a:rPr lang="zh-TW" altLang="en-US" dirty="0">
                <a:solidFill>
                  <a:srgbClr val="44546A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（</a:t>
            </a:r>
            <a:r>
              <a:rPr lang="zh-TW" altLang="en-US" dirty="0">
                <a:latin typeface="黑體-繁" panose="020B0604000101010104" pitchFamily="34" charset="-122"/>
                <a:ea typeface="黑體-繁" panose="020B0604000101010104" pitchFamily="34" charset="-122"/>
              </a:rPr>
              <a:t>咖啡廳店名</a:t>
            </a:r>
            <a:r>
              <a:rPr lang="en-US" altLang="zh-TW" dirty="0">
                <a:latin typeface="黑體-繁" panose="020B0604000101010104" pitchFamily="34" charset="-122"/>
                <a:ea typeface="黑體-繁" panose="020B0604000101010104" pitchFamily="34" charset="-122"/>
              </a:rPr>
              <a:t>+</a:t>
            </a:r>
            <a:r>
              <a:rPr lang="zh-TW" altLang="en-US" dirty="0">
                <a:latin typeface="黑體-繁" panose="020B0604000101010104" pitchFamily="34" charset="-122"/>
                <a:ea typeface="黑體-繁" panose="020B0604000101010104" pitchFamily="34" charset="-122"/>
              </a:rPr>
              <a:t>店家資訊）</a:t>
            </a:r>
            <a:endParaRPr lang="en-US" altLang="zh-TW" dirty="0">
              <a:latin typeface="黑體-繁" panose="020B0604000101010104" pitchFamily="34" charset="-122"/>
              <a:ea typeface="黑體-繁" panose="020B0604000101010104" pitchFamily="34" charset="-122"/>
            </a:endParaRPr>
          </a:p>
          <a:p>
            <a:endParaRPr lang="en-US" altLang="zh-TW" dirty="0">
              <a:latin typeface="黑體-繁" panose="020B0604000101010104" pitchFamily="34" charset="-122"/>
              <a:ea typeface="黑體-繁" panose="020B0604000101010104" pitchFamily="34" charset="-122"/>
            </a:endParaRPr>
          </a:p>
          <a:p>
            <a:r>
              <a:rPr lang="zh-TW" altLang="en-US" dirty="0">
                <a:latin typeface="黑體-繁" panose="020B0604000101010104" pitchFamily="34" charset="-122"/>
                <a:ea typeface="黑體-繁" panose="020B0604000101010104" pitchFamily="34" charset="-122"/>
              </a:rPr>
              <a:t>送出鍵</a:t>
            </a:r>
            <a:r>
              <a:rPr lang="en-US" altLang="zh-TW" dirty="0">
                <a:latin typeface="黑體-繁" panose="020B0604000101010104" pitchFamily="34" charset="-122"/>
                <a:ea typeface="黑體-繁" panose="020B0604000101010104" pitchFamily="34" charset="-122"/>
              </a:rPr>
              <a:t>: </a:t>
            </a:r>
            <a:r>
              <a:rPr lang="zh-TW" altLang="en-US" dirty="0">
                <a:latin typeface="黑體-繁" panose="020B0604000101010104" pitchFamily="34" charset="-122"/>
                <a:ea typeface="黑體-繁" panose="020B0604000101010104" pitchFamily="34" charset="-122"/>
              </a:rPr>
              <a:t>將使用者選擇的條件傳至程式後端運行</a:t>
            </a:r>
            <a:endParaRPr lang="en-US" altLang="zh-TW" dirty="0">
              <a:latin typeface="黑體-繁" panose="020B0604000101010104" pitchFamily="34" charset="-122"/>
              <a:ea typeface="黑體-繁" panose="020B0604000101010104" pitchFamily="34" charset="-122"/>
            </a:endParaRPr>
          </a:p>
          <a:p>
            <a:pPr marL="0" indent="0">
              <a:buNone/>
            </a:pPr>
            <a:r>
              <a:rPr lang="en-US" altLang="zh-TW" dirty="0">
                <a:latin typeface="黑體-繁" panose="020B0604000101010104" pitchFamily="34" charset="-122"/>
                <a:ea typeface="黑體-繁" panose="020B0604000101010104" pitchFamily="34" charset="-122"/>
              </a:rPr>
              <a:t>	     </a:t>
            </a:r>
            <a:r>
              <a:rPr lang="zh-TW" altLang="en-US" dirty="0">
                <a:latin typeface="黑體-繁" panose="020B0604000101010104" pitchFamily="34" charset="-122"/>
                <a:ea typeface="黑體-繁" panose="020B0604000101010104" pitchFamily="34" charset="-122"/>
              </a:rPr>
              <a:t>並將結果放置在</a:t>
            </a:r>
            <a:r>
              <a:rPr lang="en-US" altLang="zh-TW" dirty="0">
                <a:latin typeface="黑體-繁" panose="020B0604000101010104" pitchFamily="34" charset="-122"/>
                <a:ea typeface="黑體-繁" panose="020B0604000101010104" pitchFamily="34" charset="-122"/>
              </a:rPr>
              <a:t>text</a:t>
            </a:r>
            <a:r>
              <a:rPr lang="zh-TW" altLang="en-US" dirty="0">
                <a:latin typeface="黑體-繁" panose="020B0604000101010104" pitchFamily="34" charset="-122"/>
                <a:ea typeface="黑體-繁" panose="020B0604000101010104" pitchFamily="34" charset="-122"/>
              </a:rPr>
              <a:t>的區域</a:t>
            </a:r>
            <a:endParaRPr lang="en-US" altLang="zh-TW" dirty="0">
              <a:latin typeface="黑體-繁" panose="020B0604000101010104" pitchFamily="34" charset="-122"/>
              <a:ea typeface="黑體-繁" panose="020B0604000101010104" pitchFamily="34" charset="-122"/>
            </a:endParaRPr>
          </a:p>
          <a:p>
            <a:endParaRPr lang="en-US" altLang="zh-TW" dirty="0">
              <a:latin typeface="黑體-繁" panose="020B0604000101010104" pitchFamily="34" charset="-122"/>
              <a:ea typeface="黑體-繁" panose="020B0604000101010104" pitchFamily="34" charset="-122"/>
            </a:endParaRPr>
          </a:p>
          <a:p>
            <a:r>
              <a:rPr lang="zh-TW" altLang="en-US" dirty="0">
                <a:latin typeface="黑體-繁" panose="020B0604000101010104" pitchFamily="34" charset="-122"/>
                <a:ea typeface="黑體-繁" panose="020B0604000101010104" pitchFamily="34" charset="-122"/>
              </a:rPr>
              <a:t>清除鍵</a:t>
            </a:r>
            <a:r>
              <a:rPr lang="en-US" altLang="zh-TW" dirty="0">
                <a:latin typeface="黑體-繁" panose="020B0604000101010104" pitchFamily="34" charset="-122"/>
                <a:ea typeface="黑體-繁" panose="020B0604000101010104" pitchFamily="34" charset="-122"/>
              </a:rPr>
              <a:t>: </a:t>
            </a:r>
            <a:r>
              <a:rPr lang="zh-TW" altLang="en-US" dirty="0">
                <a:latin typeface="黑體-繁" panose="020B0604000101010104" pitchFamily="34" charset="-122"/>
                <a:ea typeface="黑體-繁" panose="020B0604000101010104" pitchFamily="34" charset="-122"/>
              </a:rPr>
              <a:t>將</a:t>
            </a:r>
            <a:r>
              <a:rPr lang="en-US" altLang="zh-TW" dirty="0">
                <a:latin typeface="黑體-繁" panose="020B0604000101010104" pitchFamily="34" charset="-122"/>
                <a:ea typeface="黑體-繁" panose="020B0604000101010104" pitchFamily="34" charset="-122"/>
              </a:rPr>
              <a:t>text</a:t>
            </a:r>
            <a:r>
              <a:rPr lang="zh-TW" altLang="en-US" dirty="0">
                <a:latin typeface="黑體-繁" panose="020B0604000101010104" pitchFamily="34" charset="-122"/>
                <a:ea typeface="黑體-繁" panose="020B0604000101010104" pitchFamily="34" charset="-122"/>
              </a:rPr>
              <a:t>的區域的文字全數清空以便使用者再次操作</a:t>
            </a:r>
            <a:endParaRPr lang="en-US" altLang="zh-TW" dirty="0">
              <a:latin typeface="黑體-繁" panose="020B0604000101010104" pitchFamily="34" charset="-122"/>
              <a:ea typeface="黑體-繁" panose="020B0604000101010104" pitchFamily="34" charset="-122"/>
            </a:endParaRPr>
          </a:p>
          <a:p>
            <a:endParaRPr lang="zh-TW" altLang="en-US" dirty="0">
              <a:latin typeface="黑體-繁" panose="020B0604000101010104" pitchFamily="34" charset="-122"/>
              <a:ea typeface="黑體-繁" panose="020B0604000101010104" pitchFamily="34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AED412E-C8FD-4B16-82A9-D266FE9ECAB6}"/>
              </a:ext>
            </a:extLst>
          </p:cNvPr>
          <p:cNvSpPr txBox="1"/>
          <p:nvPr/>
        </p:nvSpPr>
        <p:spPr>
          <a:xfrm>
            <a:off x="133974" y="6122453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(</a:t>
            </a:r>
            <a:r>
              <a:rPr lang="en-US" altLang="zh-TW" sz="3200" dirty="0" err="1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Toplevel</a:t>
            </a:r>
            <a:r>
              <a:rPr lang="en-US" altLang="zh-TW" sz="3200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)</a:t>
            </a:r>
            <a:endParaRPr lang="zh-TW" altLang="en-US" sz="3200" dirty="0">
              <a:solidFill>
                <a:schemeClr val="bg1"/>
              </a:solidFill>
              <a:latin typeface="黑體-繁" panose="020B0604000101010104" pitchFamily="34" charset="-122"/>
              <a:ea typeface="黑體-繁" panose="020B06040001010101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260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1F128D-32AB-47D3-9038-0F6C078F51BE}"/>
              </a:ext>
            </a:extLst>
          </p:cNvPr>
          <p:cNvSpPr/>
          <p:nvPr/>
        </p:nvSpPr>
        <p:spPr>
          <a:xfrm>
            <a:off x="9773920" y="0"/>
            <a:ext cx="2407920" cy="6858000"/>
          </a:xfrm>
          <a:prstGeom prst="rect">
            <a:avLst/>
          </a:prstGeom>
          <a:solidFill>
            <a:srgbClr val="B75D69"/>
          </a:solidFill>
          <a:ln>
            <a:solidFill>
              <a:srgbClr val="B75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A1BDFD-2EEB-470A-B33B-56A015595BAC}"/>
              </a:ext>
            </a:extLst>
          </p:cNvPr>
          <p:cNvSpPr txBox="1"/>
          <p:nvPr/>
        </p:nvSpPr>
        <p:spPr>
          <a:xfrm flipH="1">
            <a:off x="10516215" y="181680"/>
            <a:ext cx="923330" cy="6233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新增你想推薦的咖啡廳吧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06CDC7-05C7-415C-83C5-FA1B772FBEB5}"/>
              </a:ext>
            </a:extLst>
          </p:cNvPr>
          <p:cNvSpPr txBox="1"/>
          <p:nvPr/>
        </p:nvSpPr>
        <p:spPr>
          <a:xfrm>
            <a:off x="9907894" y="6122453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(</a:t>
            </a:r>
            <a:r>
              <a:rPr lang="en-US" altLang="zh-TW" sz="3200" dirty="0" err="1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Toplevel</a:t>
            </a:r>
            <a:r>
              <a:rPr lang="en-US" altLang="zh-TW" sz="3200" dirty="0">
                <a:solidFill>
                  <a:schemeClr val="bg1"/>
                </a:solidFill>
                <a:latin typeface="黑體-繁" panose="020B0604000101010104" pitchFamily="34" charset="-122"/>
                <a:ea typeface="黑體-繁" panose="020B0604000101010104" pitchFamily="34" charset="-122"/>
              </a:rPr>
              <a:t>)</a:t>
            </a:r>
            <a:endParaRPr lang="zh-TW" altLang="en-US" sz="3200" dirty="0">
              <a:solidFill>
                <a:schemeClr val="bg1"/>
              </a:solidFill>
              <a:latin typeface="黑體-繁" panose="020B0604000101010104" pitchFamily="34" charset="-122"/>
              <a:ea typeface="黑體-繁" panose="020B0604000101010104" pitchFamily="34" charset="-122"/>
            </a:endParaRPr>
          </a:p>
        </p:txBody>
      </p:sp>
      <p:pic>
        <p:nvPicPr>
          <p:cNvPr id="13" name="內容版面配置區 5" descr="新增你想推薦的咖啡廳吧">
            <a:extLst>
              <a:ext uri="{FF2B5EF4-FFF2-40B4-BE49-F238E27FC236}">
                <a16:creationId xmlns:a16="http://schemas.microsoft.com/office/drawing/2014/main" id="{0F597701-D1F8-4EC1-8A8A-09B7F8D62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93" b="20155"/>
          <a:stretch/>
        </p:blipFill>
        <p:spPr>
          <a:xfrm>
            <a:off x="2745074" y="411262"/>
            <a:ext cx="4377086" cy="6035476"/>
          </a:xfrm>
        </p:spPr>
      </p:pic>
    </p:spTree>
    <p:extLst>
      <p:ext uri="{BB962C8B-B14F-4D97-AF65-F5344CB8AC3E}">
        <p14:creationId xmlns:p14="http://schemas.microsoft.com/office/powerpoint/2010/main" val="30067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408</Words>
  <Application>Microsoft Office PowerPoint</Application>
  <PresentationFormat>寬螢幕</PresentationFormat>
  <Paragraphs>61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Calibri Light</vt:lpstr>
      <vt:lpstr>.黑體UI-繁</vt:lpstr>
      <vt:lpstr>Arial</vt:lpstr>
      <vt:lpstr>Times New Roman</vt:lpstr>
      <vt:lpstr>Calibri</vt:lpstr>
      <vt:lpstr>新細明體</vt:lpstr>
      <vt:lpstr>黑體-繁</vt:lpstr>
      <vt:lpstr>Office 佈景主題</vt:lpstr>
      <vt:lpstr>台大週邊咖啡廳探索</vt:lpstr>
      <vt:lpstr>PowerPoint 簡報</vt:lpstr>
      <vt:lpstr>為什麼我們要做這個呢?</vt:lpstr>
      <vt:lpstr>主頁(Mainpage)設計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心得感想</vt:lpstr>
      <vt:lpstr>未來展望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台大週邊咖啡廳探索</dc:title>
  <dc:creator>guichun0512@gmail.com</dc:creator>
  <cp:lastModifiedBy>guichun0512@gmail.com</cp:lastModifiedBy>
  <cp:revision>12</cp:revision>
  <dcterms:created xsi:type="dcterms:W3CDTF">2019-12-27T19:40:29Z</dcterms:created>
  <dcterms:modified xsi:type="dcterms:W3CDTF">2019-12-27T20:53:41Z</dcterms:modified>
</cp:coreProperties>
</file>