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sldIdLst>
    <p:sldId id="256" r:id="rId2"/>
    <p:sldId id="258" r:id="rId3"/>
    <p:sldId id="261" r:id="rId4"/>
    <p:sldId id="260" r:id="rId5"/>
    <p:sldId id="262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D32F272-A97A-4C37-9A5E-ECFC082D6F8C}" v="59" dt="2019-08-22T20:05:19.5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66" d="100"/>
          <a:sy n="66" d="100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asco Morais" userId="25aa7d4186962cf6" providerId="LiveId" clId="{8D32F272-A97A-4C37-9A5E-ECFC082D6F8C}"/>
    <pc:docChg chg="undo custSel mod addSld delSld modSld">
      <pc:chgData name="Vasco Morais" userId="25aa7d4186962cf6" providerId="LiveId" clId="{8D32F272-A97A-4C37-9A5E-ECFC082D6F8C}" dt="2019-08-22T20:05:19.575" v="3137" actId="14100"/>
      <pc:docMkLst>
        <pc:docMk/>
      </pc:docMkLst>
      <pc:sldChg chg="modSp">
        <pc:chgData name="Vasco Morais" userId="25aa7d4186962cf6" providerId="LiveId" clId="{8D32F272-A97A-4C37-9A5E-ECFC082D6F8C}" dt="2019-08-22T08:45:38.727" v="816" actId="20577"/>
        <pc:sldMkLst>
          <pc:docMk/>
          <pc:sldMk cId="4194830210" sldId="256"/>
        </pc:sldMkLst>
        <pc:spChg chg="mod">
          <ac:chgData name="Vasco Morais" userId="25aa7d4186962cf6" providerId="LiveId" clId="{8D32F272-A97A-4C37-9A5E-ECFC082D6F8C}" dt="2019-08-22T08:45:19.118" v="776" actId="20577"/>
          <ac:spMkLst>
            <pc:docMk/>
            <pc:sldMk cId="4194830210" sldId="256"/>
            <ac:spMk id="2" creationId="{6441F6CF-C5EB-4527-9529-EE7CF384F72E}"/>
          </ac:spMkLst>
        </pc:spChg>
        <pc:spChg chg="mod">
          <ac:chgData name="Vasco Morais" userId="25aa7d4186962cf6" providerId="LiveId" clId="{8D32F272-A97A-4C37-9A5E-ECFC082D6F8C}" dt="2019-08-22T08:45:38.727" v="816" actId="20577"/>
          <ac:spMkLst>
            <pc:docMk/>
            <pc:sldMk cId="4194830210" sldId="256"/>
            <ac:spMk id="3" creationId="{D9B69F98-C446-4FD8-9F4F-561E58DD5B27}"/>
          </ac:spMkLst>
        </pc:spChg>
      </pc:sldChg>
      <pc:sldChg chg="modSp del mod setBg">
        <pc:chgData name="Vasco Morais" userId="25aa7d4186962cf6" providerId="LiveId" clId="{8D32F272-A97A-4C37-9A5E-ECFC082D6F8C}" dt="2019-08-22T09:09:18" v="1300" actId="2696"/>
        <pc:sldMkLst>
          <pc:docMk/>
          <pc:sldMk cId="3321232041" sldId="257"/>
        </pc:sldMkLst>
        <pc:spChg chg="mod">
          <ac:chgData name="Vasco Morais" userId="25aa7d4186962cf6" providerId="LiveId" clId="{8D32F272-A97A-4C37-9A5E-ECFC082D6F8C}" dt="2019-08-22T08:43:46.413" v="684" actId="26606"/>
          <ac:spMkLst>
            <pc:docMk/>
            <pc:sldMk cId="3321232041" sldId="257"/>
            <ac:spMk id="2" creationId="{1FEEAF25-97CD-4C08-B4BE-EC511800048A}"/>
          </ac:spMkLst>
        </pc:spChg>
        <pc:graphicFrameChg chg="add mod">
          <ac:chgData name="Vasco Morais" userId="25aa7d4186962cf6" providerId="LiveId" clId="{8D32F272-A97A-4C37-9A5E-ECFC082D6F8C}" dt="2019-08-22T08:43:46.413" v="684" actId="26606"/>
          <ac:graphicFrameMkLst>
            <pc:docMk/>
            <pc:sldMk cId="3321232041" sldId="257"/>
            <ac:graphicFrameMk id="7" creationId="{AC63B2D9-D1BA-4ED8-9A27-92D6A3FEED65}"/>
          </ac:graphicFrameMkLst>
        </pc:graphicFrameChg>
      </pc:sldChg>
      <pc:sldChg chg="modSp">
        <pc:chgData name="Vasco Morais" userId="25aa7d4186962cf6" providerId="LiveId" clId="{8D32F272-A97A-4C37-9A5E-ECFC082D6F8C}" dt="2019-08-22T08:50:43.194" v="1217" actId="20577"/>
        <pc:sldMkLst>
          <pc:docMk/>
          <pc:sldMk cId="904451052" sldId="258"/>
        </pc:sldMkLst>
        <pc:spChg chg="mod">
          <ac:chgData name="Vasco Morais" userId="25aa7d4186962cf6" providerId="LiveId" clId="{8D32F272-A97A-4C37-9A5E-ECFC082D6F8C}" dt="2019-08-22T08:44:53.048" v="716" actId="20577"/>
          <ac:spMkLst>
            <pc:docMk/>
            <pc:sldMk cId="904451052" sldId="258"/>
            <ac:spMk id="2" creationId="{C994F45D-A3B6-4C66-B37F-8EB1E91E2690}"/>
          </ac:spMkLst>
        </pc:spChg>
        <pc:spChg chg="mod">
          <ac:chgData name="Vasco Morais" userId="25aa7d4186962cf6" providerId="LiveId" clId="{8D32F272-A97A-4C37-9A5E-ECFC082D6F8C}" dt="2019-08-22T08:50:43.194" v="1217" actId="20577"/>
          <ac:spMkLst>
            <pc:docMk/>
            <pc:sldMk cId="904451052" sldId="258"/>
            <ac:spMk id="3" creationId="{2E1C76A5-1CDC-4246-9D2F-9C1444175B20}"/>
          </ac:spMkLst>
        </pc:spChg>
      </pc:sldChg>
      <pc:sldChg chg="modSp">
        <pc:chgData name="Vasco Morais" userId="25aa7d4186962cf6" providerId="LiveId" clId="{8D32F272-A97A-4C37-9A5E-ECFC082D6F8C}" dt="2019-08-22T09:23:55.701" v="2680" actId="20577"/>
        <pc:sldMkLst>
          <pc:docMk/>
          <pc:sldMk cId="2599083557" sldId="259"/>
        </pc:sldMkLst>
        <pc:spChg chg="mod">
          <ac:chgData name="Vasco Morais" userId="25aa7d4186962cf6" providerId="LiveId" clId="{8D32F272-A97A-4C37-9A5E-ECFC082D6F8C}" dt="2019-08-22T09:20:15.632" v="2125" actId="20577"/>
          <ac:spMkLst>
            <pc:docMk/>
            <pc:sldMk cId="2599083557" sldId="259"/>
            <ac:spMk id="2" creationId="{0C014E02-FAAA-445C-AC3F-6F97E827975C}"/>
          </ac:spMkLst>
        </pc:spChg>
        <pc:spChg chg="mod">
          <ac:chgData name="Vasco Morais" userId="25aa7d4186962cf6" providerId="LiveId" clId="{8D32F272-A97A-4C37-9A5E-ECFC082D6F8C}" dt="2019-08-22T09:23:55.701" v="2680" actId="20577"/>
          <ac:spMkLst>
            <pc:docMk/>
            <pc:sldMk cId="2599083557" sldId="259"/>
            <ac:spMk id="3" creationId="{6DBBB5D1-6D36-4EFD-ACF1-0FF56790D348}"/>
          </ac:spMkLst>
        </pc:spChg>
      </pc:sldChg>
      <pc:sldChg chg="modSp add">
        <pc:chgData name="Vasco Morais" userId="25aa7d4186962cf6" providerId="LiveId" clId="{8D32F272-A97A-4C37-9A5E-ECFC082D6F8C}" dt="2019-08-22T09:19:24.572" v="2083" actId="20577"/>
        <pc:sldMkLst>
          <pc:docMk/>
          <pc:sldMk cId="486211649" sldId="260"/>
        </pc:sldMkLst>
        <pc:spChg chg="mod">
          <ac:chgData name="Vasco Morais" userId="25aa7d4186962cf6" providerId="LiveId" clId="{8D32F272-A97A-4C37-9A5E-ECFC082D6F8C}" dt="2019-08-22T08:39:10.078" v="454" actId="20577"/>
          <ac:spMkLst>
            <pc:docMk/>
            <pc:sldMk cId="486211649" sldId="260"/>
            <ac:spMk id="2" creationId="{5F5C0E86-00D0-44C5-955F-9B2CB9667947}"/>
          </ac:spMkLst>
        </pc:spChg>
        <pc:spChg chg="mod">
          <ac:chgData name="Vasco Morais" userId="25aa7d4186962cf6" providerId="LiveId" clId="{8D32F272-A97A-4C37-9A5E-ECFC082D6F8C}" dt="2019-08-22T09:19:24.572" v="2083" actId="20577"/>
          <ac:spMkLst>
            <pc:docMk/>
            <pc:sldMk cId="486211649" sldId="260"/>
            <ac:spMk id="3" creationId="{02D3C88B-8ECC-494C-B7A2-7823CAE8D1AE}"/>
          </ac:spMkLst>
        </pc:spChg>
      </pc:sldChg>
      <pc:sldChg chg="addSp delSp modSp add">
        <pc:chgData name="Vasco Morais" userId="25aa7d4186962cf6" providerId="LiveId" clId="{8D32F272-A97A-4C37-9A5E-ECFC082D6F8C}" dt="2019-08-22T09:11:49.404" v="1339"/>
        <pc:sldMkLst>
          <pc:docMk/>
          <pc:sldMk cId="1926552202" sldId="261"/>
        </pc:sldMkLst>
        <pc:spChg chg="del mod">
          <ac:chgData name="Vasco Morais" userId="25aa7d4186962cf6" providerId="LiveId" clId="{8D32F272-A97A-4C37-9A5E-ECFC082D6F8C}" dt="2019-08-22T09:09:30.067" v="1304" actId="478"/>
          <ac:spMkLst>
            <pc:docMk/>
            <pc:sldMk cId="1926552202" sldId="261"/>
            <ac:spMk id="2" creationId="{8ACA1CE7-B6F3-418C-8B90-7DA77F953D77}"/>
          </ac:spMkLst>
        </pc:spChg>
        <pc:spChg chg="del">
          <ac:chgData name="Vasco Morais" userId="25aa7d4186962cf6" providerId="LiveId" clId="{8D32F272-A97A-4C37-9A5E-ECFC082D6F8C}" dt="2019-08-22T09:09:34.135" v="1305" actId="478"/>
          <ac:spMkLst>
            <pc:docMk/>
            <pc:sldMk cId="1926552202" sldId="261"/>
            <ac:spMk id="3" creationId="{0E5A77C4-39B9-4661-9A6A-3E950889C141}"/>
          </ac:spMkLst>
        </pc:spChg>
        <pc:graphicFrameChg chg="add mod">
          <ac:chgData name="Vasco Morais" userId="25aa7d4186962cf6" providerId="LiveId" clId="{8D32F272-A97A-4C37-9A5E-ECFC082D6F8C}" dt="2019-08-22T09:11:49.404" v="1339"/>
          <ac:graphicFrameMkLst>
            <pc:docMk/>
            <pc:sldMk cId="1926552202" sldId="261"/>
            <ac:graphicFrameMk id="4" creationId="{596D6B4E-1DBB-4CD0-BD82-CBD83C53E46B}"/>
          </ac:graphicFrameMkLst>
        </pc:graphicFrameChg>
        <pc:graphicFrameChg chg="add mod">
          <ac:chgData name="Vasco Morais" userId="25aa7d4186962cf6" providerId="LiveId" clId="{8D32F272-A97A-4C37-9A5E-ECFC082D6F8C}" dt="2019-08-22T09:09:52.119" v="1308" actId="571"/>
          <ac:graphicFrameMkLst>
            <pc:docMk/>
            <pc:sldMk cId="1926552202" sldId="261"/>
            <ac:graphicFrameMk id="5" creationId="{C03162B6-6EED-434E-B1ED-3B2DF2DB8A5A}"/>
          </ac:graphicFrameMkLst>
        </pc:graphicFrameChg>
      </pc:sldChg>
      <pc:sldChg chg="addSp modSp add">
        <pc:chgData name="Vasco Morais" userId="25aa7d4186962cf6" providerId="LiveId" clId="{8D32F272-A97A-4C37-9A5E-ECFC082D6F8C}" dt="2019-08-22T20:05:19.575" v="3137" actId="14100"/>
        <pc:sldMkLst>
          <pc:docMk/>
          <pc:sldMk cId="2471781748" sldId="262"/>
        </pc:sldMkLst>
        <pc:spChg chg="mod">
          <ac:chgData name="Vasco Morais" userId="25aa7d4186962cf6" providerId="LiveId" clId="{8D32F272-A97A-4C37-9A5E-ECFC082D6F8C}" dt="2019-08-22T09:25:27.279" v="2713" actId="20577"/>
          <ac:spMkLst>
            <pc:docMk/>
            <pc:sldMk cId="2471781748" sldId="262"/>
            <ac:spMk id="2" creationId="{5738AA53-2F6B-499D-ADF4-B5AC5FC0565D}"/>
          </ac:spMkLst>
        </pc:spChg>
        <pc:spChg chg="mod">
          <ac:chgData name="Vasco Morais" userId="25aa7d4186962cf6" providerId="LiveId" clId="{8D32F272-A97A-4C37-9A5E-ECFC082D6F8C}" dt="2019-08-22T20:05:19.575" v="3137" actId="14100"/>
          <ac:spMkLst>
            <pc:docMk/>
            <pc:sldMk cId="2471781748" sldId="262"/>
            <ac:spMk id="3" creationId="{5A387EF1-9154-484E-8EE8-939001F72D3C}"/>
          </ac:spMkLst>
        </pc:spChg>
        <pc:picChg chg="add mod">
          <ac:chgData name="Vasco Morais" userId="25aa7d4186962cf6" providerId="LiveId" clId="{8D32F272-A97A-4C37-9A5E-ECFC082D6F8C}" dt="2019-08-22T20:05:14.848" v="3136" actId="1076"/>
          <ac:picMkLst>
            <pc:docMk/>
            <pc:sldMk cId="2471781748" sldId="262"/>
            <ac:picMk id="5" creationId="{BE04747C-1FEC-439D-B5D1-0F486E08634F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25aa7d4186962cf6/Documents/Bioinformatics/Immunodietica/Data/Improving%20Scrip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36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3600" b="1"/>
              <a:t>Pipeline Improvements</a:t>
            </a:r>
          </a:p>
        </c:rich>
      </c:tx>
      <c:layout>
        <c:manualLayout>
          <c:xMode val="edge"/>
          <c:yMode val="edge"/>
          <c:x val="0.29515060739783755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6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'[Improving Script.xlsx]Sheet1'!$A$11</c:f>
              <c:strCache>
                <c:ptCount val="1"/>
                <c:pt idx="0">
                  <c:v>UniProt (SwissProt Query)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1742BCA2-5B09-4D0F-91F3-98A2AF40247E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0521-463D-916B-114FF3CA0A08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CCE91EF7-AF92-4BA4-9153-AEFB80CADBA1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1-0521-463D-916B-114FF3CA0A08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C9E8D329-D708-4AAA-9BC8-EDF088AF9C60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2-0521-463D-916B-114FF3CA0A08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3E15CEAE-67C0-4263-861B-CCB26885F9B9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0521-463D-916B-114FF3CA0A08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D9CC787F-86D8-4B43-8E9D-4CC0EBFC2CA6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4-0521-463D-916B-114FF3CA0A08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A7C499B4-3664-4A84-ABAF-8204A300219D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5-0521-463D-916B-114FF3CA0A0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'[Improving Script.xlsx]Sheet1'!$B$9:$G$10</c:f>
              <c:multiLvlStrCache>
                <c:ptCount val="6"/>
                <c:lvl>
                  <c:pt idx="0">
                    <c:v>ACC ID</c:v>
                  </c:pt>
                  <c:pt idx="1">
                    <c:v>ACC ID (Improved)</c:v>
                  </c:pt>
                  <c:pt idx="2">
                    <c:v>Protein Name</c:v>
                  </c:pt>
                  <c:pt idx="3">
                    <c:v>Protein Name (Improved)</c:v>
                  </c:pt>
                  <c:pt idx="4">
                    <c:v>ACC ID</c:v>
                  </c:pt>
                  <c:pt idx="5">
                    <c:v>Protein Name</c:v>
                  </c:pt>
                </c:lvl>
                <c:lvl>
                  <c:pt idx="0">
                    <c:v>Pig MS Epitopes (67)</c:v>
                  </c:pt>
                  <c:pt idx="4">
                    <c:v>Big Epitope Set (588)</c:v>
                  </c:pt>
                </c:lvl>
              </c:multiLvlStrCache>
            </c:multiLvlStrRef>
          </c:cat>
          <c:val>
            <c:numRef>
              <c:f>'[Improving Script.xlsx]Sheet1'!$B$11:$G$11</c:f>
              <c:numCache>
                <c:formatCode>General</c:formatCode>
                <c:ptCount val="6"/>
                <c:pt idx="0">
                  <c:v>79.104477611940297</c:v>
                </c:pt>
                <c:pt idx="1">
                  <c:v>98.507462686567166</c:v>
                </c:pt>
                <c:pt idx="2">
                  <c:v>97.014925373134332</c:v>
                </c:pt>
                <c:pt idx="3">
                  <c:v>98.507462686567166</c:v>
                </c:pt>
                <c:pt idx="4">
                  <c:v>83.843537414965979</c:v>
                </c:pt>
                <c:pt idx="5">
                  <c:v>95.408163265306129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'[Improving Script.xlsx]Sheet1'!$B$4:$G$4</c15:f>
                <c15:dlblRangeCache>
                  <c:ptCount val="6"/>
                  <c:pt idx="0">
                    <c:v>53</c:v>
                  </c:pt>
                  <c:pt idx="1">
                    <c:v>66</c:v>
                  </c:pt>
                  <c:pt idx="2">
                    <c:v>65</c:v>
                  </c:pt>
                  <c:pt idx="3">
                    <c:v>66</c:v>
                  </c:pt>
                  <c:pt idx="4">
                    <c:v>493</c:v>
                  </c:pt>
                  <c:pt idx="5">
                    <c:v>561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6-0521-463D-916B-114FF3CA0A08}"/>
            </c:ext>
          </c:extLst>
        </c:ser>
        <c:ser>
          <c:idx val="1"/>
          <c:order val="1"/>
          <c:tx>
            <c:strRef>
              <c:f>'[Improving Script.xlsx]Sheet1'!$A$12</c:f>
              <c:strCache>
                <c:ptCount val="1"/>
                <c:pt idx="0">
                  <c:v>Gene Symbol (db2db Query)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4C3B6765-85F4-4426-9F31-FE32C75AB19D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7-0521-463D-916B-114FF3CA0A08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34BB077C-CF15-495D-A5E6-C739CB4AE7FA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8-0521-463D-916B-114FF3CA0A08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325E6544-F880-495E-83F7-2F47E217E2F2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9-0521-463D-916B-114FF3CA0A08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7F069CD0-CC83-4960-959D-3B69AE066B9C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A-0521-463D-916B-114FF3CA0A08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463FF9DA-6047-4AA3-8B6D-DDCFD679F348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B-0521-463D-916B-114FF3CA0A08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F921AAB2-C02F-44E0-BFC0-03C3A0BBA367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C-0521-463D-916B-114FF3CA0A0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'[Improving Script.xlsx]Sheet1'!$B$9:$G$10</c:f>
              <c:multiLvlStrCache>
                <c:ptCount val="6"/>
                <c:lvl>
                  <c:pt idx="0">
                    <c:v>ACC ID</c:v>
                  </c:pt>
                  <c:pt idx="1">
                    <c:v>ACC ID (Improved)</c:v>
                  </c:pt>
                  <c:pt idx="2">
                    <c:v>Protein Name</c:v>
                  </c:pt>
                  <c:pt idx="3">
                    <c:v>Protein Name (Improved)</c:v>
                  </c:pt>
                  <c:pt idx="4">
                    <c:v>ACC ID</c:v>
                  </c:pt>
                  <c:pt idx="5">
                    <c:v>Protein Name</c:v>
                  </c:pt>
                </c:lvl>
                <c:lvl>
                  <c:pt idx="0">
                    <c:v>Pig MS Epitopes (67)</c:v>
                  </c:pt>
                  <c:pt idx="4">
                    <c:v>Big Epitope Set (588)</c:v>
                  </c:pt>
                </c:lvl>
              </c:multiLvlStrCache>
            </c:multiLvlStrRef>
          </c:cat>
          <c:val>
            <c:numRef>
              <c:f>'[Improving Script.xlsx]Sheet1'!$B$12:$G$12</c:f>
              <c:numCache>
                <c:formatCode>General</c:formatCode>
                <c:ptCount val="6"/>
                <c:pt idx="0">
                  <c:v>76.119402985074629</c:v>
                </c:pt>
                <c:pt idx="1">
                  <c:v>88.059701492537314</c:v>
                </c:pt>
                <c:pt idx="2">
                  <c:v>94.029850746268664</c:v>
                </c:pt>
                <c:pt idx="3">
                  <c:v>97.014925373134332</c:v>
                </c:pt>
                <c:pt idx="4">
                  <c:v>81.972789115646265</c:v>
                </c:pt>
                <c:pt idx="5">
                  <c:v>89.115646258503403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'[Improving Script.xlsx]Sheet1'!$B$6:$G$6</c15:f>
                <c15:dlblRangeCache>
                  <c:ptCount val="6"/>
                  <c:pt idx="0">
                    <c:v>51</c:v>
                  </c:pt>
                  <c:pt idx="1">
                    <c:v>59</c:v>
                  </c:pt>
                  <c:pt idx="2">
                    <c:v>63</c:v>
                  </c:pt>
                  <c:pt idx="3">
                    <c:v>65</c:v>
                  </c:pt>
                  <c:pt idx="4">
                    <c:v>482</c:v>
                  </c:pt>
                  <c:pt idx="5">
                    <c:v>524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D-0521-463D-916B-114FF3CA0A08}"/>
            </c:ext>
          </c:extLst>
        </c:ser>
        <c:ser>
          <c:idx val="2"/>
          <c:order val="2"/>
          <c:tx>
            <c:strRef>
              <c:f>'[Improving Script.xlsx]Sheet1'!$A$13</c:f>
              <c:strCache>
                <c:ptCount val="1"/>
                <c:pt idx="0">
                  <c:v>Unmatched (SwissProt Query)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C47C2121-009D-437F-96A9-CA343479BD7F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E-0521-463D-916B-114FF3CA0A08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D29B8DD9-5B6D-47A9-8F75-73D247594F4E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F-0521-463D-916B-114FF3CA0A08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28B47D17-B79B-41AB-8FC0-DE9E3BB891D7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0-0521-463D-916B-114FF3CA0A08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230B152C-96F7-4DDB-BBB1-5AC0ED80197D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1-0521-463D-916B-114FF3CA0A08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ABD45D3B-1FFE-4239-AA4B-B3E24A4D0B4F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2-0521-463D-916B-114FF3CA0A08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C5967384-3F70-42F6-951A-460A969ACF29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3-0521-463D-916B-114FF3CA0A0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'[Improving Script.xlsx]Sheet1'!$B$9:$G$10</c:f>
              <c:multiLvlStrCache>
                <c:ptCount val="6"/>
                <c:lvl>
                  <c:pt idx="0">
                    <c:v>ACC ID</c:v>
                  </c:pt>
                  <c:pt idx="1">
                    <c:v>ACC ID (Improved)</c:v>
                  </c:pt>
                  <c:pt idx="2">
                    <c:v>Protein Name</c:v>
                  </c:pt>
                  <c:pt idx="3">
                    <c:v>Protein Name (Improved)</c:v>
                  </c:pt>
                  <c:pt idx="4">
                    <c:v>ACC ID</c:v>
                  </c:pt>
                  <c:pt idx="5">
                    <c:v>Protein Name</c:v>
                  </c:pt>
                </c:lvl>
                <c:lvl>
                  <c:pt idx="0">
                    <c:v>Pig MS Epitopes (67)</c:v>
                  </c:pt>
                  <c:pt idx="4">
                    <c:v>Big Epitope Set (588)</c:v>
                  </c:pt>
                </c:lvl>
              </c:multiLvlStrCache>
            </c:multiLvlStrRef>
          </c:cat>
          <c:val>
            <c:numRef>
              <c:f>'[Improving Script.xlsx]Sheet1'!$B$13:$G$13</c:f>
              <c:numCache>
                <c:formatCode>General</c:formatCode>
                <c:ptCount val="6"/>
                <c:pt idx="0">
                  <c:v>20.8955223880597</c:v>
                </c:pt>
                <c:pt idx="1">
                  <c:v>1.4925373134328357</c:v>
                </c:pt>
                <c:pt idx="2">
                  <c:v>2.9850746268656714</c:v>
                </c:pt>
                <c:pt idx="3">
                  <c:v>1.4925373134328357</c:v>
                </c:pt>
                <c:pt idx="4">
                  <c:v>16.156462585034014</c:v>
                </c:pt>
                <c:pt idx="5">
                  <c:v>4.591836734693878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'[Improving Script.xlsx]Sheet1'!$B$5:$G$5</c15:f>
                <c15:dlblRangeCache>
                  <c:ptCount val="6"/>
                  <c:pt idx="0">
                    <c:v>14</c:v>
                  </c:pt>
                  <c:pt idx="1">
                    <c:v>1</c:v>
                  </c:pt>
                  <c:pt idx="2">
                    <c:v>2</c:v>
                  </c:pt>
                  <c:pt idx="3">
                    <c:v>1</c:v>
                  </c:pt>
                  <c:pt idx="4">
                    <c:v>95</c:v>
                  </c:pt>
                  <c:pt idx="5">
                    <c:v>27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14-0521-463D-916B-114FF3CA0A0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04594911"/>
        <c:axId val="570789503"/>
      </c:barChart>
      <c:catAx>
        <c:axId val="50459491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0789503"/>
        <c:crosses val="autoZero"/>
        <c:auto val="1"/>
        <c:lblAlgn val="ctr"/>
        <c:lblOffset val="100"/>
        <c:noMultiLvlLbl val="0"/>
      </c:catAx>
      <c:valAx>
        <c:axId val="570789503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459491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800"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0C2FF-4C6F-4A7A-B309-08A0AB5A39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B253FF-A8EA-4250-A278-49D97EE49D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BCD9D8-A833-47A1-9F2D-209A9E585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ECE2A-D6A5-491E-8CE9-05AC909B11D2}" type="datetimeFigureOut">
              <a:rPr lang="en-US" smtClean="0"/>
              <a:t>8/22/2019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D98BE4-AADF-4DAA-8B08-F9AC53C4D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851341-3420-4E22-949C-B4283779A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1F554-8FF8-486B-91DF-F88635A5E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015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AE8BF-214A-40E0-A939-89BE04115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3CBE21-696F-478A-ADE5-E305DE8DD7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24590F-17B0-49EB-81B4-6B8B41914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ECE2A-D6A5-491E-8CE9-05AC909B11D2}" type="datetimeFigureOut">
              <a:rPr lang="en-US" smtClean="0"/>
              <a:t>8/22/2019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1529FF-82FD-4147-8334-DA19DB1DB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04FC07-D573-419B-9CFF-532196075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1F554-8FF8-486B-91DF-F88635A5E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968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31AC9D-6F8C-4D61-B44B-289F4434E3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75CD73-B27D-40F3-B54A-2897C4A1A7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AC3A92-B9A9-48FE-B9EF-7275A8968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ECE2A-D6A5-491E-8CE9-05AC909B11D2}" type="datetimeFigureOut">
              <a:rPr lang="en-US" smtClean="0"/>
              <a:t>8/22/2019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696AF5-B79F-4C5C-B8D3-12A5BA239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A768B5-7368-472E-BDCB-72A9B6708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1F554-8FF8-486B-91DF-F88635A5E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767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0042B-FF6B-4840-ACB8-626C70EDB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5EA013-C188-4005-9A2E-544DF824E5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E2DF7E-EE11-462D-98E5-C1DC189A2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ECE2A-D6A5-491E-8CE9-05AC909B11D2}" type="datetimeFigureOut">
              <a:rPr lang="en-US" smtClean="0"/>
              <a:t>8/22/2019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F733F8-37D4-4807-B1BF-BB9E17417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04297C-3282-4FF9-8506-316C6CAEE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1F554-8FF8-486B-91DF-F88635A5E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25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688E0-0177-4CAD-8226-3319A3ED8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4D12B3-6033-4D99-921A-B16D6A0052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9A1164-0B3B-432A-9AA1-7CB9D79BF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ECE2A-D6A5-491E-8CE9-05AC909B11D2}" type="datetimeFigureOut">
              <a:rPr lang="en-US" smtClean="0"/>
              <a:t>8/22/2019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4B2CE4-F4D3-4EF7-A2AC-53A515766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4C28A7-4C22-41AA-84D8-9E8807248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1F554-8FF8-486B-91DF-F88635A5E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348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84A11-5302-40AD-A419-B2FFC15FE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4EA255-DDD0-47DF-8355-E268EC3A4A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465C2B-BE04-46F8-B115-2D045FEF92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4724E9-9EFA-4046-8EFE-5C5B11861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ECE2A-D6A5-491E-8CE9-05AC909B11D2}" type="datetimeFigureOut">
              <a:rPr lang="en-US" smtClean="0"/>
              <a:t>8/22/2019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39780F-AE16-4352-82E9-16C953100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A38207-364F-48FB-AC70-DF63B1D63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1F554-8FF8-486B-91DF-F88635A5E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116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05235-FF34-47B5-B67C-EBA2BAE0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FF263A-E83A-440E-8AA4-C11118EC71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043360-5E3F-4D8A-92F6-E77072AD5E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16B421-62AB-46EE-8681-50A8CC2D96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0F6597-1D21-42CD-A82E-0E759CBD62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E27133-F4DF-45C4-8E80-60D8E749D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ECE2A-D6A5-491E-8CE9-05AC909B11D2}" type="datetimeFigureOut">
              <a:rPr lang="en-US" smtClean="0"/>
              <a:t>8/22/2019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62DDA4-DAF6-4305-85A6-7DCAAC559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0E5229-F1A4-4A21-A6AC-4E355137B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1F554-8FF8-486B-91DF-F88635A5E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020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4278E-BABD-47DD-97EF-E0DD1DBCD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93A6BF-0EF8-4964-B11C-C4304CDA8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ECE2A-D6A5-491E-8CE9-05AC909B11D2}" type="datetimeFigureOut">
              <a:rPr lang="en-US" smtClean="0"/>
              <a:t>8/22/2019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5DBC39-D603-488D-8EE2-87BEEA62C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D58128-DBD1-4594-B6A9-DD3912DDE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1F554-8FF8-486B-91DF-F88635A5E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468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A1C9DF-CB28-4A08-B74C-FA225FAC6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ECE2A-D6A5-491E-8CE9-05AC909B11D2}" type="datetimeFigureOut">
              <a:rPr lang="en-US" smtClean="0"/>
              <a:t>8/22/2019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17DF63-E0DE-4F09-9A6B-C30DDC295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F2DD3D-D419-4E2A-85BE-980D77990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1F554-8FF8-486B-91DF-F88635A5E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318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FD79E-DABD-47FB-A844-307DD27CD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C4EDC5-4D87-499E-9C1A-BB50CD8814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431B75-3CBF-472C-8FB4-0811BC9E08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006ECD-CCE3-4D71-A6CB-C493F17F4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ECE2A-D6A5-491E-8CE9-05AC909B11D2}" type="datetimeFigureOut">
              <a:rPr lang="en-US" smtClean="0"/>
              <a:t>8/22/2019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96A866-C539-4035-9DBA-38E038DE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B1744D-BE82-473A-B734-504335836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1F554-8FF8-486B-91DF-F88635A5E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477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7AF79-16ED-438C-B1EE-A495D0D48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F7CD0E-4AF5-431C-A0A1-F31A16433C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EB2378-DB26-4991-8968-AD0652B744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7AC43C-E873-4E58-A982-D3189F2BD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ECE2A-D6A5-491E-8CE9-05AC909B11D2}" type="datetimeFigureOut">
              <a:rPr lang="en-US" smtClean="0"/>
              <a:t>8/22/2019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30C3A2-0176-4DE6-ABB7-1A9B8310C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B22C5C-ECF9-404C-8512-5C55EB7C2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1F554-8FF8-486B-91DF-F88635A5E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340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7B4ECF-4E2D-4960-8CE9-4E6642B83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650CDD-1EFF-498C-B5E9-C7CBDEC16A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46E066-565D-4AB1-8A51-C35909E72F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CECE2A-D6A5-491E-8CE9-05AC909B11D2}" type="datetimeFigureOut">
              <a:rPr lang="en-US" smtClean="0"/>
              <a:t>8/22/2019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8E995D-304C-4A77-AD93-E38DC6509B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8A03C7-71B9-432D-AB02-6B87A3681E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31F554-8FF8-486B-91DF-F88635A5E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037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1F6CF-C5EB-4527-9529-EE7CF384F7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err="1"/>
              <a:t>Immunodietica</a:t>
            </a:r>
            <a:br>
              <a:rPr lang="en-US"/>
            </a:br>
            <a:r>
              <a:rPr lang="en-US"/>
              <a:t>Tissue-Expression</a:t>
            </a:r>
            <a:br>
              <a:rPr lang="en-US"/>
            </a:br>
            <a:r>
              <a:rPr lang="en-US"/>
              <a:t>Weekly Update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B69F98-C446-4FD8-9F4F-561E58DD5B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August 22</a:t>
            </a:r>
            <a:r>
              <a:rPr lang="en-US" baseline="30000"/>
              <a:t>nd</a:t>
            </a:r>
            <a:r>
              <a:rPr lang="en-US"/>
              <a:t>, 2019</a:t>
            </a:r>
          </a:p>
        </p:txBody>
      </p:sp>
    </p:spTree>
    <p:extLst>
      <p:ext uri="{BB962C8B-B14F-4D97-AF65-F5344CB8AC3E}">
        <p14:creationId xmlns:p14="http://schemas.microsoft.com/office/powerpoint/2010/main" val="4194830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4F45D-A3B6-4C66-B37F-8EB1E91E2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7744" y="-76311"/>
            <a:ext cx="10515600" cy="1325563"/>
          </a:xfrm>
        </p:spPr>
        <p:txBody>
          <a:bodyPr/>
          <a:lstStyle/>
          <a:p>
            <a:r>
              <a:rPr lang="en-US"/>
              <a:t>Pipeline Automation &amp; WIP Updates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1C76A5-1CDC-4246-9D2F-9C1444175B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291" y="1249252"/>
            <a:ext cx="11558788" cy="5467080"/>
          </a:xfrm>
        </p:spPr>
        <p:txBody>
          <a:bodyPr>
            <a:normAutofit lnSpcReduction="10000"/>
          </a:bodyPr>
          <a:lstStyle/>
          <a:p>
            <a:r>
              <a:rPr lang="en-US"/>
              <a:t>Using UniProt Protein names to obtain Gene Symbol seemed error-prone</a:t>
            </a:r>
          </a:p>
          <a:p>
            <a:pPr lvl="1"/>
            <a:r>
              <a:rPr lang="en-US"/>
              <a:t>Rewrote new code which utilized UniProt Accession ID (6-Digit Alphanumeric ID)</a:t>
            </a:r>
          </a:p>
          <a:p>
            <a:r>
              <a:rPr lang="en-US"/>
              <a:t>After that, rewrote new improved version of both scripts to try and improve success rate/decrease failure rate (target rate = &lt;5% failure)</a:t>
            </a:r>
          </a:p>
          <a:p>
            <a:r>
              <a:rPr lang="en-US"/>
              <a:t>Ran new and improved code on big dataset</a:t>
            </a:r>
          </a:p>
          <a:p>
            <a:endParaRPr lang="en-US"/>
          </a:p>
          <a:p>
            <a:r>
              <a:rPr lang="en-US"/>
              <a:t>Pipeline now is fully automated (from epitopes to visualization)</a:t>
            </a:r>
          </a:p>
          <a:p>
            <a:pPr lvl="1"/>
            <a:r>
              <a:rPr lang="en-US"/>
              <a:t>Wrote python subscripts that utilize database APIs to go from ID to gene symbol</a:t>
            </a:r>
          </a:p>
          <a:p>
            <a:pPr lvl="1"/>
            <a:r>
              <a:rPr lang="en-US"/>
              <a:t>Prints out summary stats after finishing pipeline (graphed on next slide)</a:t>
            </a:r>
          </a:p>
          <a:p>
            <a:pPr lvl="1"/>
            <a:endParaRPr lang="en-US"/>
          </a:p>
          <a:p>
            <a:r>
              <a:rPr lang="en-US"/>
              <a:t>Unfortunately, did not have time to work on R plots</a:t>
            </a:r>
          </a:p>
          <a:p>
            <a:r>
              <a:rPr lang="en-US"/>
              <a:t>Cleaned-up and wrote comments for all code in pipeline automation</a:t>
            </a: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451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596D6B4E-1DBB-4CD0-BD82-CBD83C53E46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96763914"/>
              </p:ext>
            </p:extLst>
          </p:nvPr>
        </p:nvGraphicFramePr>
        <p:xfrm>
          <a:off x="631295" y="111034"/>
          <a:ext cx="10929410" cy="67469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26552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C0E86-00D0-44C5-955F-9B2CB9667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Pipeline Automation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D3C88B-8ECC-494C-B7A2-7823CAE8D1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64586"/>
          </a:xfrm>
        </p:spPr>
        <p:txBody>
          <a:bodyPr>
            <a:normAutofit/>
          </a:bodyPr>
          <a:lstStyle/>
          <a:p>
            <a:r>
              <a:rPr lang="en-US"/>
              <a:t>Original Script </a:t>
            </a:r>
            <a:r>
              <a:rPr lang="en-US">
                <a:sym typeface="Wingdings" panose="05000000000000000000" pitchFamily="2" charset="2"/>
              </a:rPr>
              <a:t> As high as 20% failure rate (unmatched epitopes)</a:t>
            </a:r>
          </a:p>
          <a:p>
            <a:r>
              <a:rPr lang="en-US">
                <a:sym typeface="Wingdings" panose="05000000000000000000" pitchFamily="2" charset="2"/>
              </a:rPr>
              <a:t>Improved Script  Consistently &lt;5% failure rate (even on big dataset)</a:t>
            </a:r>
          </a:p>
          <a:p>
            <a:endParaRPr lang="en-US"/>
          </a:p>
          <a:p>
            <a:r>
              <a:rPr lang="en-US"/>
              <a:t>Originally, using protein names could not be automated to obtain gene symbol</a:t>
            </a:r>
          </a:p>
          <a:p>
            <a:pPr lvl="1"/>
            <a:r>
              <a:rPr lang="en-US"/>
              <a:t>Wrote script that used UniProt Accession ID which could utilize APIs to find gene symbol</a:t>
            </a:r>
          </a:p>
          <a:p>
            <a:r>
              <a:rPr lang="en-US"/>
              <a:t>Surprisingly, using ACC ID had significantly lower hit rate compared to protein name</a:t>
            </a:r>
          </a:p>
          <a:p>
            <a:pPr lvl="1"/>
            <a:r>
              <a:rPr lang="en-US"/>
              <a:t>Developed complicated code that uses db2db API to use protein name to obtain gene symbol instead</a:t>
            </a:r>
          </a:p>
        </p:txBody>
      </p:sp>
    </p:spTree>
    <p:extLst>
      <p:ext uri="{BB962C8B-B14F-4D97-AF65-F5344CB8AC3E}">
        <p14:creationId xmlns:p14="http://schemas.microsoft.com/office/powerpoint/2010/main" val="486211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8AA53-2F6B-499D-ADF4-B5AC5FC05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Problems/Issues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387EF1-9154-484E-8EE8-939001F72D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0852" y="1547779"/>
            <a:ext cx="5218612" cy="4332973"/>
          </a:xfrm>
        </p:spPr>
        <p:txBody>
          <a:bodyPr/>
          <a:lstStyle/>
          <a:p>
            <a:r>
              <a:rPr lang="en-US"/>
              <a:t>A number of the entries only have “Uncertain” or “Not Detected” for tissue-specificity</a:t>
            </a:r>
          </a:p>
          <a:p>
            <a:pPr lvl="1"/>
            <a:r>
              <a:rPr lang="en-US"/>
              <a:t>Filtered out and will not be displayed on R plots</a:t>
            </a:r>
          </a:p>
          <a:p>
            <a:r>
              <a:rPr lang="en-US"/>
              <a:t>Many, many duplicate entries in big dataset (same epitope, different organism)</a:t>
            </a:r>
          </a:p>
          <a:p>
            <a:pPr lvl="1"/>
            <a:r>
              <a:rPr lang="en-US"/>
              <a:t>Not sure if necessary to keep each instance or remove duplicates for plots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BE04747C-1FEC-439D-B5D1-0F486E0863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8928" y="1251568"/>
            <a:ext cx="6238921" cy="4629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7817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14E02-FAAA-445C-AC3F-6F97E8279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Next Things to Accomplish: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BBB5D1-6D36-4EFD-ACF1-0FF56790D3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Resume work on R portion of script:</a:t>
            </a:r>
          </a:p>
          <a:p>
            <a:pPr lvl="1"/>
            <a:r>
              <a:rPr lang="en-US"/>
              <a:t>Produce several different levels of tissue-specificity plots</a:t>
            </a:r>
          </a:p>
          <a:p>
            <a:pPr lvl="1"/>
            <a:r>
              <a:rPr lang="en-US"/>
              <a:t>Integrate into rest of pipeline so everything is fully automated and can be run on over AWS</a:t>
            </a:r>
          </a:p>
          <a:p>
            <a:pPr lvl="1"/>
            <a:endParaRPr lang="en-US"/>
          </a:p>
          <a:p>
            <a:r>
              <a:rPr lang="en-US"/>
              <a:t>Update GitHub repository so all code is documented and can be downloaded and run on any machine</a:t>
            </a:r>
          </a:p>
          <a:p>
            <a:endParaRPr lang="en-US"/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0835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333</Words>
  <Application>Microsoft Office PowerPoint</Application>
  <PresentationFormat>Widescreen</PresentationFormat>
  <Paragraphs>35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Immunodietica Tissue-Expression Weekly Update</vt:lpstr>
      <vt:lpstr>Pipeline Automation &amp; WIP Updates</vt:lpstr>
      <vt:lpstr>PowerPoint Presentation</vt:lpstr>
      <vt:lpstr>Pipeline Automation Results</vt:lpstr>
      <vt:lpstr>Problems/Issues</vt:lpstr>
      <vt:lpstr>Next Things to Accomplish: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vasco_morais@outlook.com</dc:creator>
  <cp:lastModifiedBy>Vasco Morais</cp:lastModifiedBy>
  <cp:revision>1</cp:revision>
  <dcterms:created xsi:type="dcterms:W3CDTF">2019-08-22T08:26:02Z</dcterms:created>
  <dcterms:modified xsi:type="dcterms:W3CDTF">2019-08-22T22:13:21Z</dcterms:modified>
</cp:coreProperties>
</file>