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9.jpg" ContentType="image/png"/>
  <Override PartName="/ppt/media/image30.jpg" ContentType="image/png"/>
  <Override PartName="/ppt/media/image31.jpg" ContentType="image/png"/>
  <Override PartName="/ppt/media/image32.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8" r:id="rId3"/>
    <p:sldId id="259" r:id="rId4"/>
    <p:sldId id="263" r:id="rId5"/>
    <p:sldId id="262" r:id="rId6"/>
    <p:sldId id="264" r:id="rId7"/>
    <p:sldId id="261" r:id="rId8"/>
    <p:sldId id="270" r:id="rId9"/>
    <p:sldId id="283" r:id="rId10"/>
    <p:sldId id="286" r:id="rId11"/>
    <p:sldId id="285" r:id="rId12"/>
    <p:sldId id="284" r:id="rId13"/>
    <p:sldId id="260" r:id="rId14"/>
    <p:sldId id="269" r:id="rId15"/>
    <p:sldId id="265" r:id="rId16"/>
    <p:sldId id="268" r:id="rId17"/>
    <p:sldId id="266" r:id="rId18"/>
    <p:sldId id="271" r:id="rId19"/>
    <p:sldId id="267" r:id="rId20"/>
    <p:sldId id="277" r:id="rId21"/>
    <p:sldId id="289" r:id="rId22"/>
    <p:sldId id="288" r:id="rId23"/>
    <p:sldId id="287" r:id="rId24"/>
    <p:sldId id="319" r:id="rId25"/>
    <p:sldId id="318" r:id="rId26"/>
    <p:sldId id="322" r:id="rId27"/>
    <p:sldId id="323" r:id="rId28"/>
    <p:sldId id="273" r:id="rId29"/>
    <p:sldId id="276" r:id="rId30"/>
    <p:sldId id="293" r:id="rId31"/>
    <p:sldId id="292" r:id="rId32"/>
    <p:sldId id="291" r:id="rId33"/>
    <p:sldId id="290" r:id="rId34"/>
    <p:sldId id="328" r:id="rId35"/>
    <p:sldId id="327" r:id="rId36"/>
    <p:sldId id="325" r:id="rId37"/>
    <p:sldId id="326" r:id="rId38"/>
    <p:sldId id="275" r:id="rId39"/>
    <p:sldId id="300" r:id="rId40"/>
    <p:sldId id="301" r:id="rId41"/>
    <p:sldId id="274" r:id="rId42"/>
    <p:sldId id="295" r:id="rId43"/>
    <p:sldId id="304" r:id="rId44"/>
    <p:sldId id="305" r:id="rId45"/>
    <p:sldId id="306" r:id="rId46"/>
    <p:sldId id="307" r:id="rId47"/>
    <p:sldId id="315" r:id="rId48"/>
    <p:sldId id="314" r:id="rId49"/>
    <p:sldId id="313" r:id="rId50"/>
    <p:sldId id="312" r:id="rId51"/>
    <p:sldId id="297" r:id="rId52"/>
    <p:sldId id="296" r:id="rId53"/>
    <p:sldId id="298" r:id="rId54"/>
    <p:sldId id="278" r:id="rId55"/>
    <p:sldId id="279" r:id="rId56"/>
    <p:sldId id="280" r:id="rId57"/>
    <p:sldId id="282" r:id="rId58"/>
    <p:sldId id="299" r:id="rId59"/>
    <p:sldId id="302" r:id="rId60"/>
    <p:sldId id="303"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10" autoAdjust="0"/>
    <p:restoredTop sz="94660"/>
  </p:normalViewPr>
  <p:slideViewPr>
    <p:cSldViewPr snapToGrid="0">
      <p:cViewPr varScale="1">
        <p:scale>
          <a:sx n="82" d="100"/>
          <a:sy n="82" d="100"/>
        </p:scale>
        <p:origin x="82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E0F0B-0E48-413D-B2B7-95D43C77D6C2}" type="datetimeFigureOut">
              <a:rPr lang="en-US" smtClean="0"/>
              <a:t>1/20/2017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1183C-E2C4-4C83-A162-49B28D54106A}" type="slidenum">
              <a:rPr lang="en-US" smtClean="0"/>
              <a:t>‹#›</a:t>
            </a:fld>
            <a:endParaRPr lang="en-US"/>
          </a:p>
        </p:txBody>
      </p:sp>
    </p:spTree>
    <p:extLst>
      <p:ext uri="{BB962C8B-B14F-4D97-AF65-F5344CB8AC3E}">
        <p14:creationId xmlns:p14="http://schemas.microsoft.com/office/powerpoint/2010/main" val="4110343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21183C-E2C4-4C83-A162-49B28D54106A}" type="slidenum">
              <a:rPr lang="en-US" smtClean="0"/>
              <a:t>41</a:t>
            </a:fld>
            <a:endParaRPr lang="en-US"/>
          </a:p>
        </p:txBody>
      </p:sp>
    </p:spTree>
    <p:extLst>
      <p:ext uri="{BB962C8B-B14F-4D97-AF65-F5344CB8AC3E}">
        <p14:creationId xmlns:p14="http://schemas.microsoft.com/office/powerpoint/2010/main" val="3071733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EE7CB58-7A0B-4851-98C0-39BB46D95771}"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5040F-A098-485F-977B-BFD4A7CE1D48}" type="slidenum">
              <a:rPr lang="en-US" smtClean="0"/>
              <a:t>‹#›</a:t>
            </a:fld>
            <a:endParaRPr lang="en-US"/>
          </a:p>
        </p:txBody>
      </p:sp>
    </p:spTree>
    <p:extLst>
      <p:ext uri="{BB962C8B-B14F-4D97-AF65-F5344CB8AC3E}">
        <p14:creationId xmlns:p14="http://schemas.microsoft.com/office/powerpoint/2010/main" val="4009085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E7CB58-7A0B-4851-98C0-39BB46D95771}"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5040F-A098-485F-977B-BFD4A7CE1D48}" type="slidenum">
              <a:rPr lang="en-US" smtClean="0"/>
              <a:t>‹#›</a:t>
            </a:fld>
            <a:endParaRPr lang="en-US"/>
          </a:p>
        </p:txBody>
      </p:sp>
    </p:spTree>
    <p:extLst>
      <p:ext uri="{BB962C8B-B14F-4D97-AF65-F5344CB8AC3E}">
        <p14:creationId xmlns:p14="http://schemas.microsoft.com/office/powerpoint/2010/main" val="220371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E7CB58-7A0B-4851-98C0-39BB46D95771}"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5040F-A098-485F-977B-BFD4A7CE1D48}" type="slidenum">
              <a:rPr lang="en-US" smtClean="0"/>
              <a:t>‹#›</a:t>
            </a:fld>
            <a:endParaRPr lang="en-US"/>
          </a:p>
        </p:txBody>
      </p:sp>
    </p:spTree>
    <p:extLst>
      <p:ext uri="{BB962C8B-B14F-4D97-AF65-F5344CB8AC3E}">
        <p14:creationId xmlns:p14="http://schemas.microsoft.com/office/powerpoint/2010/main" val="171798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E7CB58-7A0B-4851-98C0-39BB46D95771}"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5040F-A098-485F-977B-BFD4A7CE1D48}" type="slidenum">
              <a:rPr lang="en-US" smtClean="0"/>
              <a:t>‹#›</a:t>
            </a:fld>
            <a:endParaRPr lang="en-US"/>
          </a:p>
        </p:txBody>
      </p:sp>
    </p:spTree>
    <p:extLst>
      <p:ext uri="{BB962C8B-B14F-4D97-AF65-F5344CB8AC3E}">
        <p14:creationId xmlns:p14="http://schemas.microsoft.com/office/powerpoint/2010/main" val="596276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E7CB58-7A0B-4851-98C0-39BB46D95771}"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5040F-A098-485F-977B-BFD4A7CE1D48}" type="slidenum">
              <a:rPr lang="en-US" smtClean="0"/>
              <a:t>‹#›</a:t>
            </a:fld>
            <a:endParaRPr lang="en-US"/>
          </a:p>
        </p:txBody>
      </p:sp>
    </p:spTree>
    <p:extLst>
      <p:ext uri="{BB962C8B-B14F-4D97-AF65-F5344CB8AC3E}">
        <p14:creationId xmlns:p14="http://schemas.microsoft.com/office/powerpoint/2010/main" val="262909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E7CB58-7A0B-4851-98C0-39BB46D95771}"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5040F-A098-485F-977B-BFD4A7CE1D48}" type="slidenum">
              <a:rPr lang="en-US" smtClean="0"/>
              <a:t>‹#›</a:t>
            </a:fld>
            <a:endParaRPr lang="en-US"/>
          </a:p>
        </p:txBody>
      </p:sp>
    </p:spTree>
    <p:extLst>
      <p:ext uri="{BB962C8B-B14F-4D97-AF65-F5344CB8AC3E}">
        <p14:creationId xmlns:p14="http://schemas.microsoft.com/office/powerpoint/2010/main" val="123359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E7CB58-7A0B-4851-98C0-39BB46D95771}" type="datetimeFigureOut">
              <a:rPr lang="en-US" smtClean="0"/>
              <a:t>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5040F-A098-485F-977B-BFD4A7CE1D48}" type="slidenum">
              <a:rPr lang="en-US" smtClean="0"/>
              <a:t>‹#›</a:t>
            </a:fld>
            <a:endParaRPr lang="en-US"/>
          </a:p>
        </p:txBody>
      </p:sp>
    </p:spTree>
    <p:extLst>
      <p:ext uri="{BB962C8B-B14F-4D97-AF65-F5344CB8AC3E}">
        <p14:creationId xmlns:p14="http://schemas.microsoft.com/office/powerpoint/2010/main" val="3275420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E7CB58-7A0B-4851-98C0-39BB46D95771}" type="datetimeFigureOut">
              <a:rPr lang="en-US" smtClean="0"/>
              <a:t>1/20/2017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5040F-A098-485F-977B-BFD4A7CE1D48}" type="slidenum">
              <a:rPr lang="en-US" smtClean="0"/>
              <a:t>‹#›</a:t>
            </a:fld>
            <a:endParaRPr lang="en-US"/>
          </a:p>
        </p:txBody>
      </p:sp>
    </p:spTree>
    <p:extLst>
      <p:ext uri="{BB962C8B-B14F-4D97-AF65-F5344CB8AC3E}">
        <p14:creationId xmlns:p14="http://schemas.microsoft.com/office/powerpoint/2010/main" val="4230964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7CB58-7A0B-4851-98C0-39BB46D95771}" type="datetimeFigureOut">
              <a:rPr lang="en-US" smtClean="0"/>
              <a:t>1/20/2017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5040F-A098-485F-977B-BFD4A7CE1D48}" type="slidenum">
              <a:rPr lang="en-US" smtClean="0"/>
              <a:t>‹#›</a:t>
            </a:fld>
            <a:endParaRPr lang="en-US"/>
          </a:p>
        </p:txBody>
      </p:sp>
    </p:spTree>
    <p:extLst>
      <p:ext uri="{BB962C8B-B14F-4D97-AF65-F5344CB8AC3E}">
        <p14:creationId xmlns:p14="http://schemas.microsoft.com/office/powerpoint/2010/main" val="384763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E7CB58-7A0B-4851-98C0-39BB46D95771}"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5040F-A098-485F-977B-BFD4A7CE1D48}" type="slidenum">
              <a:rPr lang="en-US" smtClean="0"/>
              <a:t>‹#›</a:t>
            </a:fld>
            <a:endParaRPr lang="en-US"/>
          </a:p>
        </p:txBody>
      </p:sp>
    </p:spTree>
    <p:extLst>
      <p:ext uri="{BB962C8B-B14F-4D97-AF65-F5344CB8AC3E}">
        <p14:creationId xmlns:p14="http://schemas.microsoft.com/office/powerpoint/2010/main" val="1392442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E7CB58-7A0B-4851-98C0-39BB46D95771}"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5040F-A098-485F-977B-BFD4A7CE1D48}" type="slidenum">
              <a:rPr lang="en-US" smtClean="0"/>
              <a:t>‹#›</a:t>
            </a:fld>
            <a:endParaRPr lang="en-US"/>
          </a:p>
        </p:txBody>
      </p:sp>
    </p:spTree>
    <p:extLst>
      <p:ext uri="{BB962C8B-B14F-4D97-AF65-F5344CB8AC3E}">
        <p14:creationId xmlns:p14="http://schemas.microsoft.com/office/powerpoint/2010/main" val="194454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7CB58-7A0B-4851-98C0-39BB46D95771}" type="datetimeFigureOut">
              <a:rPr lang="en-US" smtClean="0"/>
              <a:t>1/20/2017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5040F-A098-485F-977B-BFD4A7CE1D48}" type="slidenum">
              <a:rPr lang="en-US" smtClean="0"/>
              <a:t>‹#›</a:t>
            </a:fld>
            <a:endParaRPr lang="en-US"/>
          </a:p>
        </p:txBody>
      </p:sp>
    </p:spTree>
    <p:extLst>
      <p:ext uri="{BB962C8B-B14F-4D97-AF65-F5344CB8AC3E}">
        <p14:creationId xmlns:p14="http://schemas.microsoft.com/office/powerpoint/2010/main" val="1657729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076413"/>
          </a:xfrm>
        </p:spPr>
        <p:txBody>
          <a:bodyPr/>
          <a:lstStyle/>
          <a:p>
            <a:r>
              <a:rPr lang="en-US" b="1" u="sng" dirty="0"/>
              <a:t>Comparative Study Of</a:t>
            </a:r>
            <a:br>
              <a:rPr lang="en-US" b="1" u="sng" dirty="0"/>
            </a:br>
            <a:r>
              <a:rPr lang="en-US" b="1" u="sng" dirty="0"/>
              <a:t>Image Segmentation Algorithms</a:t>
            </a:r>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439803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9894" y="1417699"/>
            <a:ext cx="6348103" cy="4759264"/>
          </a:xfrm>
          <a:prstGeom prst="rect">
            <a:avLst/>
          </a:prstGeom>
        </p:spPr>
      </p:pic>
    </p:spTree>
    <p:extLst>
      <p:ext uri="{BB962C8B-B14F-4D97-AF65-F5344CB8AC3E}">
        <p14:creationId xmlns:p14="http://schemas.microsoft.com/office/powerpoint/2010/main" val="2718465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1990" y="1614196"/>
            <a:ext cx="6086008" cy="4562767"/>
          </a:xfrm>
          <a:prstGeom prst="rect">
            <a:avLst/>
          </a:prstGeom>
        </p:spPr>
      </p:pic>
    </p:spTree>
    <p:extLst>
      <p:ext uri="{BB962C8B-B14F-4D97-AF65-F5344CB8AC3E}">
        <p14:creationId xmlns:p14="http://schemas.microsoft.com/office/powerpoint/2010/main" val="27690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0522" y="1515633"/>
            <a:ext cx="6217475" cy="4661330"/>
          </a:xfrm>
          <a:prstGeom prst="rect">
            <a:avLst/>
          </a:prstGeom>
        </p:spPr>
      </p:pic>
    </p:spTree>
    <p:extLst>
      <p:ext uri="{BB962C8B-B14F-4D97-AF65-F5344CB8AC3E}">
        <p14:creationId xmlns:p14="http://schemas.microsoft.com/office/powerpoint/2010/main" val="2008266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dirty="0">
                <a:latin typeface="+mn-lt"/>
              </a:rPr>
              <a:t> </a:t>
            </a:r>
            <a:r>
              <a:rPr lang="en-US" sz="3200" b="1" dirty="0">
                <a:latin typeface="+mn-lt"/>
              </a:rPr>
              <a:t>Otsu’s Method</a:t>
            </a:r>
            <a:endParaRPr lang="en-US" dirty="0">
              <a:latin typeface="+mn-lt"/>
            </a:endParaRPr>
          </a:p>
        </p:txBody>
      </p:sp>
      <p:sp>
        <p:nvSpPr>
          <p:cNvPr id="3" name="Content Placeholder 2"/>
          <p:cNvSpPr>
            <a:spLocks noGrp="1"/>
          </p:cNvSpPr>
          <p:nvPr>
            <p:ph idx="1"/>
          </p:nvPr>
        </p:nvSpPr>
        <p:spPr/>
        <p:txBody>
          <a:bodyPr/>
          <a:lstStyle/>
          <a:p>
            <a:pPr marL="0" indent="0">
              <a:buNone/>
            </a:pPr>
            <a:r>
              <a:rPr lang="en-US" dirty="0"/>
              <a:t>   </a:t>
            </a:r>
            <a:r>
              <a:rPr lang="en-US" sz="2400" dirty="0"/>
              <a:t>Proposed by </a:t>
            </a:r>
            <a:r>
              <a:rPr lang="en-US" sz="2400" dirty="0" err="1"/>
              <a:t>Nobuyiki</a:t>
            </a:r>
            <a:r>
              <a:rPr lang="en-US" sz="2400" dirty="0"/>
              <a:t> Otsu.</a:t>
            </a:r>
          </a:p>
          <a:p>
            <a:r>
              <a:rPr lang="en-US" sz="2400" dirty="0"/>
              <a:t>It is used to perform clustering based </a:t>
            </a:r>
            <a:r>
              <a:rPr lang="en-US" sz="2400" b="1" dirty="0"/>
              <a:t>image thresholding</a:t>
            </a:r>
            <a:r>
              <a:rPr lang="en-US" sz="2400" dirty="0"/>
              <a:t>.</a:t>
            </a:r>
          </a:p>
          <a:p>
            <a:r>
              <a:rPr lang="en-US" sz="2400" dirty="0"/>
              <a:t>A </a:t>
            </a:r>
            <a:r>
              <a:rPr lang="en-US" sz="2400" dirty="0" err="1"/>
              <a:t>graylevel</a:t>
            </a:r>
            <a:r>
              <a:rPr lang="en-US" sz="2400" dirty="0"/>
              <a:t> image is reduced to binary image consisting of foreground and background.</a:t>
            </a:r>
          </a:p>
          <a:p>
            <a:r>
              <a:rPr lang="en-US" sz="2400" dirty="0"/>
              <a:t>It assumes image contains two classes of pixels (foreground and background pixels).</a:t>
            </a:r>
          </a:p>
          <a:p>
            <a:r>
              <a:rPr lang="en-US" sz="2400" dirty="0"/>
              <a:t>Optimal threshold is calculated which separates the two classes.</a:t>
            </a:r>
          </a:p>
          <a:p>
            <a:pPr marL="0" indent="0">
              <a:buNone/>
            </a:pPr>
            <a:r>
              <a:rPr lang="en-US" sz="2400" b="1" dirty="0"/>
              <a:t>Image thresholding: </a:t>
            </a:r>
            <a:r>
              <a:rPr lang="en-US" sz="2400" dirty="0"/>
              <a:t>It is a technique assigning labels to pixels in digital image on basis of threshold value. For example implementing two classes of pixels, some pixel’s labels can be assigned value 1 and others value 0 on basis of threshold value.</a:t>
            </a:r>
          </a:p>
          <a:p>
            <a:pPr marL="0" indent="0">
              <a:buNone/>
            </a:pPr>
            <a:endParaRPr lang="en-US" b="1" dirty="0"/>
          </a:p>
        </p:txBody>
      </p:sp>
    </p:spTree>
    <p:extLst>
      <p:ext uri="{BB962C8B-B14F-4D97-AF65-F5344CB8AC3E}">
        <p14:creationId xmlns:p14="http://schemas.microsoft.com/office/powerpoint/2010/main" val="1706808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838200" y="615820"/>
            <a:ext cx="10515600" cy="5561143"/>
          </a:xfrm>
        </p:spPr>
        <p:txBody>
          <a:bodyPr/>
          <a:lstStyle/>
          <a:p>
            <a:pPr marL="0" indent="0">
              <a:buNone/>
            </a:pPr>
            <a:r>
              <a:rPr lang="en-US" dirty="0"/>
              <a:t>  </a:t>
            </a:r>
            <a:r>
              <a:rPr lang="en-US" sz="2400" b="1" dirty="0"/>
              <a:t>Advantage</a:t>
            </a:r>
          </a:p>
          <a:p>
            <a:pPr marL="0" indent="0">
              <a:buNone/>
            </a:pPr>
            <a:endParaRPr lang="en-US" sz="2400" b="1" dirty="0"/>
          </a:p>
          <a:p>
            <a:r>
              <a:rPr lang="en-US" sz="2400" dirty="0"/>
              <a:t>It gives best results if the histogram possess a deep and sharp valley between  two peaks. (bimodal distribution).</a:t>
            </a:r>
          </a:p>
          <a:p>
            <a:pPr marL="0" indent="0">
              <a:buNone/>
            </a:pPr>
            <a:r>
              <a:rPr lang="en-US" sz="2400" dirty="0"/>
              <a:t> </a:t>
            </a:r>
          </a:p>
          <a:p>
            <a:pPr marL="0" indent="0">
              <a:buNone/>
            </a:pPr>
            <a:r>
              <a:rPr lang="en-US" sz="2400" dirty="0"/>
              <a:t>  </a:t>
            </a:r>
            <a:r>
              <a:rPr lang="en-US" sz="2400" b="1" dirty="0"/>
              <a:t>Disadvantage</a:t>
            </a:r>
          </a:p>
          <a:p>
            <a:pPr marL="0" indent="0">
              <a:buNone/>
            </a:pPr>
            <a:endParaRPr lang="en-US" sz="2400" b="1" dirty="0"/>
          </a:p>
          <a:p>
            <a:r>
              <a:rPr lang="en-US" sz="2400" dirty="0"/>
              <a:t> </a:t>
            </a:r>
            <a:r>
              <a:rPr lang="en-GB" sz="2400" dirty="0"/>
              <a:t>The technique does not perform well if image contains small object, small mean distance, large variance of object large amount of noise etc.</a:t>
            </a:r>
            <a:endParaRPr lang="en-US" sz="2400" dirty="0"/>
          </a:p>
          <a:p>
            <a:pPr marL="0" indent="0">
              <a:buNone/>
            </a:pPr>
            <a:endParaRPr lang="en-US" sz="2400" dirty="0"/>
          </a:p>
          <a:p>
            <a:pPr marL="0" indent="0">
              <a:buNone/>
            </a:pPr>
            <a:r>
              <a:rPr lang="en-US" sz="2400" dirty="0"/>
              <a:t>  </a:t>
            </a:r>
          </a:p>
          <a:p>
            <a:endParaRPr lang="en-US" dirty="0"/>
          </a:p>
        </p:txBody>
      </p:sp>
    </p:spTree>
    <p:extLst>
      <p:ext uri="{BB962C8B-B14F-4D97-AF65-F5344CB8AC3E}">
        <p14:creationId xmlns:p14="http://schemas.microsoft.com/office/powerpoint/2010/main" val="4128615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latin typeface="+mn-lt"/>
              </a:rPr>
              <a:t>   </a:t>
            </a:r>
            <a:r>
              <a:rPr lang="en-US" sz="3200" b="1" dirty="0">
                <a:latin typeface="+mn-lt"/>
              </a:rPr>
              <a:t>Graph Cut Segmentation</a:t>
            </a:r>
            <a:endParaRPr lang="en-US" b="1" dirty="0">
              <a:latin typeface="+mn-lt"/>
            </a:endParaRPr>
          </a:p>
        </p:txBody>
      </p:sp>
      <p:sp>
        <p:nvSpPr>
          <p:cNvPr id="3" name="Content Placeholder 2"/>
          <p:cNvSpPr>
            <a:spLocks noGrp="1"/>
          </p:cNvSpPr>
          <p:nvPr>
            <p:ph idx="1"/>
          </p:nvPr>
        </p:nvSpPr>
        <p:spPr/>
        <p:txBody>
          <a:bodyPr>
            <a:normAutofit lnSpcReduction="10000"/>
          </a:bodyPr>
          <a:lstStyle/>
          <a:p>
            <a:r>
              <a:rPr lang="en-US" sz="2400" dirty="0"/>
              <a:t>It is used to solve low-level computer vision problems that can be formulated in terms of energy minimization. </a:t>
            </a:r>
          </a:p>
          <a:p>
            <a:r>
              <a:rPr lang="en-US" sz="2400" dirty="0"/>
              <a:t>The energy minimization problems can be solved using max flow min cut algorithm.</a:t>
            </a:r>
          </a:p>
          <a:p>
            <a:r>
              <a:rPr lang="en-US" sz="2400" dirty="0"/>
              <a:t>It outputs a binary image consisting of foreground pixels having value 1 and background pixels having value 0.</a:t>
            </a:r>
          </a:p>
          <a:p>
            <a:r>
              <a:rPr lang="en-US" sz="2400" dirty="0"/>
              <a:t>Iterated graph cut(Full automation) , Dynamic graph(semi automation) cut can be used accordingly. </a:t>
            </a:r>
          </a:p>
          <a:p>
            <a:r>
              <a:rPr lang="en-US" sz="2400" dirty="0"/>
              <a:t>A variant, </a:t>
            </a:r>
            <a:r>
              <a:rPr lang="en-US" sz="2400" b="1" dirty="0"/>
              <a:t>Grab cut segmentation </a:t>
            </a:r>
            <a:r>
              <a:rPr lang="en-US" sz="2400" dirty="0"/>
              <a:t>is better implementation of graph-cut segmentation as it iterates over each step and allows user to improve upon the results . The user can manually correct the detected edge to improve the accuracy of final segmented image.</a:t>
            </a:r>
            <a:endParaRPr lang="en-US" sz="2400" b="1" dirty="0"/>
          </a:p>
        </p:txBody>
      </p:sp>
      <p:sp>
        <p:nvSpPr>
          <p:cNvPr id="4" name="AutoShape 3" descr="(-E)"/>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Pr(x|S)=K"/>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99714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838200" y="513184"/>
            <a:ext cx="10515600" cy="5663779"/>
          </a:xfrm>
        </p:spPr>
        <p:txBody>
          <a:bodyPr/>
          <a:lstStyle/>
          <a:p>
            <a:pPr marL="0" indent="0">
              <a:buNone/>
            </a:pPr>
            <a:endParaRPr lang="en-US" dirty="0"/>
          </a:p>
          <a:p>
            <a:pPr marL="0" indent="0">
              <a:buNone/>
            </a:pPr>
            <a:r>
              <a:rPr lang="en-US" dirty="0"/>
              <a:t> </a:t>
            </a:r>
            <a:r>
              <a:rPr lang="en-US" sz="2400" b="1" dirty="0"/>
              <a:t>Advantage</a:t>
            </a:r>
          </a:p>
          <a:p>
            <a:r>
              <a:rPr lang="en-US" sz="2400" dirty="0"/>
              <a:t>It is useful for energy minimization in low level vision problems.</a:t>
            </a:r>
          </a:p>
          <a:p>
            <a:endParaRPr lang="en-US" sz="2400" dirty="0"/>
          </a:p>
          <a:p>
            <a:pPr marL="0" indent="0">
              <a:buNone/>
            </a:pPr>
            <a:r>
              <a:rPr lang="en-US" sz="2400" dirty="0"/>
              <a:t> </a:t>
            </a:r>
            <a:r>
              <a:rPr lang="en-US" sz="2400" b="1" dirty="0"/>
              <a:t>Disadvantages</a:t>
            </a:r>
          </a:p>
          <a:p>
            <a:r>
              <a:rPr lang="en-GB" sz="2400" dirty="0"/>
              <a:t>Shrinking bias: Since graph cuts finds a minimum cut, the algorithm can be biased toward producing a small contour. For example, the algorithm is not well-suited for segmentation of thin objects like blood vessels.</a:t>
            </a:r>
          </a:p>
          <a:p>
            <a:r>
              <a:rPr lang="en-GB" sz="2400" dirty="0"/>
              <a:t>Memory: the memory usage of graph cuts increase quickly as the image size increase</a:t>
            </a:r>
          </a:p>
          <a:p>
            <a:endParaRPr lang="en-US" sz="2400" dirty="0"/>
          </a:p>
        </p:txBody>
      </p:sp>
    </p:spTree>
    <p:extLst>
      <p:ext uri="{BB962C8B-B14F-4D97-AF65-F5344CB8AC3E}">
        <p14:creationId xmlns:p14="http://schemas.microsoft.com/office/powerpoint/2010/main" val="4135697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200" b="1" dirty="0">
                <a:latin typeface="+mn-lt"/>
              </a:rPr>
              <a:t>K means clustering</a:t>
            </a:r>
            <a:endParaRPr lang="en-US" dirty="0">
              <a:latin typeface="+mn-lt"/>
            </a:endParaRPr>
          </a:p>
        </p:txBody>
      </p:sp>
      <p:sp>
        <p:nvSpPr>
          <p:cNvPr id="3" name="Content Placeholder 2"/>
          <p:cNvSpPr>
            <a:spLocks noGrp="1"/>
          </p:cNvSpPr>
          <p:nvPr>
            <p:ph idx="1"/>
          </p:nvPr>
        </p:nvSpPr>
        <p:spPr/>
        <p:txBody>
          <a:bodyPr/>
          <a:lstStyle/>
          <a:p>
            <a:endParaRPr lang="en-US" sz="2400" dirty="0"/>
          </a:p>
          <a:p>
            <a:r>
              <a:rPr lang="en-US" sz="2400" dirty="0"/>
              <a:t>The algorithm is used to k clusters of pixels which can then be reshaped to image.</a:t>
            </a:r>
          </a:p>
          <a:p>
            <a:r>
              <a:rPr lang="en-GB" sz="2400" dirty="0"/>
              <a:t>N observations are made into k clusters in which each observation belongs to the cluster with the nearest mean.</a:t>
            </a:r>
          </a:p>
          <a:p>
            <a:r>
              <a:rPr lang="en-GB" sz="2400" dirty="0"/>
              <a:t>Each observation is assigned to the cluster whose mean yields the least </a:t>
            </a:r>
            <a:r>
              <a:rPr lang="en-GB" sz="2400" b="1" dirty="0"/>
              <a:t>within-cluster sum of squares </a:t>
            </a:r>
            <a:r>
              <a:rPr lang="en-GB" sz="2400" dirty="0"/>
              <a:t>(WCSS)</a:t>
            </a:r>
            <a:endParaRPr lang="en-US" sz="2400" dirty="0"/>
          </a:p>
          <a:p>
            <a:r>
              <a:rPr lang="en-US" sz="2400" dirty="0"/>
              <a:t>It uses Euclidean distance for cluster center initialization, So it has total k centers i.e. for each cluster.</a:t>
            </a:r>
          </a:p>
          <a:p>
            <a:endParaRPr lang="en-US" sz="2400" dirty="0"/>
          </a:p>
          <a:p>
            <a:pPr marL="0" indent="0">
              <a:buNone/>
            </a:pPr>
            <a:endParaRPr lang="en-US" sz="2400" dirty="0"/>
          </a:p>
          <a:p>
            <a:pPr marL="0" indent="0">
              <a:buNone/>
            </a:pPr>
            <a:endParaRPr lang="en-US" dirty="0"/>
          </a:p>
          <a:p>
            <a:endParaRPr lang="en-US" dirty="0"/>
          </a:p>
        </p:txBody>
      </p:sp>
    </p:spTree>
    <p:extLst>
      <p:ext uri="{BB962C8B-B14F-4D97-AF65-F5344CB8AC3E}">
        <p14:creationId xmlns:p14="http://schemas.microsoft.com/office/powerpoint/2010/main" val="2027318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200" b="1" dirty="0"/>
              <a:t>Algorithm flowchart</a:t>
            </a:r>
            <a:endParaRPr lang="en-US" dirty="0"/>
          </a:p>
        </p:txBody>
      </p:sp>
      <p:pic>
        <p:nvPicPr>
          <p:cNvPr id="5122" name="Picture 2" descr="http://www.ijser.org/paper/Chromosome-Segmentation-Using-K-Means-Clustering/Image_00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32686" y="1963486"/>
            <a:ext cx="3896913" cy="3484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008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838200" y="522514"/>
            <a:ext cx="10515600" cy="5654449"/>
          </a:xfrm>
        </p:spPr>
        <p:txBody>
          <a:bodyPr>
            <a:normAutofit/>
          </a:bodyPr>
          <a:lstStyle/>
          <a:p>
            <a:pPr marL="0" indent="0">
              <a:buNone/>
            </a:pPr>
            <a:r>
              <a:rPr lang="en-GB" sz="2400" b="1" dirty="0"/>
              <a:t>Advantages :</a:t>
            </a:r>
            <a:br>
              <a:rPr lang="en-GB" sz="2400" dirty="0"/>
            </a:br>
            <a:br>
              <a:rPr lang="en-GB" sz="2400" b="1" dirty="0"/>
            </a:br>
            <a:r>
              <a:rPr lang="en-GB" sz="2400" dirty="0"/>
              <a:t>1) If variables are huge, then  K-Means most of the times computationally faster than hierarchical clustering, if we keep k smalls.</a:t>
            </a:r>
            <a:br>
              <a:rPr lang="en-GB" sz="2400" dirty="0"/>
            </a:br>
            <a:br>
              <a:rPr lang="en-GB" sz="2400" dirty="0"/>
            </a:br>
            <a:r>
              <a:rPr lang="en-GB" sz="2400" dirty="0"/>
              <a:t>2) K-Means produce tighter clusters than hierarchical clustering, especially if the clusters are globular.</a:t>
            </a:r>
            <a:br>
              <a:rPr lang="en-GB" sz="2400" dirty="0"/>
            </a:br>
            <a:br>
              <a:rPr lang="en-GB" sz="2400" dirty="0"/>
            </a:br>
            <a:r>
              <a:rPr lang="en-GB" sz="2400" b="1" dirty="0"/>
              <a:t>Disadvantages :</a:t>
            </a:r>
            <a:br>
              <a:rPr lang="en-GB" sz="2400" dirty="0"/>
            </a:br>
            <a:br>
              <a:rPr lang="en-GB" sz="2400" b="1" dirty="0"/>
            </a:br>
            <a:r>
              <a:rPr lang="en-GB" sz="2400" dirty="0"/>
              <a:t>1) Difficult to predict K-Value.</a:t>
            </a:r>
            <a:br>
              <a:rPr lang="en-GB" sz="2400" dirty="0"/>
            </a:br>
            <a:r>
              <a:rPr lang="en-GB" sz="2400" dirty="0"/>
              <a:t>2) With global cluster, it didn't work well.</a:t>
            </a:r>
            <a:br>
              <a:rPr lang="en-GB" sz="2400" dirty="0"/>
            </a:br>
            <a:r>
              <a:rPr lang="en-GB" sz="2400" dirty="0"/>
              <a:t>3) Different initial partitions can result in different final clusters.</a:t>
            </a:r>
            <a:br>
              <a:rPr lang="en-GB" sz="2400" dirty="0"/>
            </a:br>
            <a:r>
              <a:rPr lang="en-GB" sz="2400" dirty="0"/>
              <a:t>4) It does not work well with clusters (in the original data) of Different size                              and Different density</a:t>
            </a:r>
            <a:endParaRPr lang="en-US" sz="2400" dirty="0"/>
          </a:p>
        </p:txBody>
      </p:sp>
    </p:spTree>
    <p:extLst>
      <p:ext uri="{BB962C8B-B14F-4D97-AF65-F5344CB8AC3E}">
        <p14:creationId xmlns:p14="http://schemas.microsoft.com/office/powerpoint/2010/main" val="138752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r>
              <a:rPr lang="en-US" dirty="0"/>
              <a:t> 		           </a:t>
            </a:r>
            <a:r>
              <a:rPr lang="en-US" sz="3200" b="1" u="sng" dirty="0">
                <a:latin typeface="+mn-lt"/>
              </a:rPr>
              <a:t>What is Image Segmentation</a:t>
            </a:r>
            <a:endParaRPr lang="en-US" u="sng" dirty="0">
              <a:latin typeface="+mn-lt"/>
            </a:endParaRPr>
          </a:p>
        </p:txBody>
      </p:sp>
      <p:sp>
        <p:nvSpPr>
          <p:cNvPr id="3" name="Content Placeholder 2"/>
          <p:cNvSpPr>
            <a:spLocks noGrp="1"/>
          </p:cNvSpPr>
          <p:nvPr>
            <p:ph idx="1"/>
          </p:nvPr>
        </p:nvSpPr>
        <p:spPr/>
        <p:txBody>
          <a:bodyPr>
            <a:normAutofit/>
          </a:bodyPr>
          <a:lstStyle/>
          <a:p>
            <a:pPr marL="0" indent="0">
              <a:buNone/>
            </a:pPr>
            <a:endParaRPr lang="en-US" sz="2400" dirty="0"/>
          </a:p>
          <a:p>
            <a:r>
              <a:rPr lang="en-US" sz="2400" dirty="0"/>
              <a:t>Image segmentation refers to the technique to segregating sets of pixels in an digital image.</a:t>
            </a:r>
            <a:endParaRPr lang="en-GB" sz="2400" dirty="0"/>
          </a:p>
          <a:p>
            <a:r>
              <a:rPr lang="en-GB" sz="2400" dirty="0"/>
              <a:t>The result of image segmentation is a set of segments that collectively cover the entire image, or a set of contours extracted from the image. Each of the pixels in a region are similar with respect to some characteristic or computed property, such as </a:t>
            </a:r>
            <a:r>
              <a:rPr lang="en-GB" sz="2400" b="1" dirty="0"/>
              <a:t>colour, intensity or texture.</a:t>
            </a:r>
            <a:endParaRPr lang="en-US" sz="2400" dirty="0"/>
          </a:p>
          <a:p>
            <a:pPr marL="0" indent="0">
              <a:buNone/>
            </a:pPr>
            <a:r>
              <a:rPr lang="en-US" sz="2400" dirty="0"/>
              <a:t>    </a:t>
            </a:r>
            <a:r>
              <a:rPr lang="en-US" sz="2400" b="1" dirty="0"/>
              <a:t>Applications:- </a:t>
            </a:r>
            <a:r>
              <a:rPr lang="en-US" sz="2400" dirty="0"/>
              <a:t>Medical Imaging, Machine vision, Recognition, Video Surveillance </a:t>
            </a:r>
          </a:p>
          <a:p>
            <a:pPr marL="0" indent="0">
              <a:buNone/>
            </a:pPr>
            <a:r>
              <a:rPr lang="en-US" sz="2400" dirty="0"/>
              <a:t>    </a:t>
            </a:r>
          </a:p>
          <a:p>
            <a:pPr marL="0" indent="0">
              <a:buNone/>
            </a:pPr>
            <a:endParaRPr lang="en-US" sz="2400" dirty="0"/>
          </a:p>
        </p:txBody>
      </p:sp>
    </p:spTree>
    <p:extLst>
      <p:ext uri="{BB962C8B-B14F-4D97-AF65-F5344CB8AC3E}">
        <p14:creationId xmlns:p14="http://schemas.microsoft.com/office/powerpoint/2010/main" val="927313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        </a:t>
            </a:r>
            <a:r>
              <a:rPr lang="en-US" sz="3200" b="1" dirty="0">
                <a:latin typeface="+mn-lt"/>
              </a:rPr>
              <a:t>Combined results from k-means clustering and Grab-cut 		    algorithm implemented in </a:t>
            </a:r>
            <a:r>
              <a:rPr lang="en-US" sz="3200" b="1" dirty="0" err="1">
                <a:latin typeface="+mn-lt"/>
              </a:rPr>
              <a:t>SegTool</a:t>
            </a:r>
            <a:r>
              <a:rPr lang="en-US" sz="3200" dirty="0">
                <a:latin typeface="+mn-lt"/>
              </a:rPr>
              <a:t>	 </a:t>
            </a:r>
            <a:endParaRPr lang="en-US" sz="3200" b="1"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3600" y="2087033"/>
            <a:ext cx="4758265" cy="356869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2266" y="2324524"/>
            <a:ext cx="2582333" cy="2950315"/>
          </a:xfrm>
          <a:prstGeom prst="rect">
            <a:avLst/>
          </a:prstGeom>
        </p:spPr>
      </p:pic>
      <p:sp>
        <p:nvSpPr>
          <p:cNvPr id="6" name="Rectangle 5"/>
          <p:cNvSpPr/>
          <p:nvPr/>
        </p:nvSpPr>
        <p:spPr>
          <a:xfrm>
            <a:off x="2472266" y="5626418"/>
            <a:ext cx="2582333" cy="593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Image</a:t>
            </a:r>
          </a:p>
        </p:txBody>
      </p:sp>
      <p:sp>
        <p:nvSpPr>
          <p:cNvPr id="7" name="Rectangle 6"/>
          <p:cNvSpPr/>
          <p:nvPr/>
        </p:nvSpPr>
        <p:spPr>
          <a:xfrm>
            <a:off x="7037139" y="5655732"/>
            <a:ext cx="2614861" cy="593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cxnSp>
        <p:nvCxnSpPr>
          <p:cNvPr id="9" name="Straight Arrow Connector 8"/>
          <p:cNvCxnSpPr/>
          <p:nvPr/>
        </p:nvCxnSpPr>
        <p:spPr>
          <a:xfrm>
            <a:off x="5571067" y="3725333"/>
            <a:ext cx="880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601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Content Placeholder 3"/>
          <p:cNvSpPr>
            <a:spLocks noGrp="1"/>
          </p:cNvSpPr>
          <p:nvPr>
            <p:ph idx="1"/>
          </p:nvPr>
        </p:nvSpPr>
        <p:spPr>
          <a:xfrm>
            <a:off x="2554111" y="5176586"/>
            <a:ext cx="2381783" cy="4217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800" dirty="0">
                <a:solidFill>
                  <a:schemeClr val="tx1"/>
                </a:solidFill>
              </a:rPr>
              <a:t>Input Image</a:t>
            </a:r>
          </a:p>
        </p:txBody>
      </p:sp>
      <p:sp>
        <p:nvSpPr>
          <p:cNvPr id="5" name="Rectangle 4"/>
          <p:cNvSpPr/>
          <p:nvPr/>
        </p:nvSpPr>
        <p:spPr>
          <a:xfrm>
            <a:off x="7450667" y="5176585"/>
            <a:ext cx="2458443" cy="3378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66" y="1498810"/>
            <a:ext cx="4467651" cy="335073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4111" y="1690688"/>
            <a:ext cx="2448351" cy="2893951"/>
          </a:xfrm>
          <a:prstGeom prst="rect">
            <a:avLst/>
          </a:prstGeom>
        </p:spPr>
      </p:pic>
      <p:cxnSp>
        <p:nvCxnSpPr>
          <p:cNvPr id="9" name="Straight Arrow Connector 8"/>
          <p:cNvCxnSpPr/>
          <p:nvPr/>
        </p:nvCxnSpPr>
        <p:spPr>
          <a:xfrm flipV="1">
            <a:off x="5621867" y="3079102"/>
            <a:ext cx="1142827" cy="2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642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Content Placeholder 3"/>
          <p:cNvSpPr>
            <a:spLocks noGrp="1"/>
          </p:cNvSpPr>
          <p:nvPr>
            <p:ph idx="1"/>
          </p:nvPr>
        </p:nvSpPr>
        <p:spPr>
          <a:xfrm>
            <a:off x="2679678" y="5151396"/>
            <a:ext cx="2400323" cy="3629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800" dirty="0">
                <a:solidFill>
                  <a:schemeClr val="tx1"/>
                </a:solidFill>
              </a:rPr>
              <a:t>Input Image</a:t>
            </a:r>
          </a:p>
        </p:txBody>
      </p:sp>
      <p:sp>
        <p:nvSpPr>
          <p:cNvPr id="5" name="Rectangle 4"/>
          <p:cNvSpPr/>
          <p:nvPr/>
        </p:nvSpPr>
        <p:spPr>
          <a:xfrm>
            <a:off x="7721599" y="5151395"/>
            <a:ext cx="2215503" cy="362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5905" y="1363672"/>
            <a:ext cx="4916992" cy="368774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679" y="1554508"/>
            <a:ext cx="2400322" cy="3169891"/>
          </a:xfrm>
          <a:prstGeom prst="rect">
            <a:avLst/>
          </a:prstGeom>
        </p:spPr>
      </p:pic>
      <p:cxnSp>
        <p:nvCxnSpPr>
          <p:cNvPr id="9" name="Straight Arrow Connector 8"/>
          <p:cNvCxnSpPr/>
          <p:nvPr/>
        </p:nvCxnSpPr>
        <p:spPr>
          <a:xfrm>
            <a:off x="5791200" y="3183467"/>
            <a:ext cx="1253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662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Content Placeholder 3"/>
          <p:cNvSpPr>
            <a:spLocks noGrp="1"/>
          </p:cNvSpPr>
          <p:nvPr>
            <p:ph idx="1"/>
          </p:nvPr>
        </p:nvSpPr>
        <p:spPr>
          <a:xfrm>
            <a:off x="1761888" y="5198533"/>
            <a:ext cx="3905196" cy="368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000" dirty="0">
                <a:solidFill>
                  <a:schemeClr val="tx1"/>
                </a:solidFill>
              </a:rPr>
              <a:t>Input Image</a:t>
            </a:r>
          </a:p>
        </p:txBody>
      </p:sp>
      <p:sp>
        <p:nvSpPr>
          <p:cNvPr id="5" name="Rectangle 4"/>
          <p:cNvSpPr/>
          <p:nvPr/>
        </p:nvSpPr>
        <p:spPr>
          <a:xfrm>
            <a:off x="6993467" y="5198533"/>
            <a:ext cx="3810000" cy="368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326" y="1251494"/>
            <a:ext cx="4969208" cy="37269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888" y="1732400"/>
            <a:ext cx="3905196" cy="2601200"/>
          </a:xfrm>
          <a:prstGeom prst="rect">
            <a:avLst/>
          </a:prstGeom>
        </p:spPr>
      </p:pic>
      <p:cxnSp>
        <p:nvCxnSpPr>
          <p:cNvPr id="9" name="Straight Arrow Connector 8"/>
          <p:cNvCxnSpPr/>
          <p:nvPr/>
        </p:nvCxnSpPr>
        <p:spPr>
          <a:xfrm>
            <a:off x="5960533" y="2980267"/>
            <a:ext cx="711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420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Content Placeholder 3"/>
          <p:cNvSpPr>
            <a:spLocks noGrp="1"/>
          </p:cNvSpPr>
          <p:nvPr>
            <p:ph idx="1"/>
          </p:nvPr>
        </p:nvSpPr>
        <p:spPr>
          <a:xfrm>
            <a:off x="1761888" y="5198533"/>
            <a:ext cx="3905196" cy="368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000" dirty="0">
                <a:solidFill>
                  <a:schemeClr val="tx1"/>
                </a:solidFill>
              </a:rPr>
              <a:t>Input Image</a:t>
            </a:r>
          </a:p>
        </p:txBody>
      </p:sp>
      <p:sp>
        <p:nvSpPr>
          <p:cNvPr id="5" name="Rectangle 4"/>
          <p:cNvSpPr/>
          <p:nvPr/>
        </p:nvSpPr>
        <p:spPr>
          <a:xfrm>
            <a:off x="6993467" y="5198533"/>
            <a:ext cx="3810000" cy="368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cxnSp>
        <p:nvCxnSpPr>
          <p:cNvPr id="9" name="Straight Arrow Connector 8"/>
          <p:cNvCxnSpPr/>
          <p:nvPr/>
        </p:nvCxnSpPr>
        <p:spPr>
          <a:xfrm>
            <a:off x="5960533" y="2980267"/>
            <a:ext cx="711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888" y="1690687"/>
            <a:ext cx="3890168" cy="259344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46438"/>
            <a:ext cx="5215467" cy="3911600"/>
          </a:xfrm>
          <a:prstGeom prst="rect">
            <a:avLst/>
          </a:prstGeom>
        </p:spPr>
      </p:pic>
    </p:spTree>
    <p:extLst>
      <p:ext uri="{BB962C8B-B14F-4D97-AF65-F5344CB8AC3E}">
        <p14:creationId xmlns:p14="http://schemas.microsoft.com/office/powerpoint/2010/main" val="3916737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Content Placeholder 3"/>
          <p:cNvSpPr>
            <a:spLocks noGrp="1"/>
          </p:cNvSpPr>
          <p:nvPr>
            <p:ph idx="1"/>
          </p:nvPr>
        </p:nvSpPr>
        <p:spPr>
          <a:xfrm>
            <a:off x="1761888" y="5198533"/>
            <a:ext cx="3905196" cy="368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000" dirty="0">
                <a:solidFill>
                  <a:schemeClr val="tx1"/>
                </a:solidFill>
              </a:rPr>
              <a:t>Input Image</a:t>
            </a:r>
          </a:p>
        </p:txBody>
      </p:sp>
      <p:sp>
        <p:nvSpPr>
          <p:cNvPr id="5" name="Rectangle 4"/>
          <p:cNvSpPr/>
          <p:nvPr/>
        </p:nvSpPr>
        <p:spPr>
          <a:xfrm>
            <a:off x="6993467" y="5198533"/>
            <a:ext cx="3810000" cy="368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cxnSp>
        <p:nvCxnSpPr>
          <p:cNvPr id="9" name="Straight Arrow Connector 8"/>
          <p:cNvCxnSpPr/>
          <p:nvPr/>
        </p:nvCxnSpPr>
        <p:spPr>
          <a:xfrm>
            <a:off x="5960533" y="2980267"/>
            <a:ext cx="711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887" y="1836789"/>
            <a:ext cx="3906725" cy="265054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200" y="733161"/>
            <a:ext cx="7230533" cy="5422900"/>
          </a:xfrm>
          <a:prstGeom prst="rect">
            <a:avLst/>
          </a:prstGeom>
        </p:spPr>
      </p:pic>
    </p:spTree>
    <p:extLst>
      <p:ext uri="{BB962C8B-B14F-4D97-AF65-F5344CB8AC3E}">
        <p14:creationId xmlns:p14="http://schemas.microsoft.com/office/powerpoint/2010/main" val="3127054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Content Placeholder 3"/>
          <p:cNvSpPr>
            <a:spLocks noGrp="1"/>
          </p:cNvSpPr>
          <p:nvPr>
            <p:ph idx="1"/>
          </p:nvPr>
        </p:nvSpPr>
        <p:spPr>
          <a:xfrm>
            <a:off x="1761888" y="5198533"/>
            <a:ext cx="3905196" cy="368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000" dirty="0">
                <a:solidFill>
                  <a:schemeClr val="tx1"/>
                </a:solidFill>
              </a:rPr>
              <a:t>Input Image</a:t>
            </a:r>
          </a:p>
        </p:txBody>
      </p:sp>
      <p:sp>
        <p:nvSpPr>
          <p:cNvPr id="5" name="Rectangle 4"/>
          <p:cNvSpPr/>
          <p:nvPr/>
        </p:nvSpPr>
        <p:spPr>
          <a:xfrm>
            <a:off x="6993467" y="5198533"/>
            <a:ext cx="3810000" cy="368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cxnSp>
        <p:nvCxnSpPr>
          <p:cNvPr id="9" name="Straight Arrow Connector 8"/>
          <p:cNvCxnSpPr/>
          <p:nvPr/>
        </p:nvCxnSpPr>
        <p:spPr>
          <a:xfrm>
            <a:off x="5960533" y="2980267"/>
            <a:ext cx="711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887" y="1690687"/>
            <a:ext cx="3915569" cy="261037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104" y="1119453"/>
            <a:ext cx="5438773" cy="4079080"/>
          </a:xfrm>
          <a:prstGeom prst="rect">
            <a:avLst/>
          </a:prstGeom>
        </p:spPr>
      </p:pic>
    </p:spTree>
    <p:extLst>
      <p:ext uri="{BB962C8B-B14F-4D97-AF65-F5344CB8AC3E}">
        <p14:creationId xmlns:p14="http://schemas.microsoft.com/office/powerpoint/2010/main" val="3236560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Content Placeholder 3"/>
          <p:cNvSpPr>
            <a:spLocks noGrp="1"/>
          </p:cNvSpPr>
          <p:nvPr>
            <p:ph idx="1"/>
          </p:nvPr>
        </p:nvSpPr>
        <p:spPr>
          <a:xfrm>
            <a:off x="1761888" y="5198533"/>
            <a:ext cx="3905196" cy="368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000" dirty="0">
                <a:solidFill>
                  <a:schemeClr val="tx1"/>
                </a:solidFill>
              </a:rPr>
              <a:t>Input Image</a:t>
            </a:r>
          </a:p>
        </p:txBody>
      </p:sp>
      <p:sp>
        <p:nvSpPr>
          <p:cNvPr id="5" name="Rectangle 4"/>
          <p:cNvSpPr/>
          <p:nvPr/>
        </p:nvSpPr>
        <p:spPr>
          <a:xfrm>
            <a:off x="6993467" y="5198533"/>
            <a:ext cx="3810000" cy="368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cxnSp>
        <p:nvCxnSpPr>
          <p:cNvPr id="9" name="Straight Arrow Connector 8"/>
          <p:cNvCxnSpPr/>
          <p:nvPr/>
        </p:nvCxnSpPr>
        <p:spPr>
          <a:xfrm>
            <a:off x="5960533" y="2980267"/>
            <a:ext cx="711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888" y="1690688"/>
            <a:ext cx="3902658" cy="257651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2981169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200" b="1" dirty="0">
                <a:latin typeface="+mn-lt"/>
              </a:rPr>
              <a:t>Watershed Segmentation</a:t>
            </a:r>
            <a:r>
              <a:rPr lang="en-US" dirty="0"/>
              <a:t>	       </a:t>
            </a:r>
          </a:p>
        </p:txBody>
      </p:sp>
      <p:sp>
        <p:nvSpPr>
          <p:cNvPr id="3" name="Content Placeholder 2"/>
          <p:cNvSpPr>
            <a:spLocks noGrp="1"/>
          </p:cNvSpPr>
          <p:nvPr>
            <p:ph idx="1"/>
          </p:nvPr>
        </p:nvSpPr>
        <p:spPr/>
        <p:txBody>
          <a:bodyPr>
            <a:normAutofit fontScale="92500"/>
          </a:bodyPr>
          <a:lstStyle/>
          <a:p>
            <a:pPr marL="0" indent="0">
              <a:buNone/>
            </a:pPr>
            <a:r>
              <a:rPr lang="en-US" sz="2400" dirty="0"/>
              <a:t>    The Algorithm is as follows:</a:t>
            </a:r>
          </a:p>
          <a:p>
            <a:r>
              <a:rPr lang="en-GB" sz="2600" dirty="0"/>
              <a:t>A set of markers, pixels where the flooding shall start, are chosen. Each is given a different label.</a:t>
            </a:r>
          </a:p>
          <a:p>
            <a:r>
              <a:rPr lang="en-GB" sz="2600" dirty="0"/>
              <a:t>The </a:t>
            </a:r>
            <a:r>
              <a:rPr lang="en-GB" sz="2600" dirty="0" err="1"/>
              <a:t>neighboring</a:t>
            </a:r>
            <a:r>
              <a:rPr lang="en-GB" sz="2600" dirty="0"/>
              <a:t> pixels of each marked area are inserted into a priority queue with a priority level corresponding to the gradient magnitude of the pixel.</a:t>
            </a:r>
          </a:p>
          <a:p>
            <a:r>
              <a:rPr lang="en-GB" sz="2600" dirty="0"/>
              <a:t>The pixel with the lowest priority level is extracted from the priority queue. If the </a:t>
            </a:r>
            <a:r>
              <a:rPr lang="en-GB" sz="2600" dirty="0" err="1"/>
              <a:t>neighbors</a:t>
            </a:r>
            <a:r>
              <a:rPr lang="en-GB" sz="2600" dirty="0"/>
              <a:t> of the extracted pixel that have already been </a:t>
            </a:r>
            <a:r>
              <a:rPr lang="en-GB" sz="2600" dirty="0" err="1"/>
              <a:t>labeled</a:t>
            </a:r>
            <a:r>
              <a:rPr lang="en-GB" sz="2600" dirty="0"/>
              <a:t> all have the same label, then the pixel is </a:t>
            </a:r>
            <a:r>
              <a:rPr lang="en-GB" sz="2600" dirty="0" err="1"/>
              <a:t>labeled</a:t>
            </a:r>
            <a:r>
              <a:rPr lang="en-GB" sz="2600" dirty="0"/>
              <a:t> with their label. All non-marked </a:t>
            </a:r>
            <a:r>
              <a:rPr lang="en-GB" sz="2600" dirty="0" err="1"/>
              <a:t>neighbors</a:t>
            </a:r>
            <a:r>
              <a:rPr lang="en-GB" sz="2600" dirty="0"/>
              <a:t> that are not yet in the priority queue are put into the priority queue.</a:t>
            </a:r>
          </a:p>
          <a:p>
            <a:r>
              <a:rPr lang="en-GB" sz="2600" dirty="0"/>
              <a:t>Redo above until the priority queue is empty.</a:t>
            </a:r>
          </a:p>
          <a:p>
            <a:r>
              <a:rPr lang="en-GB" sz="2600" dirty="0"/>
              <a:t>The non-</a:t>
            </a:r>
            <a:r>
              <a:rPr lang="en-GB" sz="2600" dirty="0" err="1"/>
              <a:t>labeled</a:t>
            </a:r>
            <a:r>
              <a:rPr lang="en-GB" sz="2600" dirty="0"/>
              <a:t> pixels are the watershed lines.</a:t>
            </a:r>
          </a:p>
          <a:p>
            <a:endParaRPr lang="en-US" sz="2400" dirty="0"/>
          </a:p>
        </p:txBody>
      </p:sp>
    </p:spTree>
    <p:extLst>
      <p:ext uri="{BB962C8B-B14F-4D97-AF65-F5344CB8AC3E}">
        <p14:creationId xmlns:p14="http://schemas.microsoft.com/office/powerpoint/2010/main" val="4233087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65817" y="420451"/>
            <a:ext cx="10515600" cy="4760056"/>
          </a:xfrm>
        </p:spPr>
        <p:txBody>
          <a:bodyPr>
            <a:normAutofit/>
          </a:bodyPr>
          <a:lstStyle/>
          <a:p>
            <a:pPr marL="0" indent="0">
              <a:buNone/>
            </a:pPr>
            <a:r>
              <a:rPr lang="en-US" sz="2400" b="1" dirty="0"/>
              <a:t>      Advantages</a:t>
            </a:r>
          </a:p>
          <a:p>
            <a:pPr marL="457200" indent="-457200">
              <a:buFont typeface="+mj-lt"/>
              <a:buAutoNum type="arabicPeriod"/>
            </a:pPr>
            <a:r>
              <a:rPr lang="en-GB" sz="2400" dirty="0"/>
              <a:t>The boundaries of the resulting regions always correspond to contours which                                                        appear in the image as obvious contours of objects.</a:t>
            </a:r>
          </a:p>
          <a:p>
            <a:pPr marL="457200" indent="-457200">
              <a:buFont typeface="+mj-lt"/>
              <a:buAutoNum type="arabicPeriod"/>
            </a:pPr>
            <a:r>
              <a:rPr lang="en-GB" sz="2400" dirty="0"/>
              <a:t>The union of all the regions forms the entire image region.</a:t>
            </a:r>
          </a:p>
          <a:p>
            <a:pPr marL="0" indent="0">
              <a:buNone/>
            </a:pPr>
            <a:r>
              <a:rPr lang="en-GB" sz="2400" b="1" dirty="0"/>
              <a:t>      Disadvantage</a:t>
            </a:r>
          </a:p>
          <a:p>
            <a:pPr marL="457200" indent="-457200">
              <a:buFont typeface="+mj-lt"/>
              <a:buAutoNum type="arabicPeriod"/>
            </a:pPr>
            <a:r>
              <a:rPr lang="en-GB" sz="2400" dirty="0"/>
              <a:t>Main disadvantage of this algorithm is, for most natural images it produces excessive </a:t>
            </a:r>
            <a:r>
              <a:rPr lang="en-GB" sz="2400" b="1" dirty="0"/>
              <a:t>over-segmentation</a:t>
            </a:r>
            <a:r>
              <a:rPr lang="en-GB" sz="2400" dirty="0"/>
              <a:t>.</a:t>
            </a:r>
          </a:p>
          <a:p>
            <a:pPr marL="0" indent="0">
              <a:buNone/>
            </a:pPr>
            <a:endParaRPr lang="en-US" sz="2400" dirty="0"/>
          </a:p>
        </p:txBody>
      </p:sp>
      <p:pic>
        <p:nvPicPr>
          <p:cNvPr id="1030" name="Picture 6" descr="Image result for over segm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138" y="3442996"/>
            <a:ext cx="4514335" cy="3083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508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200" b="1" u="sng" dirty="0">
                <a:latin typeface="+mn-lt"/>
              </a:rPr>
              <a:t>Premise</a:t>
            </a:r>
            <a:endParaRPr lang="en-US" b="1" u="sng" dirty="0">
              <a:latin typeface="+mn-lt"/>
            </a:endParaRP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In my study, various image segmentation techniques were used for </a:t>
            </a:r>
            <a:r>
              <a:rPr lang="en-US" b="1" dirty="0"/>
              <a:t>object detection </a:t>
            </a:r>
            <a:r>
              <a:rPr lang="en-US" dirty="0"/>
              <a:t>in field of </a:t>
            </a:r>
            <a:r>
              <a:rPr lang="en-US" u="sng" dirty="0" err="1"/>
              <a:t>phenomics</a:t>
            </a:r>
            <a:r>
              <a:rPr lang="en-US" dirty="0"/>
              <a:t>. </a:t>
            </a:r>
          </a:p>
          <a:p>
            <a:pPr marL="0" indent="0">
              <a:buNone/>
            </a:pPr>
            <a:r>
              <a:rPr lang="en-US" dirty="0"/>
              <a:t>An image dataset consisting of top view and side view of plants was processed to detect the foreground i.e. plant body in the digital image.</a:t>
            </a:r>
          </a:p>
          <a:p>
            <a:pPr marL="0" indent="0">
              <a:buNone/>
            </a:pPr>
            <a:r>
              <a:rPr lang="en-US" dirty="0"/>
              <a:t>Comparative study was done on the results obtained from these different techniques.</a:t>
            </a:r>
          </a:p>
        </p:txBody>
      </p:sp>
    </p:spTree>
    <p:extLst>
      <p:ext uri="{BB962C8B-B14F-4D97-AF65-F5344CB8AC3E}">
        <p14:creationId xmlns:p14="http://schemas.microsoft.com/office/powerpoint/2010/main" val="2022365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5074" y="1690688"/>
            <a:ext cx="2651622" cy="3134217"/>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28875" b="17653"/>
          <a:stretch/>
        </p:blipFill>
        <p:spPr>
          <a:xfrm>
            <a:off x="6038118" y="677917"/>
            <a:ext cx="4937760" cy="4206240"/>
          </a:xfrm>
          <a:prstGeom prst="rect">
            <a:avLst/>
          </a:prstGeom>
        </p:spPr>
      </p:pic>
      <p:sp>
        <p:nvSpPr>
          <p:cNvPr id="6" name="Content Placeholder 3"/>
          <p:cNvSpPr txBox="1">
            <a:spLocks/>
          </p:cNvSpPr>
          <p:nvPr/>
        </p:nvSpPr>
        <p:spPr>
          <a:xfrm>
            <a:off x="2547256" y="5198533"/>
            <a:ext cx="2500605" cy="390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000">
                <a:solidFill>
                  <a:schemeClr val="tx1"/>
                </a:solidFill>
              </a:rPr>
              <a:t>Input Image</a:t>
            </a:r>
            <a:endParaRPr lang="en-US" sz="2000" dirty="0">
              <a:solidFill>
                <a:schemeClr val="tx1"/>
              </a:solidFill>
            </a:endParaRPr>
          </a:p>
        </p:txBody>
      </p:sp>
      <p:sp>
        <p:nvSpPr>
          <p:cNvPr id="7" name="Rectangle 6"/>
          <p:cNvSpPr/>
          <p:nvPr/>
        </p:nvSpPr>
        <p:spPr>
          <a:xfrm>
            <a:off x="6923314" y="5196949"/>
            <a:ext cx="2668555" cy="3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cxnSp>
        <p:nvCxnSpPr>
          <p:cNvPr id="9" name="Straight Arrow Connector 8"/>
          <p:cNvCxnSpPr/>
          <p:nvPr/>
        </p:nvCxnSpPr>
        <p:spPr>
          <a:xfrm>
            <a:off x="5747657" y="3303037"/>
            <a:ext cx="8024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471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3969" y="1474048"/>
            <a:ext cx="3119897" cy="3564483"/>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231" t="14682" r="44769" b="15771"/>
          <a:stretch/>
        </p:blipFill>
        <p:spPr>
          <a:xfrm>
            <a:off x="6400800" y="1188720"/>
            <a:ext cx="3631897" cy="3849811"/>
          </a:xfrm>
          <a:prstGeom prst="rect">
            <a:avLst/>
          </a:prstGeom>
        </p:spPr>
      </p:pic>
      <p:sp>
        <p:nvSpPr>
          <p:cNvPr id="6" name="Content Placeholder 3"/>
          <p:cNvSpPr txBox="1">
            <a:spLocks/>
          </p:cNvSpPr>
          <p:nvPr/>
        </p:nvSpPr>
        <p:spPr>
          <a:xfrm>
            <a:off x="2113969" y="5198533"/>
            <a:ext cx="3119897" cy="4651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000">
                <a:solidFill>
                  <a:schemeClr val="tx1"/>
                </a:solidFill>
              </a:rPr>
              <a:t>Input Image</a:t>
            </a:r>
            <a:endParaRPr lang="en-US" sz="2000" dirty="0">
              <a:solidFill>
                <a:schemeClr val="tx1"/>
              </a:solidFill>
            </a:endParaRPr>
          </a:p>
        </p:txBody>
      </p:sp>
      <p:sp>
        <p:nvSpPr>
          <p:cNvPr id="7" name="Rectangle 6"/>
          <p:cNvSpPr/>
          <p:nvPr/>
        </p:nvSpPr>
        <p:spPr>
          <a:xfrm>
            <a:off x="6848668" y="5198533"/>
            <a:ext cx="2901821" cy="4651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cxnSp>
        <p:nvCxnSpPr>
          <p:cNvPr id="9" name="Straight Arrow Connector 8"/>
          <p:cNvCxnSpPr/>
          <p:nvPr/>
        </p:nvCxnSpPr>
        <p:spPr>
          <a:xfrm flipV="1">
            <a:off x="5756988" y="3368351"/>
            <a:ext cx="746449" cy="9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518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6" r="36418" b="17037"/>
          <a:stretch/>
        </p:blipFill>
        <p:spPr>
          <a:xfrm>
            <a:off x="6209429" y="443653"/>
            <a:ext cx="4754880" cy="475488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430" y="1557611"/>
            <a:ext cx="2653647" cy="3504434"/>
          </a:xfrm>
          <a:prstGeom prst="rect">
            <a:avLst/>
          </a:prstGeom>
        </p:spPr>
      </p:pic>
      <p:sp>
        <p:nvSpPr>
          <p:cNvPr id="6" name="Content Placeholder 3"/>
          <p:cNvSpPr txBox="1">
            <a:spLocks/>
          </p:cNvSpPr>
          <p:nvPr/>
        </p:nvSpPr>
        <p:spPr>
          <a:xfrm>
            <a:off x="2055430" y="5381730"/>
            <a:ext cx="2653647" cy="440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000">
                <a:solidFill>
                  <a:schemeClr val="tx1"/>
                </a:solidFill>
              </a:rPr>
              <a:t>Input Image</a:t>
            </a:r>
            <a:endParaRPr lang="en-US" sz="2000" dirty="0">
              <a:solidFill>
                <a:schemeClr val="tx1"/>
              </a:solidFill>
            </a:endParaRPr>
          </a:p>
        </p:txBody>
      </p:sp>
      <p:sp>
        <p:nvSpPr>
          <p:cNvPr id="7" name="Rectangle 6"/>
          <p:cNvSpPr/>
          <p:nvPr/>
        </p:nvSpPr>
        <p:spPr>
          <a:xfrm>
            <a:off x="7308574" y="5381730"/>
            <a:ext cx="2544553" cy="440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cxnSp>
        <p:nvCxnSpPr>
          <p:cNvPr id="9" name="Straight Arrow Connector 8"/>
          <p:cNvCxnSpPr/>
          <p:nvPr/>
        </p:nvCxnSpPr>
        <p:spPr>
          <a:xfrm flipV="1">
            <a:off x="5467739" y="3405673"/>
            <a:ext cx="1334277" cy="9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085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4529" y="1880549"/>
            <a:ext cx="3689624" cy="2457610"/>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 t="1" r="26024" b="17466"/>
          <a:stretch/>
        </p:blipFill>
        <p:spPr>
          <a:xfrm>
            <a:off x="6442841" y="867694"/>
            <a:ext cx="4480560" cy="3749040"/>
          </a:xfrm>
          <a:prstGeom prst="rect">
            <a:avLst/>
          </a:prstGeom>
        </p:spPr>
      </p:pic>
      <p:sp>
        <p:nvSpPr>
          <p:cNvPr id="6" name="Content Placeholder 3"/>
          <p:cNvSpPr txBox="1">
            <a:spLocks/>
          </p:cNvSpPr>
          <p:nvPr/>
        </p:nvSpPr>
        <p:spPr>
          <a:xfrm>
            <a:off x="1544529" y="5095896"/>
            <a:ext cx="3689624" cy="390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000">
                <a:solidFill>
                  <a:schemeClr val="tx1"/>
                </a:solidFill>
              </a:rPr>
              <a:t>Input Image</a:t>
            </a:r>
            <a:endParaRPr lang="en-US" sz="2000" dirty="0">
              <a:solidFill>
                <a:schemeClr val="tx1"/>
              </a:solidFill>
            </a:endParaRPr>
          </a:p>
        </p:txBody>
      </p:sp>
      <p:sp>
        <p:nvSpPr>
          <p:cNvPr id="7" name="Rectangle 6"/>
          <p:cNvSpPr/>
          <p:nvPr/>
        </p:nvSpPr>
        <p:spPr>
          <a:xfrm>
            <a:off x="6531429" y="5095895"/>
            <a:ext cx="3676261" cy="3905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cxnSp>
        <p:nvCxnSpPr>
          <p:cNvPr id="9" name="Straight Arrow Connector 8"/>
          <p:cNvCxnSpPr/>
          <p:nvPr/>
        </p:nvCxnSpPr>
        <p:spPr>
          <a:xfrm flipV="1">
            <a:off x="5561045" y="3163078"/>
            <a:ext cx="765110" cy="9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9418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Content Placeholder 3"/>
          <p:cNvSpPr>
            <a:spLocks noGrp="1"/>
          </p:cNvSpPr>
          <p:nvPr>
            <p:ph idx="1"/>
          </p:nvPr>
        </p:nvSpPr>
        <p:spPr>
          <a:xfrm>
            <a:off x="1761888" y="5198533"/>
            <a:ext cx="3905196" cy="368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000" dirty="0">
                <a:solidFill>
                  <a:schemeClr val="tx1"/>
                </a:solidFill>
              </a:rPr>
              <a:t>Input Image</a:t>
            </a:r>
          </a:p>
        </p:txBody>
      </p:sp>
      <p:sp>
        <p:nvSpPr>
          <p:cNvPr id="5" name="Rectangle 4"/>
          <p:cNvSpPr/>
          <p:nvPr/>
        </p:nvSpPr>
        <p:spPr>
          <a:xfrm>
            <a:off x="7180362" y="5198533"/>
            <a:ext cx="3810000" cy="368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cxnSp>
        <p:nvCxnSpPr>
          <p:cNvPr id="9" name="Straight Arrow Connector 8"/>
          <p:cNvCxnSpPr/>
          <p:nvPr/>
        </p:nvCxnSpPr>
        <p:spPr>
          <a:xfrm>
            <a:off x="5960533" y="2980267"/>
            <a:ext cx="711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887" y="1836789"/>
            <a:ext cx="3906725" cy="265054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228" y="1836789"/>
            <a:ext cx="3890597" cy="2650543"/>
          </a:xfrm>
          <a:prstGeom prst="rect">
            <a:avLst/>
          </a:prstGeom>
        </p:spPr>
      </p:pic>
    </p:spTree>
    <p:extLst>
      <p:ext uri="{BB962C8B-B14F-4D97-AF65-F5344CB8AC3E}">
        <p14:creationId xmlns:p14="http://schemas.microsoft.com/office/powerpoint/2010/main" val="3448739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Content Placeholder 3"/>
          <p:cNvSpPr>
            <a:spLocks noGrp="1"/>
          </p:cNvSpPr>
          <p:nvPr>
            <p:ph idx="1"/>
          </p:nvPr>
        </p:nvSpPr>
        <p:spPr>
          <a:xfrm>
            <a:off x="1633643" y="5198533"/>
            <a:ext cx="4033441" cy="368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000" dirty="0">
                <a:solidFill>
                  <a:schemeClr val="tx1"/>
                </a:solidFill>
              </a:rPr>
              <a:t>Input Image</a:t>
            </a:r>
          </a:p>
        </p:txBody>
      </p:sp>
      <p:sp>
        <p:nvSpPr>
          <p:cNvPr id="5" name="Rectangle 4"/>
          <p:cNvSpPr/>
          <p:nvPr/>
        </p:nvSpPr>
        <p:spPr>
          <a:xfrm>
            <a:off x="7090622" y="5198533"/>
            <a:ext cx="3810000" cy="368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cxnSp>
        <p:nvCxnSpPr>
          <p:cNvPr id="9" name="Straight Arrow Connector 8"/>
          <p:cNvCxnSpPr/>
          <p:nvPr/>
        </p:nvCxnSpPr>
        <p:spPr>
          <a:xfrm>
            <a:off x="5960533" y="2980267"/>
            <a:ext cx="711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643" y="1690687"/>
            <a:ext cx="3928306" cy="259344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467" y="1690686"/>
            <a:ext cx="3907155" cy="2593445"/>
          </a:xfrm>
          <a:prstGeom prst="rect">
            <a:avLst/>
          </a:prstGeom>
        </p:spPr>
      </p:pic>
    </p:spTree>
    <p:extLst>
      <p:ext uri="{BB962C8B-B14F-4D97-AF65-F5344CB8AC3E}">
        <p14:creationId xmlns:p14="http://schemas.microsoft.com/office/powerpoint/2010/main" val="1341915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Content Placeholder 3"/>
          <p:cNvSpPr>
            <a:spLocks noGrp="1"/>
          </p:cNvSpPr>
          <p:nvPr>
            <p:ph idx="1"/>
          </p:nvPr>
        </p:nvSpPr>
        <p:spPr>
          <a:xfrm>
            <a:off x="1761888" y="5198533"/>
            <a:ext cx="3905196" cy="368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000" dirty="0">
                <a:solidFill>
                  <a:schemeClr val="tx1"/>
                </a:solidFill>
              </a:rPr>
              <a:t>Input Image</a:t>
            </a:r>
          </a:p>
        </p:txBody>
      </p:sp>
      <p:sp>
        <p:nvSpPr>
          <p:cNvPr id="5" name="Rectangle 4"/>
          <p:cNvSpPr/>
          <p:nvPr/>
        </p:nvSpPr>
        <p:spPr>
          <a:xfrm>
            <a:off x="6993467" y="5198533"/>
            <a:ext cx="3810000" cy="368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cxnSp>
        <p:nvCxnSpPr>
          <p:cNvPr id="9" name="Straight Arrow Connector 8"/>
          <p:cNvCxnSpPr/>
          <p:nvPr/>
        </p:nvCxnSpPr>
        <p:spPr>
          <a:xfrm>
            <a:off x="5960533" y="2980267"/>
            <a:ext cx="711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888" y="1690687"/>
            <a:ext cx="3890168" cy="259344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9545" y="1690686"/>
            <a:ext cx="3867518" cy="2593445"/>
          </a:xfrm>
          <a:prstGeom prst="rect">
            <a:avLst/>
          </a:prstGeom>
        </p:spPr>
      </p:pic>
    </p:spTree>
    <p:extLst>
      <p:ext uri="{BB962C8B-B14F-4D97-AF65-F5344CB8AC3E}">
        <p14:creationId xmlns:p14="http://schemas.microsoft.com/office/powerpoint/2010/main" val="3548060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Content Placeholder 3"/>
          <p:cNvSpPr>
            <a:spLocks noGrp="1"/>
          </p:cNvSpPr>
          <p:nvPr>
            <p:ph idx="1"/>
          </p:nvPr>
        </p:nvSpPr>
        <p:spPr>
          <a:xfrm>
            <a:off x="1761888" y="5198533"/>
            <a:ext cx="3905196" cy="368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000" dirty="0">
                <a:solidFill>
                  <a:schemeClr val="tx1"/>
                </a:solidFill>
              </a:rPr>
              <a:t>Input Image</a:t>
            </a:r>
          </a:p>
        </p:txBody>
      </p:sp>
      <p:sp>
        <p:nvSpPr>
          <p:cNvPr id="5" name="Rectangle 4"/>
          <p:cNvSpPr/>
          <p:nvPr/>
        </p:nvSpPr>
        <p:spPr>
          <a:xfrm>
            <a:off x="7132244" y="5198533"/>
            <a:ext cx="3810000" cy="368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cxnSp>
        <p:nvCxnSpPr>
          <p:cNvPr id="9" name="Straight Arrow Connector 8"/>
          <p:cNvCxnSpPr/>
          <p:nvPr/>
        </p:nvCxnSpPr>
        <p:spPr>
          <a:xfrm>
            <a:off x="5960533" y="2980267"/>
            <a:ext cx="711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887" y="1690687"/>
            <a:ext cx="3915569" cy="261037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244" y="1690687"/>
            <a:ext cx="3892468" cy="2610379"/>
          </a:xfrm>
          <a:prstGeom prst="rect">
            <a:avLst/>
          </a:prstGeom>
        </p:spPr>
      </p:pic>
    </p:spTree>
    <p:extLst>
      <p:ext uri="{BB962C8B-B14F-4D97-AF65-F5344CB8AC3E}">
        <p14:creationId xmlns:p14="http://schemas.microsoft.com/office/powerpoint/2010/main" val="459362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647038"/>
          </a:xfrm>
        </p:spPr>
        <p:txBody>
          <a:bodyPr/>
          <a:lstStyle/>
          <a:p>
            <a:r>
              <a:rPr lang="en-US" dirty="0"/>
              <a:t>  </a:t>
            </a:r>
            <a:r>
              <a:rPr lang="en-US" sz="3200" b="1" dirty="0"/>
              <a:t> 				      </a:t>
            </a:r>
            <a:br>
              <a:rPr lang="en-US" sz="3200" b="1" dirty="0"/>
            </a:br>
            <a:r>
              <a:rPr lang="en-US" sz="3200" b="1" dirty="0"/>
              <a:t>					</a:t>
            </a:r>
            <a:br>
              <a:rPr lang="en-US" sz="3200" b="1" dirty="0"/>
            </a:br>
            <a:br>
              <a:rPr lang="en-US" sz="3200" b="1" dirty="0"/>
            </a:br>
            <a:r>
              <a:rPr lang="en-US" sz="3200" b="1" dirty="0"/>
              <a:t>				     </a:t>
            </a:r>
            <a:r>
              <a:rPr lang="en-US" sz="3200" b="1" dirty="0">
                <a:latin typeface="+mn-lt"/>
              </a:rPr>
              <a:t>CASE STUDY </a:t>
            </a:r>
            <a:br>
              <a:rPr lang="en-US" sz="3200" b="1" dirty="0">
                <a:latin typeface="+mn-lt"/>
              </a:rPr>
            </a:br>
            <a:br>
              <a:rPr lang="en-US" sz="3200" b="1" dirty="0"/>
            </a:br>
            <a:r>
              <a:rPr lang="en-US" sz="3200" b="1" dirty="0"/>
              <a:t>		 </a:t>
            </a:r>
            <a:r>
              <a:rPr lang="en-US" sz="3200" b="1" u="sng" dirty="0" err="1"/>
              <a:t>Minnervini’s</a:t>
            </a:r>
            <a:r>
              <a:rPr lang="en-US" sz="3200" b="1" u="sng" dirty="0"/>
              <a:t> Proposed Segmentation Algorithm</a:t>
            </a:r>
            <a:endParaRPr lang="en-US" u="sng" dirty="0"/>
          </a:p>
        </p:txBody>
      </p:sp>
      <p:sp>
        <p:nvSpPr>
          <p:cNvPr id="3" name="Content Placeholder 2"/>
          <p:cNvSpPr>
            <a:spLocks noGrp="1"/>
          </p:cNvSpPr>
          <p:nvPr>
            <p:ph idx="1"/>
          </p:nvPr>
        </p:nvSpPr>
        <p:spPr/>
        <p:txBody>
          <a:bodyPr/>
          <a:lstStyle/>
          <a:p>
            <a:pPr marL="0" indent="0">
              <a:buNone/>
            </a:pPr>
            <a:r>
              <a:rPr lang="en-US" dirty="0"/>
              <a:t> </a:t>
            </a:r>
          </a:p>
        </p:txBody>
      </p:sp>
    </p:spTree>
    <p:extLst>
      <p:ext uri="{BB962C8B-B14F-4D97-AF65-F5344CB8AC3E}">
        <p14:creationId xmlns:p14="http://schemas.microsoft.com/office/powerpoint/2010/main" val="18340630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latin typeface="+mn-lt"/>
              </a:rPr>
              <a:t>Summary</a:t>
            </a:r>
          </a:p>
        </p:txBody>
      </p:sp>
      <p:sp>
        <p:nvSpPr>
          <p:cNvPr id="3" name="Content Placeholder 2"/>
          <p:cNvSpPr>
            <a:spLocks noGrp="1"/>
          </p:cNvSpPr>
          <p:nvPr>
            <p:ph idx="1"/>
          </p:nvPr>
        </p:nvSpPr>
        <p:spPr>
          <a:xfrm>
            <a:off x="1090126" y="1648343"/>
            <a:ext cx="10515600" cy="4351338"/>
          </a:xfrm>
        </p:spPr>
        <p:txBody>
          <a:bodyPr>
            <a:normAutofit/>
          </a:bodyPr>
          <a:lstStyle/>
          <a:p>
            <a:pPr marL="0" indent="0">
              <a:buNone/>
            </a:pPr>
            <a:r>
              <a:rPr lang="en-US" sz="2400" dirty="0"/>
              <a:t>The Research Paper “</a:t>
            </a:r>
            <a:r>
              <a:rPr lang="en-IN" sz="2400" b="1" dirty="0"/>
              <a:t>Image-based plant phenotyping with incremental learning and active contours” </a:t>
            </a:r>
            <a:r>
              <a:rPr lang="en-IN" sz="2400" dirty="0"/>
              <a:t>proposes an algorithm which uses active contour segmentation technique to segregate multiple plant objects in a digital image.</a:t>
            </a:r>
          </a:p>
          <a:p>
            <a:pPr marL="0" indent="0">
              <a:buNone/>
            </a:pPr>
            <a:r>
              <a:rPr lang="en-IN" sz="2400" dirty="0"/>
              <a:t>The software can be trained with ‘Prior’ knowledge to obtain better results.</a:t>
            </a:r>
          </a:p>
          <a:p>
            <a:pPr marL="0" indent="0">
              <a:buNone/>
            </a:pPr>
            <a:r>
              <a:rPr lang="en-IN" sz="2400" dirty="0"/>
              <a:t>It uses machine learning to improve upon its previous results.(Uses previous </a:t>
            </a:r>
            <a:r>
              <a:rPr lang="en-IN" sz="2400" dirty="0" err="1"/>
              <a:t>gmm.mat</a:t>
            </a:r>
            <a:r>
              <a:rPr lang="en-IN" sz="2400" dirty="0"/>
              <a:t> file if present)</a:t>
            </a:r>
          </a:p>
          <a:p>
            <a:pPr marL="0" indent="0">
              <a:buNone/>
            </a:pPr>
            <a:endParaRPr lang="en-IN" sz="2400" dirty="0"/>
          </a:p>
        </p:txBody>
      </p:sp>
      <p:pic>
        <p:nvPicPr>
          <p:cNvPr id="4098" name="Picture 2"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698" y="4194851"/>
            <a:ext cx="5438603" cy="2251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0086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200" dirty="0"/>
              <a:t>		</a:t>
            </a:r>
            <a:r>
              <a:rPr lang="en-US" sz="3200" b="1" u="sng" dirty="0">
                <a:latin typeface="+mn-lt"/>
              </a:rPr>
              <a:t>Algorithms used for edge detection</a:t>
            </a:r>
            <a:endParaRPr lang="en-US" b="1" u="sng" dirty="0">
              <a:latin typeface="+mn-lt"/>
            </a:endParaRPr>
          </a:p>
        </p:txBody>
      </p:sp>
      <p:sp>
        <p:nvSpPr>
          <p:cNvPr id="3" name="Content Placeholder 2"/>
          <p:cNvSpPr>
            <a:spLocks noGrp="1"/>
          </p:cNvSpPr>
          <p:nvPr>
            <p:ph idx="1"/>
          </p:nvPr>
        </p:nvSpPr>
        <p:spPr/>
        <p:txBody>
          <a:bodyPr/>
          <a:lstStyle/>
          <a:p>
            <a:pPr marL="0" indent="0">
              <a:buNone/>
            </a:pPr>
            <a:endParaRPr lang="en-US" dirty="0"/>
          </a:p>
          <a:p>
            <a:r>
              <a:rPr lang="en-US" dirty="0"/>
              <a:t>Active Contour segmentation</a:t>
            </a:r>
          </a:p>
          <a:p>
            <a:r>
              <a:rPr lang="en-US" dirty="0"/>
              <a:t>Otsu segmentation</a:t>
            </a:r>
          </a:p>
          <a:p>
            <a:r>
              <a:rPr lang="en-US" dirty="0"/>
              <a:t>Graph cut/Grab cut segmentation</a:t>
            </a:r>
          </a:p>
          <a:p>
            <a:r>
              <a:rPr lang="en-US" dirty="0"/>
              <a:t>K-means clustering </a:t>
            </a:r>
          </a:p>
          <a:p>
            <a:r>
              <a:rPr lang="en-US" dirty="0"/>
              <a:t>Watershed segmentation</a:t>
            </a:r>
          </a:p>
          <a:p>
            <a:pPr marL="0" indent="0">
              <a:buNone/>
            </a:pPr>
            <a:endParaRPr lang="en-US" dirty="0"/>
          </a:p>
        </p:txBody>
      </p:sp>
    </p:spTree>
    <p:extLst>
      <p:ext uri="{BB962C8B-B14F-4D97-AF65-F5344CB8AC3E}">
        <p14:creationId xmlns:p14="http://schemas.microsoft.com/office/powerpoint/2010/main" val="1088952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mn-lt"/>
              </a:rPr>
              <a:t>Steps</a:t>
            </a:r>
          </a:p>
        </p:txBody>
      </p:sp>
      <p:sp>
        <p:nvSpPr>
          <p:cNvPr id="3" name="Content Placeholder 2"/>
          <p:cNvSpPr>
            <a:spLocks noGrp="1"/>
          </p:cNvSpPr>
          <p:nvPr>
            <p:ph idx="1"/>
          </p:nvPr>
        </p:nvSpPr>
        <p:spPr/>
        <p:txBody>
          <a:bodyPr>
            <a:normAutofit fontScale="92500"/>
          </a:bodyPr>
          <a:lstStyle/>
          <a:p>
            <a:pPr marL="514350" lvl="0" indent="-514350">
              <a:buFont typeface="+mj-lt"/>
              <a:buAutoNum type="arabicPeriod"/>
            </a:pPr>
            <a:r>
              <a:rPr lang="en-IN" sz="2600" dirty="0"/>
              <a:t>User initially has to provide number of plants and grouping of mutants (if any) to the application.</a:t>
            </a:r>
            <a:endParaRPr lang="en-US" sz="2600" dirty="0"/>
          </a:p>
          <a:p>
            <a:pPr marL="514350" lvl="0" indent="-514350">
              <a:buFont typeface="+mj-lt"/>
              <a:buAutoNum type="arabicPeriod"/>
            </a:pPr>
            <a:r>
              <a:rPr lang="en-IN" sz="2600" dirty="0"/>
              <a:t>After an image is acquired, plant objects are localized thus obtaining approximate plant segregation.</a:t>
            </a:r>
            <a:endParaRPr lang="en-US" sz="2600" dirty="0"/>
          </a:p>
          <a:p>
            <a:pPr marL="514350" lvl="0" indent="-514350">
              <a:buFont typeface="+mj-lt"/>
              <a:buAutoNum type="arabicPeriod"/>
            </a:pPr>
            <a:r>
              <a:rPr lang="en-IN" sz="2600" dirty="0"/>
              <a:t>Each region containing a plant is segmented with active contour model to accurately delineate the plant from background.</a:t>
            </a:r>
            <a:endParaRPr lang="en-US" sz="2600" dirty="0"/>
          </a:p>
          <a:p>
            <a:pPr marL="514350" lvl="0" indent="-514350">
              <a:buFont typeface="+mj-lt"/>
              <a:buAutoNum type="arabicPeriod"/>
            </a:pPr>
            <a:r>
              <a:rPr lang="en-IN" sz="2600" dirty="0"/>
              <a:t>Each segmented plant is labelled with an identifier in correspondent to previous images, thus it allows analyst to study plants body over span of time.</a:t>
            </a:r>
            <a:endParaRPr lang="en-US" sz="2600" dirty="0"/>
          </a:p>
          <a:p>
            <a:pPr marL="514350" lvl="0" indent="-514350">
              <a:buFont typeface="+mj-lt"/>
              <a:buAutoNum type="arabicPeriod"/>
            </a:pPr>
            <a:r>
              <a:rPr lang="en-IN" sz="2600" dirty="0"/>
              <a:t>The processed data and segmentation are added to existing database and are updated accordingly on each iteration.</a:t>
            </a:r>
          </a:p>
          <a:p>
            <a:pPr marL="0" lvl="0" indent="0">
              <a:buNone/>
            </a:pPr>
            <a:r>
              <a:rPr lang="en-IN" sz="2600" dirty="0"/>
              <a:t>        </a:t>
            </a:r>
            <a:endParaRPr lang="en-US" dirty="0"/>
          </a:p>
        </p:txBody>
      </p:sp>
    </p:spTree>
    <p:extLst>
      <p:ext uri="{BB962C8B-B14F-4D97-AF65-F5344CB8AC3E}">
        <p14:creationId xmlns:p14="http://schemas.microsoft.com/office/powerpoint/2010/main" val="943910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3586"/>
            <a:ext cx="10515600" cy="930166"/>
          </a:xfrm>
        </p:spPr>
        <p:txBody>
          <a:bodyPr>
            <a:normAutofit fontScale="90000"/>
          </a:bodyPr>
          <a:lstStyle/>
          <a:p>
            <a:pPr algn="ctr"/>
            <a:r>
              <a:rPr lang="en-US" sz="3200" b="1" dirty="0">
                <a:latin typeface="+mn-lt"/>
              </a:rPr>
              <a:t>Some Key Features</a:t>
            </a:r>
            <a:br>
              <a:rPr lang="en-US" dirty="0"/>
            </a:br>
            <a:endParaRPr lang="en-US" dirty="0">
              <a:latin typeface="+mn-lt"/>
            </a:endParaRPr>
          </a:p>
        </p:txBody>
      </p:sp>
      <p:sp>
        <p:nvSpPr>
          <p:cNvPr id="3" name="Content Placeholder 2"/>
          <p:cNvSpPr>
            <a:spLocks noGrp="1"/>
          </p:cNvSpPr>
          <p:nvPr>
            <p:ph idx="1"/>
          </p:nvPr>
        </p:nvSpPr>
        <p:spPr>
          <a:xfrm>
            <a:off x="838200" y="2175641"/>
            <a:ext cx="10515600" cy="4001322"/>
          </a:xfrm>
        </p:spPr>
        <p:txBody>
          <a:bodyPr>
            <a:normAutofit/>
          </a:bodyPr>
          <a:lstStyle/>
          <a:p>
            <a:r>
              <a:rPr lang="en-IN" sz="2600" dirty="0"/>
              <a:t>Texture information and colour features are extracted from the images to effectively segment the plants from background. </a:t>
            </a:r>
            <a:r>
              <a:rPr lang="en-IN" sz="2600" u="sng" dirty="0"/>
              <a:t>Plant appearance model</a:t>
            </a:r>
            <a:r>
              <a:rPr lang="en-IN" sz="2600" dirty="0"/>
              <a:t> is used to segregate the plant body from background.</a:t>
            </a:r>
            <a:endParaRPr lang="en-US" sz="2600" dirty="0"/>
          </a:p>
          <a:p>
            <a:r>
              <a:rPr lang="en-IN" sz="2600" dirty="0"/>
              <a:t>To provide scalability, a method of learning is incorporated in this technique.</a:t>
            </a:r>
            <a:endParaRPr lang="en-US" sz="2600" dirty="0"/>
          </a:p>
          <a:p>
            <a:r>
              <a:rPr lang="en-IN" sz="2600" dirty="0"/>
              <a:t>The techniques allows software to learn colour and texture appearance of plants using a multi-dimensional </a:t>
            </a:r>
            <a:r>
              <a:rPr lang="en-IN" sz="2600" u="sng" dirty="0"/>
              <a:t>Gaussian mixture model (GMM).</a:t>
            </a:r>
          </a:p>
          <a:p>
            <a:pPr marL="0" indent="0">
              <a:buNone/>
            </a:pPr>
            <a:endParaRPr lang="en-IN" sz="2600" u="sng" dirty="0"/>
          </a:p>
          <a:p>
            <a:pPr marL="0" indent="0">
              <a:buNone/>
            </a:pPr>
            <a:endParaRPr lang="en-US" sz="2600" dirty="0"/>
          </a:p>
          <a:p>
            <a:pPr marL="0" indent="0">
              <a:buNone/>
            </a:pPr>
            <a:endParaRPr lang="en-US" dirty="0"/>
          </a:p>
        </p:txBody>
      </p:sp>
    </p:spTree>
    <p:extLst>
      <p:ext uri="{BB962C8B-B14F-4D97-AF65-F5344CB8AC3E}">
        <p14:creationId xmlns:p14="http://schemas.microsoft.com/office/powerpoint/2010/main" val="4111309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9822"/>
          </a:xfrm>
        </p:spPr>
        <p:txBody>
          <a:bodyPr>
            <a:normAutofit fontScale="90000"/>
          </a:bodyPr>
          <a:lstStyle/>
          <a:p>
            <a:pPr algn="ctr"/>
            <a:br>
              <a:rPr lang="en-IN" sz="3200" b="1" dirty="0">
                <a:latin typeface="+mn-lt"/>
              </a:rPr>
            </a:br>
            <a:br>
              <a:rPr lang="en-IN" sz="3200" b="1" dirty="0">
                <a:latin typeface="+mn-lt"/>
              </a:rPr>
            </a:br>
            <a:r>
              <a:rPr lang="en-IN" sz="3600" b="1" dirty="0">
                <a:latin typeface="+mn-lt"/>
              </a:rPr>
              <a:t>Image based features</a:t>
            </a:r>
            <a:br>
              <a:rPr lang="en-US" sz="3200" dirty="0"/>
            </a:br>
            <a:endParaRPr lang="en-US" sz="3200" b="1" dirty="0">
              <a:latin typeface="+mn-lt"/>
            </a:endParaRPr>
          </a:p>
        </p:txBody>
      </p:sp>
      <p:sp>
        <p:nvSpPr>
          <p:cNvPr id="3" name="Content Placeholder 2"/>
          <p:cNvSpPr>
            <a:spLocks noGrp="1"/>
          </p:cNvSpPr>
          <p:nvPr>
            <p:ph idx="1"/>
          </p:nvPr>
        </p:nvSpPr>
        <p:spPr>
          <a:xfrm>
            <a:off x="838200" y="1527045"/>
            <a:ext cx="10515600" cy="4351338"/>
          </a:xfrm>
        </p:spPr>
        <p:txBody>
          <a:bodyPr>
            <a:normAutofit fontScale="92500" lnSpcReduction="20000"/>
          </a:bodyPr>
          <a:lstStyle/>
          <a:p>
            <a:pPr marL="0" indent="0">
              <a:buNone/>
            </a:pPr>
            <a:endParaRPr lang="en-US" dirty="0"/>
          </a:p>
          <a:p>
            <a:r>
              <a:rPr lang="en-IN" dirty="0"/>
              <a:t>CIE </a:t>
            </a:r>
            <a:r>
              <a:rPr lang="en-IN" b="1" dirty="0"/>
              <a:t>l*a*b</a:t>
            </a:r>
            <a:r>
              <a:rPr lang="en-IN" dirty="0"/>
              <a:t> colour space is used to gather information regarding intensities of colours, where ‘a’ is colour position between green &amp; red and b is colour position between blue &amp; yellow.</a:t>
            </a:r>
            <a:endParaRPr lang="en-US" dirty="0"/>
          </a:p>
          <a:p>
            <a:r>
              <a:rPr lang="en-IN" dirty="0"/>
              <a:t>Texture &amp; intensity features are used to distinguish between background and foreground. Co-occurrence matrices or Gabor filters can be used to create multi-scale representation of local texture characteristics.</a:t>
            </a:r>
            <a:endParaRPr lang="en-US" dirty="0"/>
          </a:p>
          <a:p>
            <a:r>
              <a:rPr lang="en-IN" dirty="0"/>
              <a:t>Texture detection filter is used to as local texture descriptor. The response of a pillbox filter is linearly combined with a </a:t>
            </a:r>
            <a:r>
              <a:rPr lang="en-IN" u="sng" dirty="0"/>
              <a:t>Difference of Gaussians (</a:t>
            </a:r>
            <a:r>
              <a:rPr lang="en-IN" u="sng" dirty="0" err="1"/>
              <a:t>DoG</a:t>
            </a:r>
            <a:r>
              <a:rPr lang="en-IN" u="sng" dirty="0"/>
              <a:t>) filter</a:t>
            </a:r>
            <a:r>
              <a:rPr lang="en-IN" dirty="0"/>
              <a:t>. A pillbox filter is a circular uniform kernel H</a:t>
            </a:r>
            <a:r>
              <a:rPr lang="en-US" dirty="0"/>
              <a:t>ρ </a:t>
            </a:r>
            <a:r>
              <a:rPr lang="en-IN" dirty="0"/>
              <a:t>of radius </a:t>
            </a:r>
            <a:r>
              <a:rPr lang="en-US" dirty="0"/>
              <a:t>ρ</a:t>
            </a:r>
            <a:r>
              <a:rPr lang="en-IN" dirty="0"/>
              <a:t>. The </a:t>
            </a:r>
            <a:r>
              <a:rPr lang="en-IN" dirty="0" err="1"/>
              <a:t>DoG</a:t>
            </a:r>
            <a:r>
              <a:rPr lang="en-IN" dirty="0"/>
              <a:t> filter operates by subtracting a blurred version of an intensity image from another blurred version of the same image, where the different blurring is usually obtained by convolving with a pair of Gaussian kernels.</a:t>
            </a:r>
            <a:endParaRPr lang="en-US" dirty="0"/>
          </a:p>
        </p:txBody>
      </p:sp>
    </p:spTree>
    <p:extLst>
      <p:ext uri="{BB962C8B-B14F-4D97-AF65-F5344CB8AC3E}">
        <p14:creationId xmlns:p14="http://schemas.microsoft.com/office/powerpoint/2010/main" val="3320769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mn-lt"/>
              </a:rPr>
              <a:t>Texture features from dataset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7199" y="2137000"/>
            <a:ext cx="2314801" cy="273609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2534" y="1895650"/>
            <a:ext cx="3451450" cy="3539949"/>
          </a:xfrm>
          <a:prstGeom prst="rect">
            <a:avLst/>
          </a:prstGeom>
        </p:spPr>
      </p:pic>
      <p:cxnSp>
        <p:nvCxnSpPr>
          <p:cNvPr id="7" name="Straight Arrow Connector 6"/>
          <p:cNvCxnSpPr/>
          <p:nvPr/>
        </p:nvCxnSpPr>
        <p:spPr>
          <a:xfrm flipV="1">
            <a:off x="5187820" y="3508310"/>
            <a:ext cx="1129004" cy="2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57199" y="5602016"/>
            <a:ext cx="2314801" cy="5278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Image</a:t>
            </a:r>
          </a:p>
        </p:txBody>
      </p:sp>
      <p:sp>
        <p:nvSpPr>
          <p:cNvPr id="9" name="Rectangle 8"/>
          <p:cNvSpPr/>
          <p:nvPr/>
        </p:nvSpPr>
        <p:spPr>
          <a:xfrm>
            <a:off x="7179734" y="5435599"/>
            <a:ext cx="2539999" cy="694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spTree>
    <p:extLst>
      <p:ext uri="{BB962C8B-B14F-4D97-AF65-F5344CB8AC3E}">
        <p14:creationId xmlns:p14="http://schemas.microsoft.com/office/powerpoint/2010/main" val="14347375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5" name="Rectangle 4"/>
          <p:cNvSpPr/>
          <p:nvPr/>
        </p:nvSpPr>
        <p:spPr>
          <a:xfrm>
            <a:off x="2455733" y="4978146"/>
            <a:ext cx="2725096" cy="593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Image</a:t>
            </a:r>
          </a:p>
        </p:txBody>
      </p:sp>
      <p:sp>
        <p:nvSpPr>
          <p:cNvPr id="6" name="Rectangle 5"/>
          <p:cNvSpPr/>
          <p:nvPr/>
        </p:nvSpPr>
        <p:spPr>
          <a:xfrm>
            <a:off x="7390477" y="4978145"/>
            <a:ext cx="2563559" cy="5935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352" y="2091051"/>
            <a:ext cx="2867858" cy="191024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8362" y="2009525"/>
            <a:ext cx="3564976" cy="2324169"/>
          </a:xfrm>
          <a:prstGeom prst="rect">
            <a:avLst/>
          </a:prstGeom>
        </p:spPr>
      </p:pic>
      <p:cxnSp>
        <p:nvCxnSpPr>
          <p:cNvPr id="9" name="Straight Arrow Connector 8"/>
          <p:cNvCxnSpPr/>
          <p:nvPr/>
        </p:nvCxnSpPr>
        <p:spPr>
          <a:xfrm flipV="1">
            <a:off x="5845186" y="3647471"/>
            <a:ext cx="1129004" cy="2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6380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4" name="Rectangle 3"/>
          <p:cNvSpPr/>
          <p:nvPr/>
        </p:nvSpPr>
        <p:spPr>
          <a:xfrm>
            <a:off x="2548126" y="5381730"/>
            <a:ext cx="2319158" cy="593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Image</a:t>
            </a:r>
          </a:p>
        </p:txBody>
      </p:sp>
      <p:sp>
        <p:nvSpPr>
          <p:cNvPr id="5" name="Rectangle 4"/>
          <p:cNvSpPr/>
          <p:nvPr/>
        </p:nvSpPr>
        <p:spPr>
          <a:xfrm>
            <a:off x="7314671" y="5381730"/>
            <a:ext cx="2544553" cy="517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8125" y="1825625"/>
            <a:ext cx="2319158" cy="3062705"/>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 b="9779"/>
          <a:stretch/>
        </p:blipFill>
        <p:spPr>
          <a:xfrm>
            <a:off x="6868593" y="1690688"/>
            <a:ext cx="3436711" cy="3383280"/>
          </a:xfrm>
          <a:prstGeom prst="rect">
            <a:avLst/>
          </a:prstGeom>
        </p:spPr>
      </p:pic>
      <p:cxnSp>
        <p:nvCxnSpPr>
          <p:cNvPr id="8" name="Straight Arrow Connector 7"/>
          <p:cNvCxnSpPr/>
          <p:nvPr/>
        </p:nvCxnSpPr>
        <p:spPr>
          <a:xfrm flipV="1">
            <a:off x="5739589" y="3478736"/>
            <a:ext cx="1129004" cy="2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0332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4" name="Rectangle 3"/>
          <p:cNvSpPr/>
          <p:nvPr/>
        </p:nvSpPr>
        <p:spPr>
          <a:xfrm>
            <a:off x="2472266" y="5271307"/>
            <a:ext cx="2787705" cy="440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Image</a:t>
            </a:r>
          </a:p>
        </p:txBody>
      </p:sp>
      <p:sp>
        <p:nvSpPr>
          <p:cNvPr id="5" name="Rectangle 4"/>
          <p:cNvSpPr/>
          <p:nvPr/>
        </p:nvSpPr>
        <p:spPr>
          <a:xfrm>
            <a:off x="7383219" y="5271306"/>
            <a:ext cx="2721834" cy="440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266" y="1489682"/>
            <a:ext cx="2787705" cy="318495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8664" y="1278350"/>
            <a:ext cx="4074193" cy="3968443"/>
          </a:xfrm>
          <a:prstGeom prst="rect">
            <a:avLst/>
          </a:prstGeom>
        </p:spPr>
      </p:pic>
      <p:cxnSp>
        <p:nvCxnSpPr>
          <p:cNvPr id="8" name="Straight Arrow Connector 7"/>
          <p:cNvCxnSpPr/>
          <p:nvPr/>
        </p:nvCxnSpPr>
        <p:spPr>
          <a:xfrm flipV="1">
            <a:off x="5765033" y="3082159"/>
            <a:ext cx="1129004" cy="2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5567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4" name="Rectangle 3"/>
          <p:cNvSpPr/>
          <p:nvPr/>
        </p:nvSpPr>
        <p:spPr>
          <a:xfrm>
            <a:off x="1090400" y="5271306"/>
            <a:ext cx="4169572" cy="440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Image</a:t>
            </a:r>
          </a:p>
        </p:txBody>
      </p:sp>
      <p:sp>
        <p:nvSpPr>
          <p:cNvPr id="5" name="Rectangle 4"/>
          <p:cNvSpPr/>
          <p:nvPr/>
        </p:nvSpPr>
        <p:spPr>
          <a:xfrm>
            <a:off x="7383218" y="5271306"/>
            <a:ext cx="4109843" cy="440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cxnSp>
        <p:nvCxnSpPr>
          <p:cNvPr id="8" name="Straight Arrow Connector 7"/>
          <p:cNvCxnSpPr/>
          <p:nvPr/>
        </p:nvCxnSpPr>
        <p:spPr>
          <a:xfrm flipV="1">
            <a:off x="5765033" y="3082159"/>
            <a:ext cx="1129004" cy="2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399" y="1720294"/>
            <a:ext cx="4169572" cy="2779714"/>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8793" t="820" r="16879" b="19344"/>
          <a:stretch/>
        </p:blipFill>
        <p:spPr>
          <a:xfrm>
            <a:off x="7383219" y="1371600"/>
            <a:ext cx="4227686" cy="3382149"/>
          </a:xfrm>
          <a:prstGeom prst="rect">
            <a:avLst/>
          </a:prstGeom>
        </p:spPr>
      </p:pic>
    </p:spTree>
    <p:extLst>
      <p:ext uri="{BB962C8B-B14F-4D97-AF65-F5344CB8AC3E}">
        <p14:creationId xmlns:p14="http://schemas.microsoft.com/office/powerpoint/2010/main" val="33349014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4" name="Rectangle 3"/>
          <p:cNvSpPr/>
          <p:nvPr/>
        </p:nvSpPr>
        <p:spPr>
          <a:xfrm>
            <a:off x="1933396" y="5271306"/>
            <a:ext cx="3831638" cy="440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Image</a:t>
            </a:r>
          </a:p>
        </p:txBody>
      </p:sp>
      <p:sp>
        <p:nvSpPr>
          <p:cNvPr id="5" name="Rectangle 4"/>
          <p:cNvSpPr/>
          <p:nvPr/>
        </p:nvSpPr>
        <p:spPr>
          <a:xfrm>
            <a:off x="7132320" y="5271306"/>
            <a:ext cx="3414811" cy="440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cxnSp>
        <p:nvCxnSpPr>
          <p:cNvPr id="8" name="Straight Arrow Connector 7"/>
          <p:cNvCxnSpPr/>
          <p:nvPr/>
        </p:nvCxnSpPr>
        <p:spPr>
          <a:xfrm flipV="1">
            <a:off x="5765033" y="3082159"/>
            <a:ext cx="1129004" cy="2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3192" t="2" r="8569" b="23007"/>
          <a:stretch/>
        </p:blipFill>
        <p:spPr>
          <a:xfrm>
            <a:off x="7132320" y="1470831"/>
            <a:ext cx="4023360" cy="292608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3395" y="1825625"/>
            <a:ext cx="3865445" cy="2576963"/>
          </a:xfrm>
          <a:prstGeom prst="rect">
            <a:avLst/>
          </a:prstGeom>
        </p:spPr>
      </p:pic>
    </p:spTree>
    <p:extLst>
      <p:ext uri="{BB962C8B-B14F-4D97-AF65-F5344CB8AC3E}">
        <p14:creationId xmlns:p14="http://schemas.microsoft.com/office/powerpoint/2010/main" val="33280902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4" name="Rectangle 3"/>
          <p:cNvSpPr/>
          <p:nvPr/>
        </p:nvSpPr>
        <p:spPr>
          <a:xfrm>
            <a:off x="1483221" y="5271306"/>
            <a:ext cx="3309242" cy="440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Image</a:t>
            </a:r>
          </a:p>
        </p:txBody>
      </p:sp>
      <p:sp>
        <p:nvSpPr>
          <p:cNvPr id="5" name="Rectangle 4"/>
          <p:cNvSpPr/>
          <p:nvPr/>
        </p:nvSpPr>
        <p:spPr>
          <a:xfrm>
            <a:off x="7081935" y="5271306"/>
            <a:ext cx="3694922" cy="440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cxnSp>
        <p:nvCxnSpPr>
          <p:cNvPr id="8" name="Straight Arrow Connector 7"/>
          <p:cNvCxnSpPr/>
          <p:nvPr/>
        </p:nvCxnSpPr>
        <p:spPr>
          <a:xfrm flipV="1">
            <a:off x="5490253" y="3250110"/>
            <a:ext cx="1129004" cy="2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413" y="1929104"/>
            <a:ext cx="3399050" cy="2306108"/>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6383" t="-1" r="2970" b="23288"/>
          <a:stretch/>
        </p:blipFill>
        <p:spPr>
          <a:xfrm>
            <a:off x="6960636" y="1588434"/>
            <a:ext cx="4720758" cy="2890260"/>
          </a:xfrm>
          <a:prstGeom prst="rect">
            <a:avLst/>
          </a:prstGeom>
        </p:spPr>
      </p:pic>
    </p:spTree>
    <p:extLst>
      <p:ext uri="{BB962C8B-B14F-4D97-AF65-F5344CB8AC3E}">
        <p14:creationId xmlns:p14="http://schemas.microsoft.com/office/powerpoint/2010/main" val="3978693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200" dirty="0"/>
              <a:t>			</a:t>
            </a:r>
            <a:r>
              <a:rPr lang="en-US" sz="3200" b="1" dirty="0"/>
              <a:t>Active</a:t>
            </a:r>
            <a:r>
              <a:rPr lang="en-US" sz="3200" dirty="0"/>
              <a:t> </a:t>
            </a:r>
            <a:r>
              <a:rPr lang="en-US" sz="3200" b="1" dirty="0"/>
              <a:t>Contour segmentation</a:t>
            </a:r>
            <a:endParaRPr lang="en-US" b="1" dirty="0"/>
          </a:p>
        </p:txBody>
      </p:sp>
      <p:sp>
        <p:nvSpPr>
          <p:cNvPr id="4" name="Content Placeholder 3"/>
          <p:cNvSpPr>
            <a:spLocks noGrp="1"/>
          </p:cNvSpPr>
          <p:nvPr>
            <p:ph idx="1"/>
          </p:nvPr>
        </p:nvSpPr>
        <p:spPr/>
        <p:txBody>
          <a:bodyPr>
            <a:normAutofit/>
          </a:bodyPr>
          <a:lstStyle/>
          <a:p>
            <a:pPr marL="0" indent="0">
              <a:buNone/>
            </a:pPr>
            <a:r>
              <a:rPr lang="en-US" sz="2400" dirty="0"/>
              <a:t>   Proposed by </a:t>
            </a:r>
            <a:r>
              <a:rPr lang="en-US" sz="2400" dirty="0" err="1"/>
              <a:t>Kaihua</a:t>
            </a:r>
            <a:r>
              <a:rPr lang="en-US" sz="2400" dirty="0"/>
              <a:t> Zhang et.al. </a:t>
            </a:r>
          </a:p>
          <a:p>
            <a:r>
              <a:rPr lang="en-US" sz="2400" dirty="0"/>
              <a:t>This technique uses region based signed pressure force (SPF) which stops the contours at weak or blurred images. </a:t>
            </a:r>
          </a:p>
          <a:p>
            <a:r>
              <a:rPr lang="en-US" sz="2400" dirty="0"/>
              <a:t>The exterior and interior can be automatically detected with the initial contour being anywhere.</a:t>
            </a:r>
          </a:p>
          <a:p>
            <a:r>
              <a:rPr lang="en-US" sz="2400" dirty="0"/>
              <a:t>It uses a new level set function re-initialization method </a:t>
            </a:r>
            <a:r>
              <a:rPr lang="en-GB" sz="2400" b="1" i="1" dirty="0"/>
              <a:t>Selective Binary and Gaussian Filtering Regularized Level Set (SBGFRLS).</a:t>
            </a:r>
          </a:p>
          <a:p>
            <a:r>
              <a:rPr lang="en-GB" sz="2400" dirty="0"/>
              <a:t>The level set functions is binary initialized.</a:t>
            </a:r>
          </a:p>
          <a:p>
            <a:r>
              <a:rPr lang="en-GB" sz="2400" dirty="0"/>
              <a:t>It uses Gaussian filter to minimize the ‘noise’. Smoothen the image. </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871671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4" name="Rectangle 3"/>
          <p:cNvSpPr/>
          <p:nvPr/>
        </p:nvSpPr>
        <p:spPr>
          <a:xfrm>
            <a:off x="2472267" y="4855778"/>
            <a:ext cx="2354579" cy="4211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Image</a:t>
            </a:r>
          </a:p>
        </p:txBody>
      </p:sp>
      <p:sp>
        <p:nvSpPr>
          <p:cNvPr id="5" name="Rectangle 4"/>
          <p:cNvSpPr/>
          <p:nvPr/>
        </p:nvSpPr>
        <p:spPr>
          <a:xfrm>
            <a:off x="7777357" y="4855778"/>
            <a:ext cx="2375636" cy="4211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cxnSp>
        <p:nvCxnSpPr>
          <p:cNvPr id="8" name="Straight Arrow Connector 7"/>
          <p:cNvCxnSpPr/>
          <p:nvPr/>
        </p:nvCxnSpPr>
        <p:spPr>
          <a:xfrm flipV="1">
            <a:off x="5531498" y="2779109"/>
            <a:ext cx="1129004" cy="2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266" y="1993986"/>
            <a:ext cx="2354580" cy="155448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037" y="1768166"/>
            <a:ext cx="4013172" cy="2583117"/>
          </a:xfrm>
          <a:prstGeom prst="rect">
            <a:avLst/>
          </a:prstGeom>
        </p:spPr>
      </p:pic>
    </p:spTree>
    <p:extLst>
      <p:ext uri="{BB962C8B-B14F-4D97-AF65-F5344CB8AC3E}">
        <p14:creationId xmlns:p14="http://schemas.microsoft.com/office/powerpoint/2010/main" val="22975308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200" b="1" dirty="0">
                <a:latin typeface="+mn-lt"/>
              </a:rPr>
              <a:t>Gaussian Mixture Model</a:t>
            </a:r>
            <a:endParaRPr lang="en-US" dirty="0"/>
          </a:p>
        </p:txBody>
      </p:sp>
      <p:sp>
        <p:nvSpPr>
          <p:cNvPr id="3" name="Content Placeholder 2"/>
          <p:cNvSpPr>
            <a:spLocks noGrp="1"/>
          </p:cNvSpPr>
          <p:nvPr>
            <p:ph idx="1"/>
          </p:nvPr>
        </p:nvSpPr>
        <p:spPr>
          <a:xfrm>
            <a:off x="1092200" y="1784350"/>
            <a:ext cx="10515600" cy="4351338"/>
          </a:xfrm>
        </p:spPr>
        <p:txBody>
          <a:bodyPr>
            <a:normAutofit/>
          </a:bodyPr>
          <a:lstStyle/>
          <a:p>
            <a:pPr marL="0" indent="0">
              <a:buNone/>
            </a:pPr>
            <a:r>
              <a:rPr lang="en-US" sz="2400" i="1" dirty="0"/>
              <a:t>It is a </a:t>
            </a:r>
            <a:r>
              <a:rPr lang="en-GB" i="1" dirty="0"/>
              <a:t> </a:t>
            </a:r>
            <a:r>
              <a:rPr lang="en-GB" sz="2400" i="1" dirty="0"/>
              <a:t>a mixture model that corresponds to the mixture distribution that represents the probability distribution of observations in the overall population.</a:t>
            </a:r>
            <a:endParaRPr lang="en-GB" sz="2400" dirty="0"/>
          </a:p>
          <a:p>
            <a:pPr marL="0" indent="0">
              <a:buNone/>
            </a:pPr>
            <a:r>
              <a:rPr lang="en-GB" sz="2400" dirty="0"/>
              <a:t>For example, consider three Gaussian function representing probability of variables/observations.  Then the Gaussian mixture model in this case would represent the distribution in the all the observations.</a:t>
            </a:r>
          </a:p>
          <a:p>
            <a:pPr marL="0" indent="0">
              <a:buNone/>
            </a:pPr>
            <a:endParaRPr lang="en-GB" sz="2400" dirty="0"/>
          </a:p>
        </p:txBody>
      </p:sp>
      <p:pic>
        <p:nvPicPr>
          <p:cNvPr id="3082" name="Picture 10" descr="Image result for gaussian mixtur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99" y="4194984"/>
            <a:ext cx="4236098" cy="2289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922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200" b="1" dirty="0">
                <a:latin typeface="+mn-lt"/>
              </a:rPr>
              <a:t>Difference of Gaussians filter</a:t>
            </a:r>
            <a:endParaRPr lang="en-US" b="1" dirty="0">
              <a:latin typeface="+mn-lt"/>
            </a:endParaRPr>
          </a:p>
        </p:txBody>
      </p:sp>
      <p:sp>
        <p:nvSpPr>
          <p:cNvPr id="3" name="Content Placeholder 2"/>
          <p:cNvSpPr>
            <a:spLocks noGrp="1"/>
          </p:cNvSpPr>
          <p:nvPr>
            <p:ph idx="1"/>
          </p:nvPr>
        </p:nvSpPr>
        <p:spPr/>
        <p:txBody>
          <a:bodyPr>
            <a:normAutofit/>
          </a:bodyPr>
          <a:lstStyle/>
          <a:p>
            <a:pPr marL="0" indent="0">
              <a:buNone/>
            </a:pPr>
            <a:r>
              <a:rPr lang="en-GB" sz="2400" b="1" dirty="0"/>
              <a:t>Difference of Gaussians</a:t>
            </a:r>
            <a:r>
              <a:rPr lang="en-GB" sz="2400" dirty="0"/>
              <a:t> is a feature enhancement algorithm that involves the subtraction of one blurred version of an original image from another, less blurred version of the original. In the simple case of grayscale images, the blurred images are obtained by convolving the original grayscale images with </a:t>
            </a:r>
            <a:r>
              <a:rPr lang="en-GB" sz="2400" i="1" dirty="0"/>
              <a:t>Gaussian kernels </a:t>
            </a:r>
            <a:r>
              <a:rPr lang="en-GB" sz="2400" dirty="0"/>
              <a:t>having differing standard deviations. Blurring an image using a </a:t>
            </a:r>
            <a:r>
              <a:rPr lang="en-GB" sz="2400" i="1" dirty="0"/>
              <a:t>Gaussian kernel</a:t>
            </a:r>
            <a:r>
              <a:rPr lang="en-GB" sz="2400" dirty="0"/>
              <a:t> suppresses only high-frequency spatial information.</a:t>
            </a:r>
          </a:p>
          <a:p>
            <a:pPr marL="0" indent="0">
              <a:buNone/>
            </a:pPr>
            <a:r>
              <a:rPr lang="en-GB" sz="2400" dirty="0"/>
              <a:t>It helps in highlighting different types of features, for example minute details in an image can be enhanced using small Gaussian kernel.</a:t>
            </a:r>
            <a:endParaRPr lang="en-US" sz="2400" dirty="0"/>
          </a:p>
        </p:txBody>
      </p:sp>
    </p:spTree>
    <p:extLst>
      <p:ext uri="{BB962C8B-B14F-4D97-AF65-F5344CB8AC3E}">
        <p14:creationId xmlns:p14="http://schemas.microsoft.com/office/powerpoint/2010/main" val="34293923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224" y="195943"/>
            <a:ext cx="10515600" cy="794949"/>
          </a:xfrm>
        </p:spPr>
        <p:txBody>
          <a:bodyPr>
            <a:normAutofit fontScale="90000"/>
          </a:bodyPr>
          <a:lstStyle/>
          <a:p>
            <a:pPr algn="ctr"/>
            <a:br>
              <a:rPr lang="en-IN" sz="3200" b="1" dirty="0">
                <a:latin typeface="+mn-lt"/>
              </a:rPr>
            </a:br>
            <a:br>
              <a:rPr lang="en-US" dirty="0"/>
            </a:br>
            <a:r>
              <a:rPr lang="en-IN" sz="3600" b="1" dirty="0">
                <a:latin typeface="+mn-lt"/>
              </a:rPr>
              <a:t>Plant Localization</a:t>
            </a:r>
            <a:endParaRPr lang="en-US" sz="3600" dirty="0"/>
          </a:p>
        </p:txBody>
      </p:sp>
      <p:sp>
        <p:nvSpPr>
          <p:cNvPr id="3" name="Content Placeholder 2"/>
          <p:cNvSpPr>
            <a:spLocks noGrp="1"/>
          </p:cNvSpPr>
          <p:nvPr>
            <p:ph idx="1"/>
          </p:nvPr>
        </p:nvSpPr>
        <p:spPr/>
        <p:txBody>
          <a:bodyPr>
            <a:normAutofit fontScale="92500" lnSpcReduction="20000"/>
          </a:bodyPr>
          <a:lstStyle/>
          <a:p>
            <a:r>
              <a:rPr lang="en-IN" sz="2600" dirty="0"/>
              <a:t>For segmenting each plant from an image K-means clustering algorithm is used. It clusters a pixel as plant or background in the original image.</a:t>
            </a:r>
            <a:endParaRPr lang="en-US" sz="2600" dirty="0"/>
          </a:p>
          <a:p>
            <a:r>
              <a:rPr lang="en-IN" sz="2600" dirty="0"/>
              <a:t>In absence of a plant model or prior knowledge Centroids are calculate from histograms thresholding in the Excess Green colour space. Otsu’s thresholding is used to identify a where R,G&amp;B are components of RGB colour space.</a:t>
            </a:r>
            <a:endParaRPr lang="en-US" sz="2600" dirty="0"/>
          </a:p>
          <a:p>
            <a:r>
              <a:rPr lang="en-IN" sz="2600" dirty="0"/>
              <a:t>In presence of plant appearance model, the available information is use to get more accurate initial cluster centroid. </a:t>
            </a:r>
          </a:p>
          <a:p>
            <a:r>
              <a:rPr lang="en-IN" sz="2600" dirty="0"/>
              <a:t>The initial cluster centroids are found by averaging foreground and background pixels respectively.</a:t>
            </a:r>
            <a:endParaRPr lang="en-US" sz="2600" dirty="0"/>
          </a:p>
          <a:p>
            <a:r>
              <a:rPr lang="en-IN" sz="2600" dirty="0"/>
              <a:t>Subsequently, after the algorithms converges to square box, we find each plant object and output this region.</a:t>
            </a:r>
            <a:endParaRPr lang="en-US" sz="2600" dirty="0"/>
          </a:p>
          <a:p>
            <a:r>
              <a:rPr lang="en-IN" sz="2600" dirty="0"/>
              <a:t>The end result of this process is a collection of rectangular regions of interest, whose union reconstructs the original image.</a:t>
            </a:r>
            <a:endParaRPr lang="en-US" sz="2600" dirty="0"/>
          </a:p>
          <a:p>
            <a:endParaRPr lang="en-IN" sz="2400" dirty="0"/>
          </a:p>
          <a:p>
            <a:endParaRPr lang="en-US" sz="2400" dirty="0"/>
          </a:p>
          <a:p>
            <a:pPr marL="0" indent="0">
              <a:buNone/>
            </a:pPr>
            <a:endParaRPr lang="en-US" dirty="0"/>
          </a:p>
        </p:txBody>
      </p:sp>
    </p:spTree>
    <p:extLst>
      <p:ext uri="{BB962C8B-B14F-4D97-AF65-F5344CB8AC3E}">
        <p14:creationId xmlns:p14="http://schemas.microsoft.com/office/powerpoint/2010/main" val="7395763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115" y="322046"/>
            <a:ext cx="10515600" cy="1040223"/>
          </a:xfrm>
        </p:spPr>
        <p:txBody>
          <a:bodyPr>
            <a:normAutofit fontScale="90000"/>
          </a:bodyPr>
          <a:lstStyle/>
          <a:p>
            <a:r>
              <a:rPr lang="en-US" dirty="0"/>
              <a:t>		 </a:t>
            </a:r>
            <a:br>
              <a:rPr lang="en-US" dirty="0"/>
            </a:br>
            <a:r>
              <a:rPr lang="en-US" dirty="0"/>
              <a:t>		   </a:t>
            </a:r>
            <a:r>
              <a:rPr lang="en-US" sz="3600" b="1" dirty="0"/>
              <a:t>Results from </a:t>
            </a:r>
            <a:r>
              <a:rPr lang="en-US" sz="3600" b="1" dirty="0" err="1"/>
              <a:t>Minnervini’s</a:t>
            </a:r>
            <a:r>
              <a:rPr lang="en-US" sz="3600" b="1" dirty="0"/>
              <a:t> implementation</a:t>
            </a:r>
            <a:br>
              <a:rPr lang="en-US" sz="3600" b="1" dirty="0"/>
            </a:br>
            <a:r>
              <a:rPr lang="en-US" sz="3600" b="1"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2360" y="1795449"/>
            <a:ext cx="2648542" cy="313057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0434" y="1843493"/>
            <a:ext cx="2708998" cy="3082532"/>
          </a:xfrm>
          <a:prstGeom prst="rect">
            <a:avLst/>
          </a:prstGeom>
        </p:spPr>
      </p:pic>
      <p:sp>
        <p:nvSpPr>
          <p:cNvPr id="6" name="Rectangle 5"/>
          <p:cNvSpPr/>
          <p:nvPr/>
        </p:nvSpPr>
        <p:spPr>
          <a:xfrm>
            <a:off x="2422360" y="5221705"/>
            <a:ext cx="2648541" cy="593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Image</a:t>
            </a:r>
          </a:p>
        </p:txBody>
      </p:sp>
      <p:cxnSp>
        <p:nvCxnSpPr>
          <p:cNvPr id="8" name="Straight Arrow Connector 7"/>
          <p:cNvCxnSpPr/>
          <p:nvPr/>
        </p:nvCxnSpPr>
        <p:spPr>
          <a:xfrm>
            <a:off x="5662863" y="3384759"/>
            <a:ext cx="7058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980434" y="5221705"/>
            <a:ext cx="2708998" cy="593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spTree>
    <p:extLst>
      <p:ext uri="{BB962C8B-B14F-4D97-AF65-F5344CB8AC3E}">
        <p14:creationId xmlns:p14="http://schemas.microsoft.com/office/powerpoint/2010/main" val="1515707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838200" y="1235242"/>
            <a:ext cx="10515600" cy="4941721"/>
          </a:xfrm>
        </p:spPr>
        <p:txBody>
          <a:bodyPr/>
          <a:lstStyle/>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8834" y="1520949"/>
            <a:ext cx="2419628" cy="31953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3117" y="1523999"/>
            <a:ext cx="2617642" cy="3195387"/>
          </a:xfrm>
          <a:prstGeom prst="rect">
            <a:avLst/>
          </a:prstGeom>
        </p:spPr>
      </p:pic>
      <p:cxnSp>
        <p:nvCxnSpPr>
          <p:cNvPr id="7" name="Straight Arrow Connector 6"/>
          <p:cNvCxnSpPr/>
          <p:nvPr/>
        </p:nvCxnSpPr>
        <p:spPr>
          <a:xfrm>
            <a:off x="5245768" y="3208421"/>
            <a:ext cx="10427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321815" y="5151395"/>
            <a:ext cx="2419628" cy="593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Image</a:t>
            </a:r>
          </a:p>
        </p:txBody>
      </p:sp>
      <p:sp>
        <p:nvSpPr>
          <p:cNvPr id="9" name="Rectangle 8"/>
          <p:cNvSpPr/>
          <p:nvPr/>
        </p:nvSpPr>
        <p:spPr>
          <a:xfrm>
            <a:off x="7325005" y="5151395"/>
            <a:ext cx="2575754" cy="593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spTree>
    <p:extLst>
      <p:ext uri="{BB962C8B-B14F-4D97-AF65-F5344CB8AC3E}">
        <p14:creationId xmlns:p14="http://schemas.microsoft.com/office/powerpoint/2010/main" val="37471498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6159"/>
          </a:xfrm>
        </p:spPr>
        <p:txBody>
          <a:bodyPr/>
          <a:lstStyle/>
          <a:p>
            <a:r>
              <a:rPr lang="en-US"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5225" y="1599741"/>
            <a:ext cx="3845343" cy="26863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5005" y="1599740"/>
            <a:ext cx="3755327" cy="2686300"/>
          </a:xfrm>
          <a:prstGeom prst="rect">
            <a:avLst/>
          </a:prstGeom>
        </p:spPr>
      </p:pic>
      <p:sp>
        <p:nvSpPr>
          <p:cNvPr id="6" name="Rectangle 5"/>
          <p:cNvSpPr/>
          <p:nvPr/>
        </p:nvSpPr>
        <p:spPr>
          <a:xfrm>
            <a:off x="1705226" y="5151395"/>
            <a:ext cx="3845342" cy="593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Image</a:t>
            </a:r>
          </a:p>
        </p:txBody>
      </p:sp>
      <p:sp>
        <p:nvSpPr>
          <p:cNvPr id="7" name="Rectangle 6"/>
          <p:cNvSpPr/>
          <p:nvPr/>
        </p:nvSpPr>
        <p:spPr>
          <a:xfrm>
            <a:off x="7325004" y="5151395"/>
            <a:ext cx="3755327" cy="593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cxnSp>
        <p:nvCxnSpPr>
          <p:cNvPr id="9" name="Straight Arrow Connector 8"/>
          <p:cNvCxnSpPr/>
          <p:nvPr/>
        </p:nvCxnSpPr>
        <p:spPr>
          <a:xfrm>
            <a:off x="6176211" y="2999874"/>
            <a:ext cx="6898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6819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7097" y="1027906"/>
            <a:ext cx="3029064" cy="3460707"/>
          </a:xfrm>
        </p:spPr>
      </p:pic>
      <p:sp>
        <p:nvSpPr>
          <p:cNvPr id="5" name="Rectangle 4"/>
          <p:cNvSpPr/>
          <p:nvPr/>
        </p:nvSpPr>
        <p:spPr>
          <a:xfrm>
            <a:off x="2017097" y="5151394"/>
            <a:ext cx="3029064" cy="593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Image</a:t>
            </a:r>
          </a:p>
        </p:txBody>
      </p:sp>
      <p:sp>
        <p:nvSpPr>
          <p:cNvPr id="6" name="Rectangle 5"/>
          <p:cNvSpPr/>
          <p:nvPr/>
        </p:nvSpPr>
        <p:spPr>
          <a:xfrm>
            <a:off x="7325005" y="5151395"/>
            <a:ext cx="3038792" cy="593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Image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5005" y="1027906"/>
            <a:ext cx="3038792" cy="3471820"/>
          </a:xfrm>
          <a:prstGeom prst="rect">
            <a:avLst/>
          </a:prstGeom>
        </p:spPr>
      </p:pic>
      <p:cxnSp>
        <p:nvCxnSpPr>
          <p:cNvPr id="9" name="Straight Arrow Connector 8"/>
          <p:cNvCxnSpPr/>
          <p:nvPr/>
        </p:nvCxnSpPr>
        <p:spPr>
          <a:xfrm flipV="1">
            <a:off x="5727032" y="2775284"/>
            <a:ext cx="1042736" cy="16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5332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200" b="1" dirty="0">
                <a:latin typeface="+mn-lt"/>
              </a:rPr>
              <a:t>Deduction from results</a:t>
            </a:r>
            <a:endParaRPr lang="en-US" dirty="0"/>
          </a:p>
        </p:txBody>
      </p:sp>
      <p:sp>
        <p:nvSpPr>
          <p:cNvPr id="3" name="Content Placeholder 2"/>
          <p:cNvSpPr>
            <a:spLocks noGrp="1"/>
          </p:cNvSpPr>
          <p:nvPr>
            <p:ph idx="1"/>
          </p:nvPr>
        </p:nvSpPr>
        <p:spPr>
          <a:xfrm>
            <a:off x="838200" y="2099387"/>
            <a:ext cx="10515600" cy="4077575"/>
          </a:xfrm>
        </p:spPr>
        <p:txBody>
          <a:bodyPr/>
          <a:lstStyle/>
          <a:p>
            <a:pPr marL="514350" indent="-514350">
              <a:buFont typeface="+mj-lt"/>
              <a:buAutoNum type="arabicPeriod"/>
            </a:pPr>
            <a:r>
              <a:rPr lang="en-US" sz="2400" dirty="0"/>
              <a:t>The </a:t>
            </a:r>
            <a:r>
              <a:rPr lang="en-US" sz="2400" dirty="0" err="1"/>
              <a:t>Minnervini’s</a:t>
            </a:r>
            <a:r>
              <a:rPr lang="en-US" sz="2400" dirty="0"/>
              <a:t> implementation gives better results in comparison to other techniques/software currently available.( in case of good quality digital images of plant)</a:t>
            </a:r>
          </a:p>
          <a:p>
            <a:pPr marL="514350" indent="-514350">
              <a:buFont typeface="+mj-lt"/>
              <a:buAutoNum type="arabicPeriod"/>
            </a:pPr>
            <a:r>
              <a:rPr lang="en-US" sz="2400" dirty="0"/>
              <a:t>The software is almost fully automated as the user is only required to enter the number of plant objects initially.</a:t>
            </a:r>
          </a:p>
          <a:p>
            <a:pPr marL="514350" indent="-514350">
              <a:buFont typeface="+mj-lt"/>
              <a:buAutoNum type="arabicPeriod"/>
            </a:pPr>
            <a:r>
              <a:rPr lang="en-US" sz="2400" dirty="0"/>
              <a:t>The software outputs most accurate results if the digital image has contrasting background and foreground pixels values. </a:t>
            </a:r>
          </a:p>
          <a:p>
            <a:pPr marL="514350" indent="-514350">
              <a:buFont typeface="+mj-lt"/>
              <a:buAutoNum type="arabicPeriod"/>
            </a:pPr>
            <a:r>
              <a:rPr lang="en-US" sz="2400" dirty="0"/>
              <a:t>It outputs least accurate results if the plant image has optical reflectivity(For </a:t>
            </a:r>
            <a:r>
              <a:rPr lang="en-US" sz="2400" dirty="0" err="1"/>
              <a:t>eg</a:t>
            </a:r>
            <a:r>
              <a:rPr lang="en-US" sz="2400" dirty="0"/>
              <a:t> floor reflecting sunlight ).</a:t>
            </a:r>
          </a:p>
          <a:p>
            <a:pPr marL="514350" indent="-514350">
              <a:buFont typeface="+mj-lt"/>
              <a:buAutoNum type="arabicPeriod"/>
            </a:pPr>
            <a:endParaRPr lang="en-US" sz="2400" dirty="0"/>
          </a:p>
          <a:p>
            <a:pPr marL="514350" indent="-514350">
              <a:buFont typeface="+mj-lt"/>
              <a:buAutoNum type="arabicPeriod"/>
            </a:pPr>
            <a:endParaRPr lang="en-US" sz="2400" dirty="0"/>
          </a:p>
        </p:txBody>
      </p:sp>
    </p:spTree>
    <p:extLst>
      <p:ext uri="{BB962C8B-B14F-4D97-AF65-F5344CB8AC3E}">
        <p14:creationId xmlns:p14="http://schemas.microsoft.com/office/powerpoint/2010/main" val="2633735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200" b="1" dirty="0">
                <a:latin typeface="+mn-lt"/>
              </a:rPr>
              <a:t>Proposed solution</a:t>
            </a:r>
            <a:endParaRPr lang="en-US" dirty="0"/>
          </a:p>
        </p:txBody>
      </p:sp>
      <p:sp>
        <p:nvSpPr>
          <p:cNvPr id="3" name="Content Placeholder 2"/>
          <p:cNvSpPr>
            <a:spLocks noGrp="1"/>
          </p:cNvSpPr>
          <p:nvPr>
            <p:ph idx="1"/>
          </p:nvPr>
        </p:nvSpPr>
        <p:spPr/>
        <p:txBody>
          <a:bodyPr>
            <a:normAutofit/>
          </a:bodyPr>
          <a:lstStyle/>
          <a:p>
            <a:pPr marL="0" indent="0">
              <a:buNone/>
            </a:pPr>
            <a:endParaRPr lang="en-US" sz="2400" i="1" dirty="0"/>
          </a:p>
          <a:p>
            <a:pPr marL="0" indent="0">
              <a:buNone/>
            </a:pPr>
            <a:r>
              <a:rPr lang="en-US" sz="2400" i="1" dirty="0"/>
              <a:t>To improve accuracy by incorporating texture features from </a:t>
            </a:r>
            <a:r>
              <a:rPr lang="en-US" sz="2400" i="1" dirty="0" err="1"/>
              <a:t>Minnervini’s</a:t>
            </a:r>
            <a:r>
              <a:rPr lang="en-US" sz="2400" i="1" dirty="0"/>
              <a:t> implementation in </a:t>
            </a:r>
            <a:r>
              <a:rPr lang="en-US" sz="2400" i="1" dirty="0" err="1"/>
              <a:t>SegTool</a:t>
            </a:r>
            <a:r>
              <a:rPr lang="en-US" sz="2400" i="1" dirty="0"/>
              <a:t> software(which uses auto-cut).</a:t>
            </a:r>
          </a:p>
          <a:p>
            <a:pPr marL="0" indent="0">
              <a:buNone/>
            </a:pPr>
            <a:endParaRPr lang="en-US" sz="2400" i="1" dirty="0"/>
          </a:p>
          <a:p>
            <a:pPr marL="0" indent="0">
              <a:buNone/>
            </a:pPr>
            <a:r>
              <a:rPr lang="en-US" sz="2400" dirty="0" err="1"/>
              <a:t>SegTool</a:t>
            </a:r>
            <a:r>
              <a:rPr lang="en-US" sz="2400" dirty="0"/>
              <a:t> software uses k-means clustering and watershed segmentation which relies on </a:t>
            </a:r>
            <a:r>
              <a:rPr lang="en-US" sz="2400" dirty="0" err="1"/>
              <a:t>colour</a:t>
            </a:r>
            <a:r>
              <a:rPr lang="en-US" sz="2400" dirty="0"/>
              <a:t> feature of the digital image to detect contour of the object.</a:t>
            </a:r>
          </a:p>
          <a:p>
            <a:pPr marL="0" indent="0">
              <a:buNone/>
            </a:pPr>
            <a:r>
              <a:rPr lang="en-US" sz="2400" dirty="0"/>
              <a:t>We can improve the accuracy of the software if we utilized the texture features extracted from image. Label some pixels as initial foreground and background pixels on the obtained texture features. And then perform segmentation using </a:t>
            </a:r>
            <a:r>
              <a:rPr lang="en-US" sz="2400" dirty="0" err="1"/>
              <a:t>colour</a:t>
            </a:r>
            <a:r>
              <a:rPr lang="en-US" sz="2400" dirty="0"/>
              <a:t> features of the image.</a:t>
            </a:r>
          </a:p>
        </p:txBody>
      </p:sp>
    </p:spTree>
    <p:extLst>
      <p:ext uri="{BB962C8B-B14F-4D97-AF65-F5344CB8AC3E}">
        <p14:creationId xmlns:p14="http://schemas.microsoft.com/office/powerpoint/2010/main" val="3488113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sz="3200" dirty="0"/>
            </a:br>
            <a:r>
              <a:rPr lang="en-US" sz="3200" dirty="0"/>
              <a:t>		</a:t>
            </a:r>
            <a:endParaRPr lang="en-US" dirty="0"/>
          </a:p>
        </p:txBody>
      </p:sp>
      <p:sp>
        <p:nvSpPr>
          <p:cNvPr id="3" name="Content Placeholder 2"/>
          <p:cNvSpPr>
            <a:spLocks noGrp="1"/>
          </p:cNvSpPr>
          <p:nvPr>
            <p:ph idx="1"/>
          </p:nvPr>
        </p:nvSpPr>
        <p:spPr/>
        <p:txBody>
          <a:bodyPr/>
          <a:lstStyle/>
          <a:p>
            <a:pPr marL="0" indent="0">
              <a:buNone/>
            </a:pPr>
            <a:r>
              <a:rPr lang="en-US" dirty="0"/>
              <a:t> </a:t>
            </a:r>
            <a:r>
              <a:rPr lang="en-US" sz="2400" dirty="0"/>
              <a:t>The function is defined as </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2400" dirty="0"/>
              <a:t>where </a:t>
            </a:r>
            <a:r>
              <a:rPr lang="en-US" sz="2400" dirty="0" err="1"/>
              <a:t>spf</a:t>
            </a:r>
            <a:r>
              <a:rPr lang="en-US" sz="2400" dirty="0"/>
              <a:t> is the signed pressure function.</a:t>
            </a:r>
          </a:p>
          <a:p>
            <a:pPr marL="0" indent="0">
              <a:buNone/>
            </a:pPr>
            <a:r>
              <a:rPr lang="el-GR" dirty="0"/>
              <a:t> </a:t>
            </a:r>
            <a:r>
              <a:rPr lang="el-GR" b="1" dirty="0"/>
              <a:t>Φ</a:t>
            </a:r>
            <a:r>
              <a:rPr lang="en-US" b="1" dirty="0"/>
              <a:t>-</a:t>
            </a:r>
            <a:r>
              <a:rPr lang="en-US" dirty="0" err="1"/>
              <a:t>levelset</a:t>
            </a:r>
            <a:r>
              <a:rPr lang="en-US" dirty="0"/>
              <a:t> function</a:t>
            </a:r>
          </a:p>
        </p:txBody>
      </p:sp>
      <p:sp>
        <p:nvSpPr>
          <p:cNvPr id="11" name="Content Placeholder 2"/>
          <p:cNvSpPr txBox="1">
            <a:spLocks/>
          </p:cNvSpPr>
          <p:nvPr/>
        </p:nvSpPr>
        <p:spPr>
          <a:xfrm>
            <a:off x="2004528" y="521231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r>
              <a:rPr lang="en-US" sz="2400"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12" name="Picture 8" descr="http://www4.comp.polyu.edu.hk/~cslzhang/RD/IVC_webpage/index.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645" y="2828407"/>
            <a:ext cx="8010525"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9827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2459"/>
          </a:xfrm>
        </p:spPr>
        <p:txBody>
          <a:bodyPr/>
          <a:lstStyle/>
          <a:p>
            <a:r>
              <a:rPr lang="en-US" dirty="0"/>
              <a:t>   </a:t>
            </a:r>
          </a:p>
        </p:txBody>
      </p:sp>
      <p:sp>
        <p:nvSpPr>
          <p:cNvPr id="3" name="Content Placeholder 2"/>
          <p:cNvSpPr>
            <a:spLocks noGrp="1"/>
          </p:cNvSpPr>
          <p:nvPr>
            <p:ph idx="1"/>
          </p:nvPr>
        </p:nvSpPr>
        <p:spPr>
          <a:xfrm>
            <a:off x="838200" y="821094"/>
            <a:ext cx="10515600" cy="5355869"/>
          </a:xfrm>
        </p:spPr>
        <p:txBody>
          <a:bodyPr>
            <a:normAutofit lnSpcReduction="10000"/>
          </a:bodyPr>
          <a:lstStyle/>
          <a:p>
            <a:pPr marL="0" indent="0">
              <a:buNone/>
            </a:pPr>
            <a:r>
              <a:rPr lang="en-US" dirty="0"/>
              <a:t>			</a:t>
            </a:r>
          </a:p>
          <a:p>
            <a:pPr marL="0" indent="0">
              <a:buNone/>
            </a:pPr>
            <a:endParaRPr lang="en-US" dirty="0"/>
          </a:p>
          <a:p>
            <a:pPr marL="0" indent="0">
              <a:buNone/>
            </a:pPr>
            <a:r>
              <a:rPr lang="en-US" dirty="0"/>
              <a:t>	</a:t>
            </a:r>
          </a:p>
          <a:p>
            <a:pPr marL="0" indent="0">
              <a:buNone/>
            </a:pPr>
            <a:r>
              <a:rPr lang="en-US" dirty="0"/>
              <a:t>	</a:t>
            </a:r>
          </a:p>
          <a:p>
            <a:pPr marL="0" indent="0">
              <a:buNone/>
            </a:pPr>
            <a:r>
              <a:rPr lang="en-US" dirty="0"/>
              <a:t>				***       </a:t>
            </a:r>
            <a:r>
              <a:rPr lang="en-US" sz="3600" b="1" dirty="0"/>
              <a:t>END     ***</a:t>
            </a:r>
          </a:p>
          <a:p>
            <a:pPr marL="0" indent="0">
              <a:buNone/>
            </a:pPr>
            <a:endParaRPr lang="en-US" sz="3600" b="1" dirty="0"/>
          </a:p>
          <a:p>
            <a:pPr marL="0" indent="0">
              <a:buNone/>
            </a:pPr>
            <a:r>
              <a:rPr lang="en-US" sz="3600" b="1" dirty="0"/>
              <a:t>							</a:t>
            </a:r>
          </a:p>
          <a:p>
            <a:pPr marL="0" indent="0">
              <a:buNone/>
            </a:pPr>
            <a:r>
              <a:rPr lang="en-US" sz="3600" b="1" dirty="0"/>
              <a:t>							</a:t>
            </a:r>
            <a:r>
              <a:rPr lang="en-US" sz="3200" b="1" dirty="0"/>
              <a:t>By: Apoorv Tomar</a:t>
            </a:r>
          </a:p>
          <a:p>
            <a:pPr marL="0" indent="0">
              <a:buNone/>
            </a:pPr>
            <a:r>
              <a:rPr lang="en-US" sz="3200" b="1" dirty="0"/>
              <a:t>							</a:t>
            </a:r>
            <a:r>
              <a:rPr lang="en-US" sz="3200" b="1" dirty="0" err="1"/>
              <a:t>B.Tech</a:t>
            </a:r>
            <a:r>
              <a:rPr lang="en-US" sz="3200" b="1" dirty="0"/>
              <a:t>, </a:t>
            </a:r>
            <a:r>
              <a:rPr lang="en-US" sz="3200" b="1" dirty="0" err="1"/>
              <a:t>IIIrd</a:t>
            </a:r>
            <a:r>
              <a:rPr lang="en-US" sz="3200" b="1" dirty="0"/>
              <a:t> Year</a:t>
            </a:r>
            <a:br>
              <a:rPr lang="en-US" sz="3200" b="1" dirty="0"/>
            </a:br>
            <a:r>
              <a:rPr lang="en-US" sz="3200" b="1" dirty="0"/>
              <a:t>							NIT Delhi</a:t>
            </a:r>
            <a:endParaRPr lang="en-US" sz="3200" dirty="0"/>
          </a:p>
        </p:txBody>
      </p:sp>
    </p:spTree>
    <p:extLst>
      <p:ext uri="{BB962C8B-B14F-4D97-AF65-F5344CB8AC3E}">
        <p14:creationId xmlns:p14="http://schemas.microsoft.com/office/powerpoint/2010/main" val="424214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200" b="1" dirty="0"/>
              <a:t>Algorithm Flowchart</a:t>
            </a:r>
            <a:endParaRPr lang="en-US" b="1" dirty="0"/>
          </a:p>
        </p:txBody>
      </p:sp>
      <p:pic>
        <p:nvPicPr>
          <p:cNvPr id="2050" name="Picture 2" descr="http://www4.comp.polyu.edu.hk/~cslzhang/RD/IVC_webpage/ACM_IV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3526" y="2080400"/>
            <a:ext cx="9181322" cy="3210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41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838200" y="625151"/>
            <a:ext cx="10515600" cy="5551812"/>
          </a:xfrm>
        </p:spPr>
        <p:txBody>
          <a:bodyPr>
            <a:normAutofit/>
          </a:bodyPr>
          <a:lstStyle/>
          <a:p>
            <a:pPr marL="0" indent="0">
              <a:buNone/>
            </a:pPr>
            <a:endParaRPr lang="en-US" sz="2400" b="1" dirty="0"/>
          </a:p>
          <a:p>
            <a:pPr marL="0" indent="0">
              <a:buNone/>
            </a:pPr>
            <a:r>
              <a:rPr lang="en-US" sz="2400" b="1" dirty="0"/>
              <a:t>Advantage </a:t>
            </a:r>
          </a:p>
          <a:p>
            <a:pPr marL="0" indent="0">
              <a:buNone/>
            </a:pPr>
            <a:endParaRPr lang="en-US" sz="2400" b="1" dirty="0"/>
          </a:p>
          <a:p>
            <a:r>
              <a:rPr lang="en-US" sz="2400" dirty="0"/>
              <a:t>Complex image data can be used if prior knowledge is trained into the software.</a:t>
            </a:r>
          </a:p>
          <a:p>
            <a:pPr marL="0" indent="0">
              <a:buNone/>
            </a:pPr>
            <a:endParaRPr lang="en-US" sz="2400" dirty="0"/>
          </a:p>
          <a:p>
            <a:pPr marL="0" indent="0">
              <a:buNone/>
            </a:pPr>
            <a:r>
              <a:rPr lang="en-US" sz="2400" b="1" dirty="0"/>
              <a:t>Disadvantages</a:t>
            </a:r>
          </a:p>
          <a:p>
            <a:pPr marL="0" indent="0">
              <a:buNone/>
            </a:pPr>
            <a:endParaRPr lang="en-US" sz="2400" b="1" dirty="0"/>
          </a:p>
          <a:p>
            <a:r>
              <a:rPr lang="en-US" sz="2400" dirty="0"/>
              <a:t>The technique is not fully automated, it requires user interaction.</a:t>
            </a:r>
          </a:p>
          <a:p>
            <a:r>
              <a:rPr lang="en-US" sz="2400" dirty="0"/>
              <a:t>It requires prior knowledge to successfully detect contour in image.</a:t>
            </a:r>
          </a:p>
          <a:p>
            <a:pPr marL="0" indent="0">
              <a:buNone/>
            </a:pPr>
            <a:endParaRPr lang="en-US" sz="2400" dirty="0"/>
          </a:p>
          <a:p>
            <a:pPr marL="0" indent="0">
              <a:buNone/>
            </a:pPr>
            <a:endParaRPr lang="en-US" sz="2400" dirty="0"/>
          </a:p>
          <a:p>
            <a:pPr marL="0" indent="0">
              <a:buNone/>
            </a:pPr>
            <a:endParaRPr lang="en-US" sz="2400" b="1" dirty="0"/>
          </a:p>
        </p:txBody>
      </p:sp>
    </p:spTree>
    <p:extLst>
      <p:ext uri="{BB962C8B-B14F-4D97-AF65-F5344CB8AC3E}">
        <p14:creationId xmlns:p14="http://schemas.microsoft.com/office/powerpoint/2010/main" val="594026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200" b="1" dirty="0">
                <a:latin typeface="+mn-lt"/>
              </a:rPr>
              <a:t>Results</a:t>
            </a:r>
            <a:br>
              <a:rPr lang="en-US" sz="3200" b="1" dirty="0"/>
            </a:b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2116" y="1690688"/>
            <a:ext cx="6388537" cy="4789577"/>
          </a:xfrm>
        </p:spPr>
      </p:pic>
    </p:spTree>
    <p:extLst>
      <p:ext uri="{BB962C8B-B14F-4D97-AF65-F5344CB8AC3E}">
        <p14:creationId xmlns:p14="http://schemas.microsoft.com/office/powerpoint/2010/main" val="3053174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1679</Words>
  <Application>Microsoft Office PowerPoint</Application>
  <PresentationFormat>Widescreen</PresentationFormat>
  <Paragraphs>250</Paragraphs>
  <Slides>60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Calibri Light</vt:lpstr>
      <vt:lpstr>Office Theme</vt:lpstr>
      <vt:lpstr>Comparative Study Of Image Segmentation Algorithms</vt:lpstr>
      <vt:lpstr>                    What is Image Segmentation</vt:lpstr>
      <vt:lpstr>     Premise</vt:lpstr>
      <vt:lpstr>   Algorithms used for edge detection</vt:lpstr>
      <vt:lpstr>               Active Contour segmentation</vt:lpstr>
      <vt:lpstr>    </vt:lpstr>
      <vt:lpstr>    Algorithm Flowchart</vt:lpstr>
      <vt:lpstr> </vt:lpstr>
      <vt:lpstr>            Results </vt:lpstr>
      <vt:lpstr> </vt:lpstr>
      <vt:lpstr>PowerPoint Presentation</vt:lpstr>
      <vt:lpstr> </vt:lpstr>
      <vt:lpstr>   Otsu’s Method</vt:lpstr>
      <vt:lpstr>  </vt:lpstr>
      <vt:lpstr>      Graph Cut Segmentation</vt:lpstr>
      <vt:lpstr>  </vt:lpstr>
      <vt:lpstr>    K means clustering</vt:lpstr>
      <vt:lpstr>    Algorithm flowchart</vt:lpstr>
      <vt:lpstr>   </vt:lpstr>
      <vt:lpstr>        Combined results from k-means clustering and Grab-cut       algorithm implemented in SegTool  </vt:lpstr>
      <vt:lpstr> </vt:lpstr>
      <vt:lpstr> </vt:lpstr>
      <vt:lpstr> </vt:lpstr>
      <vt:lpstr> </vt:lpstr>
      <vt:lpstr> </vt:lpstr>
      <vt:lpstr> </vt:lpstr>
      <vt:lpstr> </vt:lpstr>
      <vt:lpstr>     Watershed Segmentation        </vt:lpstr>
      <vt:lpstr> </vt:lpstr>
      <vt:lpstr> </vt:lpstr>
      <vt:lpstr> </vt:lpstr>
      <vt:lpstr> </vt:lpstr>
      <vt:lpstr> </vt:lpstr>
      <vt:lpstr> </vt:lpstr>
      <vt:lpstr> </vt:lpstr>
      <vt:lpstr> </vt:lpstr>
      <vt:lpstr> </vt:lpstr>
      <vt:lpstr>                              CASE STUDY      Minnervini’s Proposed Segmentation Algorithm</vt:lpstr>
      <vt:lpstr>Summary</vt:lpstr>
      <vt:lpstr>Steps</vt:lpstr>
      <vt:lpstr>Some Key Features </vt:lpstr>
      <vt:lpstr>  Image based features </vt:lpstr>
      <vt:lpstr>Texture features from dataset</vt:lpstr>
      <vt:lpstr> </vt:lpstr>
      <vt:lpstr>  </vt:lpstr>
      <vt:lpstr>  </vt:lpstr>
      <vt:lpstr>  </vt:lpstr>
      <vt:lpstr>  </vt:lpstr>
      <vt:lpstr>  </vt:lpstr>
      <vt:lpstr>  </vt:lpstr>
      <vt:lpstr>       Gaussian Mixture Model</vt:lpstr>
      <vt:lpstr>   Difference of Gaussians filter</vt:lpstr>
      <vt:lpstr>  Plant Localization</vt:lpstr>
      <vt:lpstr>         Results from Minnervini’s implementation   </vt:lpstr>
      <vt:lpstr> </vt:lpstr>
      <vt:lpstr> </vt:lpstr>
      <vt:lpstr> </vt:lpstr>
      <vt:lpstr>    Deduction from results</vt:lpstr>
      <vt:lpstr>        Proposed solution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Study Of Image Segmentation</dc:title>
  <dc:creator>Apoorv Tomar</dc:creator>
  <cp:lastModifiedBy>Apoorv Tomar</cp:lastModifiedBy>
  <cp:revision>59</cp:revision>
  <dcterms:created xsi:type="dcterms:W3CDTF">2016-07-28T07:14:59Z</dcterms:created>
  <dcterms:modified xsi:type="dcterms:W3CDTF">2017-01-20T08:08:31Z</dcterms:modified>
</cp:coreProperties>
</file>