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6" r:id="rId3"/>
    <p:sldId id="441" r:id="rId5"/>
    <p:sldId id="442" r:id="rId6"/>
    <p:sldId id="842" r:id="rId7"/>
    <p:sldId id="290" r:id="rId8"/>
    <p:sldId id="853" r:id="rId9"/>
    <p:sldId id="854" r:id="rId10"/>
    <p:sldId id="855" r:id="rId11"/>
    <p:sldId id="856" r:id="rId12"/>
    <p:sldId id="858" r:id="rId13"/>
    <p:sldId id="834" r:id="rId14"/>
    <p:sldId id="464" r:id="rId15"/>
    <p:sldId id="832" r:id="rId16"/>
    <p:sldId id="833" r:id="rId17"/>
    <p:sldId id="857" r:id="rId18"/>
    <p:sldId id="454" r:id="rId19"/>
    <p:sldId id="45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2F2F2"/>
    <a:srgbClr val="7D1B4A"/>
    <a:srgbClr val="000000"/>
    <a:srgbClr val="5A82CB"/>
    <a:srgbClr val="ACD6E2"/>
    <a:srgbClr val="888BA7"/>
    <a:srgbClr val="FFD966"/>
    <a:srgbClr val="C5E0B4"/>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80" autoAdjust="0"/>
  </p:normalViewPr>
  <p:slideViewPr>
    <p:cSldViewPr snapToGrid="0">
      <p:cViewPr varScale="1">
        <p:scale>
          <a:sx n="88" d="100"/>
          <a:sy n="88" d="100"/>
        </p:scale>
        <p:origin x="692"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14732-AD2A-4D9E-879A-338BB8521B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73CEE-8956-499B-AD00-D19C3FE0CD7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水平集方法隐式表示曲线，模型预测的结果是定义在顶点上的水平集值。曲线通过零水平集隐式表示。可通过一些后处理方法提取零水平集，得到预期曲线。</a:t>
            </a:r>
            <a:endParaRPr lang="zh-CN" altLang="en-US">
              <a:sym typeface="+mn-ea"/>
            </a:endParaRPr>
          </a:p>
          <a:p>
            <a:r>
              <a:rPr lang="zh-CN" altLang="en-US">
                <a:sym typeface="+mn-ea"/>
              </a:rPr>
              <a:t>水平集可以自然地处理曲线设计过程中的流形约束，并保证曲线的光滑性和连续性。</a:t>
            </a:r>
            <a:endParaRPr lang="zh-CN" altLang="en-US"/>
          </a:p>
          <a:p>
            <a:endParaRPr lang="zh-CN" altLang="en-US"/>
          </a:p>
          <a:p>
            <a:r>
              <a:rPr lang="zh-CN" altLang="en-US">
                <a:sym typeface="+mn-ea"/>
              </a:rPr>
              <a:t>输入的数据为预处理之后的网格顶点特征，通过卷积、池化和残差连接来获取输入数据多层次的特征，并以此预测出水平集值。</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针对第一个问题：</a:t>
            </a:r>
            <a:r>
              <a:rPr lang="zh-CN" altLang="en-US" kern="100" dirty="0">
                <a:latin typeface="宋体" panose="02010600030101010101" pitchFamily="2" charset="-122"/>
                <a:ea typeface="宋体" panose="02010600030101010101" pitchFamily="2" charset="-122"/>
                <a:sym typeface="+mn-ea"/>
              </a:rPr>
              <a:t>如何提高曲线设计的效率，并提高算法对质量较差的网格进行曲线设计的鲁棒性和准确性？</a:t>
            </a:r>
            <a:endParaRPr lang="zh-CN" altLang="en-US" kern="100" dirty="0">
              <a:latin typeface="宋体" panose="02010600030101010101" pitchFamily="2" charset="-122"/>
              <a:ea typeface="宋体" panose="02010600030101010101" pitchFamily="2" charset="-122"/>
              <a:sym typeface="+mn-ea"/>
            </a:endParaRPr>
          </a:p>
          <a:p>
            <a:r>
              <a:rPr lang="zh-CN" altLang="en-US" kern="100" dirty="0">
                <a:latin typeface="宋体" panose="02010600030101010101" pitchFamily="2" charset="-122"/>
                <a:ea typeface="宋体" panose="02010600030101010101" pitchFamily="2" charset="-122"/>
                <a:sym typeface="+mn-ea"/>
              </a:rPr>
              <a:t>使用机器学习模型来进行曲线的设计，对于训练好的模型，只需一次前向过程即可得到满足约束的曲线，避免了数值方法多次迭代，耗时的问题</a:t>
            </a:r>
            <a:endParaRPr lang="zh-CN" altLang="en-US" kern="100" dirty="0">
              <a:latin typeface="宋体" panose="02010600030101010101" pitchFamily="2" charset="-122"/>
              <a:ea typeface="宋体" panose="02010600030101010101" pitchFamily="2" charset="-122"/>
              <a:sym typeface="+mn-ea"/>
            </a:endParaRPr>
          </a:p>
          <a:p>
            <a:r>
              <a:rPr lang="zh-CN" altLang="en-US" kern="100" dirty="0">
                <a:latin typeface="宋体" panose="02010600030101010101" pitchFamily="2" charset="-122"/>
                <a:ea typeface="宋体" panose="02010600030101010101" pitchFamily="2" charset="-122"/>
                <a:sym typeface="+mn-ea"/>
              </a:rPr>
              <a:t>使用</a:t>
            </a:r>
            <a:r>
              <a:rPr lang="en-US" altLang="zh-CN" kern="100" dirty="0">
                <a:latin typeface="宋体" panose="02010600030101010101" pitchFamily="2" charset="-122"/>
                <a:ea typeface="宋体" panose="02010600030101010101" pitchFamily="2" charset="-122"/>
                <a:sym typeface="+mn-ea"/>
              </a:rPr>
              <a:t>Unet</a:t>
            </a:r>
            <a:r>
              <a:rPr lang="zh-CN" altLang="en-US" kern="100" dirty="0">
                <a:latin typeface="宋体" panose="02010600030101010101" pitchFamily="2" charset="-122"/>
                <a:ea typeface="宋体" panose="02010600030101010101" pitchFamily="2" charset="-122"/>
                <a:sym typeface="+mn-ea"/>
              </a:rPr>
              <a:t>架构，结合残差连接可以获取输入的多层次的特征，对质量较差的网格有更好的鲁棒性。</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针对第二个问题：</a:t>
            </a:r>
            <a:r>
              <a:rPr lang="zh-CN" altLang="en-US" kern="100" dirty="0">
                <a:latin typeface="宋体" panose="02010600030101010101" pitchFamily="2" charset="-122"/>
                <a:ea typeface="宋体" panose="02010600030101010101" pitchFamily="2" charset="-122"/>
                <a:sym typeface="+mn-ea"/>
              </a:rPr>
              <a:t>如何对曲线生成进行几何约束？</a:t>
            </a:r>
            <a:endParaRPr lang="zh-CN" altLang="en-US" kern="100" dirty="0">
              <a:latin typeface="宋体" panose="02010600030101010101" pitchFamily="2" charset="-122"/>
              <a:ea typeface="宋体" panose="02010600030101010101" pitchFamily="2" charset="-122"/>
              <a:sym typeface="+mn-ea"/>
            </a:endParaRPr>
          </a:p>
          <a:p>
            <a:r>
              <a:rPr lang="zh-CN" altLang="en-US" kern="100" dirty="0">
                <a:latin typeface="宋体" panose="02010600030101010101" pitchFamily="2" charset="-122"/>
                <a:ea typeface="宋体" panose="02010600030101010101" pitchFamily="2" charset="-122"/>
                <a:sym typeface="+mn-ea"/>
              </a:rPr>
              <a:t>通过两方面对曲线进行几何</a:t>
            </a:r>
            <a:r>
              <a:rPr lang="zh-CN" altLang="en-US" kern="100" dirty="0">
                <a:latin typeface="宋体" panose="02010600030101010101" pitchFamily="2" charset="-122"/>
                <a:ea typeface="宋体" panose="02010600030101010101" pitchFamily="2" charset="-122"/>
                <a:sym typeface="+mn-ea"/>
              </a:rPr>
              <a:t>控制</a:t>
            </a:r>
            <a:endParaRPr lang="zh-CN" altLang="en-US" kern="100" dirty="0">
              <a:latin typeface="宋体" panose="02010600030101010101" pitchFamily="2" charset="-122"/>
              <a:ea typeface="宋体" panose="02010600030101010101" pitchFamily="2" charset="-122"/>
              <a:sym typeface="+mn-ea"/>
            </a:endParaRPr>
          </a:p>
          <a:p>
            <a:r>
              <a:rPr lang="en-US" altLang="zh-CN" kern="100" dirty="0">
                <a:latin typeface="宋体" panose="02010600030101010101" pitchFamily="2" charset="-122"/>
                <a:ea typeface="宋体" panose="02010600030101010101" pitchFamily="2" charset="-122"/>
                <a:sym typeface="+mn-ea"/>
              </a:rPr>
              <a:t>1. </a:t>
            </a:r>
            <a:r>
              <a:rPr lang="zh-CN" altLang="en-US" kern="100" dirty="0">
                <a:latin typeface="宋体" panose="02010600030101010101" pitchFamily="2" charset="-122"/>
                <a:ea typeface="宋体" panose="02010600030101010101" pitchFamily="2" charset="-122"/>
                <a:sym typeface="+mn-ea"/>
              </a:rPr>
              <a:t>将用户指定的约束转换为网格的特征，输入模型进行</a:t>
            </a:r>
            <a:r>
              <a:rPr lang="zh-CN" altLang="en-US" kern="100" dirty="0">
                <a:latin typeface="宋体" panose="02010600030101010101" pitchFamily="2" charset="-122"/>
                <a:ea typeface="宋体" panose="02010600030101010101" pitchFamily="2" charset="-122"/>
                <a:sym typeface="+mn-ea"/>
              </a:rPr>
              <a:t>卷积</a:t>
            </a:r>
            <a:endParaRPr lang="zh-CN" altLang="en-US" kern="100" dirty="0">
              <a:latin typeface="宋体" panose="02010600030101010101" pitchFamily="2" charset="-122"/>
              <a:ea typeface="宋体" panose="02010600030101010101" pitchFamily="2" charset="-122"/>
              <a:sym typeface="+mn-ea"/>
            </a:endParaRPr>
          </a:p>
          <a:p>
            <a:r>
              <a:rPr lang="en-US" altLang="zh-CN" kern="100" dirty="0">
                <a:latin typeface="宋体" panose="02010600030101010101" pitchFamily="2" charset="-122"/>
                <a:ea typeface="宋体" panose="02010600030101010101" pitchFamily="2" charset="-122"/>
                <a:sym typeface="+mn-ea"/>
              </a:rPr>
              <a:t>2. </a:t>
            </a:r>
            <a:r>
              <a:rPr lang="zh-CN" altLang="en-US" kern="100" dirty="0">
                <a:latin typeface="宋体" panose="02010600030101010101" pitchFamily="2" charset="-122"/>
                <a:ea typeface="宋体" panose="02010600030101010101" pitchFamily="2" charset="-122"/>
                <a:sym typeface="+mn-ea"/>
              </a:rPr>
              <a:t>设计相应的几何约束项，在训练模型</a:t>
            </a:r>
            <a:endParaRPr lang="zh-CN" altLang="en-US" kern="100" dirty="0">
              <a:latin typeface="宋体" panose="02010600030101010101" pitchFamily="2" charset="-122"/>
              <a:ea typeface="宋体" panose="02010600030101010101" pitchFamily="2" charset="-122"/>
              <a:sym typeface="+mn-ea"/>
            </a:endParaRPr>
          </a:p>
          <a:p>
            <a:r>
              <a:rPr lang="zh-CN" altLang="en-US">
                <a:sym typeface="+mn-ea"/>
              </a:rPr>
              <a:t>因为本研究提出的基于图神经网络的方法不涉及到对输入网格的迭代优化过程，因此，为了能够使用户指定的外部约束起作用，通过预处理过程将用户指定约束转换为网格的特征，</a:t>
            </a:r>
            <a:endParaRPr lang="zh-CN" altLang="en-US">
              <a:sym typeface="+mn-ea"/>
            </a:endParaRPr>
          </a:p>
          <a:p>
            <a:r>
              <a:rPr lang="zh-CN" altLang="en-US" dirty="0"/>
              <a:t>并结合损失函数中的几何约束项，来训练模型</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通过立方复形，定义过滤，随着过滤的阈值（参数）增大，可以捕获不同维度拓扑特征诞生和死亡。</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持续图表并不适合单次预测输出结果的神经网络模型的训练，更适合于多次迭代的算法或神经网络</a:t>
            </a:r>
            <a:endParaRPr lang="zh-CN" altLang="en-US" dirty="0"/>
          </a:p>
          <a:p>
            <a:r>
              <a:rPr lang="zh-CN" altLang="en-US" dirty="0"/>
              <a:t>因此将其转换为向量化的持续图</a:t>
            </a:r>
            <a:r>
              <a:rPr lang="en-US" altLang="zh-CN" dirty="0"/>
              <a:t>PI</a:t>
            </a:r>
            <a:r>
              <a:rPr lang="zh-CN" altLang="en-US" dirty="0"/>
              <a:t>，作为神经网络的输入，并设计相应的损失函数，用于使网络学习如何使预测的结果保持隐式曲线的初始拓扑特征。</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该问题广泛应用于计算机图形学、数值仿真、医学图像处理等领域，尤其在三维建模和形状优化中具有重要意义。</a:t>
            </a:r>
            <a:endParaRPr lang="en-US" altLang="zh-CN" dirty="0"/>
          </a:p>
          <a:p>
            <a:r>
              <a:rPr lang="zh-CN" altLang="en-US" dirty="0">
                <a:latin typeface="宋体" panose="02010600030101010101" pitchFamily="2" charset="-122"/>
                <a:ea typeface="宋体" panose="02010600030101010101" pitchFamily="2" charset="-122"/>
              </a:rPr>
              <a:t>离散曲面上的曲线设计是指在离散化的几何网格（如三角网格）上生成符合特定几何和拓扑约束的曲线。涉及如何在有限的离散点和连接边上构造光滑且具有期望形状的曲线</a:t>
            </a:r>
            <a:endParaRPr lang="zh-CN" altLang="en-US" dirty="0"/>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基于这两点，简要介绍一下相关</a:t>
            </a:r>
            <a:r>
              <a:rPr lang="zh-CN" altLang="en-US" dirty="0"/>
              <a:t>工作</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由于目标函数对顶点的二阶导数是非凸的，</a:t>
            </a:r>
            <a:r>
              <a:rPr lang="en-US" altLang="zh-CN" dirty="0"/>
              <a:t>hession</a:t>
            </a:r>
            <a:r>
              <a:rPr lang="zh-CN" altLang="en-US" dirty="0"/>
              <a:t>矩阵可能是不定的（存在负特征值），导致优化过程不稳定，作者将其投影到最近的半正定矩阵（即将负的特征值置为零）来使</a:t>
            </a:r>
            <a:r>
              <a:rPr lang="zh-CN" altLang="en-US"/>
              <a:t>矩阵更稳定，可以用于优化算法中。</a:t>
            </a:r>
            <a:endParaRPr lang="zh-CN" altLang="en-US"/>
          </a:p>
          <a:p>
            <a:r>
              <a:rPr lang="zh-CN" altLang="en-US"/>
              <a:t>使用</a:t>
            </a:r>
            <a:r>
              <a:rPr lang="en-US" altLang="zh-CN"/>
              <a:t>L-M</a:t>
            </a:r>
            <a:r>
              <a:rPr lang="zh-CN" altLang="en-US"/>
              <a:t>算法（列文伯格</a:t>
            </a:r>
            <a:r>
              <a:rPr lang="en-US" altLang="en-US"/>
              <a:t>-</a:t>
            </a:r>
            <a:r>
              <a:rPr lang="zh-CN" altLang="en-US"/>
              <a:t>马夸尔特法</a:t>
            </a:r>
            <a:r>
              <a:rPr lang="zh-CN" altLang="en-US" b="1"/>
              <a:t>）</a:t>
            </a:r>
            <a:r>
              <a:rPr lang="zh-CN" altLang="en-US"/>
              <a:t>，使得优化过程更加稳定，收敛速度接近二次收敛，并且与传统的梯度下降方法相比，效果更好。</a:t>
            </a:r>
            <a:endParaRPr lang="zh-CN" altLang="en-US"/>
          </a:p>
          <a:p>
            <a:r>
              <a:rPr lang="zh-CN" altLang="en-US"/>
              <a:t>使用窄带加速，来减少</a:t>
            </a:r>
            <a:r>
              <a:rPr lang="zh-CN" altLang="en-US"/>
              <a:t>计算量</a:t>
            </a:r>
            <a:endParaRPr lang="zh-CN" altLang="en-US"/>
          </a:p>
          <a:p>
            <a:r>
              <a:rPr lang="zh-CN" altLang="en-US"/>
              <a:t>但是没有涉及到对优化过程中曲线拓扑的控制，且在处理接近退化的网格时会出现数值</a:t>
            </a:r>
            <a:r>
              <a:rPr lang="zh-CN" altLang="en-US"/>
              <a:t>问题。</a:t>
            </a:r>
            <a:endParaRPr lang="zh-CN" altLang="en-US"/>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这种方法类似于</a:t>
            </a:r>
            <a:r>
              <a:rPr lang="en-US" altLang="zh-CN"/>
              <a:t>b</a:t>
            </a:r>
            <a:r>
              <a:rPr lang="zh-CN" altLang="en-US"/>
              <a:t>样条方法在流形空间中的扩展，对于复杂的曲线，需要大量的控制点，</a:t>
            </a:r>
            <a:r>
              <a:rPr lang="en-US" altLang="en-US"/>
              <a:t> </a:t>
            </a:r>
            <a:r>
              <a:rPr lang="zh-CN" altLang="en-US"/>
              <a:t>如果能量函数不是凸函数，</a:t>
            </a:r>
            <a:r>
              <a:rPr lang="en-US" altLang="en-US"/>
              <a:t>RCM </a:t>
            </a:r>
            <a:r>
              <a:rPr lang="zh-CN" altLang="en-US"/>
              <a:t>方法可能不收敛</a:t>
            </a:r>
            <a:endParaRPr lang="zh-CN" altLang="en-US"/>
          </a:p>
          <a:p>
            <a:r>
              <a:rPr lang="zh-CN" altLang="en-US"/>
              <a:t>基于黎曼度量的方法首先将欧几里得空间中的仿射加权平均扩展到流形空间，使用黎曼质心来定义一组点在流形上的几何中心。黎曼质心是通过最小化点集到几何中心的测地线距离计算得出的，它能更自然地处理流形上的几何关系。接下来，利用黎曼质心生成样条曲线，作为曲线优化的初始形状。最后，通过数值优化方法，进一步调整黎曼质心的位置，优化曲线的形状，确保曲线满足给定的几何和拓扑约束</a:t>
            </a:r>
            <a:endParaRPr lang="zh-CN" altLang="en-US"/>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a:t>1. </a:t>
            </a:r>
            <a:r>
              <a:rPr lang="zh-CN" altLang="en-US"/>
              <a:t>预测的路径不能穿过</a:t>
            </a:r>
            <a:r>
              <a:rPr lang="en-US" altLang="en-US"/>
              <a:t>face</a:t>
            </a:r>
            <a:r>
              <a:rPr lang="zh-CN" altLang="en-US"/>
              <a:t>，只能在</a:t>
            </a:r>
            <a:r>
              <a:rPr lang="en-US" altLang="en-US"/>
              <a:t>edge</a:t>
            </a:r>
            <a:r>
              <a:rPr lang="zh-CN" altLang="en-US"/>
              <a:t>上。相当于有</a:t>
            </a:r>
            <a:r>
              <a:rPr lang="en-US" altLang="en-US"/>
              <a:t>learning</a:t>
            </a:r>
            <a:r>
              <a:rPr lang="zh-CN" altLang="en-US"/>
              <a:t>方式查找图中两点最短路径。</a:t>
            </a:r>
            <a:endParaRPr lang="zh-CN" altLang="en-US"/>
          </a:p>
          <a:p>
            <a:r>
              <a:rPr lang="en-US" altLang="en-US"/>
              <a:t>2. </a:t>
            </a:r>
            <a:r>
              <a:rPr lang="zh-CN" altLang="en-US"/>
              <a:t>预测的准确性不高，测地路径长度误差接近</a:t>
            </a:r>
            <a:r>
              <a:rPr lang="en-US" altLang="en-US"/>
              <a:t>20%</a:t>
            </a:r>
            <a:r>
              <a:rPr lang="zh-CN" altLang="en-US"/>
              <a:t>（小于</a:t>
            </a:r>
            <a:r>
              <a:rPr lang="en-US" altLang="en-US"/>
              <a:t>5%</a:t>
            </a:r>
            <a:r>
              <a:rPr lang="zh-CN" altLang="en-US"/>
              <a:t>是可以的，比较好）</a:t>
            </a:r>
            <a:endParaRPr lang="zh-CN" altLang="en-US"/>
          </a:p>
          <a:p>
            <a:endParaRPr lang="zh-CN" altLang="en-US"/>
          </a:p>
          <a:p>
            <a:r>
              <a:rPr lang="zh-CN" altLang="en-US"/>
              <a:t>预测的路径偏离目标点，甚至在节点周围形成循环，从而使路径失效。引入了一种路径描述符来编码路径的前缀，即从起点到当前节点的路径信息。</a:t>
            </a:r>
            <a:endParaRPr lang="zh-CN" altLang="en-US"/>
          </a:p>
          <a:p>
            <a:r>
              <a:rPr lang="zh-CN" altLang="en-US"/>
              <a:t>在路径预测过程中使用动量公式来确保路径的方向正确，避免产生不合理的路径预测。特别是，目标是确保路径预测不受回路或错误方向向量的影响。</a:t>
            </a:r>
            <a:endParaRPr lang="zh-CN" altLang="en-US"/>
          </a:p>
          <a:p>
            <a:endParaRPr lang="zh-CN" altLang="en-US"/>
          </a:p>
          <a:p>
            <a:r>
              <a:rPr lang="zh-CN" altLang="en-US"/>
              <a:t>利用余弦相似度特征来捕捉路径方向及其与起点和终点之间的方向向量的对齐。选择余弦相似度最大的点。</a:t>
            </a:r>
            <a:endParaRPr lang="zh-CN" altLang="en-US"/>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173CEE-8956-499B-AD00-D19C3FE0CD7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nvSpPr>
        <p:spPr bwMode="auto">
          <a:xfrm>
            <a:off x="3275635" y="0"/>
            <a:ext cx="5405377" cy="6858000"/>
          </a:xfrm>
          <a:prstGeom prst="rect">
            <a:avLst/>
          </a:prstGeom>
          <a:solidFill>
            <a:srgbClr val="2F5597"/>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endParaRPr>
          </a:p>
        </p:txBody>
      </p:sp>
      <p:sp>
        <p:nvSpPr>
          <p:cNvPr id="3" name="矩形 2"/>
          <p:cNvSpPr/>
          <p:nvPr/>
        </p:nvSpPr>
        <p:spPr>
          <a:xfrm>
            <a:off x="1030147" y="934655"/>
            <a:ext cx="10131706" cy="4988689"/>
          </a:xfrm>
          <a:prstGeom prst="rect">
            <a:avLst/>
          </a:prstGeom>
          <a:solidFill>
            <a:schemeClr val="bg1"/>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378293" y="2046974"/>
            <a:ext cx="9435414" cy="1568450"/>
          </a:xfrm>
          <a:prstGeom prst="rect">
            <a:avLst/>
          </a:prstGeom>
          <a:solidFill>
            <a:srgbClr val="FFFFFF"/>
          </a:solidFill>
          <a:ln>
            <a:noFill/>
          </a:ln>
        </p:spPr>
        <p:txBody>
          <a:bodyPr wrap="square" rtlCol="0">
            <a:spAutoFit/>
          </a:bodyPr>
          <a:lstStyle/>
          <a:p>
            <a:pPr algn="ctr"/>
            <a:r>
              <a:rPr lang="zh-CN" altLang="en-US" sz="4800" b="1"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sym typeface="+mn-ea"/>
              </a:rPr>
              <a:t>基于图神经网络的离散曲面的曲线设计方法研究</a:t>
            </a:r>
            <a:endParaRPr lang="zh-CN" altLang="en-US" sz="4800" dirty="0">
              <a:solidFill>
                <a:srgbClr val="015891"/>
              </a:solidFill>
              <a:latin typeface="黑体" panose="02010609060101010101" pitchFamily="49" charset="-122"/>
              <a:ea typeface="黑体" panose="02010609060101010101" pitchFamily="49" charset="-122"/>
              <a:cs typeface="字魂35号-经典雅黑" panose="02000000000000000000" charset="-122"/>
            </a:endParaRPr>
          </a:p>
        </p:txBody>
      </p:sp>
      <p:sp>
        <p:nvSpPr>
          <p:cNvPr id="13" name="文本框 12"/>
          <p:cNvSpPr txBox="1"/>
          <p:nvPr/>
        </p:nvSpPr>
        <p:spPr>
          <a:xfrm>
            <a:off x="4549565" y="3616634"/>
            <a:ext cx="2883776" cy="830997"/>
          </a:xfrm>
          <a:prstGeom prst="rect">
            <a:avLst/>
          </a:prstGeom>
          <a:noFill/>
          <a:ln>
            <a:noFill/>
          </a:ln>
        </p:spPr>
        <p:txBody>
          <a:bodyPr wrap="square" rtlCol="0">
            <a:spAutoFit/>
          </a:bodyPr>
          <a:lstStyle/>
          <a:p>
            <a:pPr algn="dist"/>
            <a:r>
              <a:rPr lang="zh-CN" altLang="en-US" sz="4800" b="1" dirty="0">
                <a:solidFill>
                  <a:srgbClr val="015891"/>
                </a:solidFill>
                <a:latin typeface="黑体" panose="02010609060101010101" pitchFamily="49" charset="-122"/>
                <a:ea typeface="黑体" panose="02010609060101010101" pitchFamily="49" charset="-122"/>
                <a:cs typeface="字魂35号-经典雅黑" panose="02000000000000000000" charset="-122"/>
              </a:rPr>
              <a:t>开题报告</a:t>
            </a:r>
            <a:endParaRPr lang="en-US" altLang="zh-CN" sz="4800" b="1" dirty="0">
              <a:solidFill>
                <a:srgbClr val="015891"/>
              </a:solidFill>
              <a:latin typeface="黑体" panose="02010609060101010101" pitchFamily="49" charset="-122"/>
              <a:ea typeface="黑体" panose="02010609060101010101" pitchFamily="49" charset="-122"/>
              <a:cs typeface="字魂35号-经典雅黑" panose="02000000000000000000" charset="-122"/>
            </a:endParaRPr>
          </a:p>
        </p:txBody>
      </p:sp>
      <p:sp>
        <p:nvSpPr>
          <p:cNvPr id="15" name="矩形 14"/>
          <p:cNvSpPr/>
          <p:nvPr/>
        </p:nvSpPr>
        <p:spPr>
          <a:xfrm>
            <a:off x="3152388" y="4803173"/>
            <a:ext cx="5678131" cy="398780"/>
          </a:xfrm>
          <a:prstGeom prst="rect">
            <a:avLst/>
          </a:prstGeom>
        </p:spPr>
        <p:txBody>
          <a:bodyPr wrap="square">
            <a:spAutoFit/>
          </a:bodyPr>
          <a:lstStyle/>
          <a:p>
            <a:pPr algn="ctr"/>
            <a:r>
              <a:rPr lang="zh-CN" altLang="en-US" sz="2000" dirty="0">
                <a:solidFill>
                  <a:srgbClr val="2F5597"/>
                </a:solidFill>
                <a:latin typeface="黑体" panose="02010609060101010101" pitchFamily="49" charset="-122"/>
                <a:ea typeface="黑体" panose="02010609060101010101" pitchFamily="49" charset="-122"/>
              </a:rPr>
              <a:t>汇报人：王金童</a:t>
            </a:r>
            <a:r>
              <a:rPr lang="en-US" altLang="zh-CN" sz="2000" dirty="0">
                <a:solidFill>
                  <a:srgbClr val="2F5597"/>
                </a:solidFill>
                <a:latin typeface="黑体" panose="02010609060101010101" pitchFamily="49" charset="-122"/>
                <a:ea typeface="黑体" panose="02010609060101010101" pitchFamily="49" charset="-122"/>
              </a:rPr>
              <a:t>		</a:t>
            </a:r>
            <a:r>
              <a:rPr lang="zh-CN" altLang="en-US" sz="2000" dirty="0">
                <a:solidFill>
                  <a:srgbClr val="2F5597"/>
                </a:solidFill>
                <a:latin typeface="黑体" panose="02010609060101010101" pitchFamily="49" charset="-122"/>
                <a:ea typeface="黑体" panose="02010609060101010101" pitchFamily="49" charset="-122"/>
              </a:rPr>
              <a:t>指导老师：金耀</a:t>
            </a:r>
            <a:endParaRPr lang="zh-CN" altLang="en-US" sz="2000" dirty="0">
              <a:solidFill>
                <a:srgbClr val="2F5597"/>
              </a:solidFill>
              <a:latin typeface="黑体" panose="02010609060101010101" pitchFamily="49" charset="-122"/>
              <a:ea typeface="黑体" panose="02010609060101010101" pitchFamily="49" charset="-122"/>
            </a:endParaRPr>
          </a:p>
        </p:txBody>
      </p:sp>
      <p:grpSp>
        <p:nvGrpSpPr>
          <p:cNvPr id="7" name="组合 6"/>
          <p:cNvGrpSpPr/>
          <p:nvPr/>
        </p:nvGrpSpPr>
        <p:grpSpPr>
          <a:xfrm>
            <a:off x="3529965" y="1415223"/>
            <a:ext cx="4895850" cy="358816"/>
            <a:chOff x="1265555" y="1933209"/>
            <a:chExt cx="4895850" cy="358816"/>
          </a:xfrm>
        </p:grpSpPr>
        <p:sp>
          <p:nvSpPr>
            <p:cNvPr id="16" name="直接连接符 4"/>
            <p:cNvSpPr>
              <a:spLocks noChangeShapeType="1"/>
            </p:cNvSpPr>
            <p:nvPr/>
          </p:nvSpPr>
          <p:spPr bwMode="auto">
            <a:xfrm flipV="1">
              <a:off x="1265555" y="2112010"/>
              <a:ext cx="1797685" cy="635"/>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sp>
          <p:nvSpPr>
            <p:cNvPr id="17" name="矩形 16"/>
            <p:cNvSpPr/>
            <p:nvPr/>
          </p:nvSpPr>
          <p:spPr>
            <a:xfrm>
              <a:off x="3090437" y="1933209"/>
              <a:ext cx="1273216" cy="35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5891"/>
                  </a:solidFill>
                  <a:latin typeface="字魂35号-经典雅黑" panose="02000000000000000000" charset="-122"/>
                  <a:ea typeface="字魂35号-经典雅黑" panose="02000000000000000000" charset="-122"/>
                </a:rPr>
                <a:t>2024</a:t>
              </a:r>
              <a:endParaRPr lang="en-US" altLang="zh-CN" dirty="0">
                <a:solidFill>
                  <a:srgbClr val="015891"/>
                </a:solidFill>
                <a:latin typeface="字魂35号-经典雅黑" panose="02000000000000000000" charset="-122"/>
                <a:ea typeface="字魂35号-经典雅黑" panose="02000000000000000000" charset="-122"/>
              </a:endParaRPr>
            </a:p>
          </p:txBody>
        </p:sp>
        <p:sp>
          <p:nvSpPr>
            <p:cNvPr id="4" name="直接连接符 4"/>
            <p:cNvSpPr>
              <a:spLocks noChangeShapeType="1"/>
            </p:cNvSpPr>
            <p:nvPr/>
          </p:nvSpPr>
          <p:spPr bwMode="auto">
            <a:xfrm flipV="1">
              <a:off x="4363720" y="2112010"/>
              <a:ext cx="1797685" cy="635"/>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grpSp>
      <p:sp>
        <p:nvSpPr>
          <p:cNvPr id="5" name="文本框 4"/>
          <p:cNvSpPr txBox="1"/>
          <p:nvPr/>
        </p:nvSpPr>
        <p:spPr>
          <a:xfrm>
            <a:off x="3048000" y="281980"/>
            <a:ext cx="6096000" cy="368300"/>
          </a:xfrm>
          <a:prstGeom prst="rect">
            <a:avLst/>
          </a:prstGeom>
          <a:noFill/>
        </p:spPr>
        <p:txBody>
          <a:bodyPr wrap="square">
            <a:spAutoFit/>
          </a:bodyPr>
          <a:lstStyle/>
          <a:p>
            <a:pPr algn="ctr"/>
            <a:r>
              <a:rPr lang="zh-CN" altLang="en-US" sz="1800" dirty="0" err="1">
                <a:solidFill>
                  <a:schemeClr val="bg1"/>
                </a:solidFill>
                <a:latin typeface="楷体" panose="02010609060101010101" pitchFamily="49" charset="-122"/>
                <a:ea typeface="楷体" panose="02010609060101010101" pitchFamily="49" charset="-122"/>
              </a:rPr>
              <a:t>浙江理工大学</a:t>
            </a:r>
            <a:endParaRPr lang="zh-CN" altLang="en-US" sz="1800" dirty="0" err="1">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相关研究现状</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5" y="1250843"/>
            <a:ext cx="4207172"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2.4</a:t>
            </a:r>
            <a:r>
              <a:rPr lang="zh-CN" altLang="en-US" sz="2400" dirty="0">
                <a:solidFill>
                  <a:schemeClr val="accent5">
                    <a:lumMod val="75000"/>
                  </a:schemeClr>
                </a:solidFill>
                <a:latin typeface="微软雅黑" panose="020B0503020204020204" pitchFamily="34" charset="-122"/>
              </a:rPr>
              <a:t> 研究现状总结</a:t>
            </a:r>
            <a:endParaRPr lang="zh-CN" altLang="en-US" sz="2400" dirty="0">
              <a:solidFill>
                <a:schemeClr val="accent5">
                  <a:lumMod val="75000"/>
                </a:schemeClr>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587199" y="2311451"/>
            <a:ext cx="597341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166620" y="2066925"/>
            <a:ext cx="2566035" cy="460375"/>
          </a:xfrm>
          <a:prstGeom prst="rect">
            <a:avLst/>
          </a:prstGeom>
          <a:solidFill>
            <a:srgbClr val="2F5597"/>
          </a:solidFill>
        </p:spPr>
        <p:txBody>
          <a:bodyPr wrap="square" rtlCol="0">
            <a:spAutoFit/>
          </a:bodyPr>
          <a:lstStyle/>
          <a:p>
            <a:pPr algn="dist"/>
            <a:r>
              <a:rPr lang="zh-CN" altLang="en-US" sz="2400" dirty="0">
                <a:solidFill>
                  <a:schemeClr val="bg1"/>
                </a:solidFill>
                <a:latin typeface="宋体" panose="02010600030101010101" pitchFamily="2" charset="-122"/>
                <a:ea typeface="宋体" panose="02010600030101010101" pitchFamily="2" charset="-122"/>
              </a:rPr>
              <a:t>基于优化</a:t>
            </a:r>
            <a:r>
              <a:rPr lang="zh-CN" altLang="en-US" sz="2400" dirty="0">
                <a:solidFill>
                  <a:schemeClr val="bg1"/>
                </a:solidFill>
                <a:latin typeface="宋体" panose="02010600030101010101" pitchFamily="2" charset="-122"/>
                <a:ea typeface="宋体" panose="02010600030101010101" pitchFamily="2" charset="-122"/>
              </a:rPr>
              <a:t>的方法</a:t>
            </a:r>
            <a:endParaRPr lang="zh-CN" altLang="en-US" sz="2400" dirty="0">
              <a:solidFill>
                <a:schemeClr val="bg1"/>
              </a:solidFill>
              <a:latin typeface="宋体" panose="02010600030101010101" pitchFamily="2" charset="-122"/>
              <a:ea typeface="宋体" panose="02010600030101010101" pitchFamily="2" charset="-122"/>
            </a:endParaRPr>
          </a:p>
        </p:txBody>
      </p:sp>
      <p:sp>
        <p:nvSpPr>
          <p:cNvPr id="41" name="矩形 40"/>
          <p:cNvSpPr/>
          <p:nvPr/>
        </p:nvSpPr>
        <p:spPr>
          <a:xfrm>
            <a:off x="1587198" y="2556194"/>
            <a:ext cx="8217202" cy="133794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传统的基于</a:t>
            </a:r>
            <a:r>
              <a:rPr lang="zh-CN" altLang="en-US" dirty="0" err="1">
                <a:latin typeface="宋体" panose="02010600030101010101" pitchFamily="2" charset="-122"/>
                <a:ea typeface="宋体" panose="02010600030101010101" pitchFamily="2" charset="-122"/>
              </a:rPr>
              <a:t>数值优化的</a:t>
            </a:r>
            <a:r>
              <a:rPr lang="zh-CN" altLang="en-US" dirty="0">
                <a:latin typeface="宋体" panose="02010600030101010101" pitchFamily="2" charset="-122"/>
                <a:ea typeface="宋体" panose="02010600030101010101" pitchFamily="2" charset="-122"/>
              </a:rPr>
              <a:t>研究方法，</a:t>
            </a:r>
            <a:r>
              <a:rPr lang="zh-CN" altLang="en-US" b="1" u="sng" dirty="0">
                <a:latin typeface="宋体" panose="02010600030101010101" pitchFamily="2" charset="-122"/>
                <a:ea typeface="宋体" panose="02010600030101010101" pitchFamily="2" charset="-122"/>
              </a:rPr>
              <a:t>需多次迭代优化目标曲线</a:t>
            </a:r>
            <a:r>
              <a:rPr lang="zh-CN" altLang="en-US" dirty="0">
                <a:latin typeface="宋体" panose="02010600030101010101" pitchFamily="2" charset="-122"/>
                <a:ea typeface="宋体" panose="02010600030101010101" pitchFamily="2" charset="-122"/>
              </a:rPr>
              <a:t>，特别是对于大规模的网格模型，往往比较</a:t>
            </a:r>
            <a:r>
              <a:rPr lang="zh-CN" altLang="en-US" dirty="0">
                <a:latin typeface="宋体" panose="02010600030101010101" pitchFamily="2" charset="-122"/>
                <a:ea typeface="宋体" panose="02010600030101010101" pitchFamily="2" charset="-122"/>
              </a:rPr>
              <a:t>耗时。</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优化过程中缺少对曲线的拓扑控制，且</a:t>
            </a:r>
            <a:r>
              <a:rPr lang="zh-CN" altLang="en-US" b="1" u="sng" dirty="0">
                <a:latin typeface="宋体" panose="02010600030101010101" pitchFamily="2" charset="-122"/>
                <a:ea typeface="宋体" panose="02010600030101010101" pitchFamily="2" charset="-122"/>
              </a:rPr>
              <a:t>对网格质量敏感</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cxnSp>
        <p:nvCxnSpPr>
          <p:cNvPr id="49" name="直接连接符 48"/>
          <p:cNvCxnSpPr/>
          <p:nvPr/>
        </p:nvCxnSpPr>
        <p:spPr>
          <a:xfrm>
            <a:off x="1567584" y="4713176"/>
            <a:ext cx="597341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166760" y="4482344"/>
            <a:ext cx="2565878" cy="460375"/>
          </a:xfrm>
          <a:prstGeom prst="rect">
            <a:avLst/>
          </a:prstGeom>
          <a:solidFill>
            <a:srgbClr val="2F5597"/>
          </a:solidFill>
        </p:spPr>
        <p:txBody>
          <a:bodyPr wrap="square" rtlCol="0">
            <a:spAutoFit/>
          </a:bodyPr>
          <a:lstStyle>
            <a:defPPr>
              <a:defRPr lang="zh-CN"/>
            </a:defPPr>
            <a:lvl1pPr algn="dist">
              <a:defRPr sz="2400">
                <a:solidFill>
                  <a:schemeClr val="bg1"/>
                </a:solidFill>
                <a:latin typeface="宋体" panose="02010600030101010101" pitchFamily="2" charset="-122"/>
                <a:ea typeface="宋体" panose="02010600030101010101" pitchFamily="2" charset="-122"/>
              </a:defRPr>
            </a:lvl1pPr>
          </a:lstStyle>
          <a:p>
            <a:r>
              <a:rPr lang="zh-CN" altLang="en-US" dirty="0"/>
              <a:t>基于学习的</a:t>
            </a:r>
            <a:r>
              <a:rPr lang="zh-CN" altLang="en-US" dirty="0"/>
              <a:t>方法</a:t>
            </a:r>
            <a:endParaRPr lang="zh-CN" altLang="en-US" dirty="0"/>
          </a:p>
        </p:txBody>
      </p:sp>
      <p:sp>
        <p:nvSpPr>
          <p:cNvPr id="51" name="矩形 50"/>
          <p:cNvSpPr/>
          <p:nvPr/>
        </p:nvSpPr>
        <p:spPr>
          <a:xfrm>
            <a:off x="1587197" y="4969858"/>
            <a:ext cx="8367789" cy="133794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现有的基于</a:t>
            </a:r>
            <a:r>
              <a:rPr lang="zh-CN" altLang="en-US" dirty="0" err="1">
                <a:latin typeface="宋体" panose="02010600030101010101" pitchFamily="2" charset="-122"/>
                <a:ea typeface="宋体" panose="02010600030101010101" pitchFamily="2" charset="-122"/>
              </a:rPr>
              <a:t>学习的方法，在进行曲线生成时关注点对之间的测地曲线，</a:t>
            </a:r>
            <a:r>
              <a:rPr lang="zh-CN" altLang="en-US" b="1" u="sng" dirty="0" err="1">
                <a:latin typeface="宋体" panose="02010600030101010101" pitchFamily="2" charset="-122"/>
                <a:ea typeface="宋体" panose="02010600030101010101" pitchFamily="2" charset="-122"/>
              </a:rPr>
              <a:t>没有考虑曲线的几何和拓扑约束</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没有兼顾模型的泛化能力和预测的</a:t>
            </a:r>
            <a:r>
              <a:rPr lang="zh-CN" altLang="en-US" dirty="0">
                <a:latin typeface="宋体" panose="02010600030101010101" pitchFamily="2" charset="-122"/>
                <a:ea typeface="宋体" panose="02010600030101010101" pitchFamily="2" charset="-122"/>
              </a:rPr>
              <a:t>精度。</a:t>
            </a:r>
            <a:endParaRPr lang="zh-CN" altLang="en-US" dirty="0">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24610" y="2162175"/>
            <a:ext cx="3982720" cy="3767455"/>
          </a:xfrm>
          <a:prstGeom prst="rect">
            <a:avLst/>
          </a:prstGeom>
          <a:noFill/>
        </p:spPr>
        <p:txBody>
          <a:bodyPr wrap="square">
            <a:noAutofit/>
          </a:bodyPr>
          <a:lstStyle/>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水平集方法通过比目标维度高一维的水平集函数（</a:t>
            </a:r>
            <a:r>
              <a:rPr lang="en-US" altLang="en-US" dirty="0">
                <a:solidFill>
                  <a:srgbClr val="374151"/>
                </a:solidFill>
                <a:latin typeface="宋体" panose="02010600030101010101" pitchFamily="2" charset="-122"/>
                <a:ea typeface="宋体" panose="02010600030101010101" pitchFamily="2" charset="-122"/>
                <a:sym typeface="+mn-ea"/>
              </a:rPr>
              <a:t>LSF</a:t>
            </a:r>
            <a:r>
              <a:rPr lang="zh-CN" altLang="en-US" dirty="0">
                <a:solidFill>
                  <a:srgbClr val="374151"/>
                </a:solidFill>
                <a:latin typeface="宋体" panose="02010600030101010101" pitchFamily="2" charset="-122"/>
                <a:ea typeface="宋体" panose="02010600030101010101" pitchFamily="2" charset="-122"/>
                <a:sym typeface="+mn-ea"/>
              </a:rPr>
              <a:t>）的零水平集隐式地表示曲线。</a:t>
            </a: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添加正则化项，使得到的水平集更加稳定：</a:t>
            </a: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endParaRPr lang="zh-CN" altLang="en-US" dirty="0">
              <a:solidFill>
                <a:srgbClr val="374151"/>
              </a:solidFill>
              <a:latin typeface="宋体" panose="02010600030101010101" pitchFamily="2" charset="-122"/>
              <a:ea typeface="宋体" panose="02010600030101010101" pitchFamily="2" charset="-122"/>
              <a:sym typeface="+mn-ea"/>
            </a:endParaRPr>
          </a:p>
        </p:txBody>
      </p:sp>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研究内容及方法</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856646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3.1 </a:t>
            </a:r>
            <a:r>
              <a:rPr lang="zh-CN" altLang="en-US" sz="2400" dirty="0">
                <a:solidFill>
                  <a:schemeClr val="accent5">
                    <a:lumMod val="75000"/>
                  </a:schemeClr>
                </a:solidFill>
                <a:latin typeface="微软雅黑" panose="020B0503020204020204" pitchFamily="34" charset="-122"/>
              </a:rPr>
              <a:t>使用水平集隐式表示曲线</a:t>
            </a:r>
            <a:endParaRPr lang="zh-CN" altLang="en-US" sz="2400" dirty="0">
              <a:solidFill>
                <a:schemeClr val="accent5">
                  <a:lumMod val="75000"/>
                </a:schemeClr>
              </a:solidFill>
              <a:latin typeface="微软雅黑" panose="020B0503020204020204" pitchFamily="34" charset="-122"/>
            </a:endParaRPr>
          </a:p>
        </p:txBody>
      </p:sp>
      <p:sp>
        <p:nvSpPr>
          <p:cNvPr id="9" name="文本框 8"/>
          <p:cNvSpPr txBox="1"/>
          <p:nvPr/>
        </p:nvSpPr>
        <p:spPr>
          <a:xfrm>
            <a:off x="723900" y="6046470"/>
            <a:ext cx="11313160" cy="601980"/>
          </a:xfrm>
          <a:prstGeom prst="rect">
            <a:avLst/>
          </a:prstGeom>
          <a:noFill/>
        </p:spPr>
        <p:txBody>
          <a:bodyPr wrap="square">
            <a:noAutofit/>
          </a:bodyPr>
          <a:lstStyle/>
          <a:p>
            <a:r>
              <a:rPr lang="en-US" altLang="en-US" sz="1600" dirty="0"/>
              <a:t>[5] HU P, SHUAI B, LIU J, </a:t>
            </a:r>
            <a:r>
              <a:rPr lang="zh-CN" altLang="en-US" sz="1600" dirty="0"/>
              <a:t>等</a:t>
            </a:r>
            <a:r>
              <a:rPr lang="en-US" altLang="en-US" sz="1600" dirty="0"/>
              <a:t>. Deep Level Sets for Salient Object Detection[C/OL]//2017 IEEE Conference on Computer Vision and Pattern Recognition (CVPR). </a:t>
            </a:r>
            <a:endParaRPr lang="en-US" altLang="en-US" sz="1600" dirty="0"/>
          </a:p>
          <a:p>
            <a:endParaRPr lang="en-US" altLang="en-US" sz="1600" dirty="0"/>
          </a:p>
        </p:txBody>
      </p:sp>
      <p:cxnSp>
        <p:nvCxnSpPr>
          <p:cNvPr id="11" name="直接连接符 10"/>
          <p:cNvCxnSpPr/>
          <p:nvPr/>
        </p:nvCxnSpPr>
        <p:spPr>
          <a:xfrm>
            <a:off x="724055" y="592972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27798" y="1264500"/>
            <a:ext cx="2565878" cy="460375"/>
          </a:xfrm>
          <a:prstGeom prst="rect">
            <a:avLst/>
          </a:prstGeom>
          <a:solidFill>
            <a:srgbClr val="2F5597"/>
          </a:solidFill>
        </p:spPr>
        <p:txBody>
          <a:bodyPr wrap="square" rtlCol="0">
            <a:spAutoFit/>
          </a:bodyPr>
          <a:lstStyle>
            <a:defPPr>
              <a:defRPr lang="zh-CN"/>
            </a:defPPr>
            <a:lvl1pPr algn="dist">
              <a:defRPr sz="2400">
                <a:solidFill>
                  <a:schemeClr val="bg1"/>
                </a:solidFill>
                <a:latin typeface="宋体" panose="02010600030101010101" pitchFamily="2" charset="-122"/>
                <a:ea typeface="宋体" panose="02010600030101010101" pitchFamily="2" charset="-122"/>
              </a:defRPr>
            </a:lvl1pPr>
          </a:lstStyle>
          <a:p>
            <a:pPr algn="ctr"/>
            <a:r>
              <a:rPr lang="zh-CN" altLang="en-US" dirty="0"/>
              <a:t>水平集方法</a:t>
            </a:r>
            <a:endParaRPr lang="zh-CN" altLang="en-US" dirty="0"/>
          </a:p>
        </p:txBody>
      </p:sp>
      <p:pic>
        <p:nvPicPr>
          <p:cNvPr id="4" name="Picture 3"/>
          <p:cNvPicPr>
            <a:picLocks noChangeAspect="1"/>
          </p:cNvPicPr>
          <p:nvPr/>
        </p:nvPicPr>
        <p:blipFill>
          <a:blip r:embed="rId1"/>
          <a:stretch>
            <a:fillRect/>
          </a:stretch>
        </p:blipFill>
        <p:spPr>
          <a:xfrm>
            <a:off x="1834515" y="4340860"/>
            <a:ext cx="2438400" cy="714375"/>
          </a:xfrm>
          <a:prstGeom prst="rect">
            <a:avLst/>
          </a:prstGeom>
        </p:spPr>
      </p:pic>
      <p:pic>
        <p:nvPicPr>
          <p:cNvPr id="7" name="Picture 6"/>
          <p:cNvPicPr>
            <a:picLocks noChangeAspect="1"/>
          </p:cNvPicPr>
          <p:nvPr/>
        </p:nvPicPr>
        <p:blipFill>
          <a:blip r:embed="rId2"/>
          <a:stretch>
            <a:fillRect/>
          </a:stretch>
        </p:blipFill>
        <p:spPr>
          <a:xfrm>
            <a:off x="7024370" y="2476500"/>
            <a:ext cx="3990975" cy="16954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24610" y="2162175"/>
            <a:ext cx="3982720" cy="2880360"/>
          </a:xfrm>
          <a:prstGeom prst="rect">
            <a:avLst/>
          </a:prstGeom>
          <a:noFill/>
        </p:spPr>
        <p:txBody>
          <a:bodyPr wrap="square">
            <a:noAutofit/>
          </a:bodyPr>
          <a:lstStyle/>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使用GNN构建U-</a:t>
            </a:r>
            <a:r>
              <a:rPr lang="en-US" altLang="zh-CN" dirty="0">
                <a:solidFill>
                  <a:srgbClr val="374151"/>
                </a:solidFill>
                <a:latin typeface="宋体" panose="02010600030101010101" pitchFamily="2" charset="-122"/>
                <a:ea typeface="宋体" panose="02010600030101010101" pitchFamily="2" charset="-122"/>
                <a:sym typeface="+mn-ea"/>
              </a:rPr>
              <a:t>N</a:t>
            </a:r>
            <a:r>
              <a:rPr lang="zh-CN" altLang="en-US" dirty="0">
                <a:solidFill>
                  <a:srgbClr val="374151"/>
                </a:solidFill>
                <a:latin typeface="宋体" panose="02010600030101010101" pitchFamily="2" charset="-122"/>
                <a:ea typeface="宋体" panose="02010600030101010101" pitchFamily="2" charset="-122"/>
                <a:sym typeface="+mn-ea"/>
              </a:rPr>
              <a:t>et架构模型，以解决传统方法需多次迭代，且对网格质量要求高的问题。</a:t>
            </a:r>
            <a:endParaRPr lang="en-US" altLang="zh-CN" dirty="0">
              <a:solidFill>
                <a:srgbClr val="374151"/>
              </a:solidFill>
              <a:latin typeface="宋体" panose="02010600030101010101" pitchFamily="2" charset="-122"/>
              <a:ea typeface="宋体" panose="02010600030101010101" pitchFamily="2" charset="-122"/>
              <a:sym typeface="+mn-ea"/>
            </a:endParaRPr>
          </a:p>
        </p:txBody>
      </p:sp>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研究内容及方法</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856646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3.2 </a:t>
            </a:r>
            <a:r>
              <a:rPr lang="zh-CN" altLang="en-US" sz="2400" dirty="0">
                <a:solidFill>
                  <a:schemeClr val="accent5">
                    <a:lumMod val="75000"/>
                  </a:schemeClr>
                </a:solidFill>
                <a:latin typeface="微软雅黑" panose="020B0503020204020204" pitchFamily="34" charset="-122"/>
              </a:rPr>
              <a:t>使用神经网络进行曲线设计</a:t>
            </a:r>
            <a:endParaRPr lang="zh-CN" altLang="en-US" sz="2400" dirty="0">
              <a:solidFill>
                <a:schemeClr val="accent5">
                  <a:lumMod val="75000"/>
                </a:schemeClr>
              </a:solidFill>
              <a:latin typeface="微软雅黑" panose="020B0503020204020204" pitchFamily="34" charset="-122"/>
            </a:endParaRPr>
          </a:p>
        </p:txBody>
      </p:sp>
      <p:sp>
        <p:nvSpPr>
          <p:cNvPr id="16" name="文本框 15"/>
          <p:cNvSpPr txBox="1"/>
          <p:nvPr/>
        </p:nvSpPr>
        <p:spPr>
          <a:xfrm>
            <a:off x="7527798" y="1264500"/>
            <a:ext cx="2565878" cy="460375"/>
          </a:xfrm>
          <a:prstGeom prst="rect">
            <a:avLst/>
          </a:prstGeom>
          <a:solidFill>
            <a:srgbClr val="2F5597"/>
          </a:solidFill>
        </p:spPr>
        <p:txBody>
          <a:bodyPr wrap="square" rtlCol="0">
            <a:spAutoFit/>
          </a:bodyPr>
          <a:lstStyle>
            <a:defPPr>
              <a:defRPr lang="zh-CN"/>
            </a:defPPr>
            <a:lvl1pPr algn="dist">
              <a:defRPr sz="2400">
                <a:solidFill>
                  <a:schemeClr val="bg1"/>
                </a:solidFill>
                <a:latin typeface="宋体" panose="02010600030101010101" pitchFamily="2" charset="-122"/>
                <a:ea typeface="宋体" panose="02010600030101010101" pitchFamily="2" charset="-122"/>
              </a:defRPr>
            </a:lvl1pPr>
          </a:lstStyle>
          <a:p>
            <a:pPr algn="ctr"/>
            <a:r>
              <a:rPr lang="en-US" altLang="zh-CN" dirty="0"/>
              <a:t>Unet</a:t>
            </a:r>
            <a:r>
              <a:rPr lang="zh-CN" altLang="en-US" dirty="0"/>
              <a:t>架构的</a:t>
            </a:r>
            <a:r>
              <a:rPr lang="en-US" altLang="zh-CN" dirty="0"/>
              <a:t>GNN</a:t>
            </a:r>
            <a:endParaRPr lang="en-US" altLang="zh-CN" dirty="0"/>
          </a:p>
        </p:txBody>
      </p:sp>
      <p:pic>
        <p:nvPicPr>
          <p:cNvPr id="10" name="Picture 9"/>
          <p:cNvPicPr>
            <a:picLocks noChangeAspect="1"/>
          </p:cNvPicPr>
          <p:nvPr/>
        </p:nvPicPr>
        <p:blipFill>
          <a:blip r:embed="rId1"/>
          <a:stretch>
            <a:fillRect/>
          </a:stretch>
        </p:blipFill>
        <p:spPr>
          <a:xfrm>
            <a:off x="6205220" y="2463800"/>
            <a:ext cx="5534025" cy="2276475"/>
          </a:xfrm>
          <a:prstGeom prst="rect">
            <a:avLst/>
          </a:prstGeom>
        </p:spPr>
      </p:pic>
      <p:sp>
        <p:nvSpPr>
          <p:cNvPr id="14" name="文本框 8"/>
          <p:cNvSpPr txBox="1"/>
          <p:nvPr/>
        </p:nvSpPr>
        <p:spPr>
          <a:xfrm>
            <a:off x="723900" y="6046470"/>
            <a:ext cx="11313160" cy="601980"/>
          </a:xfrm>
          <a:prstGeom prst="rect">
            <a:avLst/>
          </a:prstGeom>
          <a:noFill/>
        </p:spPr>
        <p:txBody>
          <a:bodyPr wrap="square">
            <a:noAutofit/>
          </a:bodyPr>
          <a:lstStyle/>
          <a:p>
            <a:r>
              <a:rPr lang="en-US" altLang="en-US" sz="1600" dirty="0"/>
              <a:t>[6] PANG B, ZHENG Z, WANG G, </a:t>
            </a:r>
            <a:r>
              <a:rPr lang="zh-CN" altLang="en-US" sz="1600" dirty="0"/>
              <a:t>等</a:t>
            </a:r>
            <a:r>
              <a:rPr lang="en-US" altLang="en-US" sz="1600" dirty="0"/>
              <a:t>. Learning the Geodesic Embedding with Graph Neural Networks[J/OL]. ACM Transactions on Graphics, 2023.</a:t>
            </a:r>
            <a:endParaRPr lang="en-US" altLang="en-US" sz="1600" dirty="0"/>
          </a:p>
          <a:p>
            <a:endParaRPr lang="en-US" altLang="en-US" sz="1600" dirty="0"/>
          </a:p>
        </p:txBody>
      </p:sp>
      <p:cxnSp>
        <p:nvCxnSpPr>
          <p:cNvPr id="17" name="直接连接符 10"/>
          <p:cNvCxnSpPr/>
          <p:nvPr/>
        </p:nvCxnSpPr>
        <p:spPr>
          <a:xfrm>
            <a:off x="724055" y="592972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24610" y="1962150"/>
            <a:ext cx="9697085" cy="3348990"/>
          </a:xfrm>
          <a:prstGeom prst="rect">
            <a:avLst/>
          </a:prstGeom>
          <a:noFill/>
        </p:spPr>
        <p:txBody>
          <a:bodyPr wrap="square">
            <a:noAutofit/>
          </a:bodyPr>
          <a:lstStyle/>
          <a:p>
            <a:pPr>
              <a:lnSpc>
                <a:spcPct val="150000"/>
              </a:lnSpc>
            </a:pPr>
            <a:r>
              <a:rPr lang="zh-CN" altLang="en-US" b="1" dirty="0">
                <a:solidFill>
                  <a:srgbClr val="374151"/>
                </a:solidFill>
                <a:latin typeface="宋体" panose="02010600030101010101" pitchFamily="2" charset="-122"/>
                <a:ea typeface="宋体" panose="02010600030101010101" pitchFamily="2" charset="-122"/>
                <a:sym typeface="+mn-ea"/>
              </a:rPr>
              <a:t>几何约束的预处理：</a:t>
            </a: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基于图神经网络的方法不涉及到对输入网格的迭代优化过程。为了能够使用户指定的外部约束起作用，通过预处理过程将用户指定约束转换为网格的特征，用于神经网络处理。</a:t>
            </a: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r>
              <a:rPr lang="zh-CN" altLang="en-US" b="1" dirty="0">
                <a:solidFill>
                  <a:srgbClr val="374151"/>
                </a:solidFill>
                <a:latin typeface="宋体" panose="02010600030101010101" pitchFamily="2" charset="-122"/>
                <a:ea typeface="宋体" panose="02010600030101010101" pitchFamily="2" charset="-122"/>
                <a:sym typeface="+mn-ea"/>
              </a:rPr>
              <a:t>几何损失项的定义：</a:t>
            </a:r>
            <a:endParaRPr lang="zh-CN" altLang="en-US" b="1" dirty="0">
              <a:solidFill>
                <a:srgbClr val="374151"/>
              </a:solidFill>
              <a:latin typeface="宋体" panose="02010600030101010101" pitchFamily="2" charset="-122"/>
              <a:ea typeface="宋体" panose="02010600030101010101" pitchFamily="2" charset="-122"/>
              <a:sym typeface="+mn-ea"/>
            </a:endParaRPr>
          </a:p>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几何约束可分为：插值项约束、障碍项约束、</a:t>
            </a:r>
            <a:r>
              <a:rPr lang="zh-CN" altLang="en-US" dirty="0">
                <a:solidFill>
                  <a:srgbClr val="374151"/>
                </a:solidFill>
                <a:latin typeface="宋体" panose="02010600030101010101" pitchFamily="2" charset="-122"/>
                <a:ea typeface="宋体" panose="02010600030101010101" pitchFamily="2" charset="-122"/>
                <a:sym typeface="+mn-ea"/>
              </a:rPr>
              <a:t>光滑性约束</a:t>
            </a:r>
            <a:r>
              <a:rPr lang="zh-CN" altLang="en-US" dirty="0">
                <a:solidFill>
                  <a:srgbClr val="374151"/>
                </a:solidFill>
                <a:latin typeface="宋体" panose="02010600030101010101" pitchFamily="2" charset="-122"/>
                <a:ea typeface="宋体" panose="02010600030101010101" pitchFamily="2" charset="-122"/>
                <a:sym typeface="+mn-ea"/>
              </a:rPr>
              <a:t>与指定点的切线约束，结合水平集方法，定义几何损失项如下：</a:t>
            </a: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endParaRPr lang="zh-CN" altLang="en-US" dirty="0">
              <a:solidFill>
                <a:srgbClr val="374151"/>
              </a:solidFill>
              <a:latin typeface="宋体" panose="02010600030101010101" pitchFamily="2" charset="-122"/>
              <a:ea typeface="宋体" panose="02010600030101010101" pitchFamily="2" charset="-122"/>
              <a:sym typeface="+mn-ea"/>
            </a:endParaRPr>
          </a:p>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其中：</a:t>
            </a:r>
            <a:endParaRPr lang="zh-CN" altLang="en-US" dirty="0">
              <a:solidFill>
                <a:srgbClr val="374151"/>
              </a:solidFill>
              <a:latin typeface="宋体" panose="02010600030101010101" pitchFamily="2" charset="-122"/>
              <a:ea typeface="宋体" panose="02010600030101010101" pitchFamily="2" charset="-122"/>
              <a:sym typeface="+mn-ea"/>
            </a:endParaRPr>
          </a:p>
        </p:txBody>
      </p:sp>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研究内容及方法</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856646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3.3 </a:t>
            </a:r>
            <a:r>
              <a:rPr lang="zh-CN" altLang="en-US" sz="2400" dirty="0">
                <a:solidFill>
                  <a:schemeClr val="accent5">
                    <a:lumMod val="75000"/>
                  </a:schemeClr>
                </a:solidFill>
                <a:latin typeface="微软雅黑" panose="020B0503020204020204" pitchFamily="34" charset="-122"/>
              </a:rPr>
              <a:t>曲线的几何控制</a:t>
            </a:r>
            <a:endParaRPr lang="zh-CN" altLang="en-US" sz="2400" dirty="0">
              <a:solidFill>
                <a:schemeClr val="accent5">
                  <a:lumMod val="75000"/>
                </a:schemeClr>
              </a:solidFill>
              <a:latin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1324610" y="5311140"/>
            <a:ext cx="2066925" cy="638175"/>
          </a:xfrm>
          <a:prstGeom prst="rect">
            <a:avLst/>
          </a:prstGeom>
        </p:spPr>
      </p:pic>
      <p:pic>
        <p:nvPicPr>
          <p:cNvPr id="7" name="Picture 6"/>
          <p:cNvPicPr>
            <a:picLocks noChangeAspect="1"/>
          </p:cNvPicPr>
          <p:nvPr/>
        </p:nvPicPr>
        <p:blipFill>
          <a:blip r:embed="rId2"/>
          <a:stretch>
            <a:fillRect/>
          </a:stretch>
        </p:blipFill>
        <p:spPr>
          <a:xfrm>
            <a:off x="4344670" y="5201920"/>
            <a:ext cx="2000250" cy="638175"/>
          </a:xfrm>
          <a:prstGeom prst="rect">
            <a:avLst/>
          </a:prstGeom>
        </p:spPr>
      </p:pic>
      <p:pic>
        <p:nvPicPr>
          <p:cNvPr id="12" name="Picture 11"/>
          <p:cNvPicPr>
            <a:picLocks noChangeAspect="1"/>
          </p:cNvPicPr>
          <p:nvPr/>
        </p:nvPicPr>
        <p:blipFill>
          <a:blip r:embed="rId3"/>
          <a:stretch>
            <a:fillRect/>
          </a:stretch>
        </p:blipFill>
        <p:spPr>
          <a:xfrm>
            <a:off x="4372610" y="5949315"/>
            <a:ext cx="2257425" cy="695325"/>
          </a:xfrm>
          <a:prstGeom prst="rect">
            <a:avLst/>
          </a:prstGeom>
        </p:spPr>
      </p:pic>
      <p:pic>
        <p:nvPicPr>
          <p:cNvPr id="13" name="Picture 12"/>
          <p:cNvPicPr>
            <a:picLocks noChangeAspect="1"/>
          </p:cNvPicPr>
          <p:nvPr/>
        </p:nvPicPr>
        <p:blipFill>
          <a:blip r:embed="rId4"/>
          <a:stretch>
            <a:fillRect/>
          </a:stretch>
        </p:blipFill>
        <p:spPr>
          <a:xfrm>
            <a:off x="1324610" y="5988050"/>
            <a:ext cx="3048000" cy="628650"/>
          </a:xfrm>
          <a:prstGeom prst="rect">
            <a:avLst/>
          </a:prstGeom>
        </p:spPr>
      </p:pic>
      <p:pic>
        <p:nvPicPr>
          <p:cNvPr id="14" name="Picture 13"/>
          <p:cNvPicPr>
            <a:picLocks noChangeAspect="1"/>
          </p:cNvPicPr>
          <p:nvPr/>
        </p:nvPicPr>
        <p:blipFill>
          <a:blip r:embed="rId5"/>
          <a:stretch>
            <a:fillRect/>
          </a:stretch>
        </p:blipFill>
        <p:spPr>
          <a:xfrm>
            <a:off x="2300605" y="4538980"/>
            <a:ext cx="6219825" cy="419100"/>
          </a:xfrm>
          <a:prstGeom prst="rect">
            <a:avLst/>
          </a:prstGeom>
        </p:spPr>
      </p:pic>
      <p:pic>
        <p:nvPicPr>
          <p:cNvPr id="9" name="Picture 8"/>
          <p:cNvPicPr>
            <a:picLocks noChangeAspect="1"/>
          </p:cNvPicPr>
          <p:nvPr/>
        </p:nvPicPr>
        <p:blipFill>
          <a:blip r:embed="rId6"/>
          <a:stretch>
            <a:fillRect/>
          </a:stretch>
        </p:blipFill>
        <p:spPr>
          <a:xfrm>
            <a:off x="9197975" y="4538980"/>
            <a:ext cx="1619250" cy="160972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24610" y="2162175"/>
            <a:ext cx="3982720" cy="2880360"/>
          </a:xfrm>
          <a:prstGeom prst="rect">
            <a:avLst/>
          </a:prstGeom>
          <a:noFill/>
        </p:spPr>
        <p:txBody>
          <a:bodyPr wrap="square">
            <a:noAutofit/>
          </a:bodyPr>
          <a:lstStyle/>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使用持续同调技术，根据初始水平集计算隐式曲线的持续图表，转换为向量化的持续图用于模型输入。</a:t>
            </a:r>
            <a:endParaRPr lang="zh-CN" altLang="en-US" dirty="0">
              <a:solidFill>
                <a:srgbClr val="374151"/>
              </a:solidFill>
              <a:latin typeface="宋体" panose="02010600030101010101" pitchFamily="2" charset="-122"/>
              <a:ea typeface="宋体" panose="02010600030101010101" pitchFamily="2" charset="-122"/>
              <a:sym typeface="+mn-ea"/>
            </a:endParaRPr>
          </a:p>
        </p:txBody>
      </p:sp>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研究内容及方法</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856646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3.4 </a:t>
            </a:r>
            <a:r>
              <a:rPr lang="zh-CN" altLang="en-US" sz="2400" dirty="0">
                <a:solidFill>
                  <a:schemeClr val="accent5">
                    <a:lumMod val="75000"/>
                  </a:schemeClr>
                </a:solidFill>
                <a:latin typeface="微软雅黑" panose="020B0503020204020204" pitchFamily="34" charset="-122"/>
              </a:rPr>
              <a:t>曲线的拓扑控制</a:t>
            </a:r>
            <a:endParaRPr lang="zh-CN" altLang="en-US" sz="2400" dirty="0">
              <a:solidFill>
                <a:schemeClr val="accent5">
                  <a:lumMod val="75000"/>
                </a:schemeClr>
              </a:solidFill>
              <a:latin typeface="微软雅黑" panose="020B0503020204020204" pitchFamily="34" charset="-122"/>
            </a:endParaRPr>
          </a:p>
        </p:txBody>
      </p:sp>
      <p:sp>
        <p:nvSpPr>
          <p:cNvPr id="9" name="文本框 8"/>
          <p:cNvSpPr txBox="1"/>
          <p:nvPr/>
        </p:nvSpPr>
        <p:spPr>
          <a:xfrm>
            <a:off x="613246" y="5808233"/>
            <a:ext cx="11313009" cy="829945"/>
          </a:xfrm>
          <a:prstGeom prst="rect">
            <a:avLst/>
          </a:prstGeom>
          <a:noFill/>
        </p:spPr>
        <p:txBody>
          <a:bodyPr wrap="square">
            <a:spAutoFit/>
          </a:bodyPr>
          <a:lstStyle/>
          <a:p>
            <a:r>
              <a:rPr lang="en-US" altLang="en-US" sz="1600" dirty="0"/>
              <a:t>[7] DONG Z, CHEN J, LIN H. Topology-controllable implicit surface reconstruction based on persistent homology[J/OL]. Computer-Aided Design, 2022.</a:t>
            </a:r>
            <a:endParaRPr lang="en-US" altLang="en-US" sz="1600" dirty="0"/>
          </a:p>
          <a:p>
            <a:endParaRPr lang="en-US" altLang="en-US" sz="1600" dirty="0"/>
          </a:p>
        </p:txBody>
      </p:sp>
      <p:cxnSp>
        <p:nvCxnSpPr>
          <p:cNvPr id="11" name="直接连接符 10"/>
          <p:cNvCxnSpPr/>
          <p:nvPr/>
        </p:nvCxnSpPr>
        <p:spPr>
          <a:xfrm>
            <a:off x="613565" y="5808442"/>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27798" y="1264500"/>
            <a:ext cx="2565878" cy="460375"/>
          </a:xfrm>
          <a:prstGeom prst="rect">
            <a:avLst/>
          </a:prstGeom>
          <a:solidFill>
            <a:srgbClr val="2F5597"/>
          </a:solidFill>
        </p:spPr>
        <p:txBody>
          <a:bodyPr wrap="square" rtlCol="0">
            <a:spAutoFit/>
          </a:bodyPr>
          <a:lstStyle>
            <a:defPPr>
              <a:defRPr lang="zh-CN"/>
            </a:defPPr>
            <a:lvl1pPr algn="dist">
              <a:defRPr sz="2400">
                <a:solidFill>
                  <a:schemeClr val="bg1"/>
                </a:solidFill>
                <a:latin typeface="宋体" panose="02010600030101010101" pitchFamily="2" charset="-122"/>
                <a:ea typeface="宋体" panose="02010600030101010101" pitchFamily="2" charset="-122"/>
              </a:defRPr>
            </a:lvl1pPr>
          </a:lstStyle>
          <a:p>
            <a:pPr algn="ctr"/>
            <a:r>
              <a:rPr lang="zh-CN" altLang="en-US" dirty="0"/>
              <a:t>持续图表（</a:t>
            </a:r>
            <a:r>
              <a:rPr lang="en-US" altLang="zh-CN" dirty="0"/>
              <a:t>PD</a:t>
            </a:r>
            <a:r>
              <a:rPr lang="zh-CN" altLang="en-US" dirty="0"/>
              <a:t>）</a:t>
            </a:r>
            <a:endParaRPr lang="zh-CN" altLang="en-US" dirty="0"/>
          </a:p>
        </p:txBody>
      </p:sp>
      <p:pic>
        <p:nvPicPr>
          <p:cNvPr id="4" name="Picture 3"/>
          <p:cNvPicPr>
            <a:picLocks noChangeAspect="1"/>
          </p:cNvPicPr>
          <p:nvPr/>
        </p:nvPicPr>
        <p:blipFill>
          <a:blip r:embed="rId1"/>
          <a:stretch>
            <a:fillRect/>
          </a:stretch>
        </p:blipFill>
        <p:spPr>
          <a:xfrm>
            <a:off x="5205095" y="2339975"/>
            <a:ext cx="6360160" cy="27025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24610" y="2162175"/>
            <a:ext cx="3982720" cy="2880360"/>
          </a:xfrm>
          <a:prstGeom prst="rect">
            <a:avLst/>
          </a:prstGeom>
          <a:noFill/>
        </p:spPr>
        <p:txBody>
          <a:bodyPr wrap="square">
            <a:noAutofit/>
          </a:bodyPr>
          <a:lstStyle/>
          <a:p>
            <a:pPr>
              <a:lnSpc>
                <a:spcPct val="150000"/>
              </a:lnSpc>
            </a:pPr>
            <a:r>
              <a:rPr lang="zh-CN" altLang="en-US" dirty="0">
                <a:solidFill>
                  <a:srgbClr val="374151"/>
                </a:solidFill>
                <a:latin typeface="宋体" panose="02010600030101010101" pitchFamily="2" charset="-122"/>
                <a:ea typeface="宋体" panose="02010600030101010101" pitchFamily="2" charset="-122"/>
                <a:sym typeface="+mn-ea"/>
              </a:rPr>
              <a:t>使用持续同调技术，根据初始水平集计算隐式曲线的持续图表，转换为向量化的持续图用于模型输入。</a:t>
            </a:r>
            <a:endParaRPr lang="zh-CN" altLang="en-US" dirty="0">
              <a:solidFill>
                <a:srgbClr val="374151"/>
              </a:solidFill>
              <a:latin typeface="宋体" panose="02010600030101010101" pitchFamily="2" charset="-122"/>
              <a:ea typeface="宋体" panose="02010600030101010101" pitchFamily="2" charset="-122"/>
              <a:sym typeface="+mn-ea"/>
            </a:endParaRPr>
          </a:p>
        </p:txBody>
      </p:sp>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研究内容及方法</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856646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rPr>
              <a:t>3.4 </a:t>
            </a:r>
            <a:r>
              <a:rPr lang="zh-CN" altLang="en-US" sz="2400" dirty="0">
                <a:solidFill>
                  <a:schemeClr val="accent5">
                    <a:lumMod val="75000"/>
                  </a:schemeClr>
                </a:solidFill>
                <a:latin typeface="微软雅黑" panose="020B0503020204020204" pitchFamily="34" charset="-122"/>
              </a:rPr>
              <a:t>曲线的拓扑控制</a:t>
            </a:r>
            <a:endParaRPr lang="zh-CN" altLang="en-US" sz="2400" dirty="0">
              <a:solidFill>
                <a:schemeClr val="accent5">
                  <a:lumMod val="75000"/>
                </a:schemeClr>
              </a:solidFill>
              <a:latin typeface="微软雅黑" panose="020B0503020204020204" pitchFamily="34" charset="-122"/>
            </a:endParaRPr>
          </a:p>
        </p:txBody>
      </p:sp>
      <p:sp>
        <p:nvSpPr>
          <p:cNvPr id="9" name="文本框 8"/>
          <p:cNvSpPr txBox="1"/>
          <p:nvPr/>
        </p:nvSpPr>
        <p:spPr>
          <a:xfrm>
            <a:off x="613246" y="5808233"/>
            <a:ext cx="11313009" cy="829945"/>
          </a:xfrm>
          <a:prstGeom prst="rect">
            <a:avLst/>
          </a:prstGeom>
          <a:noFill/>
        </p:spPr>
        <p:txBody>
          <a:bodyPr wrap="square">
            <a:spAutoFit/>
          </a:bodyPr>
          <a:lstStyle/>
          <a:p>
            <a:r>
              <a:rPr lang="en-US" altLang="en-US" sz="1600" dirty="0"/>
              <a:t>[8] JIGNASU A, BALU A, SARKAR S, </a:t>
            </a:r>
            <a:r>
              <a:rPr lang="zh-CN" altLang="en-US" sz="1600" dirty="0"/>
              <a:t>等</a:t>
            </a:r>
            <a:r>
              <a:rPr lang="en-US" altLang="en-US" sz="1600" dirty="0"/>
              <a:t>. SDFConnect: Neural implicit surface reconstruction of a sparse point cloud with topological constraints[C/OL]//2024 IEEE/CVF Conference on Computer Vision and Pattern Recognition Workshops (CVPRW). Seattle, WA, USA: IEEE, 2024.</a:t>
            </a:r>
            <a:endParaRPr lang="en-US" altLang="en-US" sz="1600" dirty="0"/>
          </a:p>
        </p:txBody>
      </p:sp>
      <p:cxnSp>
        <p:nvCxnSpPr>
          <p:cNvPr id="11" name="直接连接符 10"/>
          <p:cNvCxnSpPr/>
          <p:nvPr/>
        </p:nvCxnSpPr>
        <p:spPr>
          <a:xfrm>
            <a:off x="613565" y="5808442"/>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27798" y="1264500"/>
            <a:ext cx="2565878" cy="460375"/>
          </a:xfrm>
          <a:prstGeom prst="rect">
            <a:avLst/>
          </a:prstGeom>
          <a:solidFill>
            <a:srgbClr val="2F5597"/>
          </a:solidFill>
        </p:spPr>
        <p:txBody>
          <a:bodyPr wrap="square" rtlCol="0">
            <a:spAutoFit/>
          </a:bodyPr>
          <a:lstStyle>
            <a:defPPr>
              <a:defRPr lang="zh-CN"/>
            </a:defPPr>
            <a:lvl1pPr algn="dist">
              <a:defRPr sz="2400">
                <a:solidFill>
                  <a:schemeClr val="bg1"/>
                </a:solidFill>
                <a:latin typeface="宋体" panose="02010600030101010101" pitchFamily="2" charset="-122"/>
                <a:ea typeface="宋体" panose="02010600030101010101" pitchFamily="2" charset="-122"/>
              </a:defRPr>
            </a:lvl1pPr>
          </a:lstStyle>
          <a:p>
            <a:pPr algn="ctr"/>
            <a:r>
              <a:rPr lang="zh-CN" altLang="en-US" dirty="0"/>
              <a:t>拓扑损失项</a:t>
            </a:r>
            <a:endParaRPr lang="zh-CN" altLang="en-US" dirty="0"/>
          </a:p>
        </p:txBody>
      </p:sp>
      <p:pic>
        <p:nvPicPr>
          <p:cNvPr id="1950535403"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8740" y="1859280"/>
            <a:ext cx="6546215" cy="31394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643234" y="2963358"/>
            <a:ext cx="13910872" cy="3914122"/>
          </a:xfrm>
          <a:custGeom>
            <a:avLst/>
            <a:gdLst>
              <a:gd name="connsiteX0" fmla="*/ 0 w 13910872"/>
              <a:gd name="connsiteY0" fmla="*/ 3914122 h 3914122"/>
              <a:gd name="connsiteX1" fmla="*/ 8409482 w 13910872"/>
              <a:gd name="connsiteY1" fmla="*/ 121611 h 3914122"/>
              <a:gd name="connsiteX2" fmla="*/ 13910872 w 13910872"/>
              <a:gd name="connsiteY2" fmla="*/ 1305834 h 3914122"/>
            </a:gdLst>
            <a:ahLst/>
            <a:cxnLst>
              <a:cxn ang="0">
                <a:pos x="connsiteX0" y="connsiteY0"/>
              </a:cxn>
              <a:cxn ang="0">
                <a:pos x="connsiteX1" y="connsiteY1"/>
              </a:cxn>
              <a:cxn ang="0">
                <a:pos x="connsiteX2" y="connsiteY2"/>
              </a:cxn>
            </a:cxnLst>
            <a:rect l="l" t="t" r="r" b="b"/>
            <a:pathLst>
              <a:path w="13910872" h="3914122">
                <a:moveTo>
                  <a:pt x="0" y="3914122"/>
                </a:moveTo>
                <a:cubicBezTo>
                  <a:pt x="3045501" y="2235224"/>
                  <a:pt x="6091003" y="556326"/>
                  <a:pt x="8409482" y="121611"/>
                </a:cubicBezTo>
                <a:cubicBezTo>
                  <a:pt x="10727961" y="-313104"/>
                  <a:pt x="12319416" y="496365"/>
                  <a:pt x="13910872" y="1305834"/>
                </a:cubicBezTo>
              </a:path>
            </a:pathLst>
          </a:custGeom>
          <a:noFill/>
          <a:ln>
            <a:solidFill>
              <a:srgbClr val="2F559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p:cNvGrpSpPr/>
          <p:nvPr/>
        </p:nvGrpSpPr>
        <p:grpSpPr>
          <a:xfrm>
            <a:off x="6601814" y="4319595"/>
            <a:ext cx="4397429" cy="886071"/>
            <a:chOff x="1109917" y="3214232"/>
            <a:chExt cx="4397429" cy="886071"/>
          </a:xfrm>
        </p:grpSpPr>
        <p:sp>
          <p:nvSpPr>
            <p:cNvPr id="8" name="矩形 7"/>
            <p:cNvSpPr/>
            <p:nvPr/>
          </p:nvSpPr>
          <p:spPr>
            <a:xfrm>
              <a:off x="1109919" y="3214232"/>
              <a:ext cx="2661735" cy="458908"/>
            </a:xfrm>
            <a:prstGeom prst="rect">
              <a:avLst/>
            </a:prstGeom>
          </p:spPr>
          <p:txBody>
            <a:bodyPr wrap="square">
              <a:spAutoFit/>
            </a:bodyPr>
            <a:lstStyle/>
            <a:p>
              <a:pPr defTabSz="914400" fontAlgn="base">
                <a:lnSpc>
                  <a:spcPct val="150000"/>
                </a:lnSpc>
                <a:spcBef>
                  <a:spcPct val="0"/>
                </a:spcBef>
                <a:spcAft>
                  <a:spcPct val="0"/>
                </a:spcAft>
                <a:defRPr/>
              </a:pPr>
              <a:r>
                <a:rPr lang="zh-CN" altLang="en-US" b="1" kern="0" dirty="0">
                  <a:ln w="3175">
                    <a:noFill/>
                  </a:ln>
                  <a:latin typeface="+mj-ea"/>
                  <a:ea typeface="+mj-ea"/>
                </a:rPr>
                <a:t>科研成果</a:t>
              </a:r>
              <a:endParaRPr lang="en-US" altLang="zh-CN" b="1" kern="0" dirty="0">
                <a:ln w="12700" cap="flat">
                  <a:noFill/>
                  <a:miter lim="800000"/>
                </a:ln>
                <a:latin typeface="+mj-ea"/>
                <a:ea typeface="+mj-ea"/>
              </a:endParaRPr>
            </a:p>
          </p:txBody>
        </p:sp>
        <p:sp>
          <p:nvSpPr>
            <p:cNvPr id="9" name="文本框 8"/>
            <p:cNvSpPr txBox="1"/>
            <p:nvPr/>
          </p:nvSpPr>
          <p:spPr>
            <a:xfrm>
              <a:off x="1109917" y="3643768"/>
              <a:ext cx="4397429" cy="456535"/>
            </a:xfrm>
            <a:prstGeom prst="rect">
              <a:avLst/>
            </a:prstGeom>
            <a:noFill/>
          </p:spPr>
          <p:txBody>
            <a:bodyPr wrap="square" rtlCol="0">
              <a:spAutoFit/>
            </a:bodyPr>
            <a:lstStyle/>
            <a:p>
              <a:pPr>
                <a:lnSpc>
                  <a:spcPct val="150000"/>
                </a:lnSpc>
              </a:pPr>
              <a:r>
                <a:rPr kumimoji="1" lang="zh-CN" altLang="en-US" dirty="0">
                  <a:latin typeface="宋体" panose="02010600030101010101" pitchFamily="2" charset="-122"/>
                  <a:ea typeface="宋体" panose="02010600030101010101" pitchFamily="2" charset="-122"/>
                  <a:cs typeface="Arial" panose="020B0604020202020204" pitchFamily="34" charset="0"/>
                </a:rPr>
                <a:t>发表有关本课题的一篇小论文和大论文</a:t>
              </a:r>
              <a:endParaRPr kumimoji="1" lang="en-GB" altLang="zh-CN" dirty="0">
                <a:latin typeface="宋体" panose="02010600030101010101" pitchFamily="2" charset="-122"/>
                <a:ea typeface="宋体" panose="02010600030101010101" pitchFamily="2" charset="-122"/>
                <a:cs typeface="Arial" panose="020B0604020202020204" pitchFamily="34" charset="0"/>
              </a:endParaRPr>
            </a:p>
          </p:txBody>
        </p:sp>
      </p:grpSp>
      <p:grpSp>
        <p:nvGrpSpPr>
          <p:cNvPr id="4" name="组合 3"/>
          <p:cNvGrpSpPr/>
          <p:nvPr/>
        </p:nvGrpSpPr>
        <p:grpSpPr>
          <a:xfrm>
            <a:off x="2340432" y="4310377"/>
            <a:ext cx="1181121" cy="1181121"/>
            <a:chOff x="2340432" y="4310377"/>
            <a:chExt cx="1181121" cy="1181121"/>
          </a:xfrm>
        </p:grpSpPr>
        <p:sp>
          <p:nvSpPr>
            <p:cNvPr id="3" name="椭圆 2"/>
            <p:cNvSpPr/>
            <p:nvPr/>
          </p:nvSpPr>
          <p:spPr>
            <a:xfrm>
              <a:off x="2460557" y="4430502"/>
              <a:ext cx="940873" cy="940873"/>
            </a:xfrm>
            <a:prstGeom prst="ellipse">
              <a:avLst/>
            </a:prstGeom>
            <a:solidFill>
              <a:srgbClr val="2F5597"/>
            </a:solidFill>
            <a:ln>
              <a:solidFill>
                <a:srgbClr val="2F5597"/>
              </a:solidFill>
            </a:ln>
            <a:effectLst>
              <a:outerShdw blurRad="406400" sx="102000" sy="102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latin typeface="Arial" panose="020B0604020202020204" pitchFamily="34" charset="0"/>
                  <a:cs typeface="Arial" panose="020B0604020202020204" pitchFamily="34" charset="0"/>
                </a:rPr>
                <a:t>01</a:t>
              </a:r>
              <a:endParaRPr kumimoji="1" lang="zh-CN" altLang="en-US" b="1" i="1" dirty="0">
                <a:latin typeface="Arial" panose="020B0604020202020204" pitchFamily="34" charset="0"/>
                <a:cs typeface="Arial" panose="020B0604020202020204" pitchFamily="34" charset="0"/>
              </a:endParaRPr>
            </a:p>
          </p:txBody>
        </p:sp>
        <p:sp>
          <p:nvSpPr>
            <p:cNvPr id="11" name="椭圆 10"/>
            <p:cNvSpPr/>
            <p:nvPr/>
          </p:nvSpPr>
          <p:spPr>
            <a:xfrm>
              <a:off x="2340432" y="4310377"/>
              <a:ext cx="1181121" cy="1181121"/>
            </a:xfrm>
            <a:prstGeom prst="ellipse">
              <a:avLst/>
            </a:prstGeom>
            <a:noFill/>
            <a:ln>
              <a:solidFill>
                <a:srgbClr val="2F5597"/>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3" name="组合 12"/>
          <p:cNvGrpSpPr/>
          <p:nvPr/>
        </p:nvGrpSpPr>
        <p:grpSpPr>
          <a:xfrm>
            <a:off x="4407295" y="3001986"/>
            <a:ext cx="1688705" cy="1688705"/>
            <a:chOff x="2340432" y="4310377"/>
            <a:chExt cx="1181121" cy="1181121"/>
          </a:xfrm>
        </p:grpSpPr>
        <p:sp>
          <p:nvSpPr>
            <p:cNvPr id="14" name="椭圆 13"/>
            <p:cNvSpPr/>
            <p:nvPr/>
          </p:nvSpPr>
          <p:spPr>
            <a:xfrm>
              <a:off x="2460557" y="4430502"/>
              <a:ext cx="940873" cy="940873"/>
            </a:xfrm>
            <a:prstGeom prst="ellipse">
              <a:avLst/>
            </a:prstGeom>
            <a:solidFill>
              <a:srgbClr val="2F5597"/>
            </a:solidFill>
            <a:ln>
              <a:solidFill>
                <a:srgbClr val="2F5597"/>
              </a:solidFill>
            </a:ln>
            <a:effectLst>
              <a:outerShdw blurRad="406400" sx="102000" sy="102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i="1" dirty="0">
                  <a:latin typeface="Arial" panose="020B0604020202020204" pitchFamily="34" charset="0"/>
                  <a:cs typeface="Arial" panose="020B0604020202020204" pitchFamily="34" charset="0"/>
                </a:rPr>
                <a:t>02</a:t>
              </a:r>
              <a:endParaRPr kumimoji="1" lang="zh-CN" altLang="en-US" sz="2800" b="1" i="1" dirty="0">
                <a:latin typeface="Arial" panose="020B0604020202020204" pitchFamily="34" charset="0"/>
                <a:cs typeface="Arial" panose="020B0604020202020204" pitchFamily="34" charset="0"/>
              </a:endParaRPr>
            </a:p>
          </p:txBody>
        </p:sp>
        <p:sp>
          <p:nvSpPr>
            <p:cNvPr id="15" name="椭圆 14"/>
            <p:cNvSpPr/>
            <p:nvPr/>
          </p:nvSpPr>
          <p:spPr>
            <a:xfrm>
              <a:off x="2340432" y="4310377"/>
              <a:ext cx="1181121" cy="1181121"/>
            </a:xfrm>
            <a:prstGeom prst="ellipse">
              <a:avLst/>
            </a:prstGeom>
            <a:noFill/>
            <a:ln>
              <a:solidFill>
                <a:srgbClr val="2F5597"/>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7794214" y="2194467"/>
            <a:ext cx="1688705" cy="1688705"/>
            <a:chOff x="2340432" y="4310377"/>
            <a:chExt cx="1181121" cy="1181121"/>
          </a:xfrm>
        </p:grpSpPr>
        <p:sp>
          <p:nvSpPr>
            <p:cNvPr id="18" name="椭圆 17"/>
            <p:cNvSpPr/>
            <p:nvPr/>
          </p:nvSpPr>
          <p:spPr>
            <a:xfrm>
              <a:off x="2460557" y="4430502"/>
              <a:ext cx="940873" cy="940873"/>
            </a:xfrm>
            <a:prstGeom prst="ellipse">
              <a:avLst/>
            </a:prstGeom>
            <a:solidFill>
              <a:srgbClr val="2F5597"/>
            </a:solidFill>
            <a:ln>
              <a:solidFill>
                <a:srgbClr val="2F5597"/>
              </a:solidFill>
            </a:ln>
            <a:effectLst>
              <a:outerShdw blurRad="406400" sx="102000" sy="102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i="1" dirty="0">
                  <a:latin typeface="Arial" panose="020B0604020202020204" pitchFamily="34" charset="0"/>
                  <a:cs typeface="Arial" panose="020B0604020202020204" pitchFamily="34" charset="0"/>
                </a:rPr>
                <a:t>03</a:t>
              </a:r>
              <a:endParaRPr kumimoji="1" lang="zh-CN" altLang="en-US" sz="2800" b="1" i="1" dirty="0">
                <a:latin typeface="Arial" panose="020B0604020202020204" pitchFamily="34" charset="0"/>
                <a:cs typeface="Arial" panose="020B0604020202020204" pitchFamily="34" charset="0"/>
              </a:endParaRPr>
            </a:p>
          </p:txBody>
        </p:sp>
        <p:sp>
          <p:nvSpPr>
            <p:cNvPr id="19" name="椭圆 18"/>
            <p:cNvSpPr/>
            <p:nvPr/>
          </p:nvSpPr>
          <p:spPr>
            <a:xfrm>
              <a:off x="2340432" y="4310377"/>
              <a:ext cx="1181121" cy="1181121"/>
            </a:xfrm>
            <a:prstGeom prst="ellipse">
              <a:avLst/>
            </a:prstGeom>
            <a:noFill/>
            <a:ln>
              <a:solidFill>
                <a:srgbClr val="2F5597"/>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3" name="组合 22"/>
          <p:cNvGrpSpPr/>
          <p:nvPr/>
        </p:nvGrpSpPr>
        <p:grpSpPr>
          <a:xfrm>
            <a:off x="1792772" y="2936115"/>
            <a:ext cx="2276439" cy="1195815"/>
            <a:chOff x="7126596" y="1845746"/>
            <a:chExt cx="2661735" cy="1195815"/>
          </a:xfrm>
        </p:grpSpPr>
        <p:sp>
          <p:nvSpPr>
            <p:cNvPr id="24" name="矩形 23"/>
            <p:cNvSpPr/>
            <p:nvPr/>
          </p:nvSpPr>
          <p:spPr>
            <a:xfrm>
              <a:off x="7126596" y="1845746"/>
              <a:ext cx="2661735" cy="506730"/>
            </a:xfrm>
            <a:prstGeom prst="rect">
              <a:avLst/>
            </a:prstGeom>
          </p:spPr>
          <p:txBody>
            <a:bodyPr wrap="square">
              <a:spAutoFit/>
            </a:bodyPr>
            <a:lstStyle/>
            <a:p>
              <a:pPr algn="ctr" defTabSz="914400" fontAlgn="base">
                <a:lnSpc>
                  <a:spcPct val="150000"/>
                </a:lnSpc>
                <a:spcBef>
                  <a:spcPct val="0"/>
                </a:spcBef>
                <a:spcAft>
                  <a:spcPct val="0"/>
                </a:spcAft>
                <a:defRPr/>
              </a:pPr>
              <a:r>
                <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rPr>
                <a:t>2024.12-2025.05</a:t>
              </a:r>
              <a:endPar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endParaRPr>
            </a:p>
          </p:txBody>
        </p:sp>
        <p:sp>
          <p:nvSpPr>
            <p:cNvPr id="25" name="文本框 24"/>
            <p:cNvSpPr txBox="1"/>
            <p:nvPr/>
          </p:nvSpPr>
          <p:spPr>
            <a:xfrm>
              <a:off x="7126596" y="2254486"/>
              <a:ext cx="2439876" cy="787075"/>
            </a:xfrm>
            <a:prstGeom prst="rect">
              <a:avLst/>
            </a:prstGeom>
            <a:noFill/>
          </p:spPr>
          <p:txBody>
            <a:bodyPr wrap="square" rtlCol="0">
              <a:spAutoFit/>
            </a:bodyPr>
            <a:lstStyle/>
            <a:p>
              <a:pPr algn="ctr">
                <a:lnSpc>
                  <a:spcPct val="150000"/>
                </a:lnSpc>
              </a:pPr>
              <a:r>
                <a:rPr kumimoji="1" lang="zh-CN" altLang="en-US" sz="1600" dirty="0">
                  <a:latin typeface="+mj-ea"/>
                  <a:ea typeface="+mj-ea"/>
                  <a:cs typeface="Arial" panose="020B0604020202020204" pitchFamily="34" charset="0"/>
                </a:rPr>
                <a:t>资料收集与整理</a:t>
              </a:r>
              <a:endParaRPr kumimoji="1" lang="en-US" altLang="zh-CN" sz="1600" dirty="0">
                <a:latin typeface="+mj-ea"/>
                <a:ea typeface="+mj-ea"/>
                <a:cs typeface="Arial" panose="020B0604020202020204" pitchFamily="34" charset="0"/>
              </a:endParaRPr>
            </a:p>
            <a:p>
              <a:pPr algn="ctr">
                <a:lnSpc>
                  <a:spcPct val="150000"/>
                </a:lnSpc>
              </a:pPr>
              <a:r>
                <a:rPr kumimoji="1" lang="zh-CN" altLang="en-US" sz="1600" dirty="0">
                  <a:latin typeface="+mj-ea"/>
                  <a:ea typeface="+mj-ea"/>
                  <a:cs typeface="Arial" panose="020B0604020202020204" pitchFamily="34" charset="0"/>
                </a:rPr>
                <a:t>模型复现及调试</a:t>
              </a:r>
              <a:endParaRPr kumimoji="1" lang="en-GB" altLang="zh-CN" sz="1600" dirty="0">
                <a:latin typeface="+mj-ea"/>
                <a:ea typeface="+mj-ea"/>
                <a:cs typeface="Arial" panose="020B0604020202020204" pitchFamily="34" charset="0"/>
              </a:endParaRPr>
            </a:p>
          </p:txBody>
        </p:sp>
      </p:grpSp>
      <p:sp>
        <p:nvSpPr>
          <p:cNvPr id="5" name="矩形 4"/>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92211" y="251791"/>
            <a:ext cx="4007578"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进度安排及预期成果</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grpSp>
        <p:nvGrpSpPr>
          <p:cNvPr id="35" name="组合 34"/>
          <p:cNvGrpSpPr/>
          <p:nvPr/>
        </p:nvGrpSpPr>
        <p:grpSpPr>
          <a:xfrm>
            <a:off x="6601814" y="5281096"/>
            <a:ext cx="4739130" cy="872414"/>
            <a:chOff x="1109917" y="3214232"/>
            <a:chExt cx="4397429" cy="872414"/>
          </a:xfrm>
        </p:grpSpPr>
        <p:sp>
          <p:nvSpPr>
            <p:cNvPr id="36" name="矩形 35"/>
            <p:cNvSpPr/>
            <p:nvPr/>
          </p:nvSpPr>
          <p:spPr>
            <a:xfrm>
              <a:off x="1109919" y="3214232"/>
              <a:ext cx="2661735" cy="458908"/>
            </a:xfrm>
            <a:prstGeom prst="rect">
              <a:avLst/>
            </a:prstGeom>
          </p:spPr>
          <p:txBody>
            <a:bodyPr wrap="square">
              <a:spAutoFit/>
            </a:bodyPr>
            <a:lstStyle/>
            <a:p>
              <a:pPr defTabSz="914400" fontAlgn="base">
                <a:lnSpc>
                  <a:spcPct val="150000"/>
                </a:lnSpc>
                <a:spcBef>
                  <a:spcPct val="0"/>
                </a:spcBef>
                <a:spcAft>
                  <a:spcPct val="0"/>
                </a:spcAft>
                <a:defRPr/>
              </a:pPr>
              <a:r>
                <a:rPr lang="zh-CN" altLang="en-US" b="1" kern="0" dirty="0">
                  <a:ln w="3175">
                    <a:noFill/>
                  </a:ln>
                  <a:latin typeface="+mj-ea"/>
                  <a:ea typeface="+mj-ea"/>
                </a:rPr>
                <a:t>实际应用</a:t>
              </a:r>
              <a:endParaRPr lang="en-US" altLang="zh-CN" b="1" kern="0" dirty="0">
                <a:ln w="12700" cap="flat">
                  <a:noFill/>
                  <a:miter lim="800000"/>
                </a:ln>
                <a:latin typeface="+mj-ea"/>
                <a:ea typeface="+mj-ea"/>
              </a:endParaRPr>
            </a:p>
          </p:txBody>
        </p:sp>
        <p:sp>
          <p:nvSpPr>
            <p:cNvPr id="37" name="文本框 36"/>
            <p:cNvSpPr txBox="1"/>
            <p:nvPr/>
          </p:nvSpPr>
          <p:spPr>
            <a:xfrm>
              <a:off x="1109917" y="3643768"/>
              <a:ext cx="4397429" cy="442878"/>
            </a:xfrm>
            <a:prstGeom prst="rect">
              <a:avLst/>
            </a:prstGeom>
            <a:noFill/>
          </p:spPr>
          <p:txBody>
            <a:bodyPr wrap="square" rtlCol="0">
              <a:spAutoFit/>
            </a:bodyPr>
            <a:lstStyle/>
            <a:p>
              <a:pPr>
                <a:lnSpc>
                  <a:spcPct val="150000"/>
                </a:lnSpc>
              </a:pPr>
              <a:endParaRPr kumimoji="1" lang="en-US" altLang="zh-CN" dirty="0">
                <a:latin typeface="宋体" panose="02010600030101010101" pitchFamily="2" charset="-122"/>
                <a:ea typeface="宋体" panose="02010600030101010101" pitchFamily="2" charset="-122"/>
                <a:cs typeface="Arial" panose="020B0604020202020204" pitchFamily="34" charset="0"/>
              </a:endParaRPr>
            </a:p>
          </p:txBody>
        </p:sp>
      </p:grpSp>
      <p:grpSp>
        <p:nvGrpSpPr>
          <p:cNvPr id="16" name="组合 15"/>
          <p:cNvGrpSpPr/>
          <p:nvPr/>
        </p:nvGrpSpPr>
        <p:grpSpPr>
          <a:xfrm>
            <a:off x="4462237" y="1581772"/>
            <a:ext cx="2276439" cy="1238685"/>
            <a:chOff x="7126596" y="1845746"/>
            <a:chExt cx="2661735" cy="1238685"/>
          </a:xfrm>
        </p:grpSpPr>
        <p:sp>
          <p:nvSpPr>
            <p:cNvPr id="20" name="矩形 19"/>
            <p:cNvSpPr/>
            <p:nvPr/>
          </p:nvSpPr>
          <p:spPr>
            <a:xfrm>
              <a:off x="7126596" y="1845746"/>
              <a:ext cx="2661735" cy="506730"/>
            </a:xfrm>
            <a:prstGeom prst="rect">
              <a:avLst/>
            </a:prstGeom>
          </p:spPr>
          <p:txBody>
            <a:bodyPr wrap="square">
              <a:spAutoFit/>
            </a:bodyPr>
            <a:lstStyle/>
            <a:p>
              <a:pPr algn="ctr" defTabSz="914400" fontAlgn="base">
                <a:lnSpc>
                  <a:spcPct val="150000"/>
                </a:lnSpc>
                <a:spcBef>
                  <a:spcPct val="0"/>
                </a:spcBef>
                <a:spcAft>
                  <a:spcPct val="0"/>
                </a:spcAft>
                <a:defRPr/>
              </a:pPr>
              <a:r>
                <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rPr>
                <a:t>2025.06-2025.12</a:t>
              </a:r>
              <a:endPar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endParaRPr>
            </a:p>
          </p:txBody>
        </p:sp>
        <p:sp>
          <p:nvSpPr>
            <p:cNvPr id="21" name="文本框 20"/>
            <p:cNvSpPr txBox="1"/>
            <p:nvPr/>
          </p:nvSpPr>
          <p:spPr>
            <a:xfrm>
              <a:off x="7126596" y="2254486"/>
              <a:ext cx="2439876" cy="829945"/>
            </a:xfrm>
            <a:prstGeom prst="rect">
              <a:avLst/>
            </a:prstGeom>
            <a:noFill/>
          </p:spPr>
          <p:txBody>
            <a:bodyPr wrap="square" rtlCol="0">
              <a:spAutoFit/>
            </a:bodyPr>
            <a:lstStyle/>
            <a:p>
              <a:pPr algn="ctr">
                <a:lnSpc>
                  <a:spcPct val="150000"/>
                </a:lnSpc>
              </a:pPr>
              <a:r>
                <a:rPr kumimoji="1" lang="zh-CN" altLang="en-US" sz="1600" dirty="0">
                  <a:latin typeface="+mj-ea"/>
                  <a:ea typeface="+mj-ea"/>
                  <a:cs typeface="Arial" panose="020B0604020202020204" pitchFamily="34" charset="0"/>
                </a:rPr>
                <a:t>模型实现及验证</a:t>
              </a:r>
              <a:endParaRPr kumimoji="1" lang="en-US" altLang="zh-CN" sz="1600" dirty="0">
                <a:latin typeface="+mj-ea"/>
                <a:ea typeface="+mj-ea"/>
                <a:cs typeface="Arial" panose="020B0604020202020204" pitchFamily="34" charset="0"/>
              </a:endParaRPr>
            </a:p>
            <a:p>
              <a:pPr algn="ctr">
                <a:lnSpc>
                  <a:spcPct val="150000"/>
                </a:lnSpc>
              </a:pPr>
              <a:r>
                <a:rPr kumimoji="1" lang="zh-CN" altLang="en-US" sz="1600" dirty="0" err="1">
                  <a:latin typeface="+mj-ea"/>
                  <a:ea typeface="+mj-ea"/>
                  <a:cs typeface="Arial" panose="020B0604020202020204" pitchFamily="34" charset="0"/>
                </a:rPr>
                <a:t>设计实验测试</a:t>
              </a:r>
              <a:endParaRPr kumimoji="1" lang="zh-CN" altLang="en-US" sz="1600" dirty="0" err="1">
                <a:latin typeface="+mj-ea"/>
                <a:ea typeface="+mj-ea"/>
                <a:cs typeface="Arial" panose="020B0604020202020204" pitchFamily="34" charset="0"/>
              </a:endParaRPr>
            </a:p>
          </p:txBody>
        </p:sp>
      </p:grpSp>
      <p:grpSp>
        <p:nvGrpSpPr>
          <p:cNvPr id="22" name="组合 21"/>
          <p:cNvGrpSpPr/>
          <p:nvPr/>
        </p:nvGrpSpPr>
        <p:grpSpPr>
          <a:xfrm>
            <a:off x="8706004" y="1163356"/>
            <a:ext cx="2276439" cy="869115"/>
            <a:chOff x="7126596" y="1845746"/>
            <a:chExt cx="2661735" cy="869115"/>
          </a:xfrm>
        </p:grpSpPr>
        <p:sp>
          <p:nvSpPr>
            <p:cNvPr id="26" name="矩形 25"/>
            <p:cNvSpPr/>
            <p:nvPr/>
          </p:nvSpPr>
          <p:spPr>
            <a:xfrm>
              <a:off x="7126596" y="1845746"/>
              <a:ext cx="2661735" cy="506730"/>
            </a:xfrm>
            <a:prstGeom prst="rect">
              <a:avLst/>
            </a:prstGeom>
          </p:spPr>
          <p:txBody>
            <a:bodyPr wrap="square">
              <a:spAutoFit/>
            </a:bodyPr>
            <a:lstStyle/>
            <a:p>
              <a:pPr algn="ctr" defTabSz="914400" fontAlgn="base">
                <a:lnSpc>
                  <a:spcPct val="150000"/>
                </a:lnSpc>
                <a:spcBef>
                  <a:spcPct val="0"/>
                </a:spcBef>
                <a:spcAft>
                  <a:spcPct val="0"/>
                </a:spcAft>
                <a:defRPr/>
              </a:pPr>
              <a:r>
                <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rPr>
                <a:t>2026.01-2026.04</a:t>
              </a:r>
              <a:endParaRPr lang="en-US" altLang="zh-CN" b="1" i="1" kern="0" dirty="0">
                <a:ln w="12700" cap="flat">
                  <a:noFill/>
                  <a:miter lim="800000"/>
                </a:ln>
                <a:latin typeface="Arial" panose="020B0604020202020204" pitchFamily="34" charset="0"/>
                <a:ea typeface="字魂35号-孙新恒颉黑体" panose="02000000000000000000" pitchFamily="2" charset="-122"/>
                <a:cs typeface="Arial" panose="020B0604020202020204" pitchFamily="34" charset="0"/>
              </a:endParaRPr>
            </a:p>
          </p:txBody>
        </p:sp>
        <p:sp>
          <p:nvSpPr>
            <p:cNvPr id="27" name="文本框 26"/>
            <p:cNvSpPr txBox="1"/>
            <p:nvPr/>
          </p:nvSpPr>
          <p:spPr>
            <a:xfrm>
              <a:off x="7126596" y="2254486"/>
              <a:ext cx="2439876" cy="460375"/>
            </a:xfrm>
            <a:prstGeom prst="rect">
              <a:avLst/>
            </a:prstGeom>
            <a:noFill/>
          </p:spPr>
          <p:txBody>
            <a:bodyPr wrap="square" rtlCol="0">
              <a:spAutoFit/>
            </a:bodyPr>
            <a:lstStyle/>
            <a:p>
              <a:pPr algn="ctr">
                <a:lnSpc>
                  <a:spcPct val="150000"/>
                </a:lnSpc>
              </a:pPr>
              <a:r>
                <a:rPr kumimoji="1" lang="zh-CN" altLang="en-GB" sz="1600" dirty="0">
                  <a:latin typeface="+mj-ea"/>
                  <a:ea typeface="+mj-ea"/>
                  <a:cs typeface="Arial" panose="020B0604020202020204" pitchFamily="34" charset="0"/>
                </a:rPr>
                <a:t>完成毕业论文撰写</a:t>
              </a:r>
              <a:endParaRPr kumimoji="1" lang="zh-CN" altLang="en-GB" sz="1600" dirty="0">
                <a:latin typeface="+mj-ea"/>
                <a:ea typeface="+mj-ea"/>
                <a:cs typeface="Arial" panose="020B0604020202020204" pitchFamily="34" charset="0"/>
              </a:endParaRPr>
            </a:p>
          </p:txBody>
        </p:sp>
      </p:grpSp>
      <p:sp>
        <p:nvSpPr>
          <p:cNvPr id="10" name="文本框 8"/>
          <p:cNvSpPr txBox="1"/>
          <p:nvPr/>
        </p:nvSpPr>
        <p:spPr>
          <a:xfrm>
            <a:off x="6601814" y="5838156"/>
            <a:ext cx="4397429" cy="922020"/>
          </a:xfrm>
          <a:prstGeom prst="rect">
            <a:avLst/>
          </a:prstGeom>
          <a:noFill/>
        </p:spPr>
        <p:txBody>
          <a:bodyPr wrap="square" rtlCol="0">
            <a:spAutoFit/>
          </a:bodyPr>
          <a:lstStyle/>
          <a:p>
            <a:pPr>
              <a:lnSpc>
                <a:spcPct val="150000"/>
              </a:lnSpc>
            </a:pPr>
            <a:r>
              <a:rPr kumimoji="1" lang="zh-CN" altLang="en-GB" dirty="0">
                <a:latin typeface="宋体" panose="02010600030101010101" pitchFamily="2" charset="-122"/>
                <a:ea typeface="宋体" panose="02010600030101010101" pitchFamily="2" charset="-122"/>
                <a:cs typeface="Arial" panose="020B0604020202020204" pitchFamily="34" charset="0"/>
              </a:rPr>
              <a:t>根据曲线生成模型开发一个曲线编辑系统，使用户可以交互进行曲线编辑。</a:t>
            </a:r>
            <a:endParaRPr kumimoji="1" lang="zh-CN" altLang="en-GB" dirty="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nvSpPr>
        <p:spPr bwMode="auto">
          <a:xfrm>
            <a:off x="3275635" y="0"/>
            <a:ext cx="5405377" cy="6858000"/>
          </a:xfrm>
          <a:prstGeom prst="rect">
            <a:avLst/>
          </a:prstGeom>
          <a:solidFill>
            <a:srgbClr val="2F5597"/>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endParaRPr>
          </a:p>
        </p:txBody>
      </p:sp>
      <p:sp>
        <p:nvSpPr>
          <p:cNvPr id="3" name="矩形 2"/>
          <p:cNvSpPr/>
          <p:nvPr/>
        </p:nvSpPr>
        <p:spPr>
          <a:xfrm>
            <a:off x="1030147" y="934655"/>
            <a:ext cx="10131706" cy="4988689"/>
          </a:xfrm>
          <a:prstGeom prst="rect">
            <a:avLst/>
          </a:prstGeom>
          <a:solidFill>
            <a:schemeClr val="bg1"/>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562100" y="2200646"/>
            <a:ext cx="9067800" cy="2135200"/>
          </a:xfrm>
          <a:prstGeom prst="rect">
            <a:avLst/>
          </a:prstGeom>
          <a:solidFill>
            <a:srgbClr val="FFFFFF"/>
          </a:solidFill>
          <a:ln>
            <a:noFill/>
          </a:ln>
        </p:spPr>
        <p:txBody>
          <a:bodyPr wrap="square" rtlCol="0">
            <a:spAutoFit/>
          </a:bodyPr>
          <a:lstStyle/>
          <a:p>
            <a:pPr algn="ctr">
              <a:lnSpc>
                <a:spcPct val="150000"/>
              </a:lnSpc>
            </a:pPr>
            <a:r>
              <a:rPr lang="zh-CN" altLang="en-US" sz="4800" dirty="0">
                <a:solidFill>
                  <a:srgbClr val="015891"/>
                </a:solidFill>
                <a:latin typeface="黑体" panose="02010609060101010101" pitchFamily="49" charset="-122"/>
                <a:ea typeface="黑体" panose="02010609060101010101" pitchFamily="49" charset="-122"/>
                <a:cs typeface="字魂35号-经典雅黑" panose="02000000000000000000" charset="-122"/>
              </a:rPr>
              <a:t>感谢答辩老师的聆听</a:t>
            </a:r>
            <a:endParaRPr lang="en-US" altLang="zh-CN" sz="4800" dirty="0">
              <a:solidFill>
                <a:srgbClr val="015891"/>
              </a:solidFill>
              <a:latin typeface="黑体" panose="02010609060101010101" pitchFamily="49" charset="-122"/>
              <a:ea typeface="黑体" panose="02010609060101010101" pitchFamily="49" charset="-122"/>
              <a:cs typeface="字魂35号-经典雅黑" panose="02000000000000000000" charset="-122"/>
            </a:endParaRPr>
          </a:p>
          <a:p>
            <a:pPr algn="ctr">
              <a:lnSpc>
                <a:spcPct val="150000"/>
              </a:lnSpc>
            </a:pPr>
            <a:r>
              <a:rPr lang="zh-CN" altLang="en-US" sz="4800" dirty="0">
                <a:solidFill>
                  <a:srgbClr val="015891"/>
                </a:solidFill>
                <a:latin typeface="黑体" panose="02010609060101010101" pitchFamily="49" charset="-122"/>
                <a:ea typeface="黑体" panose="02010609060101010101" pitchFamily="49" charset="-122"/>
                <a:cs typeface="字魂35号-经典雅黑" panose="02000000000000000000" charset="-122"/>
              </a:rPr>
              <a:t>敬请批评指正</a:t>
            </a:r>
            <a:endParaRPr lang="zh-CN" altLang="en-US" sz="4800" dirty="0">
              <a:solidFill>
                <a:srgbClr val="015891"/>
              </a:solidFill>
              <a:latin typeface="黑体" panose="02010609060101010101" pitchFamily="49" charset="-122"/>
              <a:ea typeface="黑体" panose="02010609060101010101" pitchFamily="49" charset="-122"/>
              <a:cs typeface="字魂35号-经典雅黑" panose="02000000000000000000" charset="-122"/>
            </a:endParaRPr>
          </a:p>
        </p:txBody>
      </p:sp>
      <p:sp>
        <p:nvSpPr>
          <p:cNvPr id="15" name="矩形 14"/>
          <p:cNvSpPr/>
          <p:nvPr/>
        </p:nvSpPr>
        <p:spPr>
          <a:xfrm>
            <a:off x="3152388" y="4803173"/>
            <a:ext cx="5678131" cy="398780"/>
          </a:xfrm>
          <a:prstGeom prst="rect">
            <a:avLst/>
          </a:prstGeom>
        </p:spPr>
        <p:txBody>
          <a:bodyPr wrap="square">
            <a:spAutoFit/>
          </a:bodyPr>
          <a:lstStyle/>
          <a:p>
            <a:pPr algn="ctr"/>
            <a:r>
              <a:rPr lang="zh-CN" altLang="en-US" sz="2000" dirty="0">
                <a:solidFill>
                  <a:srgbClr val="2F5597"/>
                </a:solidFill>
                <a:latin typeface="黑体" panose="02010609060101010101" pitchFamily="49" charset="-122"/>
                <a:ea typeface="黑体" panose="02010609060101010101" pitchFamily="49" charset="-122"/>
              </a:rPr>
              <a:t>汇报人：王金童</a:t>
            </a:r>
            <a:r>
              <a:rPr lang="en-US" altLang="zh-CN" sz="2000" dirty="0">
                <a:solidFill>
                  <a:srgbClr val="2F5597"/>
                </a:solidFill>
                <a:latin typeface="黑体" panose="02010609060101010101" pitchFamily="49" charset="-122"/>
                <a:ea typeface="黑体" panose="02010609060101010101" pitchFamily="49" charset="-122"/>
              </a:rPr>
              <a:t>		</a:t>
            </a:r>
            <a:r>
              <a:rPr lang="zh-CN" altLang="en-US" sz="2000" dirty="0">
                <a:solidFill>
                  <a:srgbClr val="2F5597"/>
                </a:solidFill>
                <a:latin typeface="黑体" panose="02010609060101010101" pitchFamily="49" charset="-122"/>
                <a:ea typeface="黑体" panose="02010609060101010101" pitchFamily="49" charset="-122"/>
              </a:rPr>
              <a:t>指导老师：金耀  </a:t>
            </a:r>
            <a:endParaRPr lang="zh-CN" altLang="en-US" sz="2000" dirty="0">
              <a:solidFill>
                <a:srgbClr val="2F5597"/>
              </a:solidFill>
              <a:latin typeface="黑体" panose="02010609060101010101" pitchFamily="49" charset="-122"/>
              <a:ea typeface="黑体" panose="02010609060101010101" pitchFamily="49" charset="-122"/>
            </a:endParaRPr>
          </a:p>
        </p:txBody>
      </p:sp>
      <p:grpSp>
        <p:nvGrpSpPr>
          <p:cNvPr id="7" name="组合 6"/>
          <p:cNvGrpSpPr/>
          <p:nvPr/>
        </p:nvGrpSpPr>
        <p:grpSpPr>
          <a:xfrm>
            <a:off x="3529965" y="1415223"/>
            <a:ext cx="4895850" cy="358816"/>
            <a:chOff x="1265555" y="1933209"/>
            <a:chExt cx="4895850" cy="358816"/>
          </a:xfrm>
        </p:grpSpPr>
        <p:sp>
          <p:nvSpPr>
            <p:cNvPr id="16" name="直接连接符 4"/>
            <p:cNvSpPr>
              <a:spLocks noChangeShapeType="1"/>
            </p:cNvSpPr>
            <p:nvPr/>
          </p:nvSpPr>
          <p:spPr bwMode="auto">
            <a:xfrm flipV="1">
              <a:off x="1265555" y="2112010"/>
              <a:ext cx="1797685" cy="635"/>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sp>
          <p:nvSpPr>
            <p:cNvPr id="17" name="矩形 16"/>
            <p:cNvSpPr/>
            <p:nvPr/>
          </p:nvSpPr>
          <p:spPr>
            <a:xfrm>
              <a:off x="3090437" y="1933209"/>
              <a:ext cx="1273216" cy="35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5891"/>
                  </a:solidFill>
                  <a:latin typeface="字魂35号-经典雅黑" panose="02000000000000000000" charset="-122"/>
                  <a:ea typeface="字魂35号-经典雅黑" panose="02000000000000000000" charset="-122"/>
                </a:rPr>
                <a:t>2024</a:t>
              </a:r>
              <a:endParaRPr lang="en-US" altLang="zh-CN" dirty="0">
                <a:solidFill>
                  <a:srgbClr val="015891"/>
                </a:solidFill>
                <a:latin typeface="字魂35号-经典雅黑" panose="02000000000000000000" charset="-122"/>
                <a:ea typeface="字魂35号-经典雅黑" panose="02000000000000000000" charset="-122"/>
              </a:endParaRPr>
            </a:p>
          </p:txBody>
        </p:sp>
        <p:sp>
          <p:nvSpPr>
            <p:cNvPr id="4" name="直接连接符 4"/>
            <p:cNvSpPr>
              <a:spLocks noChangeShapeType="1"/>
            </p:cNvSpPr>
            <p:nvPr/>
          </p:nvSpPr>
          <p:spPr bwMode="auto">
            <a:xfrm flipV="1">
              <a:off x="4363720" y="2112010"/>
              <a:ext cx="1797685" cy="635"/>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grpSp>
      <p:sp>
        <p:nvSpPr>
          <p:cNvPr id="6" name="文本框 5"/>
          <p:cNvSpPr txBox="1"/>
          <p:nvPr/>
        </p:nvSpPr>
        <p:spPr>
          <a:xfrm>
            <a:off x="3048000" y="281980"/>
            <a:ext cx="6096000" cy="368300"/>
          </a:xfrm>
          <a:prstGeom prst="rect">
            <a:avLst/>
          </a:prstGeom>
          <a:noFill/>
        </p:spPr>
        <p:txBody>
          <a:bodyPr wrap="square">
            <a:spAutoFit/>
          </a:bodyPr>
          <a:lstStyle/>
          <a:p>
            <a:pPr algn="ctr"/>
            <a:r>
              <a:rPr lang="zh-CN" altLang="en-US" sz="1800" dirty="0">
                <a:solidFill>
                  <a:schemeClr val="bg1"/>
                </a:solidFill>
                <a:latin typeface="楷体" panose="02010609060101010101" pitchFamily="49" charset="-122"/>
                <a:ea typeface="楷体" panose="02010609060101010101" pitchFamily="49" charset="-122"/>
              </a:rPr>
              <a:t>浙江理工大学</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
          <p:cNvSpPr>
            <a:spLocks noChangeArrowheads="1"/>
          </p:cNvSpPr>
          <p:nvPr/>
        </p:nvSpPr>
        <p:spPr bwMode="auto">
          <a:xfrm>
            <a:off x="3275635" y="0"/>
            <a:ext cx="5405377" cy="6858000"/>
          </a:xfrm>
          <a:prstGeom prst="rect">
            <a:avLst/>
          </a:prstGeom>
          <a:solidFill>
            <a:srgbClr val="2F5597"/>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endParaRPr>
          </a:p>
        </p:txBody>
      </p:sp>
      <p:sp>
        <p:nvSpPr>
          <p:cNvPr id="3" name="矩形 2"/>
          <p:cNvSpPr/>
          <p:nvPr/>
        </p:nvSpPr>
        <p:spPr>
          <a:xfrm>
            <a:off x="1030147" y="934655"/>
            <a:ext cx="10131706" cy="5732796"/>
          </a:xfrm>
          <a:prstGeom prst="rect">
            <a:avLst/>
          </a:prstGeom>
          <a:solidFill>
            <a:schemeClr val="bg1"/>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 name="直接连接符 4"/>
          <p:cNvSpPr>
            <a:spLocks noChangeShapeType="1"/>
          </p:cNvSpPr>
          <p:nvPr/>
        </p:nvSpPr>
        <p:spPr bwMode="auto">
          <a:xfrm rot="5400000" flipV="1">
            <a:off x="2604293" y="2054219"/>
            <a:ext cx="1320806" cy="0"/>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sp>
        <p:nvSpPr>
          <p:cNvPr id="8" name="直接连接符 4"/>
          <p:cNvSpPr>
            <a:spLocks noChangeShapeType="1"/>
          </p:cNvSpPr>
          <p:nvPr/>
        </p:nvSpPr>
        <p:spPr bwMode="auto">
          <a:xfrm rot="5400000" flipV="1">
            <a:off x="2570461" y="4886752"/>
            <a:ext cx="1388470" cy="0"/>
          </a:xfrm>
          <a:prstGeom prst="line">
            <a:avLst/>
          </a:prstGeom>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a:lstStyle/>
          <a:p>
            <a:endParaRPr lang="zh-CN" altLang="en-US"/>
          </a:p>
        </p:txBody>
      </p:sp>
      <p:grpSp>
        <p:nvGrpSpPr>
          <p:cNvPr id="41" name="组合 40"/>
          <p:cNvGrpSpPr/>
          <p:nvPr/>
        </p:nvGrpSpPr>
        <p:grpSpPr>
          <a:xfrm>
            <a:off x="5499246" y="1393816"/>
            <a:ext cx="4764096" cy="654337"/>
            <a:chOff x="5495599" y="1254578"/>
            <a:chExt cx="4764096" cy="654337"/>
          </a:xfrm>
        </p:grpSpPr>
        <p:sp>
          <p:nvSpPr>
            <p:cNvPr id="28" name="矩形: 圆角 27"/>
            <p:cNvSpPr/>
            <p:nvPr/>
          </p:nvSpPr>
          <p:spPr>
            <a:xfrm>
              <a:off x="5495599" y="1254578"/>
              <a:ext cx="791075" cy="6543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黑体" panose="02010609060101010101" pitchFamily="49" charset="-122"/>
                  <a:ea typeface="黑体" panose="02010609060101010101" pitchFamily="49" charset="-122"/>
                </a:rPr>
                <a:t>01</a:t>
              </a:r>
              <a:endParaRPr lang="zh-CN" altLang="en-US" sz="3600" dirty="0">
                <a:latin typeface="黑体" panose="02010609060101010101" pitchFamily="49" charset="-122"/>
                <a:ea typeface="黑体" panose="02010609060101010101" pitchFamily="49" charset="-122"/>
              </a:endParaRPr>
            </a:p>
          </p:txBody>
        </p:sp>
        <p:sp>
          <p:nvSpPr>
            <p:cNvPr id="29" name="文本框 28"/>
            <p:cNvSpPr txBox="1"/>
            <p:nvPr/>
          </p:nvSpPr>
          <p:spPr>
            <a:xfrm>
              <a:off x="6487795" y="1283959"/>
              <a:ext cx="3771900" cy="583565"/>
            </a:xfrm>
            <a:prstGeom prst="rect">
              <a:avLst/>
            </a:prstGeom>
            <a:noFill/>
          </p:spPr>
          <p:txBody>
            <a:bodyPr wrap="square" rtlCol="0">
              <a:spAutoFit/>
            </a:bodyPr>
            <a:lstStyle/>
            <a:p>
              <a:r>
                <a:rPr lang="zh-CN" altLang="en-US" sz="3200" dirty="0">
                  <a:solidFill>
                    <a:schemeClr val="accent5">
                      <a:lumMod val="75000"/>
                    </a:schemeClr>
                  </a:solidFill>
                  <a:latin typeface="黑体" panose="02010609060101010101" pitchFamily="49" charset="-122"/>
                  <a:ea typeface="黑体" panose="02010609060101010101" pitchFamily="49" charset="-122"/>
                </a:rPr>
                <a:t>选题背景及意义</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grpSp>
      <p:grpSp>
        <p:nvGrpSpPr>
          <p:cNvPr id="42" name="组合 41"/>
          <p:cNvGrpSpPr/>
          <p:nvPr/>
        </p:nvGrpSpPr>
        <p:grpSpPr>
          <a:xfrm>
            <a:off x="5499246" y="2442643"/>
            <a:ext cx="4764096" cy="654337"/>
            <a:chOff x="5495599" y="2164072"/>
            <a:chExt cx="4764096" cy="654337"/>
          </a:xfrm>
        </p:grpSpPr>
        <p:sp>
          <p:nvSpPr>
            <p:cNvPr id="30" name="矩形: 圆角 29"/>
            <p:cNvSpPr/>
            <p:nvPr/>
          </p:nvSpPr>
          <p:spPr>
            <a:xfrm>
              <a:off x="5495599" y="2164072"/>
              <a:ext cx="791075" cy="6543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黑体" panose="02010609060101010101" pitchFamily="49" charset="-122"/>
                  <a:ea typeface="黑体" panose="02010609060101010101" pitchFamily="49" charset="-122"/>
                </a:rPr>
                <a:t>02</a:t>
              </a:r>
              <a:endParaRPr lang="zh-CN" altLang="en-US" sz="3600" dirty="0">
                <a:latin typeface="黑体" panose="02010609060101010101" pitchFamily="49" charset="-122"/>
                <a:ea typeface="黑体" panose="02010609060101010101" pitchFamily="49" charset="-122"/>
              </a:endParaRPr>
            </a:p>
          </p:txBody>
        </p:sp>
        <p:sp>
          <p:nvSpPr>
            <p:cNvPr id="31" name="文本框 30"/>
            <p:cNvSpPr txBox="1"/>
            <p:nvPr/>
          </p:nvSpPr>
          <p:spPr>
            <a:xfrm>
              <a:off x="6487795" y="2198852"/>
              <a:ext cx="3771900" cy="584775"/>
            </a:xfrm>
            <a:prstGeom prst="rect">
              <a:avLst/>
            </a:prstGeom>
            <a:noFill/>
          </p:spPr>
          <p:txBody>
            <a:bodyPr wrap="square" rtlCol="0">
              <a:spAutoFit/>
            </a:bodyPr>
            <a:lstStyle/>
            <a:p>
              <a:r>
                <a:rPr lang="zh-CN" altLang="en-US" sz="3200" dirty="0">
                  <a:solidFill>
                    <a:schemeClr val="accent5">
                      <a:lumMod val="75000"/>
                    </a:schemeClr>
                  </a:solidFill>
                  <a:latin typeface="黑体" panose="02010609060101010101" pitchFamily="49" charset="-122"/>
                  <a:ea typeface="黑体" panose="02010609060101010101" pitchFamily="49" charset="-122"/>
                </a:rPr>
                <a:t>相关研究现状</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grpSp>
      <p:grpSp>
        <p:nvGrpSpPr>
          <p:cNvPr id="43" name="组合 42"/>
          <p:cNvGrpSpPr/>
          <p:nvPr/>
        </p:nvGrpSpPr>
        <p:grpSpPr>
          <a:xfrm>
            <a:off x="5499246" y="3534784"/>
            <a:ext cx="4764096" cy="654337"/>
            <a:chOff x="5495599" y="3092281"/>
            <a:chExt cx="4764096" cy="654337"/>
          </a:xfrm>
        </p:grpSpPr>
        <p:sp>
          <p:nvSpPr>
            <p:cNvPr id="32" name="矩形: 圆角 31"/>
            <p:cNvSpPr/>
            <p:nvPr/>
          </p:nvSpPr>
          <p:spPr>
            <a:xfrm>
              <a:off x="5495599" y="3092281"/>
              <a:ext cx="791075" cy="6543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黑体" panose="02010609060101010101" pitchFamily="49" charset="-122"/>
                  <a:ea typeface="黑体" panose="02010609060101010101" pitchFamily="49" charset="-122"/>
                </a:rPr>
                <a:t>03</a:t>
              </a:r>
              <a:endParaRPr lang="zh-CN" altLang="en-US" sz="3600" dirty="0">
                <a:latin typeface="黑体" panose="02010609060101010101" pitchFamily="49" charset="-122"/>
                <a:ea typeface="黑体" panose="02010609060101010101" pitchFamily="49" charset="-122"/>
              </a:endParaRPr>
            </a:p>
          </p:txBody>
        </p:sp>
        <p:sp>
          <p:nvSpPr>
            <p:cNvPr id="33" name="文本框 32"/>
            <p:cNvSpPr txBox="1"/>
            <p:nvPr/>
          </p:nvSpPr>
          <p:spPr>
            <a:xfrm>
              <a:off x="6487795" y="3127061"/>
              <a:ext cx="3771900" cy="584775"/>
            </a:xfrm>
            <a:prstGeom prst="rect">
              <a:avLst/>
            </a:prstGeom>
            <a:noFill/>
          </p:spPr>
          <p:txBody>
            <a:bodyPr wrap="square" rtlCol="0">
              <a:spAutoFit/>
            </a:bodyPr>
            <a:lstStyle/>
            <a:p>
              <a:r>
                <a:rPr lang="zh-CN" altLang="en-US" sz="3200" dirty="0">
                  <a:solidFill>
                    <a:schemeClr val="accent5">
                      <a:lumMod val="75000"/>
                    </a:schemeClr>
                  </a:solidFill>
                  <a:latin typeface="黑体" panose="02010609060101010101" pitchFamily="49" charset="-122"/>
                  <a:ea typeface="黑体" panose="02010609060101010101" pitchFamily="49" charset="-122"/>
                </a:rPr>
                <a:t>研究内容及方法</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grpSp>
      <p:grpSp>
        <p:nvGrpSpPr>
          <p:cNvPr id="45" name="组合 44"/>
          <p:cNvGrpSpPr/>
          <p:nvPr/>
        </p:nvGrpSpPr>
        <p:grpSpPr>
          <a:xfrm>
            <a:off x="5499246" y="4661669"/>
            <a:ext cx="5033517" cy="654337"/>
            <a:chOff x="5495599" y="5011567"/>
            <a:chExt cx="5033517" cy="654337"/>
          </a:xfrm>
        </p:grpSpPr>
        <p:sp>
          <p:nvSpPr>
            <p:cNvPr id="36" name="矩形: 圆角 35"/>
            <p:cNvSpPr/>
            <p:nvPr/>
          </p:nvSpPr>
          <p:spPr>
            <a:xfrm>
              <a:off x="5495599" y="5011567"/>
              <a:ext cx="791075" cy="6543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黑体" panose="02010609060101010101" pitchFamily="49" charset="-122"/>
                  <a:ea typeface="黑体" panose="02010609060101010101" pitchFamily="49" charset="-122"/>
                </a:rPr>
                <a:t>04</a:t>
              </a:r>
              <a:endParaRPr lang="zh-CN" altLang="en-US" sz="3600" dirty="0">
                <a:latin typeface="黑体" panose="02010609060101010101" pitchFamily="49" charset="-122"/>
                <a:ea typeface="黑体" panose="02010609060101010101" pitchFamily="49" charset="-122"/>
              </a:endParaRPr>
            </a:p>
          </p:txBody>
        </p:sp>
        <p:sp>
          <p:nvSpPr>
            <p:cNvPr id="37" name="文本框 36"/>
            <p:cNvSpPr txBox="1"/>
            <p:nvPr/>
          </p:nvSpPr>
          <p:spPr>
            <a:xfrm>
              <a:off x="6487795" y="5046347"/>
              <a:ext cx="4041321" cy="584775"/>
            </a:xfrm>
            <a:prstGeom prst="rect">
              <a:avLst/>
            </a:prstGeom>
            <a:noFill/>
          </p:spPr>
          <p:txBody>
            <a:bodyPr wrap="square" rtlCol="0">
              <a:spAutoFit/>
            </a:bodyPr>
            <a:lstStyle/>
            <a:p>
              <a:r>
                <a:rPr lang="zh-CN" altLang="en-US" sz="3200" dirty="0">
                  <a:solidFill>
                    <a:schemeClr val="accent5">
                      <a:lumMod val="75000"/>
                    </a:schemeClr>
                  </a:solidFill>
                  <a:latin typeface="黑体" panose="02010609060101010101" pitchFamily="49" charset="-122"/>
                  <a:ea typeface="黑体" panose="02010609060101010101" pitchFamily="49" charset="-122"/>
                </a:rPr>
                <a:t>进度安排及预期成果</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grpSp>
      <p:sp>
        <p:nvSpPr>
          <p:cNvPr id="39" name="文本框 38"/>
          <p:cNvSpPr txBox="1"/>
          <p:nvPr/>
        </p:nvSpPr>
        <p:spPr>
          <a:xfrm>
            <a:off x="2102817" y="2751512"/>
            <a:ext cx="2345635" cy="923330"/>
          </a:xfrm>
          <a:prstGeom prst="rect">
            <a:avLst/>
          </a:prstGeom>
          <a:noFill/>
        </p:spPr>
        <p:txBody>
          <a:bodyPr wrap="square" rtlCol="0">
            <a:spAutoFit/>
          </a:bodyPr>
          <a:lstStyle/>
          <a:p>
            <a:pPr algn="ctr"/>
            <a:r>
              <a:rPr lang="zh-CN" altLang="en-US" sz="5400" dirty="0">
                <a:solidFill>
                  <a:schemeClr val="accent5">
                    <a:lumMod val="75000"/>
                  </a:schemeClr>
                </a:solidFill>
                <a:latin typeface="仓耳今楷05-6763 W05" panose="02020400000000000000" pitchFamily="18" charset="-122"/>
                <a:ea typeface="仓耳今楷05-6763 W05" panose="02020400000000000000" pitchFamily="18" charset="-122"/>
              </a:rPr>
              <a:t>目  录</a:t>
            </a:r>
            <a:endParaRPr lang="zh-CN" altLang="en-US" sz="54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40" name="矩形 39"/>
          <p:cNvSpPr/>
          <p:nvPr/>
        </p:nvSpPr>
        <p:spPr>
          <a:xfrm>
            <a:off x="2360203" y="3677240"/>
            <a:ext cx="1836208" cy="461665"/>
          </a:xfrm>
          <a:prstGeom prst="rect">
            <a:avLst/>
          </a:prstGeom>
        </p:spPr>
        <p:txBody>
          <a:bodyPr wrap="none">
            <a:spAutoFit/>
          </a:bodyPr>
          <a:lstStyle/>
          <a:p>
            <a:r>
              <a:rPr lang="en-US" altLang="zh-CN" sz="2400" dirty="0">
                <a:solidFill>
                  <a:schemeClr val="accent5">
                    <a:lumMod val="75000"/>
                  </a:schemeClr>
                </a:solidFill>
                <a:latin typeface="仓耳今楷05-6763 W05" panose="02020400000000000000" pitchFamily="18" charset="-122"/>
                <a:ea typeface="仓耳今楷05-6763 W05" panose="02020400000000000000" pitchFamily="18" charset="-122"/>
              </a:rPr>
              <a:t>CONTENTS</a:t>
            </a:r>
            <a:endParaRPr lang="zh-CN" altLang="en-US" sz="24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2" name="文本框 1"/>
          <p:cNvSpPr txBox="1"/>
          <p:nvPr/>
        </p:nvSpPr>
        <p:spPr>
          <a:xfrm>
            <a:off x="3048000" y="281980"/>
            <a:ext cx="6096000" cy="368300"/>
          </a:xfrm>
          <a:prstGeom prst="rect">
            <a:avLst/>
          </a:prstGeom>
          <a:noFill/>
        </p:spPr>
        <p:txBody>
          <a:bodyPr wrap="square">
            <a:spAutoFit/>
          </a:bodyPr>
          <a:lstStyle/>
          <a:p>
            <a:pPr algn="ctr"/>
            <a:r>
              <a:rPr lang="zh-CN" altLang="en-US" sz="1800" dirty="0">
                <a:solidFill>
                  <a:schemeClr val="bg1"/>
                </a:solidFill>
                <a:latin typeface="楷体" panose="02010609060101010101" pitchFamily="49" charset="-122"/>
                <a:ea typeface="楷体" panose="02010609060101010101" pitchFamily="49" charset="-122"/>
              </a:rPr>
              <a:t>浙江理工大学</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07610" y="252095"/>
            <a:ext cx="2247265" cy="583565"/>
          </a:xfrm>
          <a:prstGeom prst="rect">
            <a:avLst/>
          </a:prstGeom>
          <a:noFill/>
        </p:spPr>
        <p:txBody>
          <a:bodyPr wrap="square" rtlCol="0">
            <a:spAutoFit/>
          </a:bodyPr>
          <a:lstStyle/>
          <a:p>
            <a:pPr algn="dist"/>
            <a:r>
              <a:rPr lang="zh-CN" altLang="en-US" sz="3200" dirty="0">
                <a:solidFill>
                  <a:schemeClr val="accent5">
                    <a:lumMod val="75000"/>
                  </a:schemeClr>
                </a:solidFill>
                <a:latin typeface="黑体" panose="02010609060101010101" pitchFamily="49" charset="-122"/>
                <a:ea typeface="黑体" panose="02010609060101010101" pitchFamily="49" charset="-122"/>
              </a:rPr>
              <a:t>选题的背景</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4523309" cy="46037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离散曲面上的曲线设计</a:t>
            </a:r>
            <a:endParaRPr lang="zh-CN" altLang="en-US" sz="2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32510" y="1874291"/>
            <a:ext cx="10603984" cy="1337945"/>
          </a:xfrm>
          <a:prstGeom prst="rect">
            <a:avLst/>
          </a:prstGeom>
          <a:noFill/>
        </p:spPr>
        <p:txBody>
          <a:bodyPr wrap="square" rtlCol="0">
            <a:spAutoFit/>
          </a:bodyPr>
          <a:lstStyle/>
          <a:p>
            <a:pPr indent="457200">
              <a:lnSpc>
                <a:spcPct val="150000"/>
              </a:lnSpc>
            </a:pPr>
            <a:r>
              <a:rPr lang="zh-CN" altLang="en-US" kern="0" dirty="0">
                <a:solidFill>
                  <a:schemeClr val="tx1"/>
                </a:solidFill>
                <a:latin typeface="宋体" panose="02010600030101010101" pitchFamily="2" charset="-122"/>
                <a:ea typeface="宋体" panose="02010600030101010101" pitchFamily="2" charset="-122"/>
                <a:cs typeface="微软雅黑" panose="020B0503020204020204" pitchFamily="34" charset="-122"/>
                <a:sym typeface="+mn-ea"/>
              </a:rPr>
              <a:t>随着计算机图形学和几何处理技术的飞速发展，如何在复杂的离散曲面网格上生成光滑且满足几何和拓扑控制条件的曲线，在计算机图形学、数值仿真、医学图像处理等领域已成为研究中的一个重要课题。</a:t>
            </a:r>
            <a:endParaRPr lang="en-US" altLang="zh-CN" kern="0" dirty="0">
              <a:solidFill>
                <a:schemeClr val="tx1"/>
              </a:solidFill>
              <a:latin typeface="宋体" panose="02010600030101010101" pitchFamily="2" charset="-122"/>
              <a:ea typeface="宋体" panose="02010600030101010101" pitchFamily="2" charset="-122"/>
              <a:cs typeface="微软雅黑" panose="020B0503020204020204" pitchFamily="34" charset="-122"/>
              <a:sym typeface="+mn-ea"/>
            </a:endParaRPr>
          </a:p>
        </p:txBody>
      </p:sp>
      <p:sp>
        <p:nvSpPr>
          <p:cNvPr id="17" name="矩形 16"/>
          <p:cNvSpPr/>
          <p:nvPr/>
        </p:nvSpPr>
        <p:spPr>
          <a:xfrm>
            <a:off x="1552261" y="5324207"/>
            <a:ext cx="2065962" cy="461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图</a:t>
            </a:r>
            <a:r>
              <a:rPr lang="en-US" altLang="zh-CN" sz="1600" dirty="0">
                <a:solidFill>
                  <a:schemeClr val="tx1"/>
                </a:solidFill>
                <a:latin typeface="黑体" panose="02010609060101010101" pitchFamily="49" charset="-122"/>
                <a:ea typeface="黑体" panose="02010609060101010101" pitchFamily="49" charset="-122"/>
              </a:rPr>
              <a:t>1</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9" name="矩形 18"/>
          <p:cNvSpPr/>
          <p:nvPr/>
        </p:nvSpPr>
        <p:spPr>
          <a:xfrm>
            <a:off x="4778714" y="5266422"/>
            <a:ext cx="2941845" cy="461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图</a:t>
            </a:r>
            <a:r>
              <a:rPr lang="en-US" altLang="zh-CN" sz="1600" dirty="0">
                <a:solidFill>
                  <a:schemeClr val="tx1"/>
                </a:solidFill>
                <a:latin typeface="黑体" panose="02010609060101010101" pitchFamily="49" charset="-122"/>
                <a:ea typeface="黑体" panose="02010609060101010101" pitchFamily="49" charset="-122"/>
              </a:rPr>
              <a:t>2</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0" name="矩形 19"/>
          <p:cNvSpPr/>
          <p:nvPr/>
        </p:nvSpPr>
        <p:spPr>
          <a:xfrm>
            <a:off x="8458803" y="5324465"/>
            <a:ext cx="2941845" cy="461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图</a:t>
            </a:r>
            <a:r>
              <a:rPr lang="en-US" altLang="zh-CN" sz="1600" dirty="0">
                <a:solidFill>
                  <a:schemeClr val="tx1"/>
                </a:solidFill>
                <a:latin typeface="黑体" panose="02010609060101010101" pitchFamily="49" charset="-122"/>
                <a:ea typeface="黑体" panose="02010609060101010101" pitchFamily="49" charset="-122"/>
              </a:rPr>
              <a:t>3</a:t>
            </a:r>
            <a:endParaRPr lang="zh-CN" altLang="en-US" sz="1600" dirty="0">
              <a:solidFill>
                <a:schemeClr val="tx1"/>
              </a:solidFill>
              <a:latin typeface="黑体" panose="02010609060101010101" pitchFamily="49" charset="-122"/>
              <a:ea typeface="黑体" panose="02010609060101010101" pitchFamily="49" charset="-122"/>
            </a:endParaRPr>
          </a:p>
        </p:txBody>
      </p:sp>
      <p:pic>
        <p:nvPicPr>
          <p:cNvPr id="8" name="Picture 7"/>
          <p:cNvPicPr>
            <a:picLocks noChangeAspect="1"/>
          </p:cNvPicPr>
          <p:nvPr/>
        </p:nvPicPr>
        <p:blipFill>
          <a:blip r:embed="rId1"/>
          <a:stretch>
            <a:fillRect/>
          </a:stretch>
        </p:blipFill>
        <p:spPr>
          <a:xfrm>
            <a:off x="1061720" y="3375660"/>
            <a:ext cx="3590290" cy="1899285"/>
          </a:xfrm>
          <a:prstGeom prst="rect">
            <a:avLst/>
          </a:prstGeom>
        </p:spPr>
      </p:pic>
      <p:pic>
        <p:nvPicPr>
          <p:cNvPr id="9" name="Picture 8"/>
          <p:cNvPicPr>
            <a:picLocks noChangeAspect="1"/>
          </p:cNvPicPr>
          <p:nvPr/>
        </p:nvPicPr>
        <p:blipFill>
          <a:blip r:embed="rId2"/>
          <a:stretch>
            <a:fillRect/>
          </a:stretch>
        </p:blipFill>
        <p:spPr>
          <a:xfrm>
            <a:off x="5006975" y="3372485"/>
            <a:ext cx="3143885" cy="1894205"/>
          </a:xfrm>
          <a:prstGeom prst="rect">
            <a:avLst/>
          </a:prstGeom>
        </p:spPr>
      </p:pic>
      <p:pic>
        <p:nvPicPr>
          <p:cNvPr id="10" name="Picture 9"/>
          <p:cNvPicPr>
            <a:picLocks noChangeAspect="1"/>
          </p:cNvPicPr>
          <p:nvPr/>
        </p:nvPicPr>
        <p:blipFill>
          <a:blip r:embed="rId3"/>
          <a:stretch>
            <a:fillRect/>
          </a:stretch>
        </p:blipFill>
        <p:spPr>
          <a:xfrm>
            <a:off x="8693150" y="3305175"/>
            <a:ext cx="2787650" cy="2019300"/>
          </a:xfrm>
          <a:prstGeom prst="rect">
            <a:avLst/>
          </a:prstGeom>
        </p:spPr>
      </p:pic>
      <p:sp>
        <p:nvSpPr>
          <p:cNvPr id="4" name="文本框 3"/>
          <p:cNvSpPr txBox="1"/>
          <p:nvPr/>
        </p:nvSpPr>
        <p:spPr>
          <a:xfrm>
            <a:off x="1061720" y="5801868"/>
            <a:ext cx="10603984" cy="442878"/>
          </a:xfrm>
          <a:prstGeom prst="rect">
            <a:avLst/>
          </a:prstGeom>
          <a:noFill/>
        </p:spPr>
        <p:txBody>
          <a:bodyPr wrap="square" rtlCol="0">
            <a:spAutoFit/>
          </a:bodyPr>
          <a:lstStyle/>
          <a:p>
            <a:pPr indent="457200">
              <a:lnSpc>
                <a:spcPct val="150000"/>
              </a:lnSpc>
            </a:pPr>
            <a:r>
              <a:rPr lang="zh-CN" altLang="en-US" b="1" dirty="0">
                <a:latin typeface="宋体" panose="02010600030101010101" pitchFamily="2" charset="-122"/>
                <a:ea typeface="宋体" panose="02010600030101010101" pitchFamily="2" charset="-122"/>
              </a:rPr>
              <a:t>高效且满足几何和拓扑条件</a:t>
            </a:r>
            <a:r>
              <a:rPr lang="zh-CN" altLang="en-US" dirty="0">
                <a:latin typeface="宋体" panose="02010600030101010101" pitchFamily="2" charset="-122"/>
                <a:ea typeface="宋体" panose="02010600030101010101" pitchFamily="2" charset="-122"/>
              </a:rPr>
              <a:t>的曲线设计，在三维建模和形状优化中具有重要意义。</a:t>
            </a:r>
            <a:endParaRPr lang="zh-CN" altLang="en-US" dirty="0">
              <a:latin typeface="宋体" panose="02010600030101010101" pitchFamily="2" charset="-122"/>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黑体" panose="02010609060101010101" pitchFamily="49" charset="-122"/>
                <a:ea typeface="黑体" panose="02010609060101010101" pitchFamily="49" charset="-122"/>
              </a:rPr>
              <a:t>选题的背景及依据</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4" y="1250843"/>
            <a:ext cx="7193970" cy="46166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1.2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以变分法进行三角网格的曲线设计为例</a:t>
            </a:r>
            <a:endParaRPr lang="zh-CN" altLang="en-US" sz="2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32510" y="1874291"/>
            <a:ext cx="10603984" cy="1198880"/>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曲线生成效率：</a:t>
            </a:r>
            <a:r>
              <a:rPr lang="zh-CN" altLang="en-US" dirty="0">
                <a:latin typeface="宋体" panose="02010600030101010101" pitchFamily="2" charset="-122"/>
                <a:ea typeface="宋体" panose="02010600030101010101" pitchFamily="2" charset="-122"/>
              </a:rPr>
              <a:t>曲线生成的速度不能过慢，</a:t>
            </a:r>
            <a:r>
              <a:rPr lang="zh-CN" altLang="en-US" dirty="0">
                <a:latin typeface="宋体" panose="02010600030101010101" pitchFamily="2" charset="-122"/>
                <a:ea typeface="宋体" panose="02010600030101010101" pitchFamily="2" charset="-122"/>
              </a:rPr>
              <a:t>尽可能满足实时要求。</a:t>
            </a:r>
            <a:endParaRPr lang="en-US" altLang="zh-CN" dirty="0">
              <a:latin typeface="宋体" panose="02010600030101010101" pitchFamily="2" charset="-122"/>
              <a:ea typeface="宋体" panose="02010600030101010101" pitchFamily="2" charset="-122"/>
            </a:endParaRPr>
          </a:p>
          <a:p>
            <a:pPr marL="285750" indent="-285750">
              <a:lnSpc>
                <a:spcPct val="2000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曲线的生成质量：</a:t>
            </a:r>
            <a:r>
              <a:rPr lang="zh-CN" altLang="en-US" dirty="0">
                <a:latin typeface="宋体" panose="02010600030101010101" pitchFamily="2" charset="-122"/>
                <a:ea typeface="宋体" panose="02010600030101010101" pitchFamily="2" charset="-122"/>
              </a:rPr>
              <a:t>生成的曲线需足够光滑，并且满足用户期望的形状与拓扑结构。</a:t>
            </a:r>
            <a:endParaRPr lang="en-US" altLang="zh-CN" dirty="0">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967739" y="3313042"/>
            <a:ext cx="5272380" cy="2074503"/>
            <a:chOff x="1491523" y="3313042"/>
            <a:chExt cx="4176835" cy="2074503"/>
          </a:xfrm>
          <a:solidFill>
            <a:srgbClr val="2F5597"/>
          </a:solidFill>
        </p:grpSpPr>
        <p:sp>
          <p:nvSpPr>
            <p:cNvPr id="32" name="圆角矩形 31"/>
            <p:cNvSpPr/>
            <p:nvPr/>
          </p:nvSpPr>
          <p:spPr>
            <a:xfrm>
              <a:off x="1491523" y="3313042"/>
              <a:ext cx="4142833" cy="2074503"/>
            </a:xfrm>
            <a:prstGeom prst="roundRect">
              <a:avLst>
                <a:gd name="adj" fmla="val 9963"/>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solidFill>
                  <a:schemeClr val="bg1">
                    <a:lumMod val="95000"/>
                  </a:schemeClr>
                </a:solidFill>
                <a:latin typeface="宋体" panose="02010600030101010101" pitchFamily="2" charset="-122"/>
                <a:ea typeface="宋体" panose="02010600030101010101" pitchFamily="2" charset="-122"/>
              </a:endParaRPr>
            </a:p>
          </p:txBody>
        </p:sp>
        <p:grpSp>
          <p:nvGrpSpPr>
            <p:cNvPr id="39" name="组合 38"/>
            <p:cNvGrpSpPr/>
            <p:nvPr/>
          </p:nvGrpSpPr>
          <p:grpSpPr>
            <a:xfrm>
              <a:off x="1542835" y="3582425"/>
              <a:ext cx="4125523" cy="506730"/>
              <a:chOff x="1728366" y="3176213"/>
              <a:chExt cx="4125523" cy="506730"/>
            </a:xfrm>
            <a:grpFill/>
          </p:grpSpPr>
          <p:cxnSp>
            <p:nvCxnSpPr>
              <p:cNvPr id="34" name="直线连接符 33"/>
              <p:cNvCxnSpPr/>
              <p:nvPr/>
            </p:nvCxnSpPr>
            <p:spPr>
              <a:xfrm>
                <a:off x="2161345" y="3423300"/>
                <a:ext cx="765358" cy="0"/>
              </a:xfrm>
              <a:prstGeom prst="line">
                <a:avLst/>
              </a:prstGeom>
              <a:grpFill/>
              <a:ln>
                <a:noFill/>
              </a:ln>
            </p:spPr>
            <p:style>
              <a:lnRef idx="2">
                <a:schemeClr val="accent2">
                  <a:shade val="50000"/>
                </a:schemeClr>
              </a:lnRef>
              <a:fillRef idx="1">
                <a:schemeClr val="accent2"/>
              </a:fillRef>
              <a:effectRef idx="0">
                <a:schemeClr val="accent2"/>
              </a:effectRef>
              <a:fontRef idx="minor">
                <a:schemeClr val="lt1"/>
              </a:fontRef>
            </p:style>
          </p:cxnSp>
          <p:sp>
            <p:nvSpPr>
              <p:cNvPr id="35" name="矩形 34"/>
              <p:cNvSpPr/>
              <p:nvPr/>
            </p:nvSpPr>
            <p:spPr>
              <a:xfrm>
                <a:off x="1728366" y="3176213"/>
                <a:ext cx="4125523" cy="50673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defTabSz="914400" fontAlgn="base">
                  <a:lnSpc>
                    <a:spcPct val="150000"/>
                  </a:lnSpc>
                  <a:spcBef>
                    <a:spcPct val="0"/>
                  </a:spcBef>
                  <a:spcAft>
                    <a:spcPct val="0"/>
                  </a:spcAft>
                  <a:defRPr/>
                </a:pPr>
                <a:r>
                  <a:rPr lang="zh-CN" altLang="en-US" kern="0" dirty="0">
                    <a:ln w="12700" cap="flat">
                      <a:noFill/>
                      <a:miter lim="800000"/>
                    </a:ln>
                    <a:solidFill>
                      <a:srgbClr val="F2F2F2"/>
                    </a:solidFill>
                    <a:latin typeface="宋体" panose="02010600030101010101" pitchFamily="2" charset="-122"/>
                    <a:ea typeface="宋体" panose="02010600030101010101" pitchFamily="2" charset="-122"/>
                    <a:cs typeface="Arial" panose="020B0604020202020204" pitchFamily="34" charset="0"/>
                  </a:rPr>
                  <a:t>如何表示离散曲面上的曲线，并对其进行</a:t>
                </a:r>
                <a:r>
                  <a:rPr lang="zh-CN" altLang="en-US" kern="0" dirty="0">
                    <a:ln w="12700" cap="flat">
                      <a:noFill/>
                      <a:miter lim="800000"/>
                    </a:ln>
                    <a:solidFill>
                      <a:srgbClr val="F2F2F2"/>
                    </a:solidFill>
                    <a:latin typeface="宋体" panose="02010600030101010101" pitchFamily="2" charset="-122"/>
                    <a:ea typeface="宋体" panose="02010600030101010101" pitchFamily="2" charset="-122"/>
                    <a:cs typeface="Arial" panose="020B0604020202020204" pitchFamily="34" charset="0"/>
                  </a:rPr>
                  <a:t>优化？</a:t>
                </a:r>
                <a:endParaRPr lang="en-US" altLang="zh-CN" kern="0" dirty="0">
                  <a:ln w="12700" cap="flat">
                    <a:noFill/>
                    <a:miter lim="800000"/>
                  </a:ln>
                  <a:solidFill>
                    <a:srgbClr val="F2F2F2"/>
                  </a:solidFill>
                  <a:latin typeface="宋体" panose="02010600030101010101" pitchFamily="2" charset="-122"/>
                  <a:ea typeface="宋体" panose="02010600030101010101" pitchFamily="2" charset="-122"/>
                  <a:cs typeface="Arial" panose="020B0604020202020204" pitchFamily="34" charset="0"/>
                </a:endParaRPr>
              </a:p>
            </p:txBody>
          </p:sp>
        </p:grpSp>
      </p:grpSp>
      <p:grpSp>
        <p:nvGrpSpPr>
          <p:cNvPr id="50" name="组合 49"/>
          <p:cNvGrpSpPr/>
          <p:nvPr/>
        </p:nvGrpSpPr>
        <p:grpSpPr>
          <a:xfrm>
            <a:off x="6436370" y="3313043"/>
            <a:ext cx="5207610" cy="2074503"/>
            <a:chOff x="6491532" y="3313043"/>
            <a:chExt cx="4125523" cy="2074503"/>
          </a:xfrm>
        </p:grpSpPr>
        <p:sp>
          <p:nvSpPr>
            <p:cNvPr id="33" name="圆角矩形 32"/>
            <p:cNvSpPr/>
            <p:nvPr/>
          </p:nvSpPr>
          <p:spPr>
            <a:xfrm>
              <a:off x="6491532" y="3313043"/>
              <a:ext cx="4125523" cy="2074503"/>
            </a:xfrm>
            <a:prstGeom prst="roundRect">
              <a:avLst>
                <a:gd name="adj" fmla="val 996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sp>
          <p:nvSpPr>
            <p:cNvPr id="42" name="矩形 41"/>
            <p:cNvSpPr/>
            <p:nvPr/>
          </p:nvSpPr>
          <p:spPr>
            <a:xfrm>
              <a:off x="6597417" y="3582426"/>
              <a:ext cx="3982699" cy="858377"/>
            </a:xfrm>
            <a:prstGeom prst="rect">
              <a:avLst/>
            </a:prstGeom>
          </p:spPr>
          <p:txBody>
            <a:bodyPr wrap="square">
              <a:spAutoFit/>
            </a:bodyPr>
            <a:lstStyle/>
            <a:p>
              <a:pPr algn="ctr" defTabSz="914400" fontAlgn="base">
                <a:lnSpc>
                  <a:spcPct val="150000"/>
                </a:lnSpc>
                <a:spcBef>
                  <a:spcPct val="0"/>
                </a:spcBef>
                <a:spcAft>
                  <a:spcPct val="0"/>
                </a:spcAft>
                <a:defRPr/>
              </a:pPr>
              <a:r>
                <a:rPr lang="zh-CN" altLang="en-US" kern="0" dirty="0">
                  <a:ln w="12700" cap="flat">
                    <a:noFill/>
                    <a:miter lim="800000"/>
                  </a:ln>
                  <a:solidFill>
                    <a:srgbClr val="2F5597"/>
                  </a:solidFill>
                  <a:latin typeface="宋体" panose="02010600030101010101" pitchFamily="2" charset="-122"/>
                  <a:ea typeface="宋体" panose="02010600030101010101" pitchFamily="2" charset="-122"/>
                  <a:cs typeface="Arial" panose="020B0604020202020204" pitchFamily="34" charset="0"/>
                </a:rPr>
                <a:t>如何在曲线设计过程中添加对曲线的形状和拓扑控制，使结果满足用户期望？</a:t>
              </a:r>
              <a:endParaRPr lang="en-US" altLang="zh-CN" kern="0" dirty="0">
                <a:ln w="12700" cap="flat">
                  <a:noFill/>
                  <a:miter lim="800000"/>
                </a:ln>
                <a:solidFill>
                  <a:srgbClr val="2F5597"/>
                </a:solidFill>
                <a:latin typeface="宋体" panose="02010600030101010101" pitchFamily="2" charset="-122"/>
                <a:ea typeface="宋体" panose="02010600030101010101" pitchFamily="2" charset="-122"/>
                <a:cs typeface="Arial" panose="020B0604020202020204" pitchFamily="34" charset="0"/>
              </a:endParaRPr>
            </a:p>
          </p:txBody>
        </p:sp>
      </p:grpSp>
      <p:sp>
        <p:nvSpPr>
          <p:cNvPr id="47" name="PA-10223"/>
          <p:cNvSpPr/>
          <p:nvPr>
            <p:custDataLst>
              <p:tags r:id="rId1"/>
            </p:custDataLst>
          </p:nvPr>
        </p:nvSpPr>
        <p:spPr>
          <a:xfrm>
            <a:off x="834279" y="2191840"/>
            <a:ext cx="10523441" cy="581057"/>
          </a:xfrm>
          <a:prstGeom prst="rect">
            <a:avLst/>
          </a:prstGeom>
          <a:noFill/>
        </p:spPr>
        <p:txBody>
          <a:bodyPr wrap="square">
            <a:spAutoFit/>
          </a:bodyPr>
          <a:lstStyle/>
          <a:p>
            <a:pPr algn="ctr">
              <a:lnSpc>
                <a:spcPct val="150000"/>
              </a:lnSpc>
            </a:pPr>
            <a:r>
              <a:rPr lang="zh-CN" altLang="en-US" sz="2400" b="1" dirty="0">
                <a:solidFill>
                  <a:schemeClr val="tx1">
                    <a:lumMod val="85000"/>
                    <a:lumOff val="15000"/>
                  </a:schemeClr>
                </a:solidFill>
                <a:latin typeface="宋体" panose="02010600030101010101" pitchFamily="2" charset="-122"/>
                <a:ea typeface="宋体" panose="02010600030101010101" pitchFamily="2" charset="-122"/>
                <a:cs typeface="Arial" panose="020B0604020202020204" pitchFamily="34" charset="0"/>
              </a:rPr>
              <a:t>基于离散网格上的曲线设计方法研究</a:t>
            </a:r>
            <a:endParaRPr lang="zh-CN" altLang="en-US" sz="2400" b="1" dirty="0">
              <a:solidFill>
                <a:schemeClr val="tx1">
                  <a:lumMod val="85000"/>
                  <a:lumOff val="1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6" name="矩形 5"/>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黑体" panose="02010609060101010101" pitchFamily="49" charset="-122"/>
                <a:ea typeface="黑体" panose="02010609060101010101" pitchFamily="49" charset="-122"/>
              </a:rPr>
              <a:t>选题的背景及依据</a:t>
            </a:r>
            <a:endParaRPr lang="zh-CN" altLang="en-US" sz="3200" dirty="0">
              <a:solidFill>
                <a:schemeClr val="accent5">
                  <a:lumMod val="75000"/>
                </a:schemeClr>
              </a:solidFill>
              <a:latin typeface="黑体" panose="02010609060101010101" pitchFamily="49" charset="-122"/>
              <a:ea typeface="黑体" panose="02010609060101010101" pitchFamily="49" charset="-122"/>
            </a:endParaRPr>
          </a:p>
        </p:txBody>
      </p:sp>
      <p:sp>
        <p:nvSpPr>
          <p:cNvPr id="8" name="矩形 7"/>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61944" y="1250843"/>
            <a:ext cx="3803373" cy="461665"/>
          </a:xfrm>
          <a:prstGeom prst="rect">
            <a:avLst/>
          </a:prstGeom>
          <a:noFill/>
        </p:spPr>
        <p:txBody>
          <a:bodyPr wrap="square" rtlCol="0">
            <a:spAutoFit/>
          </a:bodyPr>
          <a:lstStyle/>
          <a:p>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1.3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问题提出</a:t>
            </a:r>
            <a:endParaRPr lang="zh-CN" altLang="en-US" sz="2400"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相关研究现状</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5" y="1250843"/>
            <a:ext cx="4207172" cy="460375"/>
          </a:xfrm>
          <a:prstGeom prst="rect">
            <a:avLst/>
          </a:prstGeom>
          <a:noFill/>
        </p:spPr>
        <p:txBody>
          <a:bodyPr wrap="square" rtlCol="0">
            <a:spAutoFit/>
          </a:bodyPr>
          <a:lstStyle/>
          <a:p>
            <a:pPr algn="l">
              <a:buClrTx/>
              <a:buSzTx/>
              <a:buFontTx/>
            </a:pPr>
            <a:r>
              <a:rPr lang="zh-CN" altLang="en-US" sz="2400" dirty="0">
                <a:solidFill>
                  <a:schemeClr val="accent5">
                    <a:lumMod val="75000"/>
                  </a:schemeClr>
                </a:solidFill>
                <a:latin typeface="微软雅黑" panose="020B0503020204020204" pitchFamily="34" charset="-122"/>
                <a:sym typeface="+mn-ea"/>
              </a:rPr>
              <a:t>2.1 基于数值优化的方法</a:t>
            </a:r>
            <a:endParaRPr lang="zh-CN" altLang="en-US" sz="2400" dirty="0">
              <a:solidFill>
                <a:schemeClr val="accent5">
                  <a:lumMod val="75000"/>
                </a:schemeClr>
              </a:solidFill>
              <a:latin typeface="微软雅黑" panose="020B0503020204020204" pitchFamily="34" charset="-122"/>
            </a:endParaRPr>
          </a:p>
        </p:txBody>
      </p:sp>
      <p:sp>
        <p:nvSpPr>
          <p:cNvPr id="15" name="左大括号 14"/>
          <p:cNvSpPr/>
          <p:nvPr/>
        </p:nvSpPr>
        <p:spPr>
          <a:xfrm>
            <a:off x="963361" y="2126785"/>
            <a:ext cx="431115" cy="3793524"/>
          </a:xfrm>
          <a:prstGeom prst="leftBrace">
            <a:avLst>
              <a:gd name="adj1" fmla="val 85884"/>
              <a:gd name="adj2" fmla="val 50000"/>
            </a:avLst>
          </a:prstGeom>
          <a:ln>
            <a:solidFill>
              <a:srgbClr val="2F5597"/>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文本框 50"/>
          <p:cNvSpPr txBox="1"/>
          <p:nvPr/>
        </p:nvSpPr>
        <p:spPr>
          <a:xfrm>
            <a:off x="613246" y="6300598"/>
            <a:ext cx="11313009" cy="583565"/>
          </a:xfrm>
          <a:prstGeom prst="rect">
            <a:avLst/>
          </a:prstGeom>
          <a:noFill/>
        </p:spPr>
        <p:txBody>
          <a:bodyPr wrap="square">
            <a:spAutoFit/>
          </a:bodyPr>
          <a:lstStyle/>
          <a:p>
            <a:r>
              <a:rPr lang="en-US" altLang="en-US" sz="1600" i="0" dirty="0">
                <a:effectLst/>
                <a:latin typeface="微软雅黑" panose="020B0503020204020204" pitchFamily="34" charset="-122"/>
                <a:ea typeface="微软雅黑" panose="020B0503020204020204" pitchFamily="34" charset="-122"/>
              </a:rPr>
              <a:t>[1] ZHANG X, WU S, CHEN J, </a:t>
            </a:r>
            <a:r>
              <a:rPr lang="zh-CN" altLang="en-US" sz="1600" i="0" dirty="0">
                <a:effectLst/>
                <a:latin typeface="微软雅黑" panose="020B0503020204020204" pitchFamily="34" charset="-122"/>
                <a:ea typeface="微软雅黑" panose="020B0503020204020204" pitchFamily="34" charset="-122"/>
              </a:rPr>
              <a:t>等</a:t>
            </a:r>
            <a:r>
              <a:rPr lang="en-US" altLang="en-US" sz="1600" i="0" dirty="0">
                <a:effectLst/>
                <a:latin typeface="微软雅黑" panose="020B0503020204020204" pitchFamily="34" charset="-122"/>
                <a:ea typeface="微软雅黑" panose="020B0503020204020204" pitchFamily="34" charset="-122"/>
              </a:rPr>
              <a:t>. Versatile Curve Design by Level Set with Quadratic Convergence[J/OL]. IEEE Transactions on Visualization and Computer Graphics, 2024.</a:t>
            </a:r>
            <a:endParaRPr lang="zh-CN" altLang="en-US" sz="1600" dirty="0"/>
          </a:p>
        </p:txBody>
      </p:sp>
      <p:sp>
        <p:nvSpPr>
          <p:cNvPr id="53" name="文本框 52"/>
          <p:cNvSpPr txBox="1"/>
          <p:nvPr/>
        </p:nvSpPr>
        <p:spPr>
          <a:xfrm>
            <a:off x="1626809" y="2206624"/>
            <a:ext cx="5190906" cy="922020"/>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使用水平集方法隐式表示</a:t>
            </a:r>
            <a:r>
              <a:rPr lang="zh-CN" altLang="en-US" dirty="0">
                <a:latin typeface="宋体" panose="02010600030101010101" pitchFamily="2" charset="-122"/>
                <a:ea typeface="宋体" panose="02010600030101010101" pitchFamily="2" charset="-122"/>
              </a:rPr>
              <a:t>曲线</a:t>
            </a: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通过目标函数对曲线几何进行</a:t>
            </a:r>
            <a:r>
              <a:rPr lang="zh-CN" altLang="en-US" dirty="0">
                <a:latin typeface="宋体" panose="02010600030101010101" pitchFamily="2" charset="-122"/>
                <a:ea typeface="宋体" panose="02010600030101010101" pitchFamily="2" charset="-122"/>
              </a:rPr>
              <a:t>控制</a:t>
            </a: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使用窄带加速策略减少计算</a:t>
            </a:r>
            <a:r>
              <a:rPr lang="zh-CN" altLang="en-US" dirty="0">
                <a:latin typeface="宋体" panose="02010600030101010101" pitchFamily="2" charset="-122"/>
                <a:ea typeface="宋体" panose="02010600030101010101" pitchFamily="2" charset="-122"/>
              </a:rPr>
              <a:t>量</a:t>
            </a:r>
            <a:endParaRPr lang="zh-CN" altLang="en-US" dirty="0">
              <a:latin typeface="宋体" panose="02010600030101010101" pitchFamily="2" charset="-122"/>
              <a:ea typeface="宋体" panose="02010600030101010101" pitchFamily="2" charset="-122"/>
            </a:endParaRPr>
          </a:p>
        </p:txBody>
      </p:sp>
      <p:cxnSp>
        <p:nvCxnSpPr>
          <p:cNvPr id="60" name="直接连接符 59"/>
          <p:cNvCxnSpPr/>
          <p:nvPr/>
        </p:nvCxnSpPr>
        <p:spPr>
          <a:xfrm>
            <a:off x="724055" y="625635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408812" y="2229848"/>
            <a:ext cx="3944988" cy="368300"/>
          </a:xfrm>
          <a:prstGeom prst="rect">
            <a:avLst/>
          </a:prstGeom>
          <a:solidFill>
            <a:srgbClr val="2F5597"/>
          </a:solidFill>
        </p:spPr>
        <p:txBody>
          <a:bodyPr wrap="square">
            <a:spAutoFit/>
          </a:bodyPr>
          <a:lstStyle/>
          <a:p>
            <a:r>
              <a:rPr lang="zh-CN" altLang="en-US" b="1" dirty="0">
                <a:solidFill>
                  <a:schemeClr val="bg1"/>
                </a:solidFill>
                <a:latin typeface="宋体" panose="02010600030101010101" pitchFamily="2" charset="-122"/>
                <a:ea typeface="宋体" panose="02010600030101010101" pitchFamily="2" charset="-122"/>
              </a:rPr>
              <a:t>无法控制拓扑变化且对网格质量</a:t>
            </a:r>
            <a:r>
              <a:rPr lang="zh-CN" altLang="en-US" b="1" dirty="0">
                <a:solidFill>
                  <a:schemeClr val="bg1"/>
                </a:solidFill>
                <a:latin typeface="宋体" panose="02010600030101010101" pitchFamily="2" charset="-122"/>
                <a:ea typeface="宋体" panose="02010600030101010101" pitchFamily="2" charset="-122"/>
              </a:rPr>
              <a:t>敏感</a:t>
            </a:r>
            <a:endParaRPr lang="zh-CN" altLang="en-US" b="1" dirty="0">
              <a:solidFill>
                <a:schemeClr val="bg1"/>
              </a:solidFill>
              <a:latin typeface="宋体" panose="02010600030101010101" pitchFamily="2" charset="-122"/>
              <a:ea typeface="宋体" panose="02010600030101010101" pitchFamily="2" charset="-122"/>
            </a:endParaRPr>
          </a:p>
        </p:txBody>
      </p:sp>
      <p:pic>
        <p:nvPicPr>
          <p:cNvPr id="4" name="Picture 3"/>
          <p:cNvPicPr>
            <a:picLocks noChangeAspect="1"/>
          </p:cNvPicPr>
          <p:nvPr/>
        </p:nvPicPr>
        <p:blipFill>
          <a:blip r:embed="rId1"/>
          <a:stretch>
            <a:fillRect/>
          </a:stretch>
        </p:blipFill>
        <p:spPr>
          <a:xfrm>
            <a:off x="1503045" y="3314065"/>
            <a:ext cx="4914900" cy="2857500"/>
          </a:xfrm>
          <a:prstGeom prst="rect">
            <a:avLst/>
          </a:prstGeom>
        </p:spPr>
      </p:pic>
      <p:pic>
        <p:nvPicPr>
          <p:cNvPr id="7" name="Picture 6"/>
          <p:cNvPicPr>
            <a:picLocks noChangeAspect="1"/>
          </p:cNvPicPr>
          <p:nvPr/>
        </p:nvPicPr>
        <p:blipFill>
          <a:blip r:embed="rId2"/>
          <a:stretch>
            <a:fillRect/>
          </a:stretch>
        </p:blipFill>
        <p:spPr>
          <a:xfrm>
            <a:off x="6794500" y="3624580"/>
            <a:ext cx="5132070" cy="20402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相关研究现状</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5" y="1250843"/>
            <a:ext cx="4207172" cy="460375"/>
          </a:xfrm>
          <a:prstGeom prst="rect">
            <a:avLst/>
          </a:prstGeom>
          <a:noFill/>
        </p:spPr>
        <p:txBody>
          <a:bodyPr wrap="square" rtlCol="0">
            <a:spAutoFit/>
          </a:bodyPr>
          <a:lstStyle/>
          <a:p>
            <a:pPr algn="l">
              <a:buClrTx/>
              <a:buSzTx/>
              <a:buFontTx/>
            </a:pPr>
            <a:r>
              <a:rPr lang="zh-CN" altLang="en-US" sz="2400" dirty="0">
                <a:solidFill>
                  <a:schemeClr val="accent5">
                    <a:lumMod val="75000"/>
                  </a:schemeClr>
                </a:solidFill>
                <a:latin typeface="微软雅黑" panose="020B0503020204020204" pitchFamily="34" charset="-122"/>
                <a:sym typeface="+mn-ea"/>
              </a:rPr>
              <a:t>2.2 基于黎曼度量的方法</a:t>
            </a:r>
            <a:endParaRPr lang="zh-CN" altLang="en-US" sz="2400" dirty="0">
              <a:solidFill>
                <a:schemeClr val="accent5">
                  <a:lumMod val="75000"/>
                </a:schemeClr>
              </a:solidFill>
              <a:latin typeface="微软雅黑" panose="020B0503020204020204" pitchFamily="34" charset="-122"/>
            </a:endParaRPr>
          </a:p>
        </p:txBody>
      </p:sp>
      <p:sp>
        <p:nvSpPr>
          <p:cNvPr id="15" name="左大括号 14"/>
          <p:cNvSpPr/>
          <p:nvPr/>
        </p:nvSpPr>
        <p:spPr>
          <a:xfrm>
            <a:off x="963361" y="2126785"/>
            <a:ext cx="431115" cy="3793524"/>
          </a:xfrm>
          <a:prstGeom prst="leftBrace">
            <a:avLst>
              <a:gd name="adj1" fmla="val 85884"/>
              <a:gd name="adj2" fmla="val 50000"/>
            </a:avLst>
          </a:prstGeom>
          <a:ln>
            <a:solidFill>
              <a:srgbClr val="2F5597"/>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文本框 50"/>
          <p:cNvSpPr txBox="1"/>
          <p:nvPr/>
        </p:nvSpPr>
        <p:spPr>
          <a:xfrm>
            <a:off x="613246" y="6300598"/>
            <a:ext cx="11313009" cy="583565"/>
          </a:xfrm>
          <a:prstGeom prst="rect">
            <a:avLst/>
          </a:prstGeom>
          <a:noFill/>
        </p:spPr>
        <p:txBody>
          <a:bodyPr wrap="square">
            <a:spAutoFit/>
          </a:bodyPr>
          <a:lstStyle/>
          <a:p>
            <a:r>
              <a:rPr lang="en-US" altLang="en-US" sz="1600" i="0" dirty="0">
                <a:effectLst/>
                <a:latin typeface="微软雅黑" panose="020B0503020204020204" pitchFamily="34" charset="-122"/>
                <a:ea typeface="微软雅黑" panose="020B0503020204020204" pitchFamily="34" charset="-122"/>
              </a:rPr>
              <a:t>[2] MANCINELLI C, PUPPO E. Computing the riemannian center of mass on meshes[J/OL]. Computer Aided Geometric Design, 2023.</a:t>
            </a:r>
            <a:endParaRPr lang="zh-CN" altLang="en-US" sz="1600" dirty="0"/>
          </a:p>
        </p:txBody>
      </p:sp>
      <p:sp>
        <p:nvSpPr>
          <p:cNvPr id="53" name="文本框 52"/>
          <p:cNvSpPr txBox="1"/>
          <p:nvPr/>
        </p:nvSpPr>
        <p:spPr>
          <a:xfrm>
            <a:off x="1626809" y="2125979"/>
            <a:ext cx="5190906" cy="645160"/>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RCM</a:t>
            </a:r>
            <a:r>
              <a:rPr lang="zh-CN" altLang="en-US" dirty="0">
                <a:latin typeface="宋体" panose="02010600030101010101" pitchFamily="2" charset="-122"/>
                <a:ea typeface="宋体" panose="02010600030101010101" pitchFamily="2" charset="-122"/>
              </a:rPr>
              <a:t>替换样条曲线中</a:t>
            </a:r>
            <a:r>
              <a:rPr lang="zh-CN" altLang="en-US" dirty="0">
                <a:latin typeface="宋体" panose="02010600030101010101" pitchFamily="2" charset="-122"/>
                <a:ea typeface="宋体" panose="02010600030101010101" pitchFamily="2" charset="-122"/>
              </a:rPr>
              <a:t>的仿射加权</a:t>
            </a:r>
            <a:r>
              <a:rPr lang="zh-CN" altLang="en-US" dirty="0">
                <a:latin typeface="宋体" panose="02010600030101010101" pitchFamily="2" charset="-122"/>
                <a:ea typeface="宋体" panose="02010600030101010101" pitchFamily="2" charset="-122"/>
              </a:rPr>
              <a:t>平均</a:t>
            </a: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使用牛顿法对曲线进行几何</a:t>
            </a:r>
            <a:r>
              <a:rPr lang="zh-CN" altLang="en-US" dirty="0">
                <a:latin typeface="宋体" panose="02010600030101010101" pitchFamily="2" charset="-122"/>
                <a:ea typeface="宋体" panose="02010600030101010101" pitchFamily="2" charset="-122"/>
              </a:rPr>
              <a:t>优化</a:t>
            </a:r>
            <a:endParaRPr lang="zh-CN" altLang="en-US" dirty="0">
              <a:latin typeface="宋体" panose="02010600030101010101" pitchFamily="2" charset="-122"/>
              <a:ea typeface="宋体" panose="02010600030101010101" pitchFamily="2" charset="-122"/>
            </a:endParaRPr>
          </a:p>
        </p:txBody>
      </p:sp>
      <p:cxnSp>
        <p:nvCxnSpPr>
          <p:cNvPr id="60" name="直接连接符 59"/>
          <p:cNvCxnSpPr/>
          <p:nvPr/>
        </p:nvCxnSpPr>
        <p:spPr>
          <a:xfrm>
            <a:off x="724055" y="625635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169785" y="2230120"/>
            <a:ext cx="4184015" cy="368300"/>
          </a:xfrm>
          <a:prstGeom prst="rect">
            <a:avLst/>
          </a:prstGeom>
          <a:solidFill>
            <a:srgbClr val="2F5597"/>
          </a:solidFill>
        </p:spPr>
        <p:txBody>
          <a:bodyPr wrap="square">
            <a:spAutoFit/>
          </a:bodyPr>
          <a:lstStyle/>
          <a:p>
            <a:r>
              <a:rPr lang="zh-CN" altLang="en-US" b="1" dirty="0">
                <a:solidFill>
                  <a:schemeClr val="bg1"/>
                </a:solidFill>
                <a:latin typeface="宋体" panose="02010600030101010101" pitchFamily="2" charset="-122"/>
                <a:ea typeface="宋体" panose="02010600030101010101" pitchFamily="2" charset="-122"/>
              </a:rPr>
              <a:t>控制点不能间隔过远且算法可能</a:t>
            </a:r>
            <a:r>
              <a:rPr lang="zh-CN" altLang="en-US" b="1" dirty="0">
                <a:solidFill>
                  <a:schemeClr val="bg1"/>
                </a:solidFill>
                <a:latin typeface="宋体" panose="02010600030101010101" pitchFamily="2" charset="-122"/>
                <a:ea typeface="宋体" panose="02010600030101010101" pitchFamily="2" charset="-122"/>
              </a:rPr>
              <a:t>不收敛</a:t>
            </a:r>
            <a:endParaRPr lang="zh-CN" altLang="en-US" b="1" dirty="0">
              <a:solidFill>
                <a:schemeClr val="bg1"/>
              </a:solidFill>
              <a:latin typeface="宋体" panose="02010600030101010101" pitchFamily="2" charset="-122"/>
              <a:ea typeface="宋体" panose="02010600030101010101" pitchFamily="2" charset="-122"/>
            </a:endParaRPr>
          </a:p>
        </p:txBody>
      </p:sp>
      <p:pic>
        <p:nvPicPr>
          <p:cNvPr id="8" name="Picture 7"/>
          <p:cNvPicPr>
            <a:picLocks noChangeAspect="1"/>
          </p:cNvPicPr>
          <p:nvPr/>
        </p:nvPicPr>
        <p:blipFill>
          <a:blip r:embed="rId1"/>
          <a:stretch>
            <a:fillRect/>
          </a:stretch>
        </p:blipFill>
        <p:spPr>
          <a:xfrm>
            <a:off x="6176645" y="3022600"/>
            <a:ext cx="5638800" cy="3026410"/>
          </a:xfrm>
          <a:prstGeom prst="rect">
            <a:avLst/>
          </a:prstGeom>
        </p:spPr>
      </p:pic>
      <p:pic>
        <p:nvPicPr>
          <p:cNvPr id="10" name="Picture 9"/>
          <p:cNvPicPr>
            <a:picLocks noChangeAspect="1"/>
          </p:cNvPicPr>
          <p:nvPr/>
        </p:nvPicPr>
        <p:blipFill>
          <a:blip r:embed="rId2"/>
          <a:stretch>
            <a:fillRect/>
          </a:stretch>
        </p:blipFill>
        <p:spPr>
          <a:xfrm>
            <a:off x="1241425" y="3680460"/>
            <a:ext cx="3648075" cy="685800"/>
          </a:xfrm>
          <a:prstGeom prst="rect">
            <a:avLst/>
          </a:prstGeom>
        </p:spPr>
      </p:pic>
      <p:pic>
        <p:nvPicPr>
          <p:cNvPr id="12" name="Picture 11"/>
          <p:cNvPicPr>
            <a:picLocks noChangeAspect="1"/>
          </p:cNvPicPr>
          <p:nvPr/>
        </p:nvPicPr>
        <p:blipFill>
          <a:blip r:embed="rId3"/>
          <a:stretch>
            <a:fillRect/>
          </a:stretch>
        </p:blipFill>
        <p:spPr>
          <a:xfrm>
            <a:off x="1394460" y="4516120"/>
            <a:ext cx="5191125" cy="44767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相关研究现状</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5" y="1250843"/>
            <a:ext cx="4207172" cy="460375"/>
          </a:xfrm>
          <a:prstGeom prst="rect">
            <a:avLst/>
          </a:prstGeom>
          <a:noFill/>
        </p:spPr>
        <p:txBody>
          <a:bodyPr wrap="square" rtlCol="0">
            <a:spAutoFit/>
          </a:bodyPr>
          <a:lstStyle/>
          <a:p>
            <a:pPr algn="l">
              <a:buClrTx/>
              <a:buSzTx/>
              <a:buFontTx/>
            </a:pPr>
            <a:r>
              <a:rPr lang="zh-CN" altLang="en-US" sz="2400" dirty="0">
                <a:solidFill>
                  <a:schemeClr val="accent5">
                    <a:lumMod val="75000"/>
                  </a:schemeClr>
                </a:solidFill>
                <a:latin typeface="微软雅黑" panose="020B0503020204020204" pitchFamily="34" charset="-122"/>
                <a:sym typeface="+mn-ea"/>
              </a:rPr>
              <a:t>2.3 基于学习的方法</a:t>
            </a:r>
            <a:endParaRPr lang="zh-CN" altLang="en-US" sz="2400" dirty="0">
              <a:solidFill>
                <a:schemeClr val="accent5">
                  <a:lumMod val="75000"/>
                </a:schemeClr>
              </a:solidFill>
              <a:latin typeface="微软雅黑" panose="020B0503020204020204" pitchFamily="34" charset="-122"/>
            </a:endParaRPr>
          </a:p>
        </p:txBody>
      </p:sp>
      <p:sp>
        <p:nvSpPr>
          <p:cNvPr id="15" name="左大括号 14"/>
          <p:cNvSpPr/>
          <p:nvPr/>
        </p:nvSpPr>
        <p:spPr>
          <a:xfrm>
            <a:off x="963361" y="2126785"/>
            <a:ext cx="431115" cy="3793524"/>
          </a:xfrm>
          <a:prstGeom prst="leftBrace">
            <a:avLst>
              <a:gd name="adj1" fmla="val 85884"/>
              <a:gd name="adj2" fmla="val 50000"/>
            </a:avLst>
          </a:prstGeom>
          <a:ln>
            <a:solidFill>
              <a:srgbClr val="2F5597"/>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文本框 50"/>
          <p:cNvSpPr txBox="1"/>
          <p:nvPr/>
        </p:nvSpPr>
        <p:spPr>
          <a:xfrm>
            <a:off x="613410" y="6300470"/>
            <a:ext cx="11313160" cy="583565"/>
          </a:xfrm>
          <a:prstGeom prst="rect">
            <a:avLst/>
          </a:prstGeom>
          <a:noFill/>
        </p:spPr>
        <p:txBody>
          <a:bodyPr wrap="square">
            <a:noAutofit/>
          </a:bodyPr>
          <a:lstStyle/>
          <a:p>
            <a:r>
              <a:rPr lang="en-US" altLang="en-US" sz="1600" dirty="0"/>
              <a:t>[3] POTAMIAS R A, NEOFYTOU A, BINTSI K M, </a:t>
            </a:r>
            <a:r>
              <a:rPr lang="zh-CN" altLang="en-US" sz="1600" dirty="0"/>
              <a:t>等</a:t>
            </a:r>
            <a:r>
              <a:rPr lang="en-US" altLang="en-US" sz="1600" dirty="0"/>
              <a:t>. GraphWalks: Efficient Shape Agnostic Geodesic Shortest Path Estimation[C/OL]//2022 IEEE/CVF Conference on Computer Vision and Pattern Recognition Workshops (CVPRW). New Orleans, LA, USA: IEEE, 2022.</a:t>
            </a:r>
            <a:endParaRPr lang="en-US" altLang="en-US" sz="1600" dirty="0"/>
          </a:p>
          <a:p>
            <a:endParaRPr lang="en-US" altLang="en-US" sz="1600" dirty="0"/>
          </a:p>
        </p:txBody>
      </p:sp>
      <p:sp>
        <p:nvSpPr>
          <p:cNvPr id="53" name="文本框 52"/>
          <p:cNvSpPr txBox="1"/>
          <p:nvPr/>
        </p:nvSpPr>
        <p:spPr>
          <a:xfrm>
            <a:off x="1626809" y="2125979"/>
            <a:ext cx="5190906" cy="368300"/>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GNN</a:t>
            </a:r>
            <a:r>
              <a:rPr lang="zh-CN" altLang="en-US" dirty="0">
                <a:latin typeface="宋体" panose="02010600030101010101" pitchFamily="2" charset="-122"/>
                <a:ea typeface="宋体" panose="02010600030101010101" pitchFamily="2" charset="-122"/>
              </a:rPr>
              <a:t>预测点对之间的测地</a:t>
            </a:r>
            <a:r>
              <a:rPr lang="zh-CN" altLang="en-US" dirty="0">
                <a:latin typeface="宋体" panose="02010600030101010101" pitchFamily="2" charset="-122"/>
                <a:ea typeface="宋体" panose="02010600030101010101" pitchFamily="2" charset="-122"/>
              </a:rPr>
              <a:t>路径</a:t>
            </a:r>
            <a:endParaRPr lang="zh-CN" altLang="en-US" dirty="0">
              <a:latin typeface="宋体" panose="02010600030101010101" pitchFamily="2" charset="-122"/>
              <a:ea typeface="宋体" panose="02010600030101010101" pitchFamily="2" charset="-122"/>
            </a:endParaRPr>
          </a:p>
        </p:txBody>
      </p:sp>
      <p:cxnSp>
        <p:nvCxnSpPr>
          <p:cNvPr id="60" name="直接连接符 59"/>
          <p:cNvCxnSpPr/>
          <p:nvPr/>
        </p:nvCxnSpPr>
        <p:spPr>
          <a:xfrm>
            <a:off x="724055" y="625635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167245" y="2230120"/>
            <a:ext cx="4186555" cy="368300"/>
          </a:xfrm>
          <a:prstGeom prst="rect">
            <a:avLst/>
          </a:prstGeom>
          <a:solidFill>
            <a:srgbClr val="2F5597"/>
          </a:solidFill>
        </p:spPr>
        <p:txBody>
          <a:bodyPr wrap="square">
            <a:spAutoFit/>
          </a:bodyPr>
          <a:lstStyle/>
          <a:p>
            <a:r>
              <a:rPr lang="zh-CN" altLang="en-US" b="1" dirty="0">
                <a:solidFill>
                  <a:schemeClr val="bg1"/>
                </a:solidFill>
                <a:latin typeface="宋体" panose="02010600030101010101" pitchFamily="2" charset="-122"/>
                <a:ea typeface="宋体" panose="02010600030101010101" pitchFamily="2" charset="-122"/>
              </a:rPr>
              <a:t>预测路径精度很低，没有几何拓扑</a:t>
            </a:r>
            <a:r>
              <a:rPr lang="zh-CN" altLang="en-US" b="1" dirty="0">
                <a:solidFill>
                  <a:schemeClr val="bg1"/>
                </a:solidFill>
                <a:latin typeface="宋体" panose="02010600030101010101" pitchFamily="2" charset="-122"/>
                <a:ea typeface="宋体" panose="02010600030101010101" pitchFamily="2" charset="-122"/>
              </a:rPr>
              <a:t>控制</a:t>
            </a:r>
            <a:endParaRPr lang="zh-CN" altLang="en-US" b="1" dirty="0">
              <a:solidFill>
                <a:schemeClr val="bg1"/>
              </a:solidFill>
              <a:latin typeface="宋体" panose="02010600030101010101" pitchFamily="2" charset="-122"/>
              <a:ea typeface="宋体" panose="02010600030101010101" pitchFamily="2" charset="-122"/>
            </a:endParaRPr>
          </a:p>
        </p:txBody>
      </p:sp>
      <p:pic>
        <p:nvPicPr>
          <p:cNvPr id="4" name="Picture 3"/>
          <p:cNvPicPr>
            <a:picLocks noChangeAspect="1"/>
          </p:cNvPicPr>
          <p:nvPr/>
        </p:nvPicPr>
        <p:blipFill>
          <a:blip r:embed="rId1"/>
          <a:stretch>
            <a:fillRect/>
          </a:stretch>
        </p:blipFill>
        <p:spPr>
          <a:xfrm>
            <a:off x="2451100" y="2887345"/>
            <a:ext cx="8782050" cy="301942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4313" y="0"/>
            <a:ext cx="3803374" cy="177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94313" y="251791"/>
            <a:ext cx="3803374" cy="584775"/>
          </a:xfrm>
          <a:prstGeom prst="rect">
            <a:avLst/>
          </a:prstGeom>
          <a:noFill/>
        </p:spPr>
        <p:txBody>
          <a:bodyPr wrap="square" rtlCol="0">
            <a:spAutoFit/>
          </a:bodyPr>
          <a:lstStyle/>
          <a:p>
            <a:pPr algn="dist"/>
            <a:r>
              <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rPr>
              <a:t>相关研究现状</a:t>
            </a:r>
            <a:endParaRPr lang="zh-CN" altLang="en-US" sz="3200" dirty="0">
              <a:solidFill>
                <a:schemeClr val="accent5">
                  <a:lumMod val="75000"/>
                </a:schemeClr>
              </a:solidFill>
              <a:latin typeface="仓耳今楷05-6763 W05" panose="02020400000000000000" pitchFamily="18" charset="-122"/>
              <a:ea typeface="仓耳今楷05-6763 W05" panose="02020400000000000000" pitchFamily="18" charset="-122"/>
            </a:endParaRPr>
          </a:p>
        </p:txBody>
      </p:sp>
      <p:sp>
        <p:nvSpPr>
          <p:cNvPr id="5" name="矩形 4"/>
          <p:cNvSpPr/>
          <p:nvPr/>
        </p:nvSpPr>
        <p:spPr>
          <a:xfrm>
            <a:off x="902970" y="1217243"/>
            <a:ext cx="129540" cy="5288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1945" y="1250843"/>
            <a:ext cx="4207172" cy="460375"/>
          </a:xfrm>
          <a:prstGeom prst="rect">
            <a:avLst/>
          </a:prstGeom>
          <a:noFill/>
        </p:spPr>
        <p:txBody>
          <a:bodyPr wrap="square" rtlCol="0">
            <a:spAutoFit/>
          </a:bodyPr>
          <a:lstStyle/>
          <a:p>
            <a:r>
              <a:rPr lang="zh-CN" altLang="en-US" sz="2400" dirty="0">
                <a:solidFill>
                  <a:schemeClr val="accent5">
                    <a:lumMod val="75000"/>
                  </a:schemeClr>
                </a:solidFill>
                <a:latin typeface="微软雅黑" panose="020B0503020204020204" pitchFamily="34" charset="-122"/>
                <a:sym typeface="+mn-ea"/>
              </a:rPr>
              <a:t>2.3 基于学习的方法</a:t>
            </a:r>
            <a:endParaRPr lang="zh-CN" altLang="en-US" sz="2400" dirty="0">
              <a:solidFill>
                <a:schemeClr val="accent5">
                  <a:lumMod val="75000"/>
                </a:schemeClr>
              </a:solidFill>
              <a:latin typeface="微软雅黑" panose="020B0503020204020204" pitchFamily="34" charset="-122"/>
            </a:endParaRPr>
          </a:p>
        </p:txBody>
      </p:sp>
      <p:sp>
        <p:nvSpPr>
          <p:cNvPr id="15" name="左大括号 14"/>
          <p:cNvSpPr/>
          <p:nvPr/>
        </p:nvSpPr>
        <p:spPr>
          <a:xfrm>
            <a:off x="963361" y="2126785"/>
            <a:ext cx="431115" cy="3793524"/>
          </a:xfrm>
          <a:prstGeom prst="leftBrace">
            <a:avLst>
              <a:gd name="adj1" fmla="val 85884"/>
              <a:gd name="adj2" fmla="val 50000"/>
            </a:avLst>
          </a:prstGeom>
          <a:ln>
            <a:solidFill>
              <a:srgbClr val="2F5597"/>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文本框 50"/>
          <p:cNvSpPr txBox="1"/>
          <p:nvPr/>
        </p:nvSpPr>
        <p:spPr>
          <a:xfrm>
            <a:off x="613410" y="6300470"/>
            <a:ext cx="11313160" cy="426720"/>
          </a:xfrm>
          <a:prstGeom prst="rect">
            <a:avLst/>
          </a:prstGeom>
          <a:noFill/>
        </p:spPr>
        <p:txBody>
          <a:bodyPr wrap="square">
            <a:noAutofit/>
          </a:bodyPr>
          <a:lstStyle/>
          <a:p>
            <a:r>
              <a:rPr lang="en-US" altLang="en-US" sz="1600" dirty="0"/>
              <a:t>[4] ZHANG Q, HOU J, ADIKUSUMA Y Y, </a:t>
            </a:r>
            <a:r>
              <a:rPr lang="zh-CN" altLang="en-US" sz="1600" dirty="0"/>
              <a:t>等</a:t>
            </a:r>
            <a:r>
              <a:rPr lang="en-US" altLang="en-US" sz="1600" dirty="0"/>
              <a:t>. NeuroGF: A Neural Representation for Fast Geodesic Distance and Path Queries[J].</a:t>
            </a:r>
            <a:endParaRPr lang="en-US" altLang="en-US" sz="1600" dirty="0"/>
          </a:p>
        </p:txBody>
      </p:sp>
      <p:sp>
        <p:nvSpPr>
          <p:cNvPr id="53" name="文本框 52"/>
          <p:cNvSpPr txBox="1"/>
          <p:nvPr/>
        </p:nvSpPr>
        <p:spPr>
          <a:xfrm>
            <a:off x="1626809" y="2125979"/>
            <a:ext cx="5190906" cy="645160"/>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MLP</a:t>
            </a:r>
            <a:r>
              <a:rPr lang="zh-CN" altLang="en-US" dirty="0">
                <a:latin typeface="宋体" panose="02010600030101010101" pitchFamily="2" charset="-122"/>
                <a:ea typeface="宋体" panose="02010600030101010101" pitchFamily="2" charset="-122"/>
              </a:rPr>
              <a:t>过拟合给定</a:t>
            </a:r>
            <a:r>
              <a:rPr lang="zh-CN" altLang="en-US" dirty="0">
                <a:latin typeface="宋体" panose="02010600030101010101" pitchFamily="2" charset="-122"/>
                <a:ea typeface="宋体" panose="02010600030101010101" pitchFamily="2" charset="-122"/>
              </a:rPr>
              <a:t>网格，预测点对之间的测地</a:t>
            </a:r>
            <a:r>
              <a:rPr lang="zh-CN" altLang="en-US" dirty="0">
                <a:latin typeface="宋体" panose="02010600030101010101" pitchFamily="2" charset="-122"/>
                <a:ea typeface="宋体" panose="02010600030101010101" pitchFamily="2" charset="-122"/>
              </a:rPr>
              <a:t>路径。</a:t>
            </a:r>
            <a:endParaRPr lang="zh-CN" altLang="en-US" dirty="0">
              <a:latin typeface="宋体" panose="02010600030101010101" pitchFamily="2" charset="-122"/>
              <a:ea typeface="宋体" panose="02010600030101010101" pitchFamily="2" charset="-122"/>
            </a:endParaRPr>
          </a:p>
        </p:txBody>
      </p:sp>
      <p:cxnSp>
        <p:nvCxnSpPr>
          <p:cNvPr id="60" name="直接连接符 59"/>
          <p:cNvCxnSpPr/>
          <p:nvPr/>
        </p:nvCxnSpPr>
        <p:spPr>
          <a:xfrm>
            <a:off x="724055" y="6256357"/>
            <a:ext cx="11091393"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167245" y="2230120"/>
            <a:ext cx="4186555" cy="368300"/>
          </a:xfrm>
          <a:prstGeom prst="rect">
            <a:avLst/>
          </a:prstGeom>
          <a:solidFill>
            <a:srgbClr val="2F5597"/>
          </a:solidFill>
        </p:spPr>
        <p:txBody>
          <a:bodyPr wrap="square">
            <a:spAutoFit/>
          </a:bodyPr>
          <a:lstStyle/>
          <a:p>
            <a:r>
              <a:rPr lang="zh-CN" altLang="en-US" b="1" dirty="0">
                <a:solidFill>
                  <a:schemeClr val="bg1"/>
                </a:solidFill>
                <a:latin typeface="宋体" panose="02010600030101010101" pitchFamily="2" charset="-122"/>
                <a:ea typeface="宋体" panose="02010600030101010101" pitchFamily="2" charset="-122"/>
              </a:rPr>
              <a:t>模型泛化能力</a:t>
            </a:r>
            <a:r>
              <a:rPr lang="zh-CN" altLang="en-US" b="1" dirty="0">
                <a:solidFill>
                  <a:schemeClr val="bg1"/>
                </a:solidFill>
                <a:latin typeface="宋体" panose="02010600030101010101" pitchFamily="2" charset="-122"/>
                <a:ea typeface="宋体" panose="02010600030101010101" pitchFamily="2" charset="-122"/>
              </a:rPr>
              <a:t>不足，没有几何拓扑</a:t>
            </a:r>
            <a:r>
              <a:rPr lang="zh-CN" altLang="en-US" b="1" dirty="0">
                <a:solidFill>
                  <a:schemeClr val="bg1"/>
                </a:solidFill>
                <a:latin typeface="宋体" panose="02010600030101010101" pitchFamily="2" charset="-122"/>
                <a:ea typeface="宋体" panose="02010600030101010101" pitchFamily="2" charset="-122"/>
              </a:rPr>
              <a:t>控制</a:t>
            </a:r>
            <a:endParaRPr lang="zh-CN" altLang="en-US" b="1" dirty="0">
              <a:solidFill>
                <a:schemeClr val="bg1"/>
              </a:solidFill>
              <a:latin typeface="宋体" panose="02010600030101010101" pitchFamily="2" charset="-122"/>
              <a:ea typeface="宋体" panose="02010600030101010101" pitchFamily="2" charset="-122"/>
            </a:endParaRPr>
          </a:p>
        </p:txBody>
      </p:sp>
      <p:pic>
        <p:nvPicPr>
          <p:cNvPr id="7" name="Picture 6"/>
          <p:cNvPicPr>
            <a:picLocks noChangeAspect="1"/>
          </p:cNvPicPr>
          <p:nvPr/>
        </p:nvPicPr>
        <p:blipFill>
          <a:blip r:embed="rId1"/>
          <a:stretch>
            <a:fillRect/>
          </a:stretch>
        </p:blipFill>
        <p:spPr>
          <a:xfrm>
            <a:off x="2200910" y="3313430"/>
            <a:ext cx="9152890" cy="248221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bldLvl="0" animBg="1"/>
    </p:bldLst>
  </p:timing>
</p:sld>
</file>

<file path=ppt/tags/tag1.xml><?xml version="1.0" encoding="utf-8"?>
<p:tagLst xmlns:p="http://schemas.openxmlformats.org/presentationml/2006/main">
  <p:tag name="TIMING" val="|0.7|1.7|1|0.7|0.9|0.8"/>
</p:tagLst>
</file>

<file path=ppt/tags/tag10.xml><?xml version="1.0" encoding="utf-8"?>
<p:tagLst xmlns:p="http://schemas.openxmlformats.org/presentationml/2006/main">
  <p:tag name="TIMING" val="|0.7|1.7|1|0.7|0.9|0.8"/>
</p:tagLst>
</file>

<file path=ppt/tags/tag11.xml><?xml version="1.0" encoding="utf-8"?>
<p:tagLst xmlns:p="http://schemas.openxmlformats.org/presentationml/2006/main">
  <p:tag name="TIMING" val="|0.7|1.7|1|0.7|0.9|0.8"/>
</p:tagLst>
</file>

<file path=ppt/tags/tag12.xml><?xml version="1.0" encoding="utf-8"?>
<p:tagLst xmlns:p="http://schemas.openxmlformats.org/presentationml/2006/main">
  <p:tag name="TIMING" val="|0.7|1.7|1|0.7|0.9|0.8"/>
</p:tagLst>
</file>

<file path=ppt/tags/tag13.xml><?xml version="1.0" encoding="utf-8"?>
<p:tagLst xmlns:p="http://schemas.openxmlformats.org/presentationml/2006/main">
  <p:tag name="TIMING" val="|0.7|1.7|1|0.7|0.9|0.8"/>
</p:tagLst>
</file>

<file path=ppt/tags/tag2.xml><?xml version="1.0" encoding="utf-8"?>
<p:tagLst xmlns:p="http://schemas.openxmlformats.org/presentationml/2006/main">
  <p:tag name="TIMING" val="|0.7|1.7|1|0.7|0.9|0.8"/>
</p:tagLst>
</file>

<file path=ppt/tags/tag3.xml><?xml version="1.0" encoding="utf-8"?>
<p:tagLst xmlns:p="http://schemas.openxmlformats.org/presentationml/2006/main">
  <p:tag name="PA" val="v5.2.5"/>
</p:tagLst>
</file>

<file path=ppt/tags/tag4.xml><?xml version="1.0" encoding="utf-8"?>
<p:tagLst xmlns:p="http://schemas.openxmlformats.org/presentationml/2006/main">
  <p:tag name="TIMING" val="|0.7|1.7|1|0.7|0.9|0.8"/>
</p:tagLst>
</file>

<file path=ppt/tags/tag5.xml><?xml version="1.0" encoding="utf-8"?>
<p:tagLst xmlns:p="http://schemas.openxmlformats.org/presentationml/2006/main">
  <p:tag name="TIMING" val="|0.7|1.7|1|0.7|0.9|0.8"/>
</p:tagLst>
</file>

<file path=ppt/tags/tag6.xml><?xml version="1.0" encoding="utf-8"?>
<p:tagLst xmlns:p="http://schemas.openxmlformats.org/presentationml/2006/main">
  <p:tag name="TIMING" val="|0.7|1.7|1|0.7|0.9|0.8"/>
</p:tagLst>
</file>

<file path=ppt/tags/tag7.xml><?xml version="1.0" encoding="utf-8"?>
<p:tagLst xmlns:p="http://schemas.openxmlformats.org/presentationml/2006/main">
  <p:tag name="TIMING" val="|0.7|1.7|1|0.7|0.9|0.8"/>
</p:tagLst>
</file>

<file path=ppt/tags/tag8.xml><?xml version="1.0" encoding="utf-8"?>
<p:tagLst xmlns:p="http://schemas.openxmlformats.org/presentationml/2006/main">
  <p:tag name="TIMING" val="|0.7|1.7|1|0.7|0.9|0.8"/>
</p:tagLst>
</file>

<file path=ppt/tags/tag9.xml><?xml version="1.0" encoding="utf-8"?>
<p:tagLst xmlns:p="http://schemas.openxmlformats.org/presentationml/2006/main">
  <p:tag name="TIMING" val="|0.7|1.7|1|0.7|0.9|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WPS Presentation</Application>
  <PresentationFormat>宽屏</PresentationFormat>
  <Paragraphs>216</Paragraphs>
  <Slides>17</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宋体</vt:lpstr>
      <vt:lpstr>Wingdings</vt:lpstr>
      <vt:lpstr>微软雅黑</vt:lpstr>
      <vt:lpstr>Times New Roman</vt:lpstr>
      <vt:lpstr>黑体</vt:lpstr>
      <vt:lpstr>字魂35号-经典雅黑</vt:lpstr>
      <vt:lpstr>楷体</vt:lpstr>
      <vt:lpstr>仓耳今楷05-6763 W05</vt:lpstr>
      <vt:lpstr>Söhne</vt:lpstr>
      <vt:lpstr>Segoe Print</vt:lpstr>
      <vt:lpstr>字魂35号-孙新恒颉黑体</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dc:title>
  <dc:creator>lenovo</dc:creator>
  <cp:lastModifiedBy>Bvb Jb</cp:lastModifiedBy>
  <cp:revision>1880</cp:revision>
  <dcterms:created xsi:type="dcterms:W3CDTF">2020-06-04T12:50:00Z</dcterms:created>
  <dcterms:modified xsi:type="dcterms:W3CDTF">2024-11-29T05:20:46Z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1033-12.2.0.18911</vt:lpwstr>
  </property>
  <property fmtid="{D5CDD505-2E9C-101B-9397-08002B2CF9AE}" pid="3" name="ICV">
    <vt:lpwstr>38629287B6DF473DAD7115E7592E874C_12</vt:lpwstr>
  </property>
</Properties>
</file>