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16" r:id="rId2"/>
    <p:sldId id="320" r:id="rId3"/>
    <p:sldId id="321" r:id="rId4"/>
    <p:sldId id="324" r:id="rId5"/>
    <p:sldId id="323" r:id="rId6"/>
    <p:sldId id="317" r:id="rId7"/>
    <p:sldId id="322" r:id="rId8"/>
    <p:sldId id="284" r:id="rId9"/>
    <p:sldId id="291" r:id="rId10"/>
    <p:sldId id="294" r:id="rId11"/>
    <p:sldId id="297" r:id="rId12"/>
    <p:sldId id="299" r:id="rId13"/>
    <p:sldId id="298" r:id="rId14"/>
    <p:sldId id="326" r:id="rId15"/>
    <p:sldId id="331" r:id="rId16"/>
    <p:sldId id="325" r:id="rId17"/>
    <p:sldId id="327" r:id="rId18"/>
    <p:sldId id="330" r:id="rId19"/>
    <p:sldId id="302" r:id="rId20"/>
    <p:sldId id="328" r:id="rId21"/>
    <p:sldId id="312" r:id="rId22"/>
    <p:sldId id="311" r:id="rId23"/>
    <p:sldId id="305" r:id="rId24"/>
    <p:sldId id="307" r:id="rId25"/>
    <p:sldId id="306" r:id="rId26"/>
    <p:sldId id="308" r:id="rId27"/>
    <p:sldId id="309" r:id="rId28"/>
    <p:sldId id="310" r:id="rId29"/>
    <p:sldId id="313" r:id="rId30"/>
    <p:sldId id="314" r:id="rId31"/>
    <p:sldId id="315" r:id="rId32"/>
    <p:sldId id="329" r:id="rId33"/>
    <p:sldId id="279" r:id="rId34"/>
    <p:sldId id="278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0C960-75F1-0FA6-FC61-2F89A70BEDA4}" v="1" dt="2020-12-02T18:02:31.044"/>
    <p1510:client id="{1ACA6B42-CDAB-AB23-716A-E21197126EC2}" v="7153" dt="2020-10-19T05:27:58.151"/>
    <p1510:client id="{65B71F86-2070-D422-B55B-FD9DC74C362C}" v="117" dt="2021-02-11T15:32:38.202"/>
    <p1510:client id="{83CD0622-7411-4996-BF81-2185A6B9794F}" v="259" dt="2020-10-18T13:50:52.790"/>
    <p1510:client id="{8E1410DE-D787-AAB9-81A9-69FDDD5A2A13}" v="1993" dt="2020-10-19T18:06:07.800"/>
    <p1510:client id="{9B43B42C-62BA-BC89-B473-AF339DE51A73}" v="1" dt="2020-11-18T17:08:44.093"/>
    <p1510:client id="{9DD96576-8235-3DEC-C2DB-A9E94FDF36EB}" v="5804" dt="2020-10-27T17:38:35.961"/>
    <p1510:client id="{B442F3DE-B256-A186-492F-62345C3E56D3}" v="54" dt="2020-10-27T18:27:31.916"/>
    <p1510:client id="{BD40B5BB-9C8D-1602-1994-DBDA5AD085CB}" v="20" dt="2020-12-11T17:20:51.062"/>
    <p1510:client id="{F3504F01-887F-8F06-5557-24051347105E}" v="3840" dt="2021-01-13T01:47:13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5659E-D7C0-4402-9B65-481993D8E4EC}" type="datetimeFigureOut">
              <a:rPr lang="en-US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11ED-DB4A-4266-B0D4-7AB7DEBB3A7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show the article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 give first poll question: "what made it work"?</a:t>
            </a:r>
            <a:endParaRPr lang="en-US" dirty="0">
              <a:cs typeface="Calibri"/>
            </a:endParaRPr>
          </a:p>
          <a:p>
            <a:r>
              <a:rPr lang="en-US"/>
              <a:t>- simplicity is obviously good (ans 1)</a:t>
            </a:r>
            <a:endParaRPr lang="en-US" dirty="0"/>
          </a:p>
          <a:p>
            <a:r>
              <a:rPr lang="en-US"/>
              <a:t>- but the magic is that it emulates synchronous communication (ans 2)</a:t>
            </a:r>
            <a:endParaRPr lang="en-US" dirty="0"/>
          </a:p>
          <a:p>
            <a:r>
              <a:rPr lang="en-US"/>
              <a:t>- in order to engage you in asynchronous communication (ans 3)</a:t>
            </a:r>
            <a:endParaRPr lang="en-US" dirty="0"/>
          </a:p>
          <a:p>
            <a:r>
              <a:rPr lang="en-US"/>
              <a:t>   - in fact the asynchronous parts of the article may have nothing at all to do with the synchronous parts!</a:t>
            </a:r>
            <a:endParaRPr lang="en-US" dirty="0"/>
          </a:p>
          <a:p>
            <a:endParaRPr lang="en-US" dirty="0"/>
          </a:p>
          <a:p>
            <a:r>
              <a:rPr lang="en-US">
                <a:cs typeface="Calibri"/>
              </a:rPr>
              <a:t>I'll now go on to describe the text of the article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5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Would like to see this graphic improved a bit.</a:t>
            </a:r>
          </a:p>
          <a:p>
            <a:r>
              <a:rPr lang="en-US" dirty="0">
                <a:cs typeface="Calibri"/>
              </a:rPr>
              <a:t>But it's good to keep this abstraction in mind.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once again, the concept of barriers.</a:t>
            </a:r>
            <a:endParaRPr lang="en-US"/>
          </a:p>
          <a:p>
            <a:r>
              <a:rPr lang="en-US" dirty="0"/>
              <a:t>Again, Communication needs to Emphasize Receiver and their capabilities and viewpoints.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Let's Focus on the Sender to start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6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Maybe they're thinking about planes!</a:t>
            </a:r>
          </a:p>
          <a:p>
            <a:r>
              <a:rPr lang="en-US" dirty="0">
                <a:cs typeface="Calibri"/>
              </a:rPr>
              <a:t>Because they're pilots!</a:t>
            </a:r>
          </a:p>
          <a:p>
            <a:r>
              <a:rPr lang="en-US" dirty="0">
                <a:cs typeface="Calibri"/>
              </a:rPr>
              <a:t>Or because they saw the plane window and got to thinking about planes and they're not lifelong soccer players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04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</a:t>
            </a:r>
            <a:r>
              <a:rPr lang="en-US" dirty="0"/>
              <a:t> think this highlights my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8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Sender Role: how to get through the barriers!</a:t>
            </a:r>
            <a:endParaRPr lang="en-US" dirty="0"/>
          </a:p>
          <a:p>
            <a:r>
              <a:rPr lang="en-US" dirty="0">
                <a:cs typeface="Calibri"/>
              </a:rPr>
              <a:t>I'm trying to be clear with my ideas, goals, and objectives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Be mindful as to your expressions and how your messaging is perceived!  </a:t>
            </a:r>
          </a:p>
          <a:p>
            <a:r>
              <a:rPr lang="en-US"/>
              <a:t>ASK STUDENTS WHICH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1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Sender Role: how to get through the barriers!</a:t>
            </a:r>
            <a:endParaRPr lang="en-US" dirty="0"/>
          </a:p>
          <a:p>
            <a:r>
              <a:rPr lang="en-US" dirty="0">
                <a:cs typeface="Calibri"/>
              </a:rPr>
              <a:t>I'm trying to be clear with my ideas, goals, and objectives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We've already noted barriers</a:t>
            </a:r>
          </a:p>
          <a:p>
            <a:r>
              <a:rPr lang="en-US"/>
              <a:t>More of the physical side momentarily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4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This paper gives a characterization of the barriers to communication.</a:t>
            </a:r>
          </a:p>
          <a:p>
            <a:r>
              <a:rPr lang="en-US" dirty="0">
                <a:cs typeface="Calibri"/>
              </a:rPr>
              <a:t>If you begin collecting the reasons your communications have failed you'll arrive at a list similar to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0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Would like to see this graphic improved a bit.</a:t>
            </a:r>
          </a:p>
          <a:p>
            <a:r>
              <a:rPr lang="en-US" dirty="0">
                <a:cs typeface="Calibri"/>
              </a:rPr>
              <a:t>But it's good to keep this abstraction in mind.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once again, the concept of barriers.</a:t>
            </a:r>
            <a:endParaRPr lang="en-US"/>
          </a:p>
          <a:p>
            <a:r>
              <a:rPr lang="en-US" dirty="0"/>
              <a:t>Again, Communication needs to Emphasize Receiver and their capabilities and viewpoints.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Would like to see this graphic improved a bit.</a:t>
            </a:r>
          </a:p>
          <a:p>
            <a:r>
              <a:rPr lang="en-US" dirty="0">
                <a:cs typeface="Calibri"/>
              </a:rPr>
              <a:t>But it's good to keep this abstraction in mind.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once again, the concept of barriers.</a:t>
            </a:r>
            <a:endParaRPr lang="en-US"/>
          </a:p>
          <a:p>
            <a:r>
              <a:rPr lang="en-US" dirty="0"/>
              <a:t>Again, Communication needs to Emphasize Receiver and their capabilities and viewpoints.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7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>
                <a:cs typeface="Calibri"/>
              </a:rPr>
              <a:t> article gives this very simple and intuitive explanation of GANs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4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2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0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7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6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1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9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9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Seems to be focussing on the negatives</a:t>
            </a:r>
            <a:endParaRPr lang="en-US"/>
          </a:p>
          <a:p>
            <a:r>
              <a:rPr lang="en-US">
                <a:cs typeface="Calibri"/>
              </a:rPr>
              <a:t>Seems to be looking to empower people in these "dark arts"</a:t>
            </a:r>
          </a:p>
          <a:p>
            <a:r>
              <a:rPr lang="en-US">
                <a:cs typeface="Calibri"/>
              </a:rPr>
              <a:t>- positives are:</a:t>
            </a:r>
          </a:p>
          <a:p>
            <a:r>
              <a:rPr lang="en-US">
                <a:cs typeface="Calibri"/>
              </a:rPr>
              <a:t>+ Has worked</a:t>
            </a:r>
          </a:p>
          <a:p>
            <a:r>
              <a:rPr lang="en-US">
                <a:cs typeface="Calibri"/>
              </a:rPr>
              <a:t>+ Interested people in AI/Deep Learning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4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Receiver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7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roles flip!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0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 mindful as to your expressions and how your messaging is perceived!  </a:t>
            </a:r>
          </a:p>
          <a:p>
            <a:r>
              <a:rPr lang="en-US" dirty="0">
                <a:cs typeface="Calibri"/>
              </a:rPr>
              <a:t>ASK STUDENTS WHICH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Let's distinguish betweeen the first two, mostly</a:t>
            </a:r>
            <a:endParaRPr lang="en-US">
              <a:cs typeface="Calibri"/>
            </a:endParaRP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3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POLL: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 How do you like communication? </a:t>
            </a:r>
          </a:p>
          <a:p>
            <a:r>
              <a:rPr lang="en-US" dirty="0"/>
              <a:t>2. What are the strengths and weakness of synchronous/asynchronous communication</a:t>
            </a:r>
            <a:endParaRPr lang="en-US" dirty="0">
              <a:cs typeface="Calibri" panose="020F0502020204030204"/>
            </a:endParaRP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dirty="0"/>
              <a:t>Not personal, can't read tone, can't ask question, can be ignored (non-responses)</a:t>
            </a:r>
            <a:endParaRPr lang="en-US" dirty="0">
              <a:cs typeface="Calibri"/>
            </a:endParaRP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dirty="0"/>
              <a:t>Emails lack a high fidelity emotion channel.</a:t>
            </a:r>
            <a:endParaRPr lang="en-US" dirty="0">
              <a:cs typeface="Calibri"/>
            </a:endParaRP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dirty="0"/>
              <a:t>Communication means one person effecting another, but if it's not a "personal" exchange has this really happened?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1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cs typeface="Calibri"/>
              </a:rPr>
              <a:t>These are the answers to the last poll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2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describe the text of the article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These are very important points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describe the text of the article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This is a good point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5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describe the text of the article</a:t>
            </a:r>
          </a:p>
          <a:p>
            <a:endParaRPr lang="en-US" dirty="0"/>
          </a:p>
          <a:p>
            <a:r>
              <a:rPr lang="en-US"/>
              <a:t>I would describe the article a having this bias</a:t>
            </a:r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It points out that human corruption – as well unintentional bias -- will misuse technology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describe the text of the article</a:t>
            </a:r>
          </a:p>
          <a:p>
            <a:endParaRPr lang="en-US" dirty="0"/>
          </a:p>
          <a:p>
            <a:r>
              <a:rPr lang="en-US"/>
              <a:t>Which is perfectly wrapped up in this summary conclusion statement of the article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Last poll question:</a:t>
            </a:r>
          </a:p>
          <a:p>
            <a:r>
              <a:rPr lang="en-US">
                <a:cs typeface="Calibri" panose="020F0502020204030204"/>
              </a:rPr>
              <a:t>Wing it to start some discussion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once again, the concept of barriers (good visual)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POLL QUESTIONS</a:t>
            </a:r>
          </a:p>
          <a:p>
            <a:r>
              <a:rPr lang="en-US">
                <a:cs typeface="Calibri"/>
              </a:rPr>
              <a:t>0. most intersting from last time?</a:t>
            </a:r>
          </a:p>
          <a:p>
            <a:r>
              <a:rPr lang="en-US">
                <a:cs typeface="Calibri"/>
              </a:rPr>
              <a:t>1. Retrieval Practice: find ways to test if they've understood</a:t>
            </a:r>
            <a:endParaRPr lang="en-US"/>
          </a:p>
          <a:p>
            <a:r>
              <a:rPr lang="en-US"/>
              <a:t>2. Spaced Repition: be patient and ready to re-explain, after breaks</a:t>
            </a:r>
          </a:p>
          <a:p>
            <a:r>
              <a:rPr lang="en-US">
                <a:cs typeface="Calibri"/>
              </a:rPr>
              <a:t>3. knowledge graph: build on what people know; AND tell a memorable narrative that will connect it in more places!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This paper gives a characterization of the barriers to communication.</a:t>
            </a:r>
          </a:p>
          <a:p>
            <a:r>
              <a:rPr lang="en-US" dirty="0">
                <a:cs typeface="Calibri"/>
              </a:rPr>
              <a:t>If you begin collecting the reasons your communications have failed you'll arrive at a list similar to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11ED-DB4A-4266-B0D4-7AB7DEBB3A7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by/kashmir-hi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ytimes.com/by/jeremy-whi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3.svg"/><Relationship Id="rId5" Type="http://schemas.openxmlformats.org/officeDocument/2006/relationships/image" Target="../media/image25.sv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news.com/article/bc2f19097a4c4fffaa00de6770b8a60d" TargetMode="External"/><Relationship Id="rId7" Type="http://schemas.openxmlformats.org/officeDocument/2006/relationships/hyperlink" Target="https://www.nytimes.com/2020/06/24/technology/facial-recognition-arre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times.com/2020/10/21/technology/facial-recognition-police.html" TargetMode="External"/><Relationship Id="rId5" Type="http://schemas.openxmlformats.org/officeDocument/2006/relationships/hyperlink" Target="https://kslnewsradio.com/1919785/how-ai-faces-are-being-weaponized-online/" TargetMode="External"/><Relationship Id="rId4" Type="http://schemas.openxmlformats.org/officeDocument/2006/relationships/hyperlink" Target="https://www.thedailybeast.com/right-wing-media-outlets-duped-by-a-middle-east-propaganda-campaign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3" Type="http://schemas.openxmlformats.org/officeDocument/2006/relationships/image" Target="../media/image1.jpe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publica.org/article/machine-bias-risk-assessments-in-criminal-sentencing" TargetMode="External"/><Relationship Id="rId3" Type="http://schemas.openxmlformats.org/officeDocument/2006/relationships/hyperlink" Target="https://bits.blogs.nytimes.com/2015/07/01/google-photos-mistakenly-labels-black-people-gorillas/" TargetMode="External"/><Relationship Id="rId7" Type="http://schemas.openxmlformats.org/officeDocument/2006/relationships/hyperlink" Target="https://www.mic.com/articles/184244/keeping-insecure-lit-hbo-cinematographer-ava-berkofsky-on-properly-lighting-black-fac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times.com/2019/04/25/lens/sarah-lewis-racial-bias-photography.html" TargetMode="External"/><Relationship Id="rId5" Type="http://schemas.openxmlformats.org/officeDocument/2006/relationships/hyperlink" Target="https://www.npr.org/2014/11/13/363517842/for-decades-kodak-s-shirley-cards-set-photography-s-skin-tone-standard" TargetMode="External"/><Relationship Id="rId4" Type="http://schemas.openxmlformats.org/officeDocument/2006/relationships/hyperlink" Target="https://www.washingtonpost.com/graphics/2018/business/alexa-does-not-understand-your-accent/" TargetMode="External"/><Relationship Id="rId9" Type="http://schemas.openxmlformats.org/officeDocument/2006/relationships/hyperlink" Target="https://www.nytimes.com/2019/09/20/arts/design/imagenet-trevor-paglen-ai-facial-recognitio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cogs.12633" TargetMode="External"/><Relationship Id="rId7" Type="http://schemas.openxmlformats.org/officeDocument/2006/relationships/hyperlink" Target="https://theweek.com/articles/464674/8-drivers-who-blindly-followed-gps-into-disas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sj.com/articles/SB120578983252543135" TargetMode="External"/><Relationship Id="rId5" Type="http://schemas.openxmlformats.org/officeDocument/2006/relationships/hyperlink" Target="https://www.ncbi.nlm.nih.gov/pmc/articles/PMC7444527/" TargetMode="External"/><Relationship Id="rId4" Type="http://schemas.openxmlformats.org/officeDocument/2006/relationships/hyperlink" Target="https://eprints.soton.ac.uk/374599/1/AFIS%2520Bias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.com/recode/2020/2/26/21154502/tesla-autopilot-fatal-crash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584" y="989198"/>
            <a:ext cx="11486254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 Schoolbook"/>
                <a:ea typeface="+mj-lt"/>
                <a:cs typeface="+mj-lt"/>
              </a:rPr>
              <a:t>Designed to Deceive: Do These People Look Real to You? </a:t>
            </a:r>
            <a:br>
              <a:rPr lang="en-US" dirty="0">
                <a:latin typeface="Century Schoolbook"/>
                <a:ea typeface="+mj-lt"/>
                <a:cs typeface="+mj-lt"/>
              </a:rPr>
            </a:br>
            <a:br>
              <a:rPr lang="en-US" sz="2400" dirty="0">
                <a:latin typeface="Century Schoolbook"/>
                <a:ea typeface="+mj-lt"/>
                <a:cs typeface="+mj-lt"/>
              </a:rPr>
            </a:br>
            <a:r>
              <a:rPr lang="en-US" sz="3600">
                <a:latin typeface="Century Schoolbook"/>
                <a:ea typeface="+mj-lt"/>
                <a:cs typeface="+mj-lt"/>
              </a:rPr>
              <a:t>(New York Times)</a:t>
            </a:r>
            <a:endParaRPr lang="en-US" sz="3600">
              <a:latin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362" y="3509786"/>
            <a:ext cx="7292623" cy="2493124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>
                <a:latin typeface="Century Schoolbook"/>
                <a:cs typeface="Calibri"/>
              </a:rPr>
            </a:br>
            <a:r>
              <a:rPr lang="en-US" b="1" dirty="0">
                <a:latin typeface="Century Schoolbook"/>
                <a:cs typeface="Calibri"/>
              </a:rPr>
              <a:t>Scott Schwartz </a:t>
            </a:r>
            <a:r>
              <a:rPr lang="en-US">
                <a:latin typeface="Century Schoolbook"/>
                <a:cs typeface="Calibri"/>
              </a:rPr>
              <a:t>reporting on</a:t>
            </a:r>
            <a:br>
              <a:rPr lang="en-US" dirty="0">
                <a:latin typeface="Century Schoolbook"/>
                <a:cs typeface="Calibri"/>
              </a:rPr>
            </a:br>
            <a:r>
              <a:rPr lang="en-US" b="1">
                <a:latin typeface="Century Schoolbook"/>
                <a:ea typeface="+mn-lt"/>
                <a:cs typeface="+mn-lt"/>
                <a:hlinkClick r:id="rId3"/>
              </a:rPr>
              <a:t>Kashmir Hill</a:t>
            </a:r>
            <a:r>
              <a:rPr lang="en-US" b="1" dirty="0">
                <a:latin typeface="Century Schoolbook"/>
                <a:ea typeface="+mn-lt"/>
                <a:cs typeface="+mn-lt"/>
              </a:rPr>
              <a:t> / </a:t>
            </a:r>
            <a:r>
              <a:rPr lang="en-US" b="1" dirty="0">
                <a:latin typeface="Century Schoolbook"/>
                <a:ea typeface="+mn-lt"/>
                <a:cs typeface="+mn-lt"/>
                <a:hlinkClick r:id="rId4"/>
              </a:rPr>
              <a:t>Jeremy White</a:t>
            </a:r>
            <a:br>
              <a:rPr lang="en-US" dirty="0">
                <a:latin typeface="Century Schoolbook"/>
                <a:ea typeface="+mn-lt"/>
                <a:cs typeface="+mn-lt"/>
              </a:rPr>
            </a:br>
            <a:r>
              <a:rPr lang="en-US" dirty="0">
                <a:latin typeface="Century Schoolbook"/>
                <a:ea typeface="+mn-lt"/>
                <a:cs typeface="+mn-lt"/>
              </a:rPr>
              <a:t>article of </a:t>
            </a:r>
            <a:r>
              <a:rPr lang="en-US" b="1" dirty="0">
                <a:latin typeface="Century Schoolbook"/>
                <a:ea typeface="+mn-lt"/>
                <a:cs typeface="+mn-lt"/>
              </a:rPr>
              <a:t>November 21, 2020</a:t>
            </a:r>
            <a:r>
              <a:rPr lang="en-US" dirty="0">
                <a:latin typeface="Century Schoolbook"/>
                <a:ea typeface="+mn-lt"/>
                <a:cs typeface="+mn-lt"/>
              </a:rPr>
              <a:t>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latin typeface="Century Schoolbook"/>
                <a:ea typeface="+mn-lt"/>
                <a:cs typeface="+mn-lt"/>
              </a:rPr>
              <a:t>https://www.nytimes.com/interactive/2020/11/21/science/artificial-intelligence-fake-people-faces.html</a:t>
            </a:r>
            <a:endParaRPr lang="en-US" dirty="0">
              <a:latin typeface="Century School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93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4527501" y="2318358"/>
            <a:ext cx="5929625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03FF24-BB52-4356-A951-79A58F05DE33}"/>
              </a:ext>
            </a:extLst>
          </p:cNvPr>
          <p:cNvSpPr/>
          <p:nvPr/>
        </p:nvSpPr>
        <p:spPr>
          <a:xfrm>
            <a:off x="1155576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4527501" y="2307069"/>
            <a:ext cx="5929625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4636912" y="2561518"/>
            <a:ext cx="6424965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Be 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clear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        with 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ideas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             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goals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objectives</a:t>
            </a:r>
            <a:endParaRPr lang="en-US" b="1" u="sng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i="1">
                <a:solidFill>
                  <a:schemeClr val="bg1"/>
                </a:solidFill>
                <a:ea typeface="+mn-lt"/>
                <a:cs typeface="+mn-lt"/>
              </a:rPr>
              <a:t>                     (be intentional and purposeful)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5" name="Graphic 18" descr="Plane Window outline">
            <a:extLst>
              <a:ext uri="{FF2B5EF4-FFF2-40B4-BE49-F238E27FC236}">
                <a16:creationId xmlns:a16="http://schemas.microsoft.com/office/drawing/2014/main" id="{DD91CD9A-6888-48F4-80CE-D5952365E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134" y="2350912"/>
            <a:ext cx="914400" cy="914400"/>
          </a:xfrm>
          <a:prstGeom prst="rect">
            <a:avLst/>
          </a:prstGeom>
        </p:spPr>
      </p:pic>
      <p:pic>
        <p:nvPicPr>
          <p:cNvPr id="3" name="Graphic 5" descr="Airplane outline">
            <a:extLst>
              <a:ext uri="{FF2B5EF4-FFF2-40B4-BE49-F238E27FC236}">
                <a16:creationId xmlns:a16="http://schemas.microsoft.com/office/drawing/2014/main" id="{8E99B443-D596-4745-979A-11F30E425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3155" y="2243666"/>
            <a:ext cx="914400" cy="914400"/>
          </a:xfrm>
          <a:prstGeom prst="rect">
            <a:avLst/>
          </a:prstGeom>
        </p:spPr>
      </p:pic>
      <p:pic>
        <p:nvPicPr>
          <p:cNvPr id="6" name="Graphic 6" descr="Landing outline">
            <a:extLst>
              <a:ext uri="{FF2B5EF4-FFF2-40B4-BE49-F238E27FC236}">
                <a16:creationId xmlns:a16="http://schemas.microsoft.com/office/drawing/2014/main" id="{32B532CC-08B4-4FDE-B0F0-F77202F62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8163" y="3267075"/>
            <a:ext cx="914400" cy="914400"/>
          </a:xfrm>
          <a:prstGeom prst="rect">
            <a:avLst/>
          </a:prstGeom>
        </p:spPr>
      </p:pic>
      <p:pic>
        <p:nvPicPr>
          <p:cNvPr id="7" name="Graphic 8" descr="Take Off outline">
            <a:extLst>
              <a:ext uri="{FF2B5EF4-FFF2-40B4-BE49-F238E27FC236}">
                <a16:creationId xmlns:a16="http://schemas.microsoft.com/office/drawing/2014/main" id="{27F99A5A-E652-475F-8073-D0F900047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616" y="2241549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27086B1-82FE-45B5-9120-609025A69D50}"/>
              </a:ext>
            </a:extLst>
          </p:cNvPr>
          <p:cNvSpPr/>
          <p:nvPr/>
        </p:nvSpPr>
        <p:spPr>
          <a:xfrm>
            <a:off x="1155576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4527501" y="2307069"/>
            <a:ext cx="5929625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4636912" y="2561518"/>
            <a:ext cx="6424965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Be 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clear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        with 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ideas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             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goals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objectives</a:t>
            </a:r>
            <a:endParaRPr lang="en-US" b="1" u="sng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b="1" u="sng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i="1">
                <a:solidFill>
                  <a:schemeClr val="bg1"/>
                </a:solidFill>
                <a:ea typeface="+mn-lt"/>
                <a:cs typeface="+mn-lt"/>
              </a:rPr>
              <a:t>                (see and speak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to </a:t>
            </a:r>
            <a:r>
              <a:rPr lang="en-US" b="1" i="1" u="sng" dirty="0">
                <a:solidFill>
                  <a:schemeClr val="bg1"/>
                </a:solidFill>
                <a:ea typeface="+mn-lt"/>
                <a:cs typeface="+mn-lt"/>
              </a:rPr>
              <a:t>their</a:t>
            </a:r>
            <a:r>
              <a:rPr lang="en-US" b="1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viewpoint)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5" name="Graphic 18" descr="Plane Window outline">
            <a:extLst>
              <a:ext uri="{FF2B5EF4-FFF2-40B4-BE49-F238E27FC236}">
                <a16:creationId xmlns:a16="http://schemas.microsoft.com/office/drawing/2014/main" id="{DD91CD9A-6888-48F4-80CE-D5952365E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134" y="2350912"/>
            <a:ext cx="914400" cy="914400"/>
          </a:xfrm>
          <a:prstGeom prst="rect">
            <a:avLst/>
          </a:prstGeom>
        </p:spPr>
      </p:pic>
      <p:pic>
        <p:nvPicPr>
          <p:cNvPr id="16" name="Graphic 19" descr="Aspiration outline">
            <a:extLst>
              <a:ext uri="{FF2B5EF4-FFF2-40B4-BE49-F238E27FC236}">
                <a16:creationId xmlns:a16="http://schemas.microsoft.com/office/drawing/2014/main" id="{AAC4F245-0591-45E6-8529-2BB4C2AC9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955" y="3203222"/>
            <a:ext cx="914400" cy="914400"/>
          </a:xfrm>
          <a:prstGeom prst="rect">
            <a:avLst/>
          </a:prstGeom>
        </p:spPr>
      </p:pic>
      <p:pic>
        <p:nvPicPr>
          <p:cNvPr id="19" name="Graphic 21" descr="Soccer outline">
            <a:extLst>
              <a:ext uri="{FF2B5EF4-FFF2-40B4-BE49-F238E27FC236}">
                <a16:creationId xmlns:a16="http://schemas.microsoft.com/office/drawing/2014/main" id="{A7379598-C808-4729-AC53-18600E6C3C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8311" y="2350911"/>
            <a:ext cx="914400" cy="914400"/>
          </a:xfrm>
          <a:prstGeom prst="rect">
            <a:avLst/>
          </a:prstGeom>
        </p:spPr>
      </p:pic>
      <p:pic>
        <p:nvPicPr>
          <p:cNvPr id="18" name="Graphic 20" descr="Soccer Goal outline">
            <a:extLst>
              <a:ext uri="{FF2B5EF4-FFF2-40B4-BE49-F238E27FC236}">
                <a16:creationId xmlns:a16="http://schemas.microsoft.com/office/drawing/2014/main" id="{13A6D26A-C058-4234-A8DB-4D6A7B4511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97913" y="2333979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BE80643-940C-4D3E-A1BB-84ED8C8EB17C}"/>
              </a:ext>
            </a:extLst>
          </p:cNvPr>
          <p:cNvSpPr/>
          <p:nvPr/>
        </p:nvSpPr>
        <p:spPr>
          <a:xfrm>
            <a:off x="1155576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1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4527501" y="2318358"/>
            <a:ext cx="5929625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4636912" y="2561518"/>
            <a:ext cx="6424965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Be 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clear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        with 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ideas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             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goals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objectives</a:t>
            </a:r>
            <a:b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bg1"/>
                </a:solidFill>
                <a:ea typeface="+mn-lt"/>
                <a:cs typeface="+mn-lt"/>
              </a:rPr>
              <a:t>                       (mind overtone and feedback </a:t>
            </a:r>
            <a:br>
              <a:rPr lang="en-US" i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  openness, responsiveness, receptiveness)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0" name="Graphic 13" descr="Soccer Goal with solid fill">
            <a:extLst>
              <a:ext uri="{FF2B5EF4-FFF2-40B4-BE49-F238E27FC236}">
                <a16:creationId xmlns:a16="http://schemas.microsoft.com/office/drawing/2014/main" id="{B92D2F24-79BA-4843-8126-AE089F707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7911" y="2333980"/>
            <a:ext cx="914400" cy="914400"/>
          </a:xfrm>
          <a:prstGeom prst="rect">
            <a:avLst/>
          </a:prstGeom>
        </p:spPr>
      </p:pic>
      <p:pic>
        <p:nvPicPr>
          <p:cNvPr id="21" name="Graphic 14" descr="Soccer with solid fill">
            <a:extLst>
              <a:ext uri="{FF2B5EF4-FFF2-40B4-BE49-F238E27FC236}">
                <a16:creationId xmlns:a16="http://schemas.microsoft.com/office/drawing/2014/main" id="{E9E687BC-9D98-4293-BEF4-C8F71C484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8311" y="2333976"/>
            <a:ext cx="914400" cy="914400"/>
          </a:xfrm>
          <a:prstGeom prst="rect">
            <a:avLst/>
          </a:prstGeom>
        </p:spPr>
      </p:pic>
      <p:pic>
        <p:nvPicPr>
          <p:cNvPr id="22" name="Graphic 23" descr="Plane Window with solid fill">
            <a:extLst>
              <a:ext uri="{FF2B5EF4-FFF2-40B4-BE49-F238E27FC236}">
                <a16:creationId xmlns:a16="http://schemas.microsoft.com/office/drawing/2014/main" id="{04E9922D-B902-44C4-9EBC-1315A8EADB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8133" y="2350912"/>
            <a:ext cx="914400" cy="914400"/>
          </a:xfrm>
          <a:prstGeom prst="rect">
            <a:avLst/>
          </a:prstGeom>
        </p:spPr>
      </p:pic>
      <p:pic>
        <p:nvPicPr>
          <p:cNvPr id="24" name="Graphic 17" descr="Aspiration with solid fill">
            <a:extLst>
              <a:ext uri="{FF2B5EF4-FFF2-40B4-BE49-F238E27FC236}">
                <a16:creationId xmlns:a16="http://schemas.microsoft.com/office/drawing/2014/main" id="{4FAA64E6-E976-4B76-BABF-1BF85474C3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9954" y="3203223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1DA106-E470-4C31-83F7-18C8EABA859E}"/>
              </a:ext>
            </a:extLst>
          </p:cNvPr>
          <p:cNvSpPr/>
          <p:nvPr/>
        </p:nvSpPr>
        <p:spPr>
          <a:xfrm>
            <a:off x="1155576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4527501" y="2318358"/>
            <a:ext cx="5929625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4636912" y="2561518"/>
            <a:ext cx="6424965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Be 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clear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        with 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ideas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             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goals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  <a:t>objectives</a:t>
            </a:r>
            <a:b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US" b="1" u="sng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i="1">
                <a:solidFill>
                  <a:schemeClr val="bg1"/>
                </a:solidFill>
                <a:ea typeface="+mn-lt"/>
                <a:cs typeface="+mn-lt"/>
              </a:rPr>
              <a:t>                       (take the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environmental and</a:t>
            </a:r>
            <a:br>
              <a:rPr lang="en-US" i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                       human settings into account)*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0" name="Graphic 13" descr="Soccer Goal with solid fill">
            <a:extLst>
              <a:ext uri="{FF2B5EF4-FFF2-40B4-BE49-F238E27FC236}">
                <a16:creationId xmlns:a16="http://schemas.microsoft.com/office/drawing/2014/main" id="{B92D2F24-79BA-4843-8126-AE089F707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7911" y="2333980"/>
            <a:ext cx="914400" cy="914400"/>
          </a:xfrm>
          <a:prstGeom prst="rect">
            <a:avLst/>
          </a:prstGeom>
        </p:spPr>
      </p:pic>
      <p:pic>
        <p:nvPicPr>
          <p:cNvPr id="21" name="Graphic 14" descr="Soccer with solid fill">
            <a:extLst>
              <a:ext uri="{FF2B5EF4-FFF2-40B4-BE49-F238E27FC236}">
                <a16:creationId xmlns:a16="http://schemas.microsoft.com/office/drawing/2014/main" id="{E9E687BC-9D98-4293-BEF4-C8F71C484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8311" y="2333976"/>
            <a:ext cx="914400" cy="914400"/>
          </a:xfrm>
          <a:prstGeom prst="rect">
            <a:avLst/>
          </a:prstGeom>
        </p:spPr>
      </p:pic>
      <p:pic>
        <p:nvPicPr>
          <p:cNvPr id="22" name="Graphic 23" descr="Plane Window with solid fill">
            <a:extLst>
              <a:ext uri="{FF2B5EF4-FFF2-40B4-BE49-F238E27FC236}">
                <a16:creationId xmlns:a16="http://schemas.microsoft.com/office/drawing/2014/main" id="{04E9922D-B902-44C4-9EBC-1315A8EADB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8133" y="2350912"/>
            <a:ext cx="914400" cy="914400"/>
          </a:xfrm>
          <a:prstGeom prst="rect">
            <a:avLst/>
          </a:prstGeom>
        </p:spPr>
      </p:pic>
      <p:pic>
        <p:nvPicPr>
          <p:cNvPr id="24" name="Graphic 17" descr="Aspiration with solid fill">
            <a:extLst>
              <a:ext uri="{FF2B5EF4-FFF2-40B4-BE49-F238E27FC236}">
                <a16:creationId xmlns:a16="http://schemas.microsoft.com/office/drawing/2014/main" id="{4FAA64E6-E976-4B76-BABF-1BF85474C3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9954" y="3203223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1DA106-E470-4C31-83F7-18C8EABA859E}"/>
              </a:ext>
            </a:extLst>
          </p:cNvPr>
          <p:cNvSpPr/>
          <p:nvPr/>
        </p:nvSpPr>
        <p:spPr>
          <a:xfrm>
            <a:off x="1155576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76FA7C4-9CD9-44F7-A8CD-31018ECDA597}"/>
              </a:ext>
            </a:extLst>
          </p:cNvPr>
          <p:cNvSpPr txBox="1">
            <a:spLocks/>
          </p:cNvSpPr>
          <p:nvPr/>
        </p:nvSpPr>
        <p:spPr>
          <a:xfrm>
            <a:off x="587681" y="1990028"/>
            <a:ext cx="7088818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cs typeface="Calibri"/>
              </a:rPr>
              <a:t>Economic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pPr algn="r"/>
            <a:r>
              <a:rPr lang="en-US" dirty="0">
                <a:cs typeface="Calibri"/>
              </a:rPr>
              <a:t>Emotional</a:t>
            </a:r>
            <a:r>
              <a:rPr lang="en-US" dirty="0">
                <a:ea typeface="+mn-lt"/>
                <a:cs typeface="+mn-lt"/>
              </a:rPr>
              <a:t>    </a:t>
            </a:r>
          </a:p>
          <a:p>
            <a:pPr algn="r"/>
            <a:r>
              <a:rPr lang="en-US" dirty="0">
                <a:cs typeface="Calibri"/>
              </a:rPr>
              <a:t>Cultural</a:t>
            </a:r>
            <a:r>
              <a:rPr lang="en-US" dirty="0">
                <a:ea typeface="+mn-lt"/>
                <a:cs typeface="+mn-lt"/>
              </a:rPr>
              <a:t>        </a:t>
            </a:r>
          </a:p>
          <a:p>
            <a:pPr algn="r"/>
            <a:r>
              <a:rPr lang="en-US" dirty="0">
                <a:ea typeface="+mn-lt"/>
                <a:cs typeface="+mn-lt"/>
              </a:rPr>
              <a:t>Experience         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r"/>
            <a:r>
              <a:rPr lang="en-US" dirty="0">
                <a:cs typeface="Calibri"/>
              </a:rPr>
              <a:t>Perception</a:t>
            </a:r>
            <a:r>
              <a:rPr lang="en-US" dirty="0">
                <a:ea typeface="+mn-lt"/>
                <a:cs typeface="+mn-lt"/>
              </a:rPr>
              <a:t>              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4F6459F-A9B2-46C0-8491-AE90648093EA}"/>
              </a:ext>
            </a:extLst>
          </p:cNvPr>
          <p:cNvSpPr txBox="1">
            <a:spLocks/>
          </p:cNvSpPr>
          <p:nvPr/>
        </p:nvSpPr>
        <p:spPr>
          <a:xfrm>
            <a:off x="7136558" y="2500956"/>
            <a:ext cx="3223233" cy="22059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Time       </a:t>
            </a:r>
            <a:endParaRPr lang="en-US" dirty="0"/>
          </a:p>
          <a:p>
            <a:pPr algn="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Physical   </a:t>
            </a:r>
          </a:p>
          <a:p>
            <a:pPr algn="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Language  </a:t>
            </a:r>
          </a:p>
          <a:p>
            <a:pPr marL="0" indent="0" algn="r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967A24-A7C1-4F98-89CE-388C088119B0}"/>
              </a:ext>
            </a:extLst>
          </p:cNvPr>
          <p:cNvSpPr txBox="1">
            <a:spLocks/>
          </p:cNvSpPr>
          <p:nvPr/>
        </p:nvSpPr>
        <p:spPr>
          <a:xfrm>
            <a:off x="6272905" y="1254670"/>
            <a:ext cx="5183188" cy="8239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cs typeface="Calibri"/>
              </a:rPr>
              <a:t>Personal </a:t>
            </a:r>
            <a:r>
              <a:rPr lang="en-US" sz="3200" b="1" dirty="0">
                <a:ea typeface="+mn-lt"/>
                <a:cs typeface="+mn-lt"/>
              </a:rPr>
              <a:t>         Environmental </a:t>
            </a:r>
          </a:p>
          <a:p>
            <a:pPr marL="0" indent="0">
              <a:buNone/>
            </a:pPr>
            <a:endParaRPr lang="en-US" sz="3200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BA00B-9AE1-48F9-B44D-433E55D5ABF4}"/>
              </a:ext>
            </a:extLst>
          </p:cNvPr>
          <p:cNvSpPr txBox="1"/>
          <p:nvPr/>
        </p:nvSpPr>
        <p:spPr>
          <a:xfrm>
            <a:off x="4063794" y="4997069"/>
            <a:ext cx="41486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Preferences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Attitudes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Arial"/>
              </a:rPr>
              <a:t>Values          ​</a:t>
            </a:r>
            <a:endParaRPr lang="en-US" sz="24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Arial"/>
              </a:rPr>
              <a:t>Bias     </a:t>
            </a:r>
          </a:p>
        </p:txBody>
      </p:sp>
    </p:spTree>
    <p:extLst>
      <p:ext uri="{BB962C8B-B14F-4D97-AF65-F5344CB8AC3E}">
        <p14:creationId xmlns:p14="http://schemas.microsoft.com/office/powerpoint/2010/main" val="132539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C4FBFF-BFFB-4CDD-ABBB-C80F1C848235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0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53AAA8-FCD9-4D13-9F9D-293A826B181F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6AAE-4962-4337-B9B0-809ABD6A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Schoolbook"/>
                <a:cs typeface="Calibri Light"/>
              </a:rPr>
              <a:t>Article describes </a:t>
            </a:r>
            <a:br>
              <a:rPr lang="en-US" dirty="0">
                <a:latin typeface="Century Schoolbook"/>
                <a:cs typeface="Calibri Light"/>
              </a:rPr>
            </a:br>
            <a:r>
              <a:rPr lang="en-US">
                <a:latin typeface="Century Schoolbook"/>
                <a:cs typeface="Calibri Light"/>
              </a:rPr>
              <a:t>images of human faces made by GANs</a:t>
            </a:r>
            <a:endParaRPr lang="en-US">
              <a:latin typeface="Century Schoolbook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A8273E-EB85-4814-9124-32F8FD67E080}"/>
              </a:ext>
            </a:extLst>
          </p:cNvPr>
          <p:cNvSpPr txBox="1">
            <a:spLocks/>
          </p:cNvSpPr>
          <p:nvPr/>
        </p:nvSpPr>
        <p:spPr>
          <a:xfrm>
            <a:off x="835241" y="2197583"/>
            <a:ext cx="11395224" cy="1983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AutoNum type="arabicPeriod"/>
            </a:pPr>
            <a:endParaRPr lang="en-US" sz="2800">
              <a:latin typeface="Century Schoolbook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3DAA91-886B-4031-95B7-5D18791DDEBD}"/>
              </a:ext>
            </a:extLst>
          </p:cNvPr>
          <p:cNvSpPr txBox="1">
            <a:spLocks/>
          </p:cNvSpPr>
          <p:nvPr/>
        </p:nvSpPr>
        <p:spPr>
          <a:xfrm>
            <a:off x="975804" y="2597078"/>
            <a:ext cx="11358234" cy="22798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entury Schoolbook"/>
                <a:cs typeface="Calibri"/>
              </a:rPr>
              <a:t>G</a:t>
            </a:r>
            <a:r>
              <a:rPr lang="en-US" sz="3200" dirty="0">
                <a:latin typeface="Century Schoolbook"/>
                <a:cs typeface="Calibri"/>
              </a:rPr>
              <a:t>A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entury Schoolbook"/>
                <a:cs typeface="Calibri"/>
              </a:rPr>
              <a:t>N</a:t>
            </a:r>
            <a:r>
              <a:rPr lang="en-US" sz="3200" dirty="0">
                <a:latin typeface="Century Schoolbook"/>
                <a:cs typeface="Calibri"/>
              </a:rPr>
              <a:t>s: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entury Schoolbook"/>
                <a:cs typeface="Calibri"/>
              </a:rPr>
              <a:t>Generative </a:t>
            </a:r>
            <a:r>
              <a:rPr lang="en-US" sz="3200" dirty="0">
                <a:latin typeface="Century Schoolbook"/>
                <a:cs typeface="Calibri"/>
              </a:rPr>
              <a:t>Adversarial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entury Schoolbook"/>
                <a:cs typeface="Calibri"/>
              </a:rPr>
              <a:t>Networks</a:t>
            </a:r>
            <a:endParaRPr lang="en-US">
              <a:cs typeface="Calibri" panose="020F0502020204030204"/>
            </a:endParaRP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entury Schoolbook"/>
                <a:cs typeface="Calibri"/>
              </a:rPr>
              <a:t>The Generative part proposes an image (real or fake)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entury Schoolbook"/>
                <a:cs typeface="Calibri"/>
              </a:rPr>
              <a:t>The Adversarial part decides if it's a real or a fake image</a:t>
            </a:r>
          </a:p>
          <a:p>
            <a:pPr lvl="1">
              <a:lnSpc>
                <a:spcPct val="120000"/>
              </a:lnSpc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entury Schoolbook"/>
                <a:cs typeface="Calibri"/>
              </a:rPr>
              <a:t>The Network part refers to Deep Learning Neural Networks</a:t>
            </a:r>
          </a:p>
          <a:p>
            <a:pPr lvl="1">
              <a:lnSpc>
                <a:spcPct val="120000"/>
              </a:lnSpc>
            </a:pPr>
            <a:endParaRPr lang="en-US" sz="2800">
              <a:latin typeface="Century School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311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18823" y="254458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Be an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Active Listener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(stop talking / pay attention) 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               </a:t>
            </a:r>
          </a:p>
          <a:p>
            <a:pPr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4C51C6AA-9F22-4D45-A872-981E8B10C080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5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18823" y="254458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Be an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Active Listener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(stop talking / pay attention) 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               [Remove Distractions]</a:t>
            </a:r>
          </a:p>
          <a:p>
            <a:pPr indent="0">
              <a:buNone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51B4750-A77E-44F9-AD89-AE432F714F26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18823" y="254458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Ask Questions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(then stop talking)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8" descr="Questions with solid fill">
            <a:extLst>
              <a:ext uri="{FF2B5EF4-FFF2-40B4-BE49-F238E27FC236}">
                <a16:creationId xmlns:a16="http://schemas.microsoft.com/office/drawing/2014/main" id="{248693C4-7143-4716-806B-A78DA5252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7024" y="3538782"/>
            <a:ext cx="925690" cy="914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F959093D-65BC-481E-B157-7EF75237A7C4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7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pic>
        <p:nvPicPr>
          <p:cNvPr id="22" name="Graphic 18" descr="Questions with solid fill">
            <a:extLst>
              <a:ext uri="{FF2B5EF4-FFF2-40B4-BE49-F238E27FC236}">
                <a16:creationId xmlns:a16="http://schemas.microsoft.com/office/drawing/2014/main" id="{3F6BA4CC-FFD5-4985-AF6A-864B07B8E3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8577" y="2317043"/>
            <a:ext cx="925690" cy="914401"/>
          </a:xfrm>
          <a:prstGeom prst="rect">
            <a:avLst/>
          </a:prstGeom>
        </p:spPr>
      </p:pic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60E5C32-EAF0-4ACB-A593-F6DB83517096}"/>
              </a:ext>
            </a:extLst>
          </p:cNvPr>
          <p:cNvSpPr txBox="1">
            <a:spLocks/>
          </p:cNvSpPr>
          <p:nvPr/>
        </p:nvSpPr>
        <p:spPr>
          <a:xfrm>
            <a:off x="1018823" y="254458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Ask Questions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(then stop talking)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1C5877-67E0-4E47-A739-2AA3794955DB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8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18823" y="254458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Refrain from argument/criticism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en-US" dirty="0">
                <a:latin typeface="Calibri"/>
              </a:rPr>
              <a:t>in from argument/criticism</a:t>
            </a:r>
            <a:r>
              <a:rPr lang="en-US" dirty="0">
                <a:latin typeface="Calibri"/>
                <a:ea typeface="Calibri"/>
                <a:cs typeface="Calibri"/>
              </a:rPr>
              <a:t>​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5338C-414D-48B1-BFC3-B399B4B156A9}"/>
              </a:ext>
            </a:extLst>
          </p:cNvPr>
          <p:cNvGrpSpPr/>
          <p:nvPr/>
        </p:nvGrpSpPr>
        <p:grpSpPr>
          <a:xfrm>
            <a:off x="1283053" y="3075164"/>
            <a:ext cx="1049867" cy="1004711"/>
            <a:chOff x="2524831" y="2262364"/>
            <a:chExt cx="1049867" cy="1004711"/>
          </a:xfrm>
        </p:grpSpPr>
        <p:pic>
          <p:nvPicPr>
            <p:cNvPr id="20" name="Graphic 13" descr="No sign outline">
              <a:extLst>
                <a:ext uri="{FF2B5EF4-FFF2-40B4-BE49-F238E27FC236}">
                  <a16:creationId xmlns:a16="http://schemas.microsoft.com/office/drawing/2014/main" id="{C2A44437-ACDF-4D9C-A576-A62CD356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14" name="Graphic 14" descr="Clenched Fist outline">
              <a:extLst>
                <a:ext uri="{FF2B5EF4-FFF2-40B4-BE49-F238E27FC236}">
                  <a16:creationId xmlns:a16="http://schemas.microsoft.com/office/drawing/2014/main" id="{F2F29524-9AB9-4851-8952-1A5A043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Graphic 18" descr="Questions with solid fill">
            <a:extLst>
              <a:ext uri="{FF2B5EF4-FFF2-40B4-BE49-F238E27FC236}">
                <a16:creationId xmlns:a16="http://schemas.microsoft.com/office/drawing/2014/main" id="{3F6BA4CC-FFD5-4985-AF6A-864B07B8E3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78577" y="2317043"/>
            <a:ext cx="925690" cy="91440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C42F4D-4F65-4FFE-83B1-0BE1CBA3E8AB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18823" y="254458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Refrain from argument/criticism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en-US" dirty="0">
                <a:latin typeface="Calibri"/>
              </a:rPr>
              <a:t>in from argument/criticism</a:t>
            </a:r>
            <a:r>
              <a:rPr lang="en-US" dirty="0">
                <a:latin typeface="Calibri"/>
                <a:ea typeface="Calibri"/>
                <a:cs typeface="Calibri"/>
              </a:rPr>
              <a:t>​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8" descr="Questions with solid fill">
            <a:extLst>
              <a:ext uri="{FF2B5EF4-FFF2-40B4-BE49-F238E27FC236}">
                <a16:creationId xmlns:a16="http://schemas.microsoft.com/office/drawing/2014/main" id="{248693C4-7143-4716-806B-A78DA5252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8577" y="2317043"/>
            <a:ext cx="925690" cy="914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5338C-414D-48B1-BFC3-B399B4B156A9}"/>
              </a:ext>
            </a:extLst>
          </p:cNvPr>
          <p:cNvGrpSpPr/>
          <p:nvPr/>
        </p:nvGrpSpPr>
        <p:grpSpPr>
          <a:xfrm>
            <a:off x="2603853" y="2262364"/>
            <a:ext cx="1049867" cy="1004711"/>
            <a:chOff x="2524831" y="2262364"/>
            <a:chExt cx="1049867" cy="1004711"/>
          </a:xfrm>
        </p:grpSpPr>
        <p:pic>
          <p:nvPicPr>
            <p:cNvPr id="20" name="Graphic 13" descr="No sign outline">
              <a:extLst>
                <a:ext uri="{FF2B5EF4-FFF2-40B4-BE49-F238E27FC236}">
                  <a16:creationId xmlns:a16="http://schemas.microsoft.com/office/drawing/2014/main" id="{C2A44437-ACDF-4D9C-A576-A62CD356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14" name="Graphic 14" descr="Clenched Fist outline">
              <a:extLst>
                <a:ext uri="{FF2B5EF4-FFF2-40B4-BE49-F238E27FC236}">
                  <a16:creationId xmlns:a16="http://schemas.microsoft.com/office/drawing/2014/main" id="{F2F29524-9AB9-4851-8952-1A5A043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49AE71F-C386-42C8-BD26-39E9028EFA5E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9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18823" y="254458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Be patient and allow the speaker time to form ideas; don't interrupt</a:t>
            </a:r>
            <a:endParaRPr lang="en-US" dirty="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dirty="0">
                <a:latin typeface="Calibri"/>
              </a:rPr>
              <a:t>in from argument/criticism</a:t>
            </a:r>
            <a:r>
              <a:rPr lang="en-US" dirty="0">
                <a:latin typeface="Calibri"/>
                <a:ea typeface="Calibri"/>
                <a:cs typeface="Calibri"/>
              </a:rPr>
              <a:t>​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8" descr="Questions with solid fill">
            <a:extLst>
              <a:ext uri="{FF2B5EF4-FFF2-40B4-BE49-F238E27FC236}">
                <a16:creationId xmlns:a16="http://schemas.microsoft.com/office/drawing/2014/main" id="{248693C4-7143-4716-806B-A78DA5252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8577" y="2317043"/>
            <a:ext cx="925690" cy="914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5338C-414D-48B1-BFC3-B399B4B156A9}"/>
              </a:ext>
            </a:extLst>
          </p:cNvPr>
          <p:cNvGrpSpPr/>
          <p:nvPr/>
        </p:nvGrpSpPr>
        <p:grpSpPr>
          <a:xfrm>
            <a:off x="2603853" y="2262364"/>
            <a:ext cx="1049867" cy="1004711"/>
            <a:chOff x="2524831" y="2262364"/>
            <a:chExt cx="1049867" cy="1004711"/>
          </a:xfrm>
        </p:grpSpPr>
        <p:pic>
          <p:nvPicPr>
            <p:cNvPr id="20" name="Graphic 13" descr="No sign outline">
              <a:extLst>
                <a:ext uri="{FF2B5EF4-FFF2-40B4-BE49-F238E27FC236}">
                  <a16:creationId xmlns:a16="http://schemas.microsoft.com/office/drawing/2014/main" id="{C2A44437-ACDF-4D9C-A576-A62CD356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14" name="Graphic 14" descr="Clenched Fist outline">
              <a:extLst>
                <a:ext uri="{FF2B5EF4-FFF2-40B4-BE49-F238E27FC236}">
                  <a16:creationId xmlns:a16="http://schemas.microsoft.com/office/drawing/2014/main" id="{F2F29524-9AB9-4851-8952-1A5A043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phic 5" descr="Tea with solid fill">
            <a:extLst>
              <a:ext uri="{FF2B5EF4-FFF2-40B4-BE49-F238E27FC236}">
                <a16:creationId xmlns:a16="http://schemas.microsoft.com/office/drawing/2014/main" id="{32A835B1-8278-41DC-A7F6-D510773EA0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8222" y="3141133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106361-62A2-4914-9DFB-263FCA33D478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18823" y="254458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Be patient and allow the speaker time to form ideas; don't interrupt</a:t>
            </a:r>
            <a:endParaRPr lang="en-US" dirty="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dirty="0">
                <a:latin typeface="Calibri"/>
              </a:rPr>
              <a:t>in from argument/criticism</a:t>
            </a:r>
            <a:r>
              <a:rPr lang="en-US" dirty="0">
                <a:latin typeface="Calibri"/>
                <a:ea typeface="Calibri"/>
                <a:cs typeface="Calibri"/>
              </a:rPr>
              <a:t>​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8" descr="Questions with solid fill">
            <a:extLst>
              <a:ext uri="{FF2B5EF4-FFF2-40B4-BE49-F238E27FC236}">
                <a16:creationId xmlns:a16="http://schemas.microsoft.com/office/drawing/2014/main" id="{248693C4-7143-4716-806B-A78DA5252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8577" y="2317043"/>
            <a:ext cx="925690" cy="914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5338C-414D-48B1-BFC3-B399B4B156A9}"/>
              </a:ext>
            </a:extLst>
          </p:cNvPr>
          <p:cNvGrpSpPr/>
          <p:nvPr/>
        </p:nvGrpSpPr>
        <p:grpSpPr>
          <a:xfrm>
            <a:off x="2603853" y="2262364"/>
            <a:ext cx="1049867" cy="1004711"/>
            <a:chOff x="2524831" y="2262364"/>
            <a:chExt cx="1049867" cy="1004711"/>
          </a:xfrm>
        </p:grpSpPr>
        <p:pic>
          <p:nvPicPr>
            <p:cNvPr id="20" name="Graphic 13" descr="No sign outline">
              <a:extLst>
                <a:ext uri="{FF2B5EF4-FFF2-40B4-BE49-F238E27FC236}">
                  <a16:creationId xmlns:a16="http://schemas.microsoft.com/office/drawing/2014/main" id="{C2A44437-ACDF-4D9C-A576-A62CD356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14" name="Graphic 14" descr="Clenched Fist outline">
              <a:extLst>
                <a:ext uri="{FF2B5EF4-FFF2-40B4-BE49-F238E27FC236}">
                  <a16:creationId xmlns:a16="http://schemas.microsoft.com/office/drawing/2014/main" id="{F2F29524-9AB9-4851-8952-1A5A043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phic 5" descr="Tea with solid fill">
            <a:extLst>
              <a:ext uri="{FF2B5EF4-FFF2-40B4-BE49-F238E27FC236}">
                <a16:creationId xmlns:a16="http://schemas.microsoft.com/office/drawing/2014/main" id="{32A835B1-8278-41DC-A7F6-D510773EA0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0089" y="2249311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E8E0D6-921B-41DF-BB78-0ACE3E672167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301045" y="2420406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Empathize: see another viewpoint</a:t>
            </a:r>
          </a:p>
          <a:p>
            <a:pPr indent="0">
              <a:buNone/>
            </a:pPr>
            <a:r>
              <a:rPr lang="en-US" dirty="0">
                <a:latin typeface="Calibri"/>
              </a:rPr>
              <a:t>in from argument/criticism</a:t>
            </a:r>
            <a:r>
              <a:rPr lang="en-US" dirty="0">
                <a:latin typeface="Calibri"/>
                <a:ea typeface="Calibri"/>
                <a:cs typeface="Calibri"/>
              </a:rPr>
              <a:t>​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8" descr="Questions with solid fill">
            <a:extLst>
              <a:ext uri="{FF2B5EF4-FFF2-40B4-BE49-F238E27FC236}">
                <a16:creationId xmlns:a16="http://schemas.microsoft.com/office/drawing/2014/main" id="{248693C4-7143-4716-806B-A78DA5252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8577" y="2317043"/>
            <a:ext cx="925690" cy="914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5338C-414D-48B1-BFC3-B399B4B156A9}"/>
              </a:ext>
            </a:extLst>
          </p:cNvPr>
          <p:cNvGrpSpPr/>
          <p:nvPr/>
        </p:nvGrpSpPr>
        <p:grpSpPr>
          <a:xfrm>
            <a:off x="2603853" y="2262364"/>
            <a:ext cx="1049867" cy="1004711"/>
            <a:chOff x="2524831" y="2262364"/>
            <a:chExt cx="1049867" cy="1004711"/>
          </a:xfrm>
        </p:grpSpPr>
        <p:pic>
          <p:nvPicPr>
            <p:cNvPr id="20" name="Graphic 13" descr="No sign outline">
              <a:extLst>
                <a:ext uri="{FF2B5EF4-FFF2-40B4-BE49-F238E27FC236}">
                  <a16:creationId xmlns:a16="http://schemas.microsoft.com/office/drawing/2014/main" id="{C2A44437-ACDF-4D9C-A576-A62CD356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14" name="Graphic 14" descr="Clenched Fist outline">
              <a:extLst>
                <a:ext uri="{FF2B5EF4-FFF2-40B4-BE49-F238E27FC236}">
                  <a16:creationId xmlns:a16="http://schemas.microsoft.com/office/drawing/2014/main" id="{F2F29524-9AB9-4851-8952-1A5A043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phic 5" descr="Tea with solid fill">
            <a:extLst>
              <a:ext uri="{FF2B5EF4-FFF2-40B4-BE49-F238E27FC236}">
                <a16:creationId xmlns:a16="http://schemas.microsoft.com/office/drawing/2014/main" id="{32A835B1-8278-41DC-A7F6-D510773EA0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0089" y="2249311"/>
            <a:ext cx="914400" cy="914400"/>
          </a:xfrm>
          <a:prstGeom prst="rect">
            <a:avLst/>
          </a:prstGeom>
        </p:spPr>
      </p:pic>
      <p:pic>
        <p:nvPicPr>
          <p:cNvPr id="19" name="Graphic 10" descr="Comment Like outline">
            <a:extLst>
              <a:ext uri="{FF2B5EF4-FFF2-40B4-BE49-F238E27FC236}">
                <a16:creationId xmlns:a16="http://schemas.microsoft.com/office/drawing/2014/main" id="{A1A08042-E644-4256-A2EE-FEB58D7389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91820" y="3805398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1E94BE-C50C-44CF-88C1-79E1EABB0128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301045" y="2420406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Empathize: see another viewpoint</a:t>
            </a:r>
          </a:p>
          <a:p>
            <a:pPr indent="0">
              <a:buNone/>
            </a:pPr>
            <a:r>
              <a:rPr lang="en-US" dirty="0">
                <a:latin typeface="Calibri"/>
              </a:rPr>
              <a:t>in from argument/criticism</a:t>
            </a:r>
            <a:r>
              <a:rPr lang="en-US" dirty="0">
                <a:latin typeface="Calibri"/>
                <a:ea typeface="Calibri"/>
                <a:cs typeface="Calibri"/>
              </a:rPr>
              <a:t>​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8" descr="Questions with solid fill">
            <a:extLst>
              <a:ext uri="{FF2B5EF4-FFF2-40B4-BE49-F238E27FC236}">
                <a16:creationId xmlns:a16="http://schemas.microsoft.com/office/drawing/2014/main" id="{248693C4-7143-4716-806B-A78DA5252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8577" y="2317043"/>
            <a:ext cx="925690" cy="914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5338C-414D-48B1-BFC3-B399B4B156A9}"/>
              </a:ext>
            </a:extLst>
          </p:cNvPr>
          <p:cNvGrpSpPr/>
          <p:nvPr/>
        </p:nvGrpSpPr>
        <p:grpSpPr>
          <a:xfrm>
            <a:off x="2603853" y="2262364"/>
            <a:ext cx="1049867" cy="1004711"/>
            <a:chOff x="2524831" y="2262364"/>
            <a:chExt cx="1049867" cy="1004711"/>
          </a:xfrm>
        </p:grpSpPr>
        <p:pic>
          <p:nvPicPr>
            <p:cNvPr id="20" name="Graphic 13" descr="No sign outline">
              <a:extLst>
                <a:ext uri="{FF2B5EF4-FFF2-40B4-BE49-F238E27FC236}">
                  <a16:creationId xmlns:a16="http://schemas.microsoft.com/office/drawing/2014/main" id="{C2A44437-ACDF-4D9C-A576-A62CD356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14" name="Graphic 14" descr="Clenched Fist outline">
              <a:extLst>
                <a:ext uri="{FF2B5EF4-FFF2-40B4-BE49-F238E27FC236}">
                  <a16:creationId xmlns:a16="http://schemas.microsoft.com/office/drawing/2014/main" id="{F2F29524-9AB9-4851-8952-1A5A043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phic 5" descr="Tea with solid fill">
            <a:extLst>
              <a:ext uri="{FF2B5EF4-FFF2-40B4-BE49-F238E27FC236}">
                <a16:creationId xmlns:a16="http://schemas.microsoft.com/office/drawing/2014/main" id="{32A835B1-8278-41DC-A7F6-D510773EA0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0089" y="2249311"/>
            <a:ext cx="914400" cy="914400"/>
          </a:xfrm>
          <a:prstGeom prst="rect">
            <a:avLst/>
          </a:prstGeom>
        </p:spPr>
      </p:pic>
      <p:pic>
        <p:nvPicPr>
          <p:cNvPr id="7" name="Graphic 10" descr="Comment Like outline">
            <a:extLst>
              <a:ext uri="{FF2B5EF4-FFF2-40B4-BE49-F238E27FC236}">
                <a16:creationId xmlns:a16="http://schemas.microsoft.com/office/drawing/2014/main" id="{870A57C6-F9FB-47ED-8F0A-CA0FC790F5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5887" y="240925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E46B420-52CB-40F2-A246-2D01DF1AAF8A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8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6AAE-4962-4337-B9B0-809ABD6A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/>
                <a:cs typeface="Calibri Light"/>
              </a:rPr>
              <a:t>Article describes</a:t>
            </a:r>
            <a:br>
              <a:rPr lang="en-US" dirty="0">
                <a:latin typeface="Century Schoolbook"/>
                <a:cs typeface="Calibri Light"/>
              </a:rPr>
            </a:br>
            <a:r>
              <a:rPr lang="en-US">
                <a:latin typeface="Century Schoolbook"/>
                <a:cs typeface="Calibri Light"/>
              </a:rPr>
              <a:t>examples of related cautionary tales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A8273E-EB85-4814-9124-32F8FD67E080}"/>
              </a:ext>
            </a:extLst>
          </p:cNvPr>
          <p:cNvSpPr txBox="1">
            <a:spLocks/>
          </p:cNvSpPr>
          <p:nvPr/>
        </p:nvSpPr>
        <p:spPr>
          <a:xfrm>
            <a:off x="835241" y="2197583"/>
            <a:ext cx="11395224" cy="1983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AutoNum type="arabicPeriod"/>
            </a:pPr>
            <a:endParaRPr lang="en-US" sz="2800">
              <a:latin typeface="Century Schoolbook"/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BE00C3-B287-44C8-BFA6-C565364F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81" y="2296421"/>
            <a:ext cx="10515600" cy="36600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entury Schoolbook"/>
                <a:cs typeface="Calibri"/>
              </a:rPr>
              <a:t>Fake faces are being used 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entury Schoolbook"/>
                <a:cs typeface="Calibri"/>
              </a:rPr>
              <a:t>E.g., by 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3"/>
              </a:rPr>
              <a:t>spies</a:t>
            </a:r>
            <a:r>
              <a:rPr lang="en-US" sz="2000" dirty="0">
                <a:latin typeface="Century Schoolbook"/>
                <a:cs typeface="Calibri"/>
              </a:rPr>
              <a:t>", </a:t>
            </a:r>
            <a:r>
              <a:rPr lang="en-US" sz="2000" dirty="0">
                <a:latin typeface="Century Schoolbook"/>
                <a:ea typeface="+mn-lt"/>
                <a:cs typeface="+mn-lt"/>
              </a:rPr>
              <a:t> 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4"/>
              </a:rPr>
              <a:t>right-wing propagandists</a:t>
            </a:r>
            <a:r>
              <a:rPr lang="en-US" sz="2000">
                <a:latin typeface="Century Schoolbook"/>
                <a:ea typeface="+mn-lt"/>
                <a:cs typeface="+mn-lt"/>
              </a:rPr>
              <a:t>", and "online </a:t>
            </a:r>
            <a:r>
              <a:rPr lang="en-US" sz="2000">
                <a:latin typeface="Century Schoolbook"/>
                <a:ea typeface="+mn-lt"/>
                <a:cs typeface="+mn-lt"/>
                <a:hlinkClick r:id="rId5"/>
              </a:rPr>
              <a:t>harassers</a:t>
            </a:r>
            <a:r>
              <a:rPr lang="en-US" sz="2000">
                <a:latin typeface="Century Schoolbook"/>
                <a:ea typeface="+mn-lt"/>
                <a:cs typeface="+mn-lt"/>
              </a:rPr>
              <a:t>"</a:t>
            </a:r>
            <a:endParaRPr lang="en-US" sz="2000">
              <a:latin typeface="Century Schoolbook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Century Schoolbook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entury Schoolbook"/>
                <a:ea typeface="+mn-lt"/>
                <a:cs typeface="+mn-lt"/>
              </a:rPr>
              <a:t>Facial feature constructs have improved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entury Schoolbook"/>
                <a:ea typeface="+mn-lt"/>
                <a:cs typeface="+mn-lt"/>
              </a:rPr>
              <a:t>"used by law enforcement"; and 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6"/>
              </a:rPr>
              <a:t>activists</a:t>
            </a:r>
            <a:r>
              <a:rPr lang="en-US" sz="2000" dirty="0">
                <a:latin typeface="Century Schoolbook"/>
                <a:ea typeface="+mn-lt"/>
                <a:cs typeface="+mn-lt"/>
              </a:rPr>
              <a:t> to reveal the identities of police officers"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entury Schoolbook"/>
                <a:ea typeface="+mn-lt"/>
                <a:cs typeface="+mn-lt"/>
              </a:rPr>
              <a:t>Arrests have been made based on 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7"/>
              </a:rPr>
              <a:t>incorrect facial-recognition</a:t>
            </a:r>
            <a:r>
              <a:rPr lang="en-US" sz="2000">
                <a:latin typeface="Century Schoolbook"/>
                <a:ea typeface="+mn-lt"/>
                <a:cs typeface="+mn-lt"/>
              </a:rPr>
              <a:t>" matching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Century School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27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1913"/>
            <a:ext cx="5749003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96481" y="2553372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indent="0"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Foster a permissive environment: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         </a:t>
            </a:r>
            <a:r>
              <a:rPr lang="en-US" b="1" i="1">
                <a:solidFill>
                  <a:schemeClr val="bg1"/>
                </a:solidFill>
                <a:ea typeface="+mn-lt"/>
                <a:cs typeface="+mn-lt"/>
              </a:rPr>
              <a:t>put the speaker at ease</a:t>
            </a:r>
            <a:endParaRPr lang="en-US" b="1" i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27365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8" descr="Questions with solid fill">
            <a:extLst>
              <a:ext uri="{FF2B5EF4-FFF2-40B4-BE49-F238E27FC236}">
                <a16:creationId xmlns:a16="http://schemas.microsoft.com/office/drawing/2014/main" id="{248693C4-7143-4716-806B-A78DA5252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8577" y="2317043"/>
            <a:ext cx="925690" cy="914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27365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5338C-414D-48B1-BFC3-B399B4B156A9}"/>
              </a:ext>
            </a:extLst>
          </p:cNvPr>
          <p:cNvGrpSpPr/>
          <p:nvPr/>
        </p:nvGrpSpPr>
        <p:grpSpPr>
          <a:xfrm>
            <a:off x="2603853" y="2262364"/>
            <a:ext cx="1049867" cy="1004711"/>
            <a:chOff x="2524831" y="2262364"/>
            <a:chExt cx="1049867" cy="1004711"/>
          </a:xfrm>
        </p:grpSpPr>
        <p:pic>
          <p:nvPicPr>
            <p:cNvPr id="20" name="Graphic 13" descr="No sign outline">
              <a:extLst>
                <a:ext uri="{FF2B5EF4-FFF2-40B4-BE49-F238E27FC236}">
                  <a16:creationId xmlns:a16="http://schemas.microsoft.com/office/drawing/2014/main" id="{C2A44437-ACDF-4D9C-A576-A62CD356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14" name="Graphic 14" descr="Clenched Fist outline">
              <a:extLst>
                <a:ext uri="{FF2B5EF4-FFF2-40B4-BE49-F238E27FC236}">
                  <a16:creationId xmlns:a16="http://schemas.microsoft.com/office/drawing/2014/main" id="{F2F29524-9AB9-4851-8952-1A5A043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phic 5" descr="Tea with solid fill">
            <a:extLst>
              <a:ext uri="{FF2B5EF4-FFF2-40B4-BE49-F238E27FC236}">
                <a16:creationId xmlns:a16="http://schemas.microsoft.com/office/drawing/2014/main" id="{32A835B1-8278-41DC-A7F6-D510773EA0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0089" y="2249311"/>
            <a:ext cx="914400" cy="914400"/>
          </a:xfrm>
          <a:prstGeom prst="rect">
            <a:avLst/>
          </a:prstGeom>
        </p:spPr>
      </p:pic>
      <p:pic>
        <p:nvPicPr>
          <p:cNvPr id="7" name="Graphic 10" descr="Comment Like outline">
            <a:extLst>
              <a:ext uri="{FF2B5EF4-FFF2-40B4-BE49-F238E27FC236}">
                <a16:creationId xmlns:a16="http://schemas.microsoft.com/office/drawing/2014/main" id="{870A57C6-F9FB-47ED-8F0A-CA0FC790F5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5887" y="240925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B0E897-83BC-408C-9A70-100091F1D7A3}"/>
              </a:ext>
            </a:extLst>
          </p:cNvPr>
          <p:cNvSpPr/>
          <p:nvPr/>
        </p:nvSpPr>
        <p:spPr>
          <a:xfrm>
            <a:off x="6437790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621545" y="2267027"/>
            <a:ext cx="5749003" cy="1905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1096481" y="2553372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Foster a permissive environment: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         </a:t>
            </a:r>
            <a:r>
              <a:rPr lang="en-US" b="1" i="1">
                <a:solidFill>
                  <a:schemeClr val="bg1"/>
                </a:solidFill>
                <a:ea typeface="+mn-lt"/>
                <a:cs typeface="+mn-lt"/>
              </a:rPr>
              <a:t>put the speaker at ease</a:t>
            </a:r>
            <a:endParaRPr lang="en-US" b="1" i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EAF74-C152-4D04-88C7-335C0D467ED5}"/>
              </a:ext>
            </a:extLst>
          </p:cNvPr>
          <p:cNvGrpSpPr/>
          <p:nvPr/>
        </p:nvGrpSpPr>
        <p:grpSpPr>
          <a:xfrm>
            <a:off x="4404431" y="2161143"/>
            <a:ext cx="1049867" cy="1004711"/>
            <a:chOff x="4297187" y="2284942"/>
            <a:chExt cx="1377244" cy="1377244"/>
          </a:xfrm>
        </p:grpSpPr>
        <p:pic>
          <p:nvPicPr>
            <p:cNvPr id="12" name="Graphic 13" descr="No sign outline">
              <a:extLst>
                <a:ext uri="{FF2B5EF4-FFF2-40B4-BE49-F238E27FC236}">
                  <a16:creationId xmlns:a16="http://schemas.microsoft.com/office/drawing/2014/main" id="{8126B215-47CE-4D2E-9930-2CCE035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9" name="Graphic 10" descr="Chat outline">
              <a:extLst>
                <a:ext uri="{FF2B5EF4-FFF2-40B4-BE49-F238E27FC236}">
                  <a16:creationId xmlns:a16="http://schemas.microsoft.com/office/drawing/2014/main" id="{66822BBC-3B54-4CD3-8BD9-417EF3AC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8" descr="Questions with solid fill">
            <a:extLst>
              <a:ext uri="{FF2B5EF4-FFF2-40B4-BE49-F238E27FC236}">
                <a16:creationId xmlns:a16="http://schemas.microsoft.com/office/drawing/2014/main" id="{248693C4-7143-4716-806B-A78DA5252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8577" y="2204533"/>
            <a:ext cx="925690" cy="9144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5BA9CF-649B-4EC5-9D3F-E05E8DD25647}"/>
              </a:ext>
            </a:extLst>
          </p:cNvPr>
          <p:cNvGrpSpPr/>
          <p:nvPr/>
        </p:nvGrpSpPr>
        <p:grpSpPr>
          <a:xfrm>
            <a:off x="5386565" y="2161143"/>
            <a:ext cx="1049867" cy="1004711"/>
            <a:chOff x="5194654" y="2115608"/>
            <a:chExt cx="1049867" cy="1004711"/>
          </a:xfrm>
        </p:grpSpPr>
        <p:pic>
          <p:nvPicPr>
            <p:cNvPr id="23" name="Graphic 13" descr="No sign outline">
              <a:extLst>
                <a:ext uri="{FF2B5EF4-FFF2-40B4-BE49-F238E27FC236}">
                  <a16:creationId xmlns:a16="http://schemas.microsoft.com/office/drawing/2014/main" id="{189AA118-D7A3-4476-889B-A2A738DE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24" name="Graphic 24" descr="Smart Phone outline">
              <a:extLst>
                <a:ext uri="{FF2B5EF4-FFF2-40B4-BE49-F238E27FC236}">
                  <a16:creationId xmlns:a16="http://schemas.microsoft.com/office/drawing/2014/main" id="{2C442798-CA63-4B17-9769-3416CD879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A5338C-414D-48B1-BFC3-B399B4B156A9}"/>
              </a:ext>
            </a:extLst>
          </p:cNvPr>
          <p:cNvGrpSpPr/>
          <p:nvPr/>
        </p:nvGrpSpPr>
        <p:grpSpPr>
          <a:xfrm>
            <a:off x="2603853" y="2149854"/>
            <a:ext cx="1049867" cy="1004711"/>
            <a:chOff x="2524831" y="2262364"/>
            <a:chExt cx="1049867" cy="1004711"/>
          </a:xfrm>
        </p:grpSpPr>
        <p:pic>
          <p:nvPicPr>
            <p:cNvPr id="20" name="Graphic 13" descr="No sign outline">
              <a:extLst>
                <a:ext uri="{FF2B5EF4-FFF2-40B4-BE49-F238E27FC236}">
                  <a16:creationId xmlns:a16="http://schemas.microsoft.com/office/drawing/2014/main" id="{C2A44437-ACDF-4D9C-A576-A62CD356E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14" name="Graphic 14" descr="Clenched Fist outline">
              <a:extLst>
                <a:ext uri="{FF2B5EF4-FFF2-40B4-BE49-F238E27FC236}">
                  <a16:creationId xmlns:a16="http://schemas.microsoft.com/office/drawing/2014/main" id="{F2F29524-9AB9-4851-8952-1A5A043D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Graphic 5" descr="Tea with solid fill">
            <a:extLst>
              <a:ext uri="{FF2B5EF4-FFF2-40B4-BE49-F238E27FC236}">
                <a16:creationId xmlns:a16="http://schemas.microsoft.com/office/drawing/2014/main" id="{32A835B1-8278-41DC-A7F6-D510773EA0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0089" y="2136801"/>
            <a:ext cx="914400" cy="914400"/>
          </a:xfrm>
          <a:prstGeom prst="rect">
            <a:avLst/>
          </a:prstGeom>
        </p:spPr>
      </p:pic>
      <p:pic>
        <p:nvPicPr>
          <p:cNvPr id="7" name="Graphic 10" descr="Comment Like outline">
            <a:extLst>
              <a:ext uri="{FF2B5EF4-FFF2-40B4-BE49-F238E27FC236}">
                <a16:creationId xmlns:a16="http://schemas.microsoft.com/office/drawing/2014/main" id="{870A57C6-F9FB-47ED-8F0A-CA0FC790F5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5887" y="2296740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023ABF0-5395-452F-B354-E5B9163F028B}"/>
              </a:ext>
            </a:extLst>
          </p:cNvPr>
          <p:cNvSpPr/>
          <p:nvPr/>
        </p:nvSpPr>
        <p:spPr>
          <a:xfrm flipV="1">
            <a:off x="4503141" y="4172238"/>
            <a:ext cx="1790695" cy="3756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BBBF80-64CB-459F-9DA6-B5FDC9ACF5F9}"/>
              </a:ext>
            </a:extLst>
          </p:cNvPr>
          <p:cNvSpPr/>
          <p:nvPr/>
        </p:nvSpPr>
        <p:spPr>
          <a:xfrm>
            <a:off x="1096392" y="4229469"/>
            <a:ext cx="1849514" cy="8433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0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pic>
        <p:nvPicPr>
          <p:cNvPr id="2" name="Picture 7" descr="Diagram&#10;&#10;Description automatically generated">
            <a:extLst>
              <a:ext uri="{FF2B5EF4-FFF2-40B4-BE49-F238E27FC236}">
                <a16:creationId xmlns:a16="http://schemas.microsoft.com/office/drawing/2014/main" id="{533659E0-BFA6-4D17-8BE7-D6D7467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6" y="1170213"/>
            <a:ext cx="10902051" cy="4603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6A918E-CBD5-4714-AFA2-E657FD960351}"/>
              </a:ext>
            </a:extLst>
          </p:cNvPr>
          <p:cNvSpPr/>
          <p:nvPr/>
        </p:nvSpPr>
        <p:spPr>
          <a:xfrm>
            <a:off x="4527501" y="2307069"/>
            <a:ext cx="5929625" cy="29945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1CE0FDB-47DB-4392-AB3D-E42764078AC7}"/>
              </a:ext>
            </a:extLst>
          </p:cNvPr>
          <p:cNvSpPr txBox="1">
            <a:spLocks/>
          </p:cNvSpPr>
          <p:nvPr/>
        </p:nvSpPr>
        <p:spPr>
          <a:xfrm>
            <a:off x="4636912" y="2561518"/>
            <a:ext cx="6424965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            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                      </a:t>
            </a:r>
            <a:r>
              <a:rPr lang="en-US" i="1" dirty="0">
                <a:solidFill>
                  <a:srgbClr val="FF0000"/>
                </a:solidFill>
                <a:ea typeface="+mn-lt"/>
                <a:cs typeface="+mn-lt"/>
              </a:rPr>
              <a:t> (mind overtone and feedback </a:t>
            </a:r>
            <a:br>
              <a:rPr lang="en-US" i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rgbClr val="FF0000"/>
                </a:solidFill>
                <a:ea typeface="+mn-lt"/>
                <a:cs typeface="+mn-lt"/>
              </a:rPr>
              <a:t>   openness, responsiveness, receptiveness)</a:t>
            </a:r>
            <a:endParaRPr lang="en-US" i="1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749168-9FC7-4ABF-B9A7-11B14DC0807C}"/>
              </a:ext>
            </a:extLst>
          </p:cNvPr>
          <p:cNvSpPr/>
          <p:nvPr/>
        </p:nvSpPr>
        <p:spPr>
          <a:xfrm>
            <a:off x="1155576" y="2217197"/>
            <a:ext cx="1287262" cy="636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288867F-BFD0-415C-9C32-6476DC8096F1}"/>
              </a:ext>
            </a:extLst>
          </p:cNvPr>
          <p:cNvSpPr txBox="1">
            <a:spLocks/>
          </p:cNvSpPr>
          <p:nvPr/>
        </p:nvSpPr>
        <p:spPr>
          <a:xfrm>
            <a:off x="5180209" y="2656945"/>
            <a:ext cx="5679899" cy="3678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dirty="0">
              <a:latin typeface="Calibri"/>
              <a:cs typeface="Calibri"/>
            </a:endParaRPr>
          </a:p>
          <a:p>
            <a:pPr indent="0"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Foster a permissive environment: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         </a:t>
            </a:r>
            <a:r>
              <a:rPr lang="en-US" b="1" i="1">
                <a:solidFill>
                  <a:schemeClr val="bg1"/>
                </a:solidFill>
                <a:ea typeface="+mn-lt"/>
                <a:cs typeface="+mn-lt"/>
              </a:rPr>
              <a:t>put the speaker at ease</a:t>
            </a:r>
            <a:endParaRPr lang="en-US" b="1" i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0EEBC1-3A54-436F-B8B7-4B7FA7FD3A56}"/>
              </a:ext>
            </a:extLst>
          </p:cNvPr>
          <p:cNvGrpSpPr/>
          <p:nvPr/>
        </p:nvGrpSpPr>
        <p:grpSpPr>
          <a:xfrm>
            <a:off x="8488159" y="2264716"/>
            <a:ext cx="1049867" cy="1004711"/>
            <a:chOff x="4297187" y="2284942"/>
            <a:chExt cx="1377244" cy="1377244"/>
          </a:xfrm>
        </p:grpSpPr>
        <p:pic>
          <p:nvPicPr>
            <p:cNvPr id="37" name="Graphic 13" descr="No sign outline">
              <a:extLst>
                <a:ext uri="{FF2B5EF4-FFF2-40B4-BE49-F238E27FC236}">
                  <a16:creationId xmlns:a16="http://schemas.microsoft.com/office/drawing/2014/main" id="{925F2A26-19B9-499B-98FA-B8AED46EB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7187" y="2284942"/>
              <a:ext cx="1377244" cy="1377244"/>
            </a:xfrm>
            <a:prstGeom prst="rect">
              <a:avLst/>
            </a:prstGeom>
          </p:spPr>
        </p:pic>
        <p:pic>
          <p:nvPicPr>
            <p:cNvPr id="38" name="Graphic 10" descr="Chat outline">
              <a:extLst>
                <a:ext uri="{FF2B5EF4-FFF2-40B4-BE49-F238E27FC236}">
                  <a16:creationId xmlns:a16="http://schemas.microsoft.com/office/drawing/2014/main" id="{94C943E1-1DBF-4C98-8EF9-A049B1B6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067" y="2480733"/>
              <a:ext cx="914400" cy="914400"/>
            </a:xfrm>
            <a:prstGeom prst="rect">
              <a:avLst/>
            </a:prstGeom>
          </p:spPr>
        </p:pic>
      </p:grpSp>
      <p:pic>
        <p:nvPicPr>
          <p:cNvPr id="41" name="Graphic 18" descr="Questions with solid fill">
            <a:extLst>
              <a:ext uri="{FF2B5EF4-FFF2-40B4-BE49-F238E27FC236}">
                <a16:creationId xmlns:a16="http://schemas.microsoft.com/office/drawing/2014/main" id="{D6D60299-C5FA-4E20-9169-85994370F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2305" y="2308106"/>
            <a:ext cx="925690" cy="9144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01FC5669-5B17-4FD1-9D0C-6F8AA8E41C0C}"/>
              </a:ext>
            </a:extLst>
          </p:cNvPr>
          <p:cNvGrpSpPr/>
          <p:nvPr/>
        </p:nvGrpSpPr>
        <p:grpSpPr>
          <a:xfrm>
            <a:off x="9470293" y="2264716"/>
            <a:ext cx="1049867" cy="1004711"/>
            <a:chOff x="5194654" y="2115608"/>
            <a:chExt cx="1049867" cy="1004711"/>
          </a:xfrm>
        </p:grpSpPr>
        <p:pic>
          <p:nvPicPr>
            <p:cNvPr id="43" name="Graphic 13" descr="No sign outline">
              <a:extLst>
                <a:ext uri="{FF2B5EF4-FFF2-40B4-BE49-F238E27FC236}">
                  <a16:creationId xmlns:a16="http://schemas.microsoft.com/office/drawing/2014/main" id="{0716BE8D-1F06-4E4D-9BD9-7C82057C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4654" y="2115608"/>
              <a:ext cx="1049867" cy="1004711"/>
            </a:xfrm>
            <a:prstGeom prst="rect">
              <a:avLst/>
            </a:prstGeom>
          </p:spPr>
        </p:pic>
        <p:pic>
          <p:nvPicPr>
            <p:cNvPr id="44" name="Graphic 24" descr="Smart Phone outline">
              <a:extLst>
                <a:ext uri="{FF2B5EF4-FFF2-40B4-BE49-F238E27FC236}">
                  <a16:creationId xmlns:a16="http://schemas.microsoft.com/office/drawing/2014/main" id="{0992E8CE-61DC-4E49-A4BC-8A0539A1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01733" y="2294465"/>
              <a:ext cx="632178" cy="64346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B5144D4-B11A-407B-BC09-C98A77D6BA7D}"/>
              </a:ext>
            </a:extLst>
          </p:cNvPr>
          <p:cNvGrpSpPr/>
          <p:nvPr/>
        </p:nvGrpSpPr>
        <p:grpSpPr>
          <a:xfrm>
            <a:off x="6687581" y="2253427"/>
            <a:ext cx="1049867" cy="1004711"/>
            <a:chOff x="2524831" y="2262364"/>
            <a:chExt cx="1049867" cy="1004711"/>
          </a:xfrm>
        </p:grpSpPr>
        <p:pic>
          <p:nvPicPr>
            <p:cNvPr id="47" name="Graphic 13" descr="No sign outline">
              <a:extLst>
                <a:ext uri="{FF2B5EF4-FFF2-40B4-BE49-F238E27FC236}">
                  <a16:creationId xmlns:a16="http://schemas.microsoft.com/office/drawing/2014/main" id="{C5FB92ED-2323-4FB9-8CF3-AE92B0EB5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4831" y="2262364"/>
              <a:ext cx="1049867" cy="1004711"/>
            </a:xfrm>
            <a:prstGeom prst="rect">
              <a:avLst/>
            </a:prstGeom>
          </p:spPr>
        </p:pic>
        <p:pic>
          <p:nvPicPr>
            <p:cNvPr id="48" name="Graphic 14" descr="Clenched Fist outline">
              <a:extLst>
                <a:ext uri="{FF2B5EF4-FFF2-40B4-BE49-F238E27FC236}">
                  <a16:creationId xmlns:a16="http://schemas.microsoft.com/office/drawing/2014/main" id="{9D805AD4-7A23-4190-B095-A3C573DB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96444" y="2266244"/>
              <a:ext cx="914400" cy="914400"/>
            </a:xfrm>
            <a:prstGeom prst="rect">
              <a:avLst/>
            </a:prstGeom>
          </p:spPr>
        </p:pic>
      </p:grpSp>
      <p:pic>
        <p:nvPicPr>
          <p:cNvPr id="51" name="Graphic 5" descr="Tea with solid fill">
            <a:extLst>
              <a:ext uri="{FF2B5EF4-FFF2-40B4-BE49-F238E27FC236}">
                <a16:creationId xmlns:a16="http://schemas.microsoft.com/office/drawing/2014/main" id="{EE179371-92B6-402D-89D1-254C351CDE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3817" y="2240374"/>
            <a:ext cx="914400" cy="914400"/>
          </a:xfrm>
          <a:prstGeom prst="rect">
            <a:avLst/>
          </a:prstGeom>
        </p:spPr>
      </p:pic>
      <p:pic>
        <p:nvPicPr>
          <p:cNvPr id="53" name="Graphic 10" descr="Comment Like outline">
            <a:extLst>
              <a:ext uri="{FF2B5EF4-FFF2-40B4-BE49-F238E27FC236}">
                <a16:creationId xmlns:a16="http://schemas.microsoft.com/office/drawing/2014/main" id="{AA3BD1E7-422C-45C8-877C-D5D2295F52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09615" y="2400313"/>
            <a:ext cx="914400" cy="9144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E43A302E-DCA8-4160-833C-5AF2457E1F86}"/>
              </a:ext>
            </a:extLst>
          </p:cNvPr>
          <p:cNvSpPr/>
          <p:nvPr/>
        </p:nvSpPr>
        <p:spPr>
          <a:xfrm>
            <a:off x="1096392" y="4229469"/>
            <a:ext cx="1849514" cy="8433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8F89B-0DA1-488E-9010-375E0C8E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What communication mediums do you have to share knowledge?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6A11-98B4-407E-8080-C4C98086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5683388" cy="38816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Verbal</a:t>
            </a:r>
            <a:endParaRPr lang="en-US" sz="2000" dirty="0">
              <a:cs typeface="Calibri"/>
            </a:endParaRPr>
          </a:p>
          <a:p>
            <a:pPr marL="914400" lvl="1">
              <a:buAutoNum type="arabicPeriod"/>
            </a:pPr>
            <a:r>
              <a:rPr lang="en-US" sz="2000">
                <a:cs typeface="Calibri"/>
              </a:rPr>
              <a:t>In Person</a:t>
            </a:r>
            <a:endParaRPr lang="en-US" sz="2000" dirty="0">
              <a:cs typeface="Calibri"/>
            </a:endParaRPr>
          </a:p>
          <a:p>
            <a:pPr marL="1371600" lvl="2">
              <a:buAutoNum type="arabicPeriod"/>
            </a:pPr>
            <a:r>
              <a:rPr lang="en-US" dirty="0">
                <a:cs typeface="Calibri"/>
              </a:rPr>
              <a:t>One on one</a:t>
            </a:r>
          </a:p>
          <a:p>
            <a:pPr marL="1371600" lvl="2">
              <a:buAutoNum type="arabicPeriod"/>
            </a:pPr>
            <a:r>
              <a:rPr lang="en-US" dirty="0">
                <a:cs typeface="Calibri"/>
              </a:rPr>
              <a:t>Dynamic small group</a:t>
            </a:r>
          </a:p>
          <a:p>
            <a:pPr marL="1371600" lvl="2">
              <a:buAutoNum type="arabicPeriod"/>
            </a:pPr>
            <a:r>
              <a:rPr lang="en-US" dirty="0">
                <a:cs typeface="Calibri"/>
              </a:rPr>
              <a:t>Presentation to audience</a:t>
            </a:r>
          </a:p>
          <a:p>
            <a:pPr marL="914400" lvl="1">
              <a:buAutoNum type="arabicPeriod"/>
            </a:pPr>
            <a:r>
              <a:rPr lang="en-US" sz="2000" dirty="0">
                <a:cs typeface="Calibri"/>
              </a:rPr>
              <a:t>Video conferencing</a:t>
            </a:r>
          </a:p>
          <a:p>
            <a:pPr marL="914400" lvl="1">
              <a:buAutoNum type="arabicPeriod"/>
            </a:pPr>
            <a:r>
              <a:rPr lang="en-US" sz="2000">
                <a:cs typeface="Calibri"/>
              </a:rPr>
              <a:t>Phone conversations</a:t>
            </a:r>
            <a:endParaRPr lang="en-US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Witten</a:t>
            </a:r>
          </a:p>
          <a:p>
            <a:pPr marL="914400" lvl="1" indent="-342900">
              <a:buAutoNum type="arabicPeriod"/>
            </a:pPr>
            <a:r>
              <a:rPr lang="en-US" sz="2000">
                <a:ea typeface="+mn-lt"/>
                <a:cs typeface="+mn-lt"/>
              </a:rPr>
              <a:t>Email</a:t>
            </a:r>
          </a:p>
          <a:p>
            <a:pPr marL="914400" lvl="1" indent="-342900">
              <a:buAutoNum type="arabicPeriod"/>
            </a:pPr>
            <a:r>
              <a:rPr lang="en-US" sz="2000">
                <a:ea typeface="+mn-lt"/>
                <a:cs typeface="+mn-lt"/>
              </a:rPr>
              <a:t>Instant messaging, e.g., slack</a:t>
            </a:r>
          </a:p>
          <a:p>
            <a:pPr marL="914400" lvl="1" indent="-342900">
              <a:buAutoNum type="arabicPeriod"/>
            </a:pPr>
            <a:r>
              <a:rPr lang="en-US" sz="2000">
                <a:ea typeface="+mn-lt"/>
                <a:cs typeface="+mn-lt"/>
              </a:rPr>
              <a:t>Shared documents. E.g., google drive)</a:t>
            </a:r>
          </a:p>
          <a:p>
            <a:pPr marL="914400" lvl="1" indent="-342900">
              <a:buAutoNum type="arabicPeriod"/>
            </a:pPr>
            <a:r>
              <a:rPr lang="en-US" sz="2000">
                <a:ea typeface="+mn-lt"/>
                <a:cs typeface="+mn-lt"/>
              </a:rPr>
              <a:t>Report/Memo (external/internal)</a:t>
            </a:r>
            <a:endParaRPr lang="en-US" sz="2000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5420A1-B9D4-4062-99B6-871C48FFFFFE}"/>
              </a:ext>
            </a:extLst>
          </p:cNvPr>
          <p:cNvSpPr txBox="1">
            <a:spLocks/>
          </p:cNvSpPr>
          <p:nvPr/>
        </p:nvSpPr>
        <p:spPr>
          <a:xfrm>
            <a:off x="5948975" y="-2145709"/>
            <a:ext cx="5028785" cy="8443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>
                <a:cs typeface="Calibri"/>
              </a:rPr>
              <a:t>A</a:t>
            </a: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S</a:t>
            </a: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Visual</a:t>
            </a:r>
          </a:p>
          <a:p>
            <a:pPr marL="914400" lvl="1">
              <a:buFont typeface="Arial" panose="020B0604020202020204" pitchFamily="34" charset="0"/>
              <a:buAutoNum type="arabicPeriod"/>
            </a:pPr>
            <a:r>
              <a:rPr lang="en-US" sz="2000">
                <a:cs typeface="Calibri"/>
              </a:rPr>
              <a:t>On the spot</a:t>
            </a:r>
            <a:endParaRPr lang="en-US" sz="2000" dirty="0">
              <a:cs typeface="Calibri"/>
            </a:endParaRPr>
          </a:p>
          <a:p>
            <a:pPr marL="1371600" lvl="2">
              <a:buAutoNum type="arabicPeriod"/>
            </a:pPr>
            <a:r>
              <a:rPr lang="en-US">
                <a:cs typeface="Calibri"/>
              </a:rPr>
              <a:t>Pen and Paper</a:t>
            </a:r>
            <a:endParaRPr lang="en-US" dirty="0">
              <a:cs typeface="Calibri"/>
            </a:endParaRPr>
          </a:p>
          <a:p>
            <a:pPr marL="1371600" lvl="2">
              <a:buAutoNum type="arabicPeriod"/>
            </a:pPr>
            <a:r>
              <a:rPr lang="en-US">
                <a:cs typeface="Calibri"/>
              </a:rPr>
              <a:t>Whiteboarding</a:t>
            </a:r>
            <a:endParaRPr lang="en-US" dirty="0">
              <a:cs typeface="Calibri"/>
            </a:endParaRPr>
          </a:p>
          <a:p>
            <a:pPr marL="1371600" lvl="2">
              <a:buAutoNum type="arabicPeriod"/>
            </a:pPr>
            <a:r>
              <a:rPr lang="en-US">
                <a:cs typeface="Calibri"/>
              </a:rPr>
              <a:t>Gestures</a:t>
            </a:r>
            <a:endParaRPr lang="en-US" dirty="0">
              <a:cs typeface="Calibri"/>
            </a:endParaRPr>
          </a:p>
          <a:p>
            <a:pPr marL="914400" lvl="1">
              <a:buFont typeface="Arial" panose="020B0604020202020204" pitchFamily="34" charset="0"/>
              <a:buAutoNum type="arabicPeriod"/>
            </a:pPr>
            <a:r>
              <a:rPr lang="en-US" sz="2000">
                <a:cs typeface="Calibri"/>
              </a:rPr>
              <a:t>Prepared</a:t>
            </a:r>
            <a:endParaRPr lang="en-US" sz="2000" dirty="0">
              <a:cs typeface="Calibri"/>
            </a:endParaRPr>
          </a:p>
          <a:p>
            <a:pPr marL="1371600" lvl="2">
              <a:buAutoNum type="arabicPeriod"/>
            </a:pPr>
            <a:r>
              <a:rPr lang="en-US">
                <a:ea typeface="+mn-lt"/>
                <a:cs typeface="+mn-lt"/>
              </a:rPr>
              <a:t>Informal</a:t>
            </a:r>
            <a:endParaRPr lang="en-US">
              <a:cs typeface="Calibri"/>
            </a:endParaRPr>
          </a:p>
          <a:p>
            <a:pPr marL="1885950" lvl="3" indent="-285750"/>
            <a:r>
              <a:rPr lang="en-US" sz="2000">
                <a:cs typeface="Calibri"/>
              </a:rPr>
              <a:t>Screen captures &amp; demos</a:t>
            </a:r>
            <a:endParaRPr lang="en-US" sz="2000" dirty="0">
              <a:cs typeface="Calibri"/>
            </a:endParaRPr>
          </a:p>
          <a:p>
            <a:pPr marL="1371600" lvl="2">
              <a:buAutoNum type="arabicPeriod"/>
            </a:pPr>
            <a:r>
              <a:rPr lang="en-US">
                <a:cs typeface="Calibri"/>
              </a:rPr>
              <a:t>Formal</a:t>
            </a:r>
            <a:endParaRPr lang="en-US" dirty="0">
              <a:cs typeface="Calibri"/>
            </a:endParaRPr>
          </a:p>
          <a:p>
            <a:pPr marL="1885950" lvl="3" indent="-285750"/>
            <a:r>
              <a:rPr lang="en-US" sz="2000">
                <a:cs typeface="Calibri"/>
              </a:rPr>
              <a:t>Reports &amp; Presentations</a:t>
            </a:r>
            <a:endParaRPr lang="en-US" sz="2000" dirty="0">
              <a:cs typeface="Calibri"/>
            </a:endParaRPr>
          </a:p>
          <a:p>
            <a:pPr marL="1885950" lvl="3" indent="-285750"/>
            <a:r>
              <a:rPr lang="en-US" sz="2000">
                <a:ea typeface="+mn-lt"/>
                <a:cs typeface="+mn-lt"/>
              </a:rPr>
              <a:t>Publications &amp; Websites</a:t>
            </a:r>
          </a:p>
          <a:p>
            <a:pPr marL="1885950" lvl="3" indent="-285750"/>
            <a:r>
              <a:rPr lang="en-US" sz="2000">
                <a:ea typeface="+mn-lt"/>
                <a:cs typeface="+mn-lt"/>
              </a:rPr>
              <a:t>Videos</a:t>
            </a:r>
            <a:r>
              <a:rPr lang="en-US" sz="2000">
                <a:cs typeface="Calibri"/>
              </a:rPr>
              <a:t> &amp; Animations</a:t>
            </a:r>
            <a:endParaRPr lang="en-US" sz="2000" dirty="0">
              <a:cs typeface="Calibri"/>
            </a:endParaRPr>
          </a:p>
          <a:p>
            <a:pPr lvl="2" indent="0">
              <a:buNone/>
            </a:pPr>
            <a:endParaRPr lang="en-US" dirty="0"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sz="2000">
              <a:cs typeface="Calibri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18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5DC9F21-87CE-4865-BBA6-8CD5C4BD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573282"/>
            <a:ext cx="6891187" cy="36867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98F97-C3C1-416E-8A9C-FD058A9D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 fontScale="90000"/>
          </a:bodyPr>
          <a:lstStyle/>
          <a:p>
            <a:r>
              <a:rPr lang="en-US" sz="3700">
                <a:solidFill>
                  <a:schemeClr val="bg1"/>
                </a:solidFill>
                <a:cs typeface="Calibri Light"/>
              </a:rPr>
              <a:t>With sugar or</a:t>
            </a:r>
            <a:br>
              <a:rPr lang="en-US" sz="3700">
                <a:solidFill>
                  <a:schemeClr val="bg1"/>
                </a:solidFill>
                <a:cs typeface="Calibri Light"/>
              </a:rPr>
            </a:br>
            <a:r>
              <a:rPr lang="en-US" sz="3700">
                <a:solidFill>
                  <a:schemeClr val="bg1"/>
                </a:solidFill>
                <a:cs typeface="Calibri Light"/>
              </a:rPr>
              <a:t>cream? </a:t>
            </a:r>
            <a:br>
              <a:rPr lang="en-US" sz="3700">
                <a:solidFill>
                  <a:schemeClr val="bg1"/>
                </a:solidFill>
                <a:cs typeface="Calibri Light"/>
              </a:rPr>
            </a:br>
            <a:br>
              <a:rPr lang="en-US" sz="3700">
                <a:cs typeface="Calibri Light"/>
              </a:rPr>
            </a:br>
            <a:r>
              <a:rPr lang="en-US" sz="3700">
                <a:solidFill>
                  <a:schemeClr val="bg1"/>
                </a:solidFill>
                <a:cs typeface="Calibri Light"/>
              </a:rPr>
              <a:t>How do people like their </a:t>
            </a:r>
            <a:r>
              <a:rPr lang="en-US" sz="3700" strike="sngStrike">
                <a:solidFill>
                  <a:schemeClr val="bg1"/>
                </a:solidFill>
                <a:cs typeface="Calibri Light"/>
              </a:rPr>
              <a:t>coffee</a:t>
            </a:r>
            <a:r>
              <a:rPr lang="en-US" sz="3700">
                <a:solidFill>
                  <a:schemeClr val="bg1"/>
                </a:solidFill>
                <a:cs typeface="Calibri Light"/>
              </a:rPr>
              <a:t> </a:t>
            </a:r>
            <a:br>
              <a:rPr lang="en-US" sz="3700">
                <a:solidFill>
                  <a:schemeClr val="bg1"/>
                </a:solidFill>
                <a:cs typeface="Calibri Light"/>
              </a:rPr>
            </a:br>
            <a:r>
              <a:rPr lang="en-US" sz="3700">
                <a:solidFill>
                  <a:schemeClr val="bg1"/>
                </a:solidFill>
                <a:cs typeface="Calibri Light"/>
              </a:rPr>
              <a:t>communication?</a:t>
            </a: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4437-4839-4381-A39E-EA57BF97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bg1"/>
              </a:solidFill>
              <a:cs typeface="Calibri"/>
            </a:endParaRPr>
          </a:p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Preference for face to face 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with their leader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cs typeface="Calibri"/>
              </a:rPr>
              <a:t>wished for 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60% 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of communication to 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happen in this manner 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cs typeface="Calibri"/>
              </a:rPr>
              <a:t>26% by email and </a:t>
            </a:r>
            <a:br>
              <a:rPr lang="en-US" sz="1800" dirty="0">
                <a:cs typeface="Calibri"/>
              </a:rPr>
            </a:br>
            <a:r>
              <a:rPr lang="en-US" sz="1800" dirty="0">
                <a:solidFill>
                  <a:schemeClr val="bg1"/>
                </a:solidFill>
                <a:cs typeface="Calibri"/>
              </a:rPr>
              <a:t>13% by phone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D16AE-5937-43D7-9F74-76B43926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7" y="6356350"/>
            <a:ext cx="6891187" cy="3651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Emails From the Boss—Curse or Blessing? Relations Between Communication Channels, Leader Evaluation, and Employees’ Attitudes 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by S Braun, AH Bark, A Kirchner, S Stegmann, R van Dick International Journal of Business Communication (2015)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E696B-B766-4FE6-B805-963CB6BE6AFA}"/>
              </a:ext>
            </a:extLst>
          </p:cNvPr>
          <p:cNvSpPr/>
          <p:nvPr/>
        </p:nvSpPr>
        <p:spPr>
          <a:xfrm>
            <a:off x="882072" y="3012207"/>
            <a:ext cx="6465990" cy="231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3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E7D6DE-1972-448E-AA1D-8801B6147E8E}"/>
              </a:ext>
            </a:extLst>
          </p:cNvPr>
          <p:cNvSpPr/>
          <p:nvPr/>
        </p:nvSpPr>
        <p:spPr>
          <a:xfrm>
            <a:off x="1893" y="-474"/>
            <a:ext cx="6086532" cy="6850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0101E-7231-42E2-991F-D632BB73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5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More on Emails/IMs</a:t>
            </a:r>
            <a:r>
              <a:rPr lang="en-US">
                <a:ea typeface="+mj-lt"/>
                <a:cs typeface="+mj-lt"/>
              </a:rPr>
              <a:t>/Social Media...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21060-C63D-4FA3-B774-DB810FE1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392" y="1594767"/>
            <a:ext cx="5403263" cy="44823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Asynhronous Communication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&lt;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Emails/IMs/Social Media&gt;?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Tone is not high fidelity </a:t>
            </a:r>
            <a:b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(easily misunderstood)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Interaction and engagement</a:t>
            </a:r>
            <a:b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with questions not supported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Feedback might never be given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Does not provide traditional communcation of personal human exchange and interaction</a:t>
            </a:r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AB97B56-E0EE-4D2A-B842-C30D531B6C19}"/>
              </a:ext>
            </a:extLst>
          </p:cNvPr>
          <p:cNvSpPr txBox="1">
            <a:spLocks/>
          </p:cNvSpPr>
          <p:nvPr/>
        </p:nvSpPr>
        <p:spPr>
          <a:xfrm>
            <a:off x="588109" y="6491513"/>
            <a:ext cx="502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An Exploratory Study of the Application of Mindsight in Email Communication by S </a:t>
            </a:r>
            <a:r>
              <a:rPr lang="en-US" dirty="0" err="1">
                <a:ea typeface="+mn-lt"/>
                <a:cs typeface="+mn-lt"/>
              </a:rPr>
              <a:t>Ogwu</a:t>
            </a:r>
            <a:r>
              <a:rPr lang="en-US" dirty="0">
                <a:ea typeface="+mn-lt"/>
                <a:cs typeface="+mn-lt"/>
              </a:rPr>
              <a:t>, P. </a:t>
            </a:r>
            <a:r>
              <a:rPr lang="en-US" dirty="0" err="1">
                <a:ea typeface="+mn-lt"/>
                <a:cs typeface="+mn-lt"/>
              </a:rPr>
              <a:t>Sice</a:t>
            </a:r>
            <a:r>
              <a:rPr lang="en-US" dirty="0">
                <a:ea typeface="+mn-lt"/>
                <a:cs typeface="+mn-lt"/>
              </a:rPr>
              <a:t>, S. Keogh, C. Goodlet Heliyon 6(7) e04305 (2020)</a:t>
            </a:r>
          </a:p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98DC22-1AB5-4FCA-A918-E5380BA5B936}"/>
              </a:ext>
            </a:extLst>
          </p:cNvPr>
          <p:cNvSpPr txBox="1">
            <a:spLocks/>
          </p:cNvSpPr>
          <p:nvPr/>
        </p:nvSpPr>
        <p:spPr>
          <a:xfrm>
            <a:off x="6486430" y="1992643"/>
            <a:ext cx="5157787" cy="4252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More Thoughtful?</a:t>
            </a:r>
            <a:endParaRPr lang="en-US" sz="280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More Accurate?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More Complete?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>
                <a:cs typeface="Calibri"/>
              </a:rPr>
              <a:t>More Sincere?</a:t>
            </a:r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r>
              <a:rPr lang="en-US" b="1">
                <a:cs typeface="Calibri"/>
              </a:rPr>
              <a:t>More Demanding?</a:t>
            </a:r>
          </a:p>
          <a:p>
            <a:r>
              <a:rPr lang="en-US" b="1">
                <a:cs typeface="Calibri"/>
              </a:rPr>
              <a:t>More Involved?</a:t>
            </a:r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7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6AAE-4962-4337-B9B0-809ABD6A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/>
                <a:cs typeface="Calibri Light"/>
              </a:rPr>
              <a:t>Article describes</a:t>
            </a:r>
            <a:br>
              <a:rPr lang="en-US" dirty="0">
                <a:latin typeface="Century Schoolbook"/>
                <a:cs typeface="Calibri Light"/>
              </a:rPr>
            </a:br>
            <a:r>
              <a:rPr lang="en-US">
                <a:latin typeface="Century Schoolbook"/>
                <a:cs typeface="Calibri Light"/>
              </a:rPr>
              <a:t>examples of related cautionary tales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A8273E-EB85-4814-9124-32F8FD67E080}"/>
              </a:ext>
            </a:extLst>
          </p:cNvPr>
          <p:cNvSpPr txBox="1">
            <a:spLocks/>
          </p:cNvSpPr>
          <p:nvPr/>
        </p:nvSpPr>
        <p:spPr>
          <a:xfrm>
            <a:off x="835241" y="2197583"/>
            <a:ext cx="11395224" cy="1983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AutoNum type="arabicPeriod"/>
            </a:pPr>
            <a:endParaRPr lang="en-US" sz="2800">
              <a:latin typeface="Century Schoolbook"/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BE00C3-B287-44C8-BFA6-C565364F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994"/>
            <a:ext cx="10750848" cy="45149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Century Schoolbook"/>
                <a:ea typeface="+mn-lt"/>
                <a:cs typeface="+mn-lt"/>
              </a:rPr>
              <a:t>Tools are data dependent</a:t>
            </a:r>
            <a:endParaRPr lang="en-US" sz="2400" dirty="0">
              <a:latin typeface="Century Schoolbook"/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Century Schoolbook"/>
                <a:ea typeface="+mn-lt"/>
                <a:cs typeface="+mn-lt"/>
              </a:rPr>
              <a:t>Using "more photos of gorillas" caused Google to </a:t>
            </a:r>
            <a:r>
              <a:rPr lang="en-US" sz="2000" dirty="0">
                <a:latin typeface="Century Schoolbook"/>
                <a:ea typeface="+mn-lt"/>
                <a:cs typeface="+mn-lt"/>
                <a:hlinkClick r:id="rId3"/>
              </a:rPr>
              <a:t>mis-label</a:t>
            </a:r>
            <a:r>
              <a:rPr lang="en-US" sz="2000">
                <a:latin typeface="Century Schoolbook"/>
                <a:ea typeface="+mn-lt"/>
                <a:cs typeface="+mn-lt"/>
              </a:rPr>
              <a:t> two Black people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entury Schoolbook"/>
                <a:ea typeface="+mn-lt"/>
                <a:cs typeface="+mn-lt"/>
              </a:rPr>
              <a:t>Biased training causes voice systems 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4"/>
              </a:rPr>
              <a:t>not to understand people</a:t>
            </a:r>
            <a:r>
              <a:rPr lang="en-US" sz="2000">
                <a:latin typeface="Century Schoolbook"/>
                <a:ea typeface="+mn-lt"/>
                <a:cs typeface="+mn-lt"/>
              </a:rPr>
              <a:t> with accents"</a:t>
            </a:r>
            <a:endParaRPr lang="en-US" sz="200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Century Schoolbook"/>
                <a:ea typeface="+mn-lt"/>
                <a:cs typeface="+mn-lt"/>
              </a:rPr>
              <a:t>Traditional imaging 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5"/>
              </a:rPr>
              <a:t>calibrated</a:t>
            </a:r>
            <a:r>
              <a:rPr lang="en-US" sz="2000" dirty="0">
                <a:latin typeface="Century Schoolbook"/>
                <a:ea typeface="+mn-lt"/>
                <a:cs typeface="+mn-lt"/>
              </a:rPr>
              <a:t> to best show the </a:t>
            </a:r>
            <a:r>
              <a:rPr lang="en-US" sz="2000" dirty="0">
                <a:latin typeface="Century Schoolbook"/>
                <a:ea typeface="+mn-lt"/>
                <a:cs typeface="+mn-lt"/>
                <a:hlinkClick r:id="rId6"/>
              </a:rPr>
              <a:t>faces of light-skinned people</a:t>
            </a:r>
            <a:r>
              <a:rPr lang="en-US" sz="2000" dirty="0">
                <a:latin typeface="Century Schoolbook"/>
                <a:ea typeface="+mn-lt"/>
                <a:cs typeface="+mn-lt"/>
              </a:rPr>
              <a:t>" </a:t>
            </a:r>
            <a:br>
              <a:rPr lang="en-US" sz="2000" dirty="0">
                <a:latin typeface="Century Schoolbook"/>
                <a:ea typeface="+mn-lt"/>
                <a:cs typeface="+mn-lt"/>
              </a:rPr>
            </a:br>
            <a:r>
              <a:rPr lang="en-US" sz="2000">
                <a:latin typeface="Century Schoolbook"/>
                <a:ea typeface="+mn-lt"/>
                <a:cs typeface="+mn-lt"/>
              </a:rPr>
              <a:t>is 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7"/>
              </a:rPr>
              <a:t>not as good</a:t>
            </a:r>
            <a:r>
              <a:rPr lang="en-US" sz="2000">
                <a:latin typeface="Century Schoolbook"/>
                <a:ea typeface="+mn-lt"/>
                <a:cs typeface="+mn-lt"/>
              </a:rPr>
              <a:t> at capturing people with dark skin"</a:t>
            </a:r>
            <a:endParaRPr lang="en-US" sz="2000">
              <a:latin typeface="Century Schoolbook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entury Schoolbook"/>
                <a:ea typeface="+mn-lt"/>
                <a:cs typeface="+mn-lt"/>
              </a:rPr>
              <a:t>Predictions on criminal behavior based on "past rulings made by human judges" </a:t>
            </a:r>
            <a:br>
              <a:rPr lang="en-US" sz="2000" dirty="0">
                <a:latin typeface="Century Schoolbook"/>
                <a:ea typeface="+mn-lt"/>
                <a:cs typeface="+mn-lt"/>
              </a:rPr>
            </a:br>
            <a:r>
              <a:rPr lang="en-US" sz="2000">
                <a:latin typeface="Century Schoolbook"/>
                <a:ea typeface="+mn-lt"/>
                <a:cs typeface="+mn-lt"/>
              </a:rPr>
              <a:t>automatically incorporates 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8"/>
              </a:rPr>
              <a:t>judges’ biases</a:t>
            </a:r>
            <a:r>
              <a:rPr lang="en-US" sz="2000">
                <a:latin typeface="Century Schoolbook"/>
                <a:ea typeface="+mn-lt"/>
                <a:cs typeface="+mn-lt"/>
              </a:rPr>
              <a:t>" 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Century Schoolbook"/>
                <a:ea typeface="+mn-lt"/>
                <a:cs typeface="+mn-lt"/>
              </a:rPr>
              <a:t>Why have computers have learned to "associate </a:t>
            </a:r>
            <a:r>
              <a:rPr lang="en-US" sz="2000" dirty="0">
                <a:latin typeface="Century Schoolbook"/>
                <a:ea typeface="+mn-lt"/>
                <a:cs typeface="+mn-lt"/>
                <a:hlinkClick r:id="rId9"/>
              </a:rPr>
              <a:t>glasses with “dweebs” or “nerds.</a:t>
            </a:r>
            <a:r>
              <a:rPr lang="en-US" sz="2000">
                <a:latin typeface="Century Schoolbook"/>
                <a:ea typeface="+mn-lt"/>
                <a:cs typeface="+mn-lt"/>
              </a:rPr>
              <a:t>”"?</a:t>
            </a:r>
            <a:endParaRPr lang="en-US" sz="2000">
              <a:ea typeface="+mn-lt"/>
              <a:cs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latin typeface="Century Schoolbook"/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Century School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19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6AAE-4962-4337-B9B0-809ABD6A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/>
                <a:cs typeface="Calibri Light"/>
              </a:rPr>
              <a:t>Article describes</a:t>
            </a:r>
            <a:br>
              <a:rPr lang="en-US" dirty="0">
                <a:latin typeface="Century Schoolbook"/>
                <a:cs typeface="Calibri Light"/>
              </a:rPr>
            </a:br>
            <a:r>
              <a:rPr lang="en-US">
                <a:latin typeface="Century Schoolbook"/>
                <a:cs typeface="Calibri Light"/>
              </a:rPr>
              <a:t>examples of related cautionary tales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A8273E-EB85-4814-9124-32F8FD67E080}"/>
              </a:ext>
            </a:extLst>
          </p:cNvPr>
          <p:cNvSpPr txBox="1">
            <a:spLocks/>
          </p:cNvSpPr>
          <p:nvPr/>
        </p:nvSpPr>
        <p:spPr>
          <a:xfrm>
            <a:off x="835241" y="2197583"/>
            <a:ext cx="11395224" cy="1983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AutoNum type="arabicPeriod"/>
            </a:pPr>
            <a:endParaRPr lang="en-US" sz="2800">
              <a:latin typeface="Century Schoolbook"/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BE00C3-B287-44C8-BFA6-C565364F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927"/>
            <a:ext cx="10955412" cy="39319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Century Schoolbook"/>
                <a:ea typeface="+mn-lt"/>
                <a:cs typeface="+mn-lt"/>
              </a:rPr>
              <a:t>Humans are overly trusting of computer technology</a:t>
            </a:r>
            <a:endParaRPr lang="en-US" sz="2400"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Century Schoolbook"/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Century Schoolbook"/>
                <a:ea typeface="+mn-lt"/>
                <a:cs typeface="+mn-lt"/>
              </a:rPr>
              <a:t>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3"/>
              </a:rPr>
              <a:t>consistently</a:t>
            </a:r>
            <a:r>
              <a:rPr lang="en-US" sz="2000">
                <a:latin typeface="Century Schoolbook"/>
                <a:ea typeface="+mn-lt"/>
                <a:cs typeface="+mn-lt"/>
              </a:rPr>
              <a:t> made the wrong identification" on  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4"/>
              </a:rPr>
              <a:t>fingerprints</a:t>
            </a:r>
            <a:r>
              <a:rPr lang="en-US" sz="2000" dirty="0">
                <a:latin typeface="Century Schoolbook"/>
                <a:ea typeface="+mn-lt"/>
                <a:cs typeface="+mn-lt"/>
              </a:rPr>
              <a:t>" and 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5"/>
              </a:rPr>
              <a:t>human faces</a:t>
            </a:r>
            <a:r>
              <a:rPr lang="en-US" sz="2000" dirty="0">
                <a:latin typeface="Century Schoolbook"/>
                <a:ea typeface="+mn-lt"/>
                <a:cs typeface="+mn-lt"/>
              </a:rPr>
              <a:t>" </a:t>
            </a:r>
            <a:r>
              <a:rPr lang="en-US" sz="2000">
                <a:latin typeface="Century Schoolbook"/>
                <a:ea typeface="+mn-lt"/>
                <a:cs typeface="+mn-lt"/>
              </a:rPr>
              <a:t>with wrong computer assisted guidance</a:t>
            </a:r>
            <a:endParaRPr lang="en-US"/>
          </a:p>
          <a:p>
            <a:pPr lvl="1">
              <a:lnSpc>
                <a:spcPct val="150000"/>
              </a:lnSpc>
            </a:pPr>
            <a:endParaRPr lang="en-US" sz="2000" dirty="0">
              <a:latin typeface="Century Schoolbook"/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entury Schoolbook"/>
                <a:ea typeface="+mn-lt"/>
                <a:cs typeface="+mn-lt"/>
              </a:rPr>
              <a:t>"drivers</a:t>
            </a:r>
            <a:r>
              <a:rPr lang="en-US" sz="2000" dirty="0">
                <a:latin typeface="Century Schoolbook"/>
                <a:ea typeface="+mn-lt"/>
                <a:cs typeface="+mn-lt"/>
                <a:hlinkClick r:id="rId6"/>
              </a:rPr>
              <a:t> "followed devices’ directions</a:t>
            </a:r>
            <a:r>
              <a:rPr lang="en-US" sz="2000">
                <a:latin typeface="Century Schoolbook"/>
                <a:ea typeface="+mn-lt"/>
                <a:cs typeface="+mn-lt"/>
              </a:rPr>
              <a:t> to a fault", "</a:t>
            </a:r>
            <a:r>
              <a:rPr lang="en-US" sz="2000" dirty="0">
                <a:latin typeface="Century Schoolbook"/>
                <a:ea typeface="+mn-lt"/>
                <a:cs typeface="+mn-lt"/>
                <a:hlinkClick r:id="rId7"/>
              </a:rPr>
              <a:t>into lakes, off cliffs and into trees</a:t>
            </a:r>
            <a:r>
              <a:rPr lang="en-US" sz="2000">
                <a:latin typeface="Century Schoolbook"/>
                <a:ea typeface="+mn-lt"/>
                <a:cs typeface="+mn-lt"/>
              </a:rPr>
              <a:t>"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Century Schoolbook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entury School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790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6AAE-4962-4337-B9B0-809ABD6A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/>
                <a:cs typeface="Calibri Light"/>
              </a:rPr>
              <a:t>Article describes</a:t>
            </a:r>
            <a:br>
              <a:rPr lang="en-US" dirty="0">
                <a:latin typeface="Century Schoolbook"/>
                <a:cs typeface="Calibri Light"/>
              </a:rPr>
            </a:br>
            <a:r>
              <a:rPr lang="en-US">
                <a:latin typeface="Century Schoolbook"/>
                <a:cs typeface="Calibri Light"/>
              </a:rPr>
              <a:t>examples of related cautionary 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B821-5007-4459-9D9B-F195CA915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2570444"/>
            <a:ext cx="11365632" cy="3293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Century Schoolbook"/>
                <a:cs typeface="Calibri"/>
              </a:rPr>
              <a:t>As seen from the articles title ("</a:t>
            </a:r>
            <a:r>
              <a:rPr lang="en-US" sz="3200" dirty="0">
                <a:latin typeface="Century Schoolbook"/>
                <a:ea typeface="+mn-lt"/>
                <a:cs typeface="+mn-lt"/>
              </a:rPr>
              <a:t>Designed to Deceive...")</a:t>
            </a:r>
            <a:endParaRPr lang="en-US"/>
          </a:p>
          <a:p>
            <a:pPr marL="971550" lvl="1" indent="-514350">
              <a:lnSpc>
                <a:spcPct val="120000"/>
              </a:lnSpc>
              <a:buAutoNum type="arabicPeriod"/>
            </a:pPr>
            <a:r>
              <a:rPr lang="en-US" sz="2800">
                <a:latin typeface="Century Schoolbook"/>
                <a:cs typeface="Calibri"/>
              </a:rPr>
              <a:t>The article takes a suspicious, pessimistic view of GANs </a:t>
            </a:r>
          </a:p>
          <a:p>
            <a:pPr marL="971550" lvl="1" indent="-514350">
              <a:lnSpc>
                <a:spcPct val="120000"/>
              </a:lnSpc>
              <a:buAutoNum type="arabicPeriod"/>
            </a:pPr>
            <a:r>
              <a:rPr lang="en-US" sz="2800">
                <a:latin typeface="Century Schoolbook"/>
                <a:cs typeface="Calibri"/>
              </a:rPr>
              <a:t>And is</a:t>
            </a:r>
            <a:r>
              <a:rPr lang="en-US" sz="2800">
                <a:latin typeface="Century Schoolbook"/>
                <a:ea typeface="+mn-lt"/>
                <a:cs typeface="+mn-lt"/>
              </a:rPr>
              <a:t> suspicious and pessimistic of technology, generally </a:t>
            </a:r>
          </a:p>
          <a:p>
            <a:pPr marL="971550" lvl="1" indent="-514350">
              <a:lnSpc>
                <a:spcPct val="120000"/>
              </a:lnSpc>
              <a:buAutoNum type="arabicPeriod"/>
            </a:pPr>
            <a:r>
              <a:rPr lang="en-US" sz="2800">
                <a:latin typeface="Century Schoolbook"/>
                <a:cs typeface="Calibri"/>
              </a:rPr>
              <a:t>It concludes that these tools retain inherent human biases</a:t>
            </a:r>
          </a:p>
          <a:p>
            <a:pPr marL="971550" lvl="1" indent="-514350">
              <a:lnSpc>
                <a:spcPct val="120000"/>
              </a:lnSpc>
              <a:buAutoNum type="arabicPeriod"/>
            </a:pPr>
            <a:endParaRPr lang="en-US" sz="2800" dirty="0">
              <a:latin typeface="Century Schoolbook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A8273E-EB85-4814-9124-32F8FD67E080}"/>
              </a:ext>
            </a:extLst>
          </p:cNvPr>
          <p:cNvSpPr txBox="1">
            <a:spLocks/>
          </p:cNvSpPr>
          <p:nvPr/>
        </p:nvSpPr>
        <p:spPr>
          <a:xfrm>
            <a:off x="835241" y="2197583"/>
            <a:ext cx="11395224" cy="1983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AutoNum type="arabicPeriod"/>
            </a:pPr>
            <a:endParaRPr lang="en-US" sz="2800">
              <a:latin typeface="Century School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6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6AAE-4962-4337-B9B0-809ABD6A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/>
                <a:cs typeface="Calibri Light"/>
              </a:rPr>
              <a:t>Article describes</a:t>
            </a:r>
            <a:br>
              <a:rPr lang="en-US" dirty="0">
                <a:latin typeface="Century Schoolbook"/>
                <a:cs typeface="Calibri Light"/>
              </a:rPr>
            </a:br>
            <a:r>
              <a:rPr lang="en-US">
                <a:latin typeface="Century Schoolbook"/>
                <a:cs typeface="Calibri Light"/>
              </a:rPr>
              <a:t>examples of related cautionary tales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A8273E-EB85-4814-9124-32F8FD67E080}"/>
              </a:ext>
            </a:extLst>
          </p:cNvPr>
          <p:cNvSpPr txBox="1">
            <a:spLocks/>
          </p:cNvSpPr>
          <p:nvPr/>
        </p:nvSpPr>
        <p:spPr>
          <a:xfrm>
            <a:off x="835241" y="2197583"/>
            <a:ext cx="11395224" cy="1983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AutoNum type="arabicPeriod"/>
            </a:pPr>
            <a:endParaRPr lang="en-US" sz="2800">
              <a:latin typeface="Century Schoolbook"/>
              <a:cs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C47FBD-C033-48FC-AAAF-FBB6C71199C9}"/>
              </a:ext>
            </a:extLst>
          </p:cNvPr>
          <p:cNvSpPr txBox="1">
            <a:spLocks/>
          </p:cNvSpPr>
          <p:nvPr/>
        </p:nvSpPr>
        <p:spPr>
          <a:xfrm>
            <a:off x="842639" y="18744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>
                <a:latin typeface="Century Schoolbook"/>
                <a:ea typeface="+mn-lt"/>
                <a:cs typeface="+mn-lt"/>
              </a:rPr>
              <a:t>"...we are </a:t>
            </a:r>
            <a:r>
              <a:rPr lang="en-US" sz="6000" dirty="0">
                <a:latin typeface="Century Schoolbook"/>
                <a:ea typeface="+mn-lt"/>
                <a:cs typeface="+mn-lt"/>
                <a:hlinkClick r:id="rId3"/>
              </a:rPr>
              <a:t>putting our safety in the hands (and eyes)</a:t>
            </a:r>
            <a:r>
              <a:rPr lang="en-US" sz="6000" dirty="0">
                <a:latin typeface="Century Schoolbook"/>
                <a:ea typeface="+mn-lt"/>
                <a:cs typeface="+mn-lt"/>
              </a:rPr>
              <a:t> of software. We place a lot of trust in these systems, but they can be as fallible as us."</a:t>
            </a:r>
          </a:p>
        </p:txBody>
      </p:sp>
    </p:spTree>
    <p:extLst>
      <p:ext uri="{BB962C8B-B14F-4D97-AF65-F5344CB8AC3E}">
        <p14:creationId xmlns:p14="http://schemas.microsoft.com/office/powerpoint/2010/main" val="26058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600" b="1" u="sng" dirty="0">
                <a:solidFill>
                  <a:srgbClr val="FFFFFF"/>
                </a:solidFill>
                <a:cs typeface="Calibri Light"/>
              </a:rPr>
              <a:t>Communicating</a:t>
            </a:r>
            <a:r>
              <a:rPr lang="en-US" sz="5600" b="1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sz="5600" dirty="0">
                <a:solidFill>
                  <a:srgbClr val="FFFFFF"/>
                </a:solidFill>
                <a:cs typeface="Calibri Light"/>
              </a:rPr>
              <a:t>with </a:t>
            </a:r>
            <a:r>
              <a:rPr lang="en-US" sz="5600" b="1" dirty="0">
                <a:solidFill>
                  <a:srgbClr val="FFFFFF"/>
                </a:solidFill>
                <a:cs typeface="Calibri Light"/>
              </a:rPr>
              <a:t>Data</a:t>
            </a:r>
            <a:br>
              <a:rPr lang="en-US" sz="5600" u="sng" dirty="0">
                <a:cs typeface="Calibri Light"/>
              </a:rPr>
            </a:br>
            <a:br>
              <a:rPr lang="en-US" sz="5600" dirty="0"/>
            </a:br>
            <a:r>
              <a:rPr lang="en-US" sz="5600" dirty="0">
                <a:solidFill>
                  <a:srgbClr val="FFFFFF"/>
                </a:solidFill>
                <a:cs typeface="Calibri Light"/>
              </a:rPr>
              <a:t>Considerations on Communication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4965728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Presentation: Professor Scott Schwartz</a:t>
            </a:r>
            <a:br>
              <a:rPr lang="en-US" sz="190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UVA School of Data Science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5D1815-0D8C-40EF-BA7A-1444AF889F47}"/>
              </a:ext>
            </a:extLst>
          </p:cNvPr>
          <p:cNvSpPr txBox="1">
            <a:spLocks/>
          </p:cNvSpPr>
          <p:nvPr/>
        </p:nvSpPr>
        <p:spPr>
          <a:xfrm>
            <a:off x="6357332" y="5430500"/>
            <a:ext cx="2809537" cy="721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When you're in there</a:t>
            </a:r>
            <a:endParaRPr lang="en-US" sz="1500">
              <a:cs typeface="Calibri"/>
            </a:endParaRPr>
          </a:p>
          <a:p>
            <a:pPr lvl="1" algn="r"/>
            <a:r>
              <a:rPr lang="en-US" sz="1500">
                <a:cs typeface="Calibri"/>
              </a:rPr>
              <a:t>But need to get out here</a:t>
            </a:r>
          </a:p>
        </p:txBody>
      </p:sp>
    </p:spTree>
    <p:extLst>
      <p:ext uri="{BB962C8B-B14F-4D97-AF65-F5344CB8AC3E}">
        <p14:creationId xmlns:p14="http://schemas.microsoft.com/office/powerpoint/2010/main" val="4139643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FC9B6-3C3A-4977-810A-121DCFB59D0F}"/>
              </a:ext>
            </a:extLst>
          </p:cNvPr>
          <p:cNvSpPr txBox="1">
            <a:spLocks/>
          </p:cNvSpPr>
          <p:nvPr/>
        </p:nvSpPr>
        <p:spPr>
          <a:xfrm>
            <a:off x="459566" y="122109"/>
            <a:ext cx="3349961" cy="112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ea typeface="+mj-lt"/>
                <a:cs typeface="+mj-lt"/>
              </a:rPr>
              <a:t>Barriers</a:t>
            </a:r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28359C2-7640-4392-A684-C4D7B8D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459" y="6238026"/>
            <a:ext cx="41148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Communication in the workplace: guidelines for improving effectiveness  by AA Adu-Oppong &amp; E Agyin-Birikorang, Global Journal of Commerce &amp; Management Perspectives (2014)</a:t>
            </a:r>
            <a:endParaRPr lang="en-US" kern="1200" dirty="0">
              <a:latin typeface="+mn-lt"/>
              <a:cs typeface="Calibri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76FA7C4-9CD9-44F7-A8CD-31018ECDA597}"/>
              </a:ext>
            </a:extLst>
          </p:cNvPr>
          <p:cNvSpPr txBox="1">
            <a:spLocks/>
          </p:cNvSpPr>
          <p:nvPr/>
        </p:nvSpPr>
        <p:spPr>
          <a:xfrm>
            <a:off x="587681" y="1990028"/>
            <a:ext cx="7088818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cs typeface="Calibri"/>
              </a:rPr>
              <a:t>Economic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pPr algn="r"/>
            <a:r>
              <a:rPr lang="en-US" dirty="0">
                <a:cs typeface="Calibri"/>
              </a:rPr>
              <a:t>Emotional</a:t>
            </a:r>
            <a:r>
              <a:rPr lang="en-US" dirty="0">
                <a:ea typeface="+mn-lt"/>
                <a:cs typeface="+mn-lt"/>
              </a:rPr>
              <a:t>    </a:t>
            </a:r>
          </a:p>
          <a:p>
            <a:pPr algn="r"/>
            <a:r>
              <a:rPr lang="en-US" dirty="0">
                <a:cs typeface="Calibri"/>
              </a:rPr>
              <a:t>Cultural</a:t>
            </a:r>
            <a:r>
              <a:rPr lang="en-US" dirty="0">
                <a:ea typeface="+mn-lt"/>
                <a:cs typeface="+mn-lt"/>
              </a:rPr>
              <a:t>        </a:t>
            </a:r>
          </a:p>
          <a:p>
            <a:pPr algn="r"/>
            <a:r>
              <a:rPr lang="en-US" dirty="0">
                <a:ea typeface="+mn-lt"/>
                <a:cs typeface="+mn-lt"/>
              </a:rPr>
              <a:t>Experience         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algn="r"/>
            <a:r>
              <a:rPr lang="en-US" dirty="0">
                <a:cs typeface="Calibri"/>
              </a:rPr>
              <a:t>Perception</a:t>
            </a:r>
            <a:r>
              <a:rPr lang="en-US" dirty="0">
                <a:ea typeface="+mn-lt"/>
                <a:cs typeface="+mn-lt"/>
              </a:rPr>
              <a:t>              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4F6459F-A9B2-46C0-8491-AE90648093EA}"/>
              </a:ext>
            </a:extLst>
          </p:cNvPr>
          <p:cNvSpPr txBox="1">
            <a:spLocks/>
          </p:cNvSpPr>
          <p:nvPr/>
        </p:nvSpPr>
        <p:spPr>
          <a:xfrm>
            <a:off x="7136558" y="2500956"/>
            <a:ext cx="3223233" cy="22059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Time       </a:t>
            </a:r>
            <a:endParaRPr lang="en-US" dirty="0"/>
          </a:p>
          <a:p>
            <a:pPr algn="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Physical   </a:t>
            </a:r>
          </a:p>
          <a:p>
            <a:pPr algn="r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Language  </a:t>
            </a:r>
          </a:p>
          <a:p>
            <a:pPr marL="0" indent="0" algn="r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967A24-A7C1-4F98-89CE-388C088119B0}"/>
              </a:ext>
            </a:extLst>
          </p:cNvPr>
          <p:cNvSpPr txBox="1">
            <a:spLocks/>
          </p:cNvSpPr>
          <p:nvPr/>
        </p:nvSpPr>
        <p:spPr>
          <a:xfrm>
            <a:off x="6272905" y="1254670"/>
            <a:ext cx="5183188" cy="8239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cs typeface="Calibri"/>
              </a:rPr>
              <a:t>Personal </a:t>
            </a:r>
            <a:r>
              <a:rPr lang="en-US" sz="3200" b="1" dirty="0">
                <a:ea typeface="+mn-lt"/>
                <a:cs typeface="+mn-lt"/>
              </a:rPr>
              <a:t>         Environmental </a:t>
            </a:r>
          </a:p>
          <a:p>
            <a:pPr marL="0" indent="0">
              <a:buNone/>
            </a:pPr>
            <a:endParaRPr lang="en-US" sz="3200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BA00B-9AE1-48F9-B44D-433E55D5ABF4}"/>
              </a:ext>
            </a:extLst>
          </p:cNvPr>
          <p:cNvSpPr txBox="1"/>
          <p:nvPr/>
        </p:nvSpPr>
        <p:spPr>
          <a:xfrm>
            <a:off x="4063794" y="4997069"/>
            <a:ext cx="41486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Preferences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Attitudes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Arial"/>
              </a:rPr>
              <a:t>Values          ​</a:t>
            </a:r>
            <a:endParaRPr lang="en-US" sz="24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Arial"/>
              </a:rPr>
              <a:t>Bias     </a:t>
            </a:r>
          </a:p>
        </p:txBody>
      </p:sp>
    </p:spTree>
    <p:extLst>
      <p:ext uri="{BB962C8B-B14F-4D97-AF65-F5344CB8AC3E}">
        <p14:creationId xmlns:p14="http://schemas.microsoft.com/office/powerpoint/2010/main" val="215093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35</Slides>
  <Notes>35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Designed to Deceive: Do These People Look Real to You?   (New York Times)</vt:lpstr>
      <vt:lpstr>Article describes  images of human faces made by GANs</vt:lpstr>
      <vt:lpstr>Article describes examples of related cautionary tales</vt:lpstr>
      <vt:lpstr>Article describes examples of related cautionary tales</vt:lpstr>
      <vt:lpstr>Article describes examples of related cautionary tales</vt:lpstr>
      <vt:lpstr>Article describes examples of related cautionary tales</vt:lpstr>
      <vt:lpstr>Article describes examples of related cautionary tales</vt:lpstr>
      <vt:lpstr>Communicating with Data  Considerations on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communication mediums do you have to share knowledge?</vt:lpstr>
      <vt:lpstr>With sugar or cream?   How do people like their coffee  communication?</vt:lpstr>
      <vt:lpstr>More on Emails/IMs/Social Media...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1534</cp:revision>
  <dcterms:created xsi:type="dcterms:W3CDTF">2020-10-18T13:39:35Z</dcterms:created>
  <dcterms:modified xsi:type="dcterms:W3CDTF">2021-04-27T18:13:55Z</dcterms:modified>
</cp:coreProperties>
</file>