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6" r:id="rId9"/>
    <p:sldId id="263" r:id="rId10"/>
    <p:sldId id="261" r:id="rId11"/>
    <p:sldId id="264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481AF-2AB8-9592-8C3A-F0294A71852C}" v="31" dt="2021-01-13T17:00:27.269"/>
    <p1510:client id="{551B8642-0CB5-7C26-0562-E39030D204FD}" v="968" dt="2020-12-02T20:45:25.968"/>
    <p1510:client id="{68054D7F-4364-0D56-2467-D3B179044733}" v="500" dt="2021-02-11T14:47:46.018"/>
    <p1510:client id="{F4E6EC8C-0A33-4834-8556-F684EF094318}" v="14" dt="2020-12-02T20:16:08.632"/>
    <p1510:client id="{FA8257C8-FDA5-5A5E-6510-26B49A7D76DB}" v="6" dt="2020-12-11T18:00:1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AC166-2563-4390-929C-CB65C757A4FA}" type="datetimeFigureOut">
              <a:rPr lang="en-US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3B5B5-7E4E-4E43-9DA0-41948EFBE8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Poll:</a:t>
            </a:r>
          </a:p>
          <a:p>
            <a:r>
              <a:rPr lang="en-US" dirty="0">
                <a:cs typeface="Calibri"/>
              </a:rPr>
              <a:t>1: good about </a:t>
            </a:r>
            <a:r>
              <a:rPr lang="en-US" dirty="0" err="1">
                <a:cs typeface="Calibri"/>
              </a:rPr>
              <a:t>asynch</a:t>
            </a:r>
          </a:p>
          <a:p>
            <a:r>
              <a:rPr lang="en-US">
                <a:cs typeface="Calibri"/>
              </a:rPr>
              <a:t>- more time to think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more precision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2: bad about </a:t>
            </a:r>
            <a:r>
              <a:rPr lang="en-US" dirty="0" err="1">
                <a:cs typeface="Calibri"/>
              </a:rPr>
              <a:t>asynch</a:t>
            </a:r>
          </a:p>
          <a:p>
            <a:r>
              <a:rPr lang="en-US" dirty="0">
                <a:cs typeface="Calibri"/>
              </a:rPr>
              <a:t>- can be demanding</a:t>
            </a:r>
          </a:p>
          <a:p>
            <a:r>
              <a:rPr lang="en-US">
                <a:cs typeface="Calibri"/>
              </a:rPr>
              <a:t>- no quick questions clarification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tone easily misunderstood</a:t>
            </a:r>
          </a:p>
          <a:p>
            <a:r>
              <a:rPr lang="en-US" dirty="0">
                <a:cs typeface="Calibri"/>
              </a:rPr>
              <a:t>- missing much of traditional human communication</a:t>
            </a:r>
          </a:p>
          <a:p>
            <a:r>
              <a:rPr lang="en-US">
                <a:cs typeface="Calibri"/>
              </a:rPr>
              <a:t>3: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3B5B5-7E4E-4E43-9DA0-41948EFBE85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Conflict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Schwartz</a:t>
            </a:r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02CAD0-A4E8-442F-A2DF-30E442D92251}"/>
              </a:ext>
            </a:extLst>
          </p:cNvPr>
          <p:cNvSpPr txBox="1"/>
          <p:nvPr/>
        </p:nvSpPr>
        <p:spPr>
          <a:xfrm>
            <a:off x="4526846" y="876771"/>
            <a:ext cx="70894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https://sararickover.wordpress.com/2012/09/24/how-do-you-deal-with-conflict-use-of-the-thomas-kilmann-conflict-mode-inventory-in-mediation/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8CC9C7D-8578-43AE-93B0-104868D6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77" y="1563041"/>
            <a:ext cx="5866458" cy="43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5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02CAD0-A4E8-442F-A2DF-30E442D92251}"/>
              </a:ext>
            </a:extLst>
          </p:cNvPr>
          <p:cNvSpPr txBox="1"/>
          <p:nvPr/>
        </p:nvSpPr>
        <p:spPr>
          <a:xfrm>
            <a:off x="4733811" y="876771"/>
            <a:ext cx="6524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https://workshopbank.com/thomas-kilmann-conflict-mode-instrument</a:t>
            </a:r>
            <a:endParaRPr lang="en-US"/>
          </a:p>
        </p:txBody>
      </p:sp>
      <p:pic>
        <p:nvPicPr>
          <p:cNvPr id="2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577A028-73DF-4FFE-BBDD-DE778270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93" y="1622128"/>
            <a:ext cx="6346237" cy="42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4CBF-3B36-4597-A052-7B6B9CA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5522-1C6E-4A49-9557-C3B8B0B4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79777" cy="2856842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sz="4400">
                <a:ea typeface="+mn-lt"/>
                <a:cs typeface="+mn-lt"/>
              </a:rPr>
              <a:t>Is this ever good?</a:t>
            </a:r>
          </a:p>
          <a:p>
            <a:r>
              <a:rPr lang="en-US" sz="4400"/>
              <a:t>When is this good?</a:t>
            </a:r>
          </a:p>
          <a:p>
            <a:endParaRPr lang="en-US" sz="4400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EBFA039-FB2F-45D2-A6A0-F1A7485E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30" y="589845"/>
            <a:ext cx="4963348" cy="4982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F0AD77-AD61-438F-9587-4F8E4C045C4C}"/>
              </a:ext>
            </a:extLst>
          </p:cNvPr>
          <p:cNvSpPr txBox="1">
            <a:spLocks/>
          </p:cNvSpPr>
          <p:nvPr/>
        </p:nvSpPr>
        <p:spPr>
          <a:xfrm>
            <a:off x="1026010" y="5862696"/>
            <a:ext cx="10773702" cy="655509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ea typeface="+mn-lt"/>
                <a:cs typeface="+mn-lt"/>
              </a:rPr>
              <a:t>https://www.zingtrain.com/blog/the-thomas-kilmann-model-a-helpful-tool-for-examining-how-you-respond-to-conflict/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7319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4CBF-3B36-4597-A052-7B6B9CA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accommodating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EBFA039-FB2F-45D2-A6A0-F1A7485E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30" y="589845"/>
            <a:ext cx="4963348" cy="4982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F0AD77-AD61-438F-9587-4F8E4C045C4C}"/>
              </a:ext>
            </a:extLst>
          </p:cNvPr>
          <p:cNvSpPr txBox="1">
            <a:spLocks/>
          </p:cNvSpPr>
          <p:nvPr/>
        </p:nvSpPr>
        <p:spPr>
          <a:xfrm>
            <a:off x="1026010" y="5862696"/>
            <a:ext cx="10773702" cy="655509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ea typeface="+mn-lt"/>
                <a:cs typeface="+mn-lt"/>
              </a:rPr>
              <a:t>https://www.zingtrain.com/blog/the-thomas-kilmann-model-a-helpful-tool-for-examining-how-you-respond-to-conflict/</a:t>
            </a:r>
            <a:endParaRPr lang="en-US" sz="16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2395B1-3D7C-476B-B0D1-D369F851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79777" cy="2856842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sz="4400" dirty="0">
                <a:ea typeface="+mn-lt"/>
                <a:cs typeface="+mn-lt"/>
              </a:rPr>
              <a:t>Is this ever NOT good?</a:t>
            </a:r>
          </a:p>
          <a:p>
            <a:r>
              <a:rPr lang="en-US" sz="4400" dirty="0"/>
              <a:t>When isn't this good?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10131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4CBF-3B36-4597-A052-7B6B9CA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competing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EBFA039-FB2F-45D2-A6A0-F1A7485E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30" y="589845"/>
            <a:ext cx="4963348" cy="4982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F0AD77-AD61-438F-9587-4F8E4C045C4C}"/>
              </a:ext>
            </a:extLst>
          </p:cNvPr>
          <p:cNvSpPr txBox="1">
            <a:spLocks/>
          </p:cNvSpPr>
          <p:nvPr/>
        </p:nvSpPr>
        <p:spPr>
          <a:xfrm>
            <a:off x="1026010" y="5862696"/>
            <a:ext cx="10773702" cy="655509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ea typeface="+mn-lt"/>
                <a:cs typeface="+mn-lt"/>
              </a:rPr>
              <a:t>https://www.zingtrain.com/blog/the-thomas-kilmann-model-a-helpful-tool-for-examining-how-you-respond-to-conflict/</a:t>
            </a:r>
            <a:endParaRPr lang="en-US" sz="16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C6D00C-D4AE-491A-9F9C-44BD646B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79777" cy="2856842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sz="4400">
                <a:ea typeface="+mn-lt"/>
                <a:cs typeface="+mn-lt"/>
              </a:rPr>
              <a:t>Is this ever good?</a:t>
            </a:r>
          </a:p>
          <a:p>
            <a:r>
              <a:rPr lang="en-US" sz="4400"/>
              <a:t>When is this good?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13159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4CBF-3B36-4597-A052-7B6B9CA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compromising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EBFA039-FB2F-45D2-A6A0-F1A7485E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30" y="589845"/>
            <a:ext cx="4963348" cy="4982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F0AD77-AD61-438F-9587-4F8E4C045C4C}"/>
              </a:ext>
            </a:extLst>
          </p:cNvPr>
          <p:cNvSpPr txBox="1">
            <a:spLocks/>
          </p:cNvSpPr>
          <p:nvPr/>
        </p:nvSpPr>
        <p:spPr>
          <a:xfrm>
            <a:off x="1026010" y="5862696"/>
            <a:ext cx="10773702" cy="655509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ea typeface="+mn-lt"/>
                <a:cs typeface="+mn-lt"/>
              </a:rPr>
              <a:t>https://www.zingtrain.com/blog/the-thomas-kilmann-model-a-helpful-tool-for-examining-how-you-respond-to-conflict/</a:t>
            </a:r>
            <a:endParaRPr lang="en-US" sz="16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BB1859-A6D7-4D42-9106-591B6EED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79777" cy="2856842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sz="4400" dirty="0">
                <a:ea typeface="+mn-lt"/>
                <a:cs typeface="+mn-lt"/>
              </a:rPr>
              <a:t>Is this ever NOT good?</a:t>
            </a:r>
          </a:p>
          <a:p>
            <a:r>
              <a:rPr lang="en-US" sz="4400" dirty="0"/>
              <a:t>When isn't this good?</a:t>
            </a:r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9543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4CBF-3B36-4597-A052-7B6B9CA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collaborating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EBFA039-FB2F-45D2-A6A0-F1A7485E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30" y="589845"/>
            <a:ext cx="4963348" cy="4982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F0AD77-AD61-438F-9587-4F8E4C045C4C}"/>
              </a:ext>
            </a:extLst>
          </p:cNvPr>
          <p:cNvSpPr txBox="1">
            <a:spLocks/>
          </p:cNvSpPr>
          <p:nvPr/>
        </p:nvSpPr>
        <p:spPr>
          <a:xfrm>
            <a:off x="1026010" y="5862696"/>
            <a:ext cx="10773702" cy="655509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ea typeface="+mn-lt"/>
                <a:cs typeface="+mn-lt"/>
              </a:rPr>
              <a:t>https://www.zingtrain.com/blog/the-thomas-kilmann-model-a-helpful-tool-for-examining-how-you-respond-to-conflict/</a:t>
            </a:r>
            <a:endParaRPr lang="en-US" sz="16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B789EF-594C-46A1-8827-9FC70B70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79777" cy="2856842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sz="4400">
                <a:ea typeface="+mn-lt"/>
                <a:cs typeface="+mn-lt"/>
              </a:rPr>
              <a:t>Is this ever NOT good?</a:t>
            </a:r>
          </a:p>
          <a:p>
            <a:r>
              <a:rPr lang="en-US" sz="4400"/>
              <a:t>When isn't this good?</a:t>
            </a:r>
            <a:endParaRPr lang="en-US"/>
          </a:p>
          <a:p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72549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4CBF-3B36-4597-A052-7B6B9CA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5522-1C6E-4A49-9557-C3B8B0B4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402073" cy="2856842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Illustrates the interaction between</a:t>
            </a:r>
            <a:br>
              <a:rPr lang="en-US" dirty="0">
                <a:ea typeface="+mn-lt"/>
                <a:cs typeface="+mn-lt"/>
              </a:rPr>
            </a:br>
            <a:r>
              <a:rPr lang="en-US" i="1" dirty="0">
                <a:solidFill>
                  <a:schemeClr val="accent1"/>
                </a:solidFill>
                <a:ea typeface="+mn-lt"/>
                <a:cs typeface="+mn-lt"/>
              </a:rPr>
              <a:t>ASSERTIVENESS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and</a:t>
            </a:r>
            <a:r>
              <a:rPr lang="en-US" i="1" dirty="0" err="1">
                <a:solidFill>
                  <a:schemeClr val="accent5"/>
                </a:solidFill>
              </a:rPr>
              <a:t>COOPERATIVENESS</a:t>
            </a:r>
            <a:br>
              <a:rPr lang="en-US" i="1" dirty="0"/>
            </a:br>
            <a:r>
              <a:rPr lang="en-US" dirty="0"/>
              <a:t>as a </a:t>
            </a:r>
            <a:r>
              <a:rPr lang="en-US" dirty="0">
                <a:solidFill>
                  <a:srgbClr val="C00000"/>
                </a:solidFill>
              </a:rPr>
              <a:t>CARTESIAN (XY) COORDINATE SYSTEM</a:t>
            </a:r>
            <a:endParaRPr lang="en-US"/>
          </a:p>
          <a:p>
            <a:r>
              <a:rPr lang="en-US" dirty="0"/>
              <a:t>Allows us to draw on intuition from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GEOMETRIC </a:t>
            </a:r>
            <a:r>
              <a:rPr lang="en-US" dirty="0"/>
              <a:t>and </a:t>
            </a:r>
            <a:r>
              <a:rPr lang="en-US" i="1" dirty="0">
                <a:solidFill>
                  <a:srgbClr val="C00000"/>
                </a:solidFill>
              </a:rPr>
              <a:t>NUMERIC</a:t>
            </a:r>
            <a:r>
              <a:rPr lang="en-US" i="1" dirty="0"/>
              <a:t> </a:t>
            </a:r>
            <a:r>
              <a:rPr lang="en-US" dirty="0"/>
              <a:t>concepts</a:t>
            </a:r>
          </a:p>
          <a:p>
            <a:r>
              <a:rPr lang="en-US" dirty="0"/>
              <a:t>Gives Us A Way To Characterize, Discuss, </a:t>
            </a:r>
            <a:br>
              <a:rPr lang="en-US" dirty="0"/>
            </a:br>
            <a:r>
              <a:rPr lang="en-US" dirty="0"/>
              <a:t>And Describe Conflict Experiences!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EBFA039-FB2F-45D2-A6A0-F1A7485E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30" y="589845"/>
            <a:ext cx="4963348" cy="4982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F0AD77-AD61-438F-9587-4F8E4C045C4C}"/>
              </a:ext>
            </a:extLst>
          </p:cNvPr>
          <p:cNvSpPr txBox="1">
            <a:spLocks/>
          </p:cNvSpPr>
          <p:nvPr/>
        </p:nvSpPr>
        <p:spPr>
          <a:xfrm>
            <a:off x="1026010" y="5862696"/>
            <a:ext cx="10773702" cy="655509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ea typeface="+mn-lt"/>
                <a:cs typeface="+mn-lt"/>
              </a:rPr>
              <a:t>https://www.zingtrain.com/blog/the-thomas-kilmann-model-a-helpful-tool-for-examining-how-you-respond-to-conflict/</a:t>
            </a:r>
            <a:endParaRPr lang="en-US" sz="160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028A46A7-69EE-463F-9AFC-13B86B7D080D}"/>
              </a:ext>
            </a:extLst>
          </p:cNvPr>
          <p:cNvSpPr/>
          <p:nvPr/>
        </p:nvSpPr>
        <p:spPr>
          <a:xfrm>
            <a:off x="6531017" y="1434612"/>
            <a:ext cx="592665" cy="3367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ASSERTIVENESS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CD506E8-6455-4E89-BA2C-98244E8BD94B}"/>
              </a:ext>
            </a:extLst>
          </p:cNvPr>
          <p:cNvSpPr/>
          <p:nvPr/>
        </p:nvSpPr>
        <p:spPr>
          <a:xfrm>
            <a:off x="7189004" y="4740669"/>
            <a:ext cx="3424297" cy="83726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COOPERATIVENESS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3A764-C637-4DC6-AE68-4226D64FA78F}"/>
              </a:ext>
            </a:extLst>
          </p:cNvPr>
          <p:cNvSpPr txBox="1"/>
          <p:nvPr/>
        </p:nvSpPr>
        <p:spPr>
          <a:xfrm>
            <a:off x="1650481" y="12150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nstrament</a:t>
            </a:r>
          </a:p>
        </p:txBody>
      </p:sp>
    </p:spTree>
    <p:extLst>
      <p:ext uri="{BB962C8B-B14F-4D97-AF65-F5344CB8AC3E}">
        <p14:creationId xmlns:p14="http://schemas.microsoft.com/office/powerpoint/2010/main" val="161086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4CBF-3B36-4597-A052-7B6B9CA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5522-1C6E-4A49-9557-C3B8B0B4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79777" cy="2856842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sz="3200" dirty="0"/>
              <a:t>I would have preferred if the</a:t>
            </a:r>
            <a:endParaRPr lang="en-US" dirty="0"/>
          </a:p>
          <a:p>
            <a:r>
              <a:rPr lang="en-US" sz="3200" i="1" dirty="0">
                <a:solidFill>
                  <a:srgbClr val="C00000"/>
                </a:solidFill>
                <a:ea typeface="+mn-lt"/>
                <a:cs typeface="+mn-lt"/>
              </a:rPr>
              <a:t>GEOMETRIC </a:t>
            </a:r>
            <a:r>
              <a:rPr lang="en-US" sz="3200" dirty="0">
                <a:ea typeface="+mn-lt"/>
                <a:cs typeface="+mn-lt"/>
              </a:rPr>
              <a:t>and </a:t>
            </a:r>
            <a:r>
              <a:rPr lang="en-US" sz="3200" i="1" dirty="0">
                <a:solidFill>
                  <a:srgbClr val="C00000"/>
                </a:solidFill>
                <a:ea typeface="+mn-lt"/>
                <a:cs typeface="+mn-lt"/>
              </a:rPr>
              <a:t>NUMERIC </a:t>
            </a:r>
            <a:br>
              <a:rPr lang="en-US" sz="3200" i="1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000000"/>
                </a:solidFill>
              </a:rPr>
              <a:t>intuition</a:t>
            </a:r>
            <a:r>
              <a:rPr lang="en-US" sz="3200" dirty="0"/>
              <a:t> in the original figure</a:t>
            </a:r>
            <a:br>
              <a:rPr lang="en-US" sz="3200" dirty="0"/>
            </a:br>
            <a:r>
              <a:rPr lang="en-US" sz="3200" dirty="0"/>
              <a:t>was further emphasized, i.e.,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axes </a:t>
            </a:r>
            <a:r>
              <a:rPr lang="en-US" sz="3200" i="1" dirty="0">
                <a:solidFill>
                  <a:srgbClr val="C00000"/>
                </a:solidFill>
                <a:ea typeface="+mn-lt"/>
                <a:cs typeface="+mn-lt"/>
              </a:rPr>
              <a:t>direction </a:t>
            </a:r>
            <a:r>
              <a:rPr lang="en-US" sz="3200" dirty="0"/>
              <a:t>and </a:t>
            </a:r>
            <a:r>
              <a:rPr lang="en-US" sz="3200" i="1" dirty="0">
                <a:solidFill>
                  <a:srgbClr val="C00000"/>
                </a:solidFill>
              </a:rPr>
              <a:t>magnitude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EBFA039-FB2F-45D2-A6A0-F1A7485E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30" y="589845"/>
            <a:ext cx="4963348" cy="4982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F0AD77-AD61-438F-9587-4F8E4C045C4C}"/>
              </a:ext>
            </a:extLst>
          </p:cNvPr>
          <p:cNvSpPr txBox="1">
            <a:spLocks/>
          </p:cNvSpPr>
          <p:nvPr/>
        </p:nvSpPr>
        <p:spPr>
          <a:xfrm>
            <a:off x="1026010" y="5862696"/>
            <a:ext cx="10773702" cy="655509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ea typeface="+mn-lt"/>
                <a:cs typeface="+mn-lt"/>
              </a:rPr>
              <a:t>https://www.zingtrain.com/blog/the-thomas-kilmann-model-a-helpful-tool-for-examining-how-you-respond-to-conflict/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302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4CBF-3B36-4597-A052-7B6B9CA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TKI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EBFA039-FB2F-45D2-A6A0-F1A7485E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30" y="589845"/>
            <a:ext cx="4963348" cy="4982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F0AD77-AD61-438F-9587-4F8E4C045C4C}"/>
              </a:ext>
            </a:extLst>
          </p:cNvPr>
          <p:cNvSpPr txBox="1">
            <a:spLocks/>
          </p:cNvSpPr>
          <p:nvPr/>
        </p:nvSpPr>
        <p:spPr>
          <a:xfrm>
            <a:off x="1026010" y="5862696"/>
            <a:ext cx="10773702" cy="655509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ea typeface="+mn-lt"/>
                <a:cs typeface="+mn-lt"/>
              </a:rPr>
              <a:t>https://www.zingtrain.com/blog/the-thomas-kilmann-model-a-helpful-tool-for-examining-how-you-respond-to-conflict/</a:t>
            </a:r>
            <a:endParaRPr lang="en-US" sz="160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EB183AA-3875-4932-981A-1CEDA178E4D2}"/>
              </a:ext>
            </a:extLst>
          </p:cNvPr>
          <p:cNvSpPr/>
          <p:nvPr/>
        </p:nvSpPr>
        <p:spPr>
          <a:xfrm>
            <a:off x="6531017" y="1434612"/>
            <a:ext cx="592665" cy="3367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ASSERTIVENESS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4F66A06-E138-4408-8D7A-81337A8FEA3F}"/>
              </a:ext>
            </a:extLst>
          </p:cNvPr>
          <p:cNvSpPr/>
          <p:nvPr/>
        </p:nvSpPr>
        <p:spPr>
          <a:xfrm>
            <a:off x="7189004" y="4740669"/>
            <a:ext cx="3424297" cy="83726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COOPERATIVENESS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5A2D03-BFD5-462D-B1B5-7275308FB397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5279777" cy="2856842"/>
          </a:xfrm>
          <a:prstGeom prst="rect">
            <a:avLst/>
          </a:prstGeom>
        </p:spPr>
        <p:txBody>
          <a:bodyPr vert="horz" lIns="45720" tIns="45720" rIns="4572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 would have preferred if the</a:t>
            </a:r>
            <a:endParaRPr lang="en-US" dirty="0"/>
          </a:p>
          <a:p>
            <a:r>
              <a:rPr lang="en-US" sz="3200" i="1" dirty="0">
                <a:solidFill>
                  <a:srgbClr val="C00000"/>
                </a:solidFill>
                <a:ea typeface="+mn-lt"/>
                <a:cs typeface="+mn-lt"/>
              </a:rPr>
              <a:t>GEOMETRIC </a:t>
            </a:r>
            <a:r>
              <a:rPr lang="en-US" sz="3200" dirty="0">
                <a:ea typeface="+mn-lt"/>
                <a:cs typeface="+mn-lt"/>
              </a:rPr>
              <a:t>and </a:t>
            </a:r>
            <a:r>
              <a:rPr lang="en-US" sz="3200" i="1" dirty="0">
                <a:solidFill>
                  <a:srgbClr val="C00000"/>
                </a:solidFill>
                <a:ea typeface="+mn-lt"/>
                <a:cs typeface="+mn-lt"/>
              </a:rPr>
              <a:t>NUMERIC </a:t>
            </a:r>
            <a:br>
              <a:rPr lang="en-US" sz="3200" i="1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000000"/>
                </a:solidFill>
              </a:rPr>
              <a:t>intuition</a:t>
            </a:r>
            <a:r>
              <a:rPr lang="en-US" sz="3200" dirty="0"/>
              <a:t> in the original figure</a:t>
            </a:r>
            <a:br>
              <a:rPr lang="en-US" sz="3200" dirty="0"/>
            </a:br>
            <a:r>
              <a:rPr lang="en-US" sz="3200" dirty="0"/>
              <a:t>was further emphasized, i.e.,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axes </a:t>
            </a:r>
            <a:r>
              <a:rPr lang="en-US" sz="3200" i="1" dirty="0">
                <a:solidFill>
                  <a:srgbClr val="C00000"/>
                </a:solidFill>
                <a:ea typeface="+mn-lt"/>
                <a:cs typeface="+mn-lt"/>
              </a:rPr>
              <a:t>direction </a:t>
            </a:r>
            <a:r>
              <a:rPr lang="en-US" sz="3200" dirty="0"/>
              <a:t>and </a:t>
            </a:r>
            <a:r>
              <a:rPr lang="en-US" sz="3200" i="1" dirty="0">
                <a:solidFill>
                  <a:srgbClr val="C00000"/>
                </a:solidFill>
              </a:rPr>
              <a:t>magnitude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02CAD0-A4E8-442F-A2DF-30E442D92251}"/>
              </a:ext>
            </a:extLst>
          </p:cNvPr>
          <p:cNvSpPr txBox="1"/>
          <p:nvPr/>
        </p:nvSpPr>
        <p:spPr>
          <a:xfrm>
            <a:off x="5900328" y="876771"/>
            <a:ext cx="45494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https://kilmanndiagnostics.com/overview-thomas-kilmann-conflict-mode-instrument-tki/</a:t>
            </a:r>
          </a:p>
        </p:txBody>
      </p:sp>
      <p:pic>
        <p:nvPicPr>
          <p:cNvPr id="2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C5773E53-1006-474E-ABB1-F5F50204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26" y="1715318"/>
            <a:ext cx="4492977" cy="41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4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4F31BC6-D8DB-4AFA-8018-6D811087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882" y="1506850"/>
            <a:ext cx="4605866" cy="4305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02CAD0-A4E8-442F-A2DF-30E442D92251}"/>
              </a:ext>
            </a:extLst>
          </p:cNvPr>
          <p:cNvSpPr txBox="1"/>
          <p:nvPr/>
        </p:nvSpPr>
        <p:spPr>
          <a:xfrm>
            <a:off x="5241808" y="876771"/>
            <a:ext cx="62427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https://challengingcoaching.co.uk/conflict-and-challenge/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02CAD0-A4E8-442F-A2DF-30E442D92251}"/>
              </a:ext>
            </a:extLst>
          </p:cNvPr>
          <p:cNvSpPr txBox="1"/>
          <p:nvPr/>
        </p:nvSpPr>
        <p:spPr>
          <a:xfrm>
            <a:off x="5712181" y="876771"/>
            <a:ext cx="52079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https://alainjeanbaptiste.com/business-mastery/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the-leadership-circle/the-leadership-culture-survey/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thomas-kilmann-conflict-mode-instrument-tki/</a:t>
            </a:r>
            <a:endParaRPr lang="en-US"/>
          </a:p>
        </p:txBody>
      </p:sp>
      <p:pic>
        <p:nvPicPr>
          <p:cNvPr id="3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8D373C7-CE12-451A-B9E4-93033AFB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04" y="1893209"/>
            <a:ext cx="6581422" cy="37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5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02CAD0-A4E8-442F-A2DF-30E442D92251}"/>
              </a:ext>
            </a:extLst>
          </p:cNvPr>
          <p:cNvSpPr txBox="1"/>
          <p:nvPr/>
        </p:nvSpPr>
        <p:spPr>
          <a:xfrm>
            <a:off x="5712181" y="876771"/>
            <a:ext cx="3984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http://ascenditur.no/blog/2017/04/30/managing-workplace-conflicts/</a:t>
            </a:r>
          </a:p>
        </p:txBody>
      </p:sp>
      <p:pic>
        <p:nvPicPr>
          <p:cNvPr id="2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19FC430E-4C20-4B00-8439-CA740E21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75" y="2719153"/>
            <a:ext cx="6873051" cy="36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4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02CAD0-A4E8-442F-A2DF-30E442D92251}"/>
              </a:ext>
            </a:extLst>
          </p:cNvPr>
          <p:cNvSpPr txBox="1"/>
          <p:nvPr/>
        </p:nvSpPr>
        <p:spPr>
          <a:xfrm>
            <a:off x="5147736" y="876771"/>
            <a:ext cx="57723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https://www.researchgate.net/figure/The-so-called-Thomas-Kilmann-Conflict-Mode-Instrument_fig1_233641635</a:t>
            </a:r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E8315A6F-96E0-425B-8893-7324E757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290" y="1693489"/>
            <a:ext cx="6666088" cy="42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7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Integral</vt:lpstr>
      <vt:lpstr>Conflict</vt:lpstr>
      <vt:lpstr>TKI</vt:lpstr>
      <vt:lpstr>TKI</vt:lpstr>
      <vt:lpstr>TKI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Avoiding</vt:lpstr>
      <vt:lpstr>accommodating</vt:lpstr>
      <vt:lpstr>competing</vt:lpstr>
      <vt:lpstr>compromising</vt:lpstr>
      <vt:lpstr>collaborating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85</cp:revision>
  <dcterms:created xsi:type="dcterms:W3CDTF">2020-12-02T20:16:01Z</dcterms:created>
  <dcterms:modified xsi:type="dcterms:W3CDTF">2021-04-27T21:19:54Z</dcterms:modified>
</cp:coreProperties>
</file>