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Inter Bold" charset="1" panose="020B0802030000000004"/>
      <p:regular r:id="rId20"/>
    </p:embeddedFont>
    <p:embeddedFont>
      <p:font typeface="Open Sans Bold" charset="1" panose="00000000000000000000"/>
      <p:regular r:id="rId21"/>
    </p:embeddedFont>
    <p:embeddedFont>
      <p:font typeface="Open Sans Medium" charset="1" panose="00000000000000000000"/>
      <p:regular r:id="rId22"/>
    </p:embeddedFont>
    <p:embeddedFont>
      <p:font typeface="Open Sans Semi-Bold" charset="1" panose="00000000000000000000"/>
      <p:regular r:id="rId23"/>
    </p:embeddedFont>
    <p:embeddedFont>
      <p:font typeface="Inter Medium" charset="1" panose="02000503000000020004"/>
      <p:regular r:id="rId24"/>
    </p:embeddedFont>
    <p:embeddedFont>
      <p:font typeface="Open Sans" charset="1" panose="00000000000000000000"/>
      <p:regular r:id="rId25"/>
    </p:embeddedFont>
    <p:embeddedFont>
      <p:font typeface="Inter Ultra-Bold" charset="1" panose="020005030000000200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2759" y="6802807"/>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8563446"/>
            <a:ext cx="16138684" cy="0"/>
          </a:xfrm>
          <a:prstGeom prst="line">
            <a:avLst/>
          </a:prstGeom>
          <a:ln cap="flat" w="38100">
            <a:solidFill>
              <a:srgbClr val="38B6FF"/>
            </a:solidFill>
            <a:prstDash val="solid"/>
            <a:headEnd type="none" len="sm" w="sm"/>
            <a:tailEnd type="none" len="sm" w="sm"/>
          </a:ln>
        </p:spPr>
      </p:sp>
      <p:grpSp>
        <p:nvGrpSpPr>
          <p:cNvPr name="Group 6" id="6"/>
          <p:cNvGrpSpPr/>
          <p:nvPr/>
        </p:nvGrpSpPr>
        <p:grpSpPr>
          <a:xfrm rot="0">
            <a:off x="10785978" y="1231643"/>
            <a:ext cx="4758515" cy="47585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074658" y="5553371"/>
            <a:ext cx="447675" cy="44767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2" id="12"/>
          <p:cNvGrpSpPr/>
          <p:nvPr/>
        </p:nvGrpSpPr>
        <p:grpSpPr>
          <a:xfrm rot="0">
            <a:off x="15972039" y="656036"/>
            <a:ext cx="1241303" cy="575606"/>
            <a:chOff x="0" y="0"/>
            <a:chExt cx="326928" cy="151600"/>
          </a:xfrm>
        </p:grpSpPr>
        <p:sp>
          <p:nvSpPr>
            <p:cNvPr name="Freeform 13" id="13"/>
            <p:cNvSpPr/>
            <p:nvPr/>
          </p:nvSpPr>
          <p:spPr>
            <a:xfrm flipH="false" flipV="false" rot="0">
              <a:off x="0" y="0"/>
              <a:ext cx="326928" cy="151600"/>
            </a:xfrm>
            <a:custGeom>
              <a:avLst/>
              <a:gdLst/>
              <a:ahLst/>
              <a:cxnLst/>
              <a:rect r="r" b="b" t="t" l="l"/>
              <a:pathLst>
                <a:path h="151600" w="326928">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38B6FF"/>
            </a:solidFill>
          </p:spPr>
        </p:sp>
        <p:sp>
          <p:nvSpPr>
            <p:cNvPr name="TextBox 14" id="14"/>
            <p:cNvSpPr txBox="true"/>
            <p:nvPr/>
          </p:nvSpPr>
          <p:spPr>
            <a:xfrm>
              <a:off x="0" y="-47625"/>
              <a:ext cx="326928" cy="199225"/>
            </a:xfrm>
            <a:prstGeom prst="rect">
              <a:avLst/>
            </a:prstGeom>
          </p:spPr>
          <p:txBody>
            <a:bodyPr anchor="ctr" rtlCol="false" tIns="50800" lIns="50800" bIns="50800" rIns="50800"/>
            <a:lstStyle/>
            <a:p>
              <a:pPr algn="ctr">
                <a:lnSpc>
                  <a:spcPts val="2479"/>
                </a:lnSpc>
              </a:pPr>
            </a:p>
          </p:txBody>
        </p:sp>
      </p:grpSp>
      <p:sp>
        <p:nvSpPr>
          <p:cNvPr name="Freeform 15" id="15"/>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028700" y="1093910"/>
            <a:ext cx="1654437" cy="723816"/>
          </a:xfrm>
          <a:custGeom>
            <a:avLst/>
            <a:gdLst/>
            <a:ahLst/>
            <a:cxnLst/>
            <a:rect r="r" b="b" t="t" l="l"/>
            <a:pathLst>
              <a:path h="723816" w="1654437">
                <a:moveTo>
                  <a:pt x="0" y="0"/>
                </a:moveTo>
                <a:lnTo>
                  <a:pt x="1654437" y="0"/>
                </a:lnTo>
                <a:lnTo>
                  <a:pt x="1654437" y="723817"/>
                </a:lnTo>
                <a:lnTo>
                  <a:pt x="0" y="723817"/>
                </a:lnTo>
                <a:lnTo>
                  <a:pt x="0" y="0"/>
                </a:lnTo>
                <a:close/>
              </a:path>
            </a:pathLst>
          </a:custGeom>
          <a:blipFill>
            <a:blip r:embed="rId4"/>
            <a:stretch>
              <a:fillRect l="0" t="0" r="0" b="0"/>
            </a:stretch>
          </a:blipFill>
        </p:spPr>
      </p:sp>
      <p:sp>
        <p:nvSpPr>
          <p:cNvPr name="TextBox 17" id="17"/>
          <p:cNvSpPr txBox="true"/>
          <p:nvPr/>
        </p:nvSpPr>
        <p:spPr>
          <a:xfrm rot="0">
            <a:off x="981075" y="3036446"/>
            <a:ext cx="14166687" cy="2353278"/>
          </a:xfrm>
          <a:prstGeom prst="rect">
            <a:avLst/>
          </a:prstGeom>
        </p:spPr>
        <p:txBody>
          <a:bodyPr anchor="t" rtlCol="false" tIns="0" lIns="0" bIns="0" rIns="0">
            <a:spAutoFit/>
          </a:bodyPr>
          <a:lstStyle/>
          <a:p>
            <a:pPr algn="l">
              <a:lnSpc>
                <a:spcPts val="9416"/>
              </a:lnSpc>
            </a:pPr>
            <a:r>
              <a:rPr lang="en-US" sz="6726" b="true">
                <a:solidFill>
                  <a:srgbClr val="0E4385"/>
                </a:solidFill>
                <a:latin typeface="Inter Bold"/>
                <a:ea typeface="Inter Bold"/>
                <a:cs typeface="Inter Bold"/>
                <a:sym typeface="Inter Bold"/>
              </a:rPr>
              <a:t>ET OIL TEMPERATURE PREDICTION MODEL</a:t>
            </a:r>
          </a:p>
        </p:txBody>
      </p:sp>
      <p:sp>
        <p:nvSpPr>
          <p:cNvPr name="TextBox 18" id="18"/>
          <p:cNvSpPr txBox="true"/>
          <p:nvPr/>
        </p:nvSpPr>
        <p:spPr>
          <a:xfrm rot="0">
            <a:off x="1028700" y="8881603"/>
            <a:ext cx="1210743" cy="605155"/>
          </a:xfrm>
          <a:prstGeom prst="rect">
            <a:avLst/>
          </a:prstGeom>
        </p:spPr>
        <p:txBody>
          <a:bodyPr anchor="t" rtlCol="false" tIns="0" lIns="0" bIns="0" rIns="0">
            <a:spAutoFit/>
          </a:bodyPr>
          <a:lstStyle/>
          <a:p>
            <a:pPr algn="just" marL="0" indent="0" lvl="0">
              <a:lnSpc>
                <a:spcPts val="2479"/>
              </a:lnSpc>
            </a:pPr>
            <a:r>
              <a:rPr lang="en-US" b="true" sz="1599">
                <a:solidFill>
                  <a:srgbClr val="0E4385"/>
                </a:solidFill>
                <a:latin typeface="Open Sans Bold"/>
                <a:ea typeface="Open Sans Bold"/>
                <a:cs typeface="Open Sans Bold"/>
                <a:sym typeface="Open Sans Bold"/>
              </a:rPr>
              <a:t>AI Engineer Assignment</a:t>
            </a:r>
          </a:p>
        </p:txBody>
      </p:sp>
      <p:sp>
        <p:nvSpPr>
          <p:cNvPr name="TextBox 19" id="19"/>
          <p:cNvSpPr txBox="true"/>
          <p:nvPr/>
        </p:nvSpPr>
        <p:spPr>
          <a:xfrm rot="0">
            <a:off x="3575225" y="9213231"/>
            <a:ext cx="3271647" cy="605155"/>
          </a:xfrm>
          <a:prstGeom prst="rect">
            <a:avLst/>
          </a:prstGeom>
        </p:spPr>
        <p:txBody>
          <a:bodyPr anchor="t" rtlCol="false" tIns="0" lIns="0" bIns="0" rIns="0">
            <a:spAutoFit/>
          </a:bodyPr>
          <a:lstStyle/>
          <a:p>
            <a:pPr algn="just" marL="0" indent="0" lvl="0">
              <a:lnSpc>
                <a:spcPts val="2479"/>
              </a:lnSpc>
            </a:pPr>
            <a:r>
              <a:rPr lang="en-US" b="true" sz="1599">
                <a:solidFill>
                  <a:srgbClr val="1483C8"/>
                </a:solidFill>
                <a:latin typeface="Open Sans Medium"/>
                <a:ea typeface="Open Sans Medium"/>
                <a:cs typeface="Open Sans Medium"/>
                <a:sym typeface="Open Sans Medium"/>
              </a:rPr>
              <a:t>Department of Computer Science and Engineering, IIT Jodhpur</a:t>
            </a:r>
          </a:p>
        </p:txBody>
      </p:sp>
      <p:sp>
        <p:nvSpPr>
          <p:cNvPr name="TextBox 20" id="20"/>
          <p:cNvSpPr txBox="true"/>
          <p:nvPr/>
        </p:nvSpPr>
        <p:spPr>
          <a:xfrm rot="0">
            <a:off x="3575225" y="8881603"/>
            <a:ext cx="3574971" cy="290830"/>
          </a:xfrm>
          <a:prstGeom prst="rect">
            <a:avLst/>
          </a:prstGeom>
        </p:spPr>
        <p:txBody>
          <a:bodyPr anchor="t" rtlCol="false" tIns="0" lIns="0" bIns="0" rIns="0">
            <a:spAutoFit/>
          </a:bodyPr>
          <a:lstStyle/>
          <a:p>
            <a:pPr algn="just" marL="0" indent="0" lvl="0">
              <a:lnSpc>
                <a:spcPts val="2479"/>
              </a:lnSpc>
            </a:pPr>
            <a:r>
              <a:rPr lang="en-US" b="true" sz="1599">
                <a:solidFill>
                  <a:srgbClr val="0E4385"/>
                </a:solidFill>
                <a:latin typeface="Open Sans Bold"/>
                <a:ea typeface="Open Sans Bold"/>
                <a:cs typeface="Open Sans Bold"/>
                <a:sym typeface="Open Sans Bold"/>
              </a:rPr>
              <a:t>Shashank Shekhar Asthana</a:t>
            </a:r>
          </a:p>
        </p:txBody>
      </p:sp>
      <p:sp>
        <p:nvSpPr>
          <p:cNvPr name="TextBox 21" id="21"/>
          <p:cNvSpPr txBox="true"/>
          <p:nvPr/>
        </p:nvSpPr>
        <p:spPr>
          <a:xfrm rot="0">
            <a:off x="1690843" y="5649183"/>
            <a:ext cx="10762863" cy="264159"/>
          </a:xfrm>
          <a:prstGeom prst="rect">
            <a:avLst/>
          </a:prstGeom>
        </p:spPr>
        <p:txBody>
          <a:bodyPr anchor="t" rtlCol="false" tIns="0" lIns="0" bIns="0" rIns="0">
            <a:spAutoFit/>
          </a:bodyPr>
          <a:lstStyle/>
          <a:p>
            <a:pPr algn="l" marL="0" indent="0" lvl="0">
              <a:lnSpc>
                <a:spcPts val="2240"/>
              </a:lnSpc>
            </a:pPr>
            <a:r>
              <a:rPr lang="en-US" b="true" sz="1600" spc="118">
                <a:solidFill>
                  <a:srgbClr val="0E4385"/>
                </a:solidFill>
                <a:latin typeface="Open Sans Semi-Bold"/>
                <a:ea typeface="Open Sans Semi-Bold"/>
                <a:cs typeface="Open Sans Semi-Bold"/>
                <a:sym typeface="Open Sans Semi-Bold"/>
              </a:rPr>
              <a:t>EXPLORING ADVANCED DEEP LEARNING MODELS FOR OIL TEMPERATURE FORECASTING</a:t>
            </a:r>
          </a:p>
        </p:txBody>
      </p:sp>
      <p:sp>
        <p:nvSpPr>
          <p:cNvPr name="TextBox 22" id="22"/>
          <p:cNvSpPr txBox="true"/>
          <p:nvPr/>
        </p:nvSpPr>
        <p:spPr>
          <a:xfrm rot="0">
            <a:off x="1690843" y="6195747"/>
            <a:ext cx="10762863" cy="264159"/>
          </a:xfrm>
          <a:prstGeom prst="rect">
            <a:avLst/>
          </a:prstGeom>
        </p:spPr>
        <p:txBody>
          <a:bodyPr anchor="t" rtlCol="false" tIns="0" lIns="0" bIns="0" rIns="0">
            <a:spAutoFit/>
          </a:bodyPr>
          <a:lstStyle/>
          <a:p>
            <a:pPr algn="l" marL="0" indent="0" lvl="0">
              <a:lnSpc>
                <a:spcPts val="2240"/>
              </a:lnSpc>
            </a:pPr>
            <a:r>
              <a:rPr lang="en-US" b="true" sz="1600" spc="118">
                <a:solidFill>
                  <a:srgbClr val="0E4385"/>
                </a:solidFill>
                <a:latin typeface="Open Sans Semi-Bold"/>
                <a:ea typeface="Open Sans Semi-Bold"/>
                <a:cs typeface="Open Sans Semi-Bold"/>
                <a:sym typeface="Open Sans Semi-Bold"/>
              </a:rPr>
              <a:t>油温予測のための高度なディープラーニングモデルの検討</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18306" y="0"/>
            <a:ext cx="10569694" cy="10287000"/>
            <a:chOff x="0" y="0"/>
            <a:chExt cx="2783788" cy="2709333"/>
          </a:xfrm>
        </p:grpSpPr>
        <p:sp>
          <p:nvSpPr>
            <p:cNvPr name="Freeform 3" id="3"/>
            <p:cNvSpPr/>
            <p:nvPr/>
          </p:nvSpPr>
          <p:spPr>
            <a:xfrm flipH="false" flipV="false" rot="0">
              <a:off x="0" y="0"/>
              <a:ext cx="2783788" cy="2709333"/>
            </a:xfrm>
            <a:custGeom>
              <a:avLst/>
              <a:gdLst/>
              <a:ahLst/>
              <a:cxnLst/>
              <a:rect r="r" b="b" t="t" l="l"/>
              <a:pathLst>
                <a:path h="2709333" w="2783788">
                  <a:moveTo>
                    <a:pt x="0" y="0"/>
                  </a:moveTo>
                  <a:lnTo>
                    <a:pt x="2783788" y="0"/>
                  </a:lnTo>
                  <a:lnTo>
                    <a:pt x="2783788" y="2709333"/>
                  </a:lnTo>
                  <a:lnTo>
                    <a:pt x="0" y="2709333"/>
                  </a:lnTo>
                  <a:close/>
                </a:path>
              </a:pathLst>
            </a:custGeom>
            <a:solidFill>
              <a:srgbClr val="1C3B66"/>
            </a:solidFill>
          </p:spPr>
        </p:sp>
        <p:sp>
          <p:nvSpPr>
            <p:cNvPr name="TextBox 4" id="4"/>
            <p:cNvSpPr txBox="true"/>
            <p:nvPr/>
          </p:nvSpPr>
          <p:spPr>
            <a:xfrm>
              <a:off x="0" y="-47625"/>
              <a:ext cx="2783788"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839945" y="2324009"/>
            <a:ext cx="1858299"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8493611" y="595884"/>
            <a:ext cx="877649" cy="87764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8" id="8"/>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483C8"/>
                  </a:solidFill>
                  <a:latin typeface="Inter Bold"/>
                  <a:ea typeface="Inter Bold"/>
                  <a:cs typeface="Inter Bold"/>
                  <a:sym typeface="Inter Bold"/>
                </a:rPr>
                <a:t>01</a:t>
              </a:r>
            </a:p>
          </p:txBody>
        </p:sp>
      </p:grpSp>
      <p:grpSp>
        <p:nvGrpSpPr>
          <p:cNvPr name="Group 9" id="9"/>
          <p:cNvGrpSpPr/>
          <p:nvPr/>
        </p:nvGrpSpPr>
        <p:grpSpPr>
          <a:xfrm rot="0">
            <a:off x="8493611" y="3729081"/>
            <a:ext cx="877649" cy="87764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1" id="11"/>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483C8"/>
                  </a:solidFill>
                  <a:latin typeface="Inter Bold"/>
                  <a:ea typeface="Inter Bold"/>
                  <a:cs typeface="Inter Bold"/>
                  <a:sym typeface="Inter Bold"/>
                </a:rPr>
                <a:t>02</a:t>
              </a:r>
            </a:p>
          </p:txBody>
        </p:sp>
      </p:grpSp>
      <p:grpSp>
        <p:nvGrpSpPr>
          <p:cNvPr name="Group 12" id="12"/>
          <p:cNvGrpSpPr/>
          <p:nvPr/>
        </p:nvGrpSpPr>
        <p:grpSpPr>
          <a:xfrm rot="0">
            <a:off x="8493611" y="6862277"/>
            <a:ext cx="877649" cy="87764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4" id="14"/>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483C8"/>
                  </a:solidFill>
                  <a:latin typeface="Inter Bold"/>
                  <a:ea typeface="Inter Bold"/>
                  <a:cs typeface="Inter Bold"/>
                  <a:sym typeface="Inter Bold"/>
                </a:rPr>
                <a:t>03</a:t>
              </a:r>
            </a:p>
          </p:txBody>
        </p:sp>
      </p:grpSp>
      <p:sp>
        <p:nvSpPr>
          <p:cNvPr name="Freeform 15" id="15"/>
          <p:cNvSpPr/>
          <p:nvPr/>
        </p:nvSpPr>
        <p:spPr>
          <a:xfrm flipH="false" flipV="false" rot="0">
            <a:off x="0" y="3655320"/>
            <a:ext cx="7718306" cy="3627604"/>
          </a:xfrm>
          <a:custGeom>
            <a:avLst/>
            <a:gdLst/>
            <a:ahLst/>
            <a:cxnLst/>
            <a:rect r="r" b="b" t="t" l="l"/>
            <a:pathLst>
              <a:path h="3627604" w="7718306">
                <a:moveTo>
                  <a:pt x="0" y="0"/>
                </a:moveTo>
                <a:lnTo>
                  <a:pt x="7718306" y="0"/>
                </a:lnTo>
                <a:lnTo>
                  <a:pt x="7718306" y="3627604"/>
                </a:lnTo>
                <a:lnTo>
                  <a:pt x="0" y="3627604"/>
                </a:lnTo>
                <a:lnTo>
                  <a:pt x="0" y="0"/>
                </a:lnTo>
                <a:close/>
              </a:path>
            </a:pathLst>
          </a:custGeom>
          <a:blipFill>
            <a:blip r:embed="rId2"/>
            <a:stretch>
              <a:fillRect l="0" t="0" r="0" b="0"/>
            </a:stretch>
          </a:blipFill>
          <a:ln w="38100" cap="sq">
            <a:solidFill>
              <a:srgbClr val="000000"/>
            </a:solidFill>
            <a:prstDash val="solid"/>
            <a:miter/>
          </a:ln>
        </p:spPr>
      </p:sp>
      <p:sp>
        <p:nvSpPr>
          <p:cNvPr name="TextBox 16" id="16"/>
          <p:cNvSpPr txBox="true"/>
          <p:nvPr/>
        </p:nvSpPr>
        <p:spPr>
          <a:xfrm rot="0">
            <a:off x="839945" y="552744"/>
            <a:ext cx="6818840" cy="994410"/>
          </a:xfrm>
          <a:prstGeom prst="rect">
            <a:avLst/>
          </a:prstGeom>
        </p:spPr>
        <p:txBody>
          <a:bodyPr anchor="t" rtlCol="false" tIns="0" lIns="0" bIns="0" rIns="0">
            <a:spAutoFit/>
          </a:bodyPr>
          <a:lstStyle/>
          <a:p>
            <a:pPr algn="l">
              <a:lnSpc>
                <a:spcPts val="7560"/>
              </a:lnSpc>
            </a:pPr>
            <a:r>
              <a:rPr lang="en-US" sz="7200" b="true">
                <a:solidFill>
                  <a:srgbClr val="0E4385"/>
                </a:solidFill>
                <a:latin typeface="Inter Bold"/>
                <a:ea typeface="Inter Bold"/>
                <a:cs typeface="Inter Bold"/>
                <a:sym typeface="Inter Bold"/>
              </a:rPr>
              <a:t>ARIMA</a:t>
            </a:r>
          </a:p>
        </p:txBody>
      </p:sp>
      <p:sp>
        <p:nvSpPr>
          <p:cNvPr name="TextBox 17" id="17"/>
          <p:cNvSpPr txBox="true"/>
          <p:nvPr/>
        </p:nvSpPr>
        <p:spPr>
          <a:xfrm rot="0">
            <a:off x="839945" y="1518579"/>
            <a:ext cx="6818840" cy="396240"/>
          </a:xfrm>
          <a:prstGeom prst="rect">
            <a:avLst/>
          </a:prstGeom>
        </p:spPr>
        <p:txBody>
          <a:bodyPr anchor="t" rtlCol="false" tIns="0" lIns="0" bIns="0" rIns="0">
            <a:spAutoFit/>
          </a:bodyPr>
          <a:lstStyle/>
          <a:p>
            <a:pPr algn="l" marL="0" indent="0" lvl="0">
              <a:lnSpc>
                <a:spcPts val="3359"/>
              </a:lnSpc>
            </a:pPr>
            <a:r>
              <a:rPr lang="en-US" b="true" sz="2400" spc="177">
                <a:solidFill>
                  <a:srgbClr val="1483C8"/>
                </a:solidFill>
                <a:latin typeface="Open Sans Bold"/>
                <a:ea typeface="Open Sans Bold"/>
                <a:cs typeface="Open Sans Bold"/>
                <a:sym typeface="Open Sans Bold"/>
              </a:rPr>
              <a:t>自己回帰積分移動平均</a:t>
            </a:r>
          </a:p>
        </p:txBody>
      </p:sp>
      <p:sp>
        <p:nvSpPr>
          <p:cNvPr name="TextBox 18" id="18"/>
          <p:cNvSpPr txBox="true"/>
          <p:nvPr/>
        </p:nvSpPr>
        <p:spPr>
          <a:xfrm rot="0">
            <a:off x="9579356" y="741339"/>
            <a:ext cx="7641844" cy="464820"/>
          </a:xfrm>
          <a:prstGeom prst="rect">
            <a:avLst/>
          </a:prstGeom>
        </p:spPr>
        <p:txBody>
          <a:bodyPr anchor="t" rtlCol="false" tIns="0" lIns="0" bIns="0" rIns="0">
            <a:spAutoFit/>
          </a:bodyPr>
          <a:lstStyle/>
          <a:p>
            <a:pPr algn="l">
              <a:lnSpc>
                <a:spcPts val="3779"/>
              </a:lnSpc>
            </a:pPr>
            <a:r>
              <a:rPr lang="en-US" sz="2699" b="true">
                <a:solidFill>
                  <a:srgbClr val="FFFFFF"/>
                </a:solidFill>
                <a:latin typeface="Inter Bold"/>
                <a:ea typeface="Inter Bold"/>
                <a:cs typeface="Inter Bold"/>
                <a:sym typeface="Inter Bold"/>
              </a:rPr>
              <a:t>Time Series Forecasting</a:t>
            </a:r>
          </a:p>
        </p:txBody>
      </p:sp>
      <p:sp>
        <p:nvSpPr>
          <p:cNvPr name="TextBox 19" id="19"/>
          <p:cNvSpPr txBox="true"/>
          <p:nvPr/>
        </p:nvSpPr>
        <p:spPr>
          <a:xfrm rot="0">
            <a:off x="9579356" y="1397333"/>
            <a:ext cx="8295644" cy="2330450"/>
          </a:xfrm>
          <a:prstGeom prst="rect">
            <a:avLst/>
          </a:prstGeom>
        </p:spPr>
        <p:txBody>
          <a:bodyPr anchor="t" rtlCol="false" tIns="0" lIns="0" bIns="0" rIns="0">
            <a:spAutoFit/>
          </a:bodyPr>
          <a:lstStyle/>
          <a:p>
            <a:pPr algn="just">
              <a:lnSpc>
                <a:spcPts val="3100"/>
              </a:lnSpc>
            </a:pPr>
            <a:r>
              <a:rPr lang="en-US" sz="2000">
                <a:solidFill>
                  <a:srgbClr val="FFFFFF"/>
                </a:solidFill>
                <a:latin typeface="Open Sans"/>
                <a:ea typeface="Open Sans"/>
                <a:cs typeface="Open Sans"/>
                <a:sym typeface="Open Sans"/>
              </a:rPr>
              <a:t>ARIMA was employed to model and forecast oil temperature based on historical data. Its ability to handle non-stationary data through differencing (integrated part, I) made it a suitable initial choice for analyzing trends and seasonality in oil temperature over time.</a:t>
            </a:r>
          </a:p>
          <a:p>
            <a:pPr algn="just">
              <a:lnSpc>
                <a:spcPts val="3100"/>
              </a:lnSpc>
            </a:pPr>
          </a:p>
          <a:p>
            <a:pPr algn="just" marL="0" indent="0" lvl="0">
              <a:lnSpc>
                <a:spcPts val="3100"/>
              </a:lnSpc>
            </a:pPr>
          </a:p>
        </p:txBody>
      </p:sp>
      <p:sp>
        <p:nvSpPr>
          <p:cNvPr name="TextBox 20" id="20"/>
          <p:cNvSpPr txBox="true"/>
          <p:nvPr/>
        </p:nvSpPr>
        <p:spPr>
          <a:xfrm rot="0">
            <a:off x="9579356" y="3915277"/>
            <a:ext cx="7641844" cy="464820"/>
          </a:xfrm>
          <a:prstGeom prst="rect">
            <a:avLst/>
          </a:prstGeom>
        </p:spPr>
        <p:txBody>
          <a:bodyPr anchor="t" rtlCol="false" tIns="0" lIns="0" bIns="0" rIns="0">
            <a:spAutoFit/>
          </a:bodyPr>
          <a:lstStyle/>
          <a:p>
            <a:pPr algn="l">
              <a:lnSpc>
                <a:spcPts val="3779"/>
              </a:lnSpc>
            </a:pPr>
            <a:r>
              <a:rPr lang="en-US" sz="2699" b="true">
                <a:solidFill>
                  <a:srgbClr val="FFFFFF"/>
                </a:solidFill>
                <a:latin typeface="Inter Bold"/>
                <a:ea typeface="Inter Bold"/>
                <a:cs typeface="Inter Bold"/>
                <a:sym typeface="Inter Bold"/>
              </a:rPr>
              <a:t>Parameter Optimization</a:t>
            </a:r>
          </a:p>
        </p:txBody>
      </p:sp>
      <p:sp>
        <p:nvSpPr>
          <p:cNvPr name="TextBox 21" id="21"/>
          <p:cNvSpPr txBox="true"/>
          <p:nvPr/>
        </p:nvSpPr>
        <p:spPr>
          <a:xfrm rot="0">
            <a:off x="9579356" y="4656323"/>
            <a:ext cx="8295644" cy="1549400"/>
          </a:xfrm>
          <a:prstGeom prst="rect">
            <a:avLst/>
          </a:prstGeom>
        </p:spPr>
        <p:txBody>
          <a:bodyPr anchor="t" rtlCol="false" tIns="0" lIns="0" bIns="0" rIns="0">
            <a:spAutoFit/>
          </a:bodyPr>
          <a:lstStyle/>
          <a:p>
            <a:pPr algn="just" marL="0" indent="0" lvl="0">
              <a:lnSpc>
                <a:spcPts val="3100"/>
              </a:lnSpc>
            </a:pPr>
            <a:r>
              <a:rPr lang="en-US" sz="2000">
                <a:solidFill>
                  <a:srgbClr val="FFFFFF"/>
                </a:solidFill>
                <a:latin typeface="Open Sans"/>
                <a:ea typeface="Open Sans"/>
                <a:cs typeface="Open Sans"/>
                <a:sym typeface="Open Sans"/>
              </a:rPr>
              <a:t>The model was configured with parameters (p=5, d=1, q=0) to capture the auto-regressive components reflecting the influence of past values on future predictions. This setup aimed to optimize the balance between model complexity and forecasting accuracy.</a:t>
            </a:r>
          </a:p>
        </p:txBody>
      </p:sp>
      <p:sp>
        <p:nvSpPr>
          <p:cNvPr name="TextBox 22" id="22"/>
          <p:cNvSpPr txBox="true"/>
          <p:nvPr/>
        </p:nvSpPr>
        <p:spPr>
          <a:xfrm rot="0">
            <a:off x="9579356" y="7048474"/>
            <a:ext cx="7641844" cy="464820"/>
          </a:xfrm>
          <a:prstGeom prst="rect">
            <a:avLst/>
          </a:prstGeom>
        </p:spPr>
        <p:txBody>
          <a:bodyPr anchor="t" rtlCol="false" tIns="0" lIns="0" bIns="0" rIns="0">
            <a:spAutoFit/>
          </a:bodyPr>
          <a:lstStyle/>
          <a:p>
            <a:pPr algn="l">
              <a:lnSpc>
                <a:spcPts val="3779"/>
              </a:lnSpc>
            </a:pPr>
            <a:r>
              <a:rPr lang="en-US" sz="2699" b="true">
                <a:solidFill>
                  <a:srgbClr val="FFFFFF"/>
                </a:solidFill>
                <a:latin typeface="Inter Bold"/>
                <a:ea typeface="Inter Bold"/>
                <a:cs typeface="Inter Bold"/>
                <a:sym typeface="Inter Bold"/>
              </a:rPr>
              <a:t>Performance Evaluation</a:t>
            </a:r>
          </a:p>
        </p:txBody>
      </p:sp>
      <p:sp>
        <p:nvSpPr>
          <p:cNvPr name="TextBox 23" id="23"/>
          <p:cNvSpPr txBox="true"/>
          <p:nvPr/>
        </p:nvSpPr>
        <p:spPr>
          <a:xfrm rot="0">
            <a:off x="9579356" y="7663726"/>
            <a:ext cx="8295644" cy="1939925"/>
          </a:xfrm>
          <a:prstGeom prst="rect">
            <a:avLst/>
          </a:prstGeom>
        </p:spPr>
        <p:txBody>
          <a:bodyPr anchor="t" rtlCol="false" tIns="0" lIns="0" bIns="0" rIns="0">
            <a:spAutoFit/>
          </a:bodyPr>
          <a:lstStyle/>
          <a:p>
            <a:pPr algn="just" marL="0" indent="0" lvl="0">
              <a:lnSpc>
                <a:spcPts val="3100"/>
              </a:lnSpc>
            </a:pPr>
            <a:r>
              <a:rPr lang="en-US" sz="2000">
                <a:solidFill>
                  <a:srgbClr val="FFFFFF"/>
                </a:solidFill>
                <a:latin typeface="Open Sans"/>
                <a:ea typeface="Open Sans"/>
                <a:cs typeface="Open Sans"/>
                <a:sym typeface="Open Sans"/>
              </a:rPr>
              <a:t>The model's effectiveness was assessed by calculating the Mean Squared Error (MSE) between the predicted and actual temperatures. This metric provided a quantitative basis for evaluating ARIMA’s predictive power and highlighted areas where more sophisticated models might yield better results.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46850" y="0"/>
            <a:ext cx="9993019" cy="10417760"/>
            <a:chOff x="0" y="0"/>
            <a:chExt cx="2631906" cy="2743772"/>
          </a:xfrm>
        </p:grpSpPr>
        <p:sp>
          <p:nvSpPr>
            <p:cNvPr name="Freeform 3" id="3"/>
            <p:cNvSpPr/>
            <p:nvPr/>
          </p:nvSpPr>
          <p:spPr>
            <a:xfrm flipH="false" flipV="false" rot="0">
              <a:off x="0" y="0"/>
              <a:ext cx="2631906" cy="2743772"/>
            </a:xfrm>
            <a:custGeom>
              <a:avLst/>
              <a:gdLst/>
              <a:ahLst/>
              <a:cxnLst/>
              <a:rect r="r" b="b" t="t" l="l"/>
              <a:pathLst>
                <a:path h="2743772" w="2631906">
                  <a:moveTo>
                    <a:pt x="0" y="0"/>
                  </a:moveTo>
                  <a:lnTo>
                    <a:pt x="2631906" y="0"/>
                  </a:lnTo>
                  <a:lnTo>
                    <a:pt x="2631906" y="2743772"/>
                  </a:lnTo>
                  <a:lnTo>
                    <a:pt x="0" y="2743772"/>
                  </a:lnTo>
                  <a:close/>
                </a:path>
              </a:pathLst>
            </a:custGeom>
            <a:solidFill>
              <a:srgbClr val="1C3B66"/>
            </a:solidFill>
          </p:spPr>
        </p:sp>
        <p:sp>
          <p:nvSpPr>
            <p:cNvPr name="TextBox 4" id="4"/>
            <p:cNvSpPr txBox="true"/>
            <p:nvPr/>
          </p:nvSpPr>
          <p:spPr>
            <a:xfrm>
              <a:off x="0" y="-47625"/>
              <a:ext cx="2631906" cy="2791397"/>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839945" y="2324009"/>
            <a:ext cx="1858299"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9261825" y="679030"/>
            <a:ext cx="877649" cy="87764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8" id="8"/>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483C8"/>
                  </a:solidFill>
                  <a:latin typeface="Inter Bold"/>
                  <a:ea typeface="Inter Bold"/>
                  <a:cs typeface="Inter Bold"/>
                  <a:sym typeface="Inter Bold"/>
                </a:rPr>
                <a:t>01</a:t>
              </a:r>
            </a:p>
          </p:txBody>
        </p:sp>
      </p:grpSp>
      <p:grpSp>
        <p:nvGrpSpPr>
          <p:cNvPr name="Group 9" id="9"/>
          <p:cNvGrpSpPr/>
          <p:nvPr/>
        </p:nvGrpSpPr>
        <p:grpSpPr>
          <a:xfrm rot="0">
            <a:off x="9261825" y="3854873"/>
            <a:ext cx="877649" cy="87764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1" id="11"/>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483C8"/>
                  </a:solidFill>
                  <a:latin typeface="Inter Bold"/>
                  <a:ea typeface="Inter Bold"/>
                  <a:cs typeface="Inter Bold"/>
                  <a:sym typeface="Inter Bold"/>
                </a:rPr>
                <a:t>02</a:t>
              </a:r>
            </a:p>
          </p:txBody>
        </p:sp>
      </p:grpSp>
      <p:grpSp>
        <p:nvGrpSpPr>
          <p:cNvPr name="Group 12" id="12"/>
          <p:cNvGrpSpPr/>
          <p:nvPr/>
        </p:nvGrpSpPr>
        <p:grpSpPr>
          <a:xfrm rot="0">
            <a:off x="9261825" y="6862277"/>
            <a:ext cx="877649" cy="87764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4" id="14"/>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483C8"/>
                  </a:solidFill>
                  <a:latin typeface="Inter Bold"/>
                  <a:ea typeface="Inter Bold"/>
                  <a:cs typeface="Inter Bold"/>
                  <a:sym typeface="Inter Bold"/>
                </a:rPr>
                <a:t>03</a:t>
              </a:r>
            </a:p>
          </p:txBody>
        </p:sp>
      </p:grpSp>
      <p:sp>
        <p:nvSpPr>
          <p:cNvPr name="Freeform 15" id="15"/>
          <p:cNvSpPr/>
          <p:nvPr/>
        </p:nvSpPr>
        <p:spPr>
          <a:xfrm flipH="false" flipV="false" rot="0">
            <a:off x="0" y="2875271"/>
            <a:ext cx="9046850" cy="5100162"/>
          </a:xfrm>
          <a:custGeom>
            <a:avLst/>
            <a:gdLst/>
            <a:ahLst/>
            <a:cxnLst/>
            <a:rect r="r" b="b" t="t" l="l"/>
            <a:pathLst>
              <a:path h="5100162" w="9046850">
                <a:moveTo>
                  <a:pt x="0" y="0"/>
                </a:moveTo>
                <a:lnTo>
                  <a:pt x="9046850" y="0"/>
                </a:lnTo>
                <a:lnTo>
                  <a:pt x="9046850" y="5100162"/>
                </a:lnTo>
                <a:lnTo>
                  <a:pt x="0" y="5100162"/>
                </a:lnTo>
                <a:lnTo>
                  <a:pt x="0" y="0"/>
                </a:lnTo>
                <a:close/>
              </a:path>
            </a:pathLst>
          </a:custGeom>
          <a:blipFill>
            <a:blip r:embed="rId2"/>
            <a:stretch>
              <a:fillRect l="0" t="0" r="0" b="0"/>
            </a:stretch>
          </a:blipFill>
          <a:ln w="38100" cap="sq">
            <a:solidFill>
              <a:srgbClr val="000000"/>
            </a:solidFill>
            <a:prstDash val="solid"/>
            <a:miter/>
          </a:ln>
        </p:spPr>
      </p:sp>
      <p:sp>
        <p:nvSpPr>
          <p:cNvPr name="TextBox 16" id="16"/>
          <p:cNvSpPr txBox="true"/>
          <p:nvPr/>
        </p:nvSpPr>
        <p:spPr>
          <a:xfrm rot="0">
            <a:off x="839945" y="552744"/>
            <a:ext cx="6818840" cy="994410"/>
          </a:xfrm>
          <a:prstGeom prst="rect">
            <a:avLst/>
          </a:prstGeom>
        </p:spPr>
        <p:txBody>
          <a:bodyPr anchor="t" rtlCol="false" tIns="0" lIns="0" bIns="0" rIns="0">
            <a:spAutoFit/>
          </a:bodyPr>
          <a:lstStyle/>
          <a:p>
            <a:pPr algn="l">
              <a:lnSpc>
                <a:spcPts val="7560"/>
              </a:lnSpc>
            </a:pPr>
            <a:r>
              <a:rPr lang="en-US" sz="7200" b="true">
                <a:solidFill>
                  <a:srgbClr val="0E4385"/>
                </a:solidFill>
                <a:latin typeface="Inter Bold"/>
                <a:ea typeface="Inter Bold"/>
                <a:cs typeface="Inter Bold"/>
                <a:sym typeface="Inter Bold"/>
              </a:rPr>
              <a:t>GRU</a:t>
            </a:r>
          </a:p>
        </p:txBody>
      </p:sp>
      <p:sp>
        <p:nvSpPr>
          <p:cNvPr name="TextBox 17" id="17"/>
          <p:cNvSpPr txBox="true"/>
          <p:nvPr/>
        </p:nvSpPr>
        <p:spPr>
          <a:xfrm rot="0">
            <a:off x="839945" y="1518579"/>
            <a:ext cx="6818840" cy="396240"/>
          </a:xfrm>
          <a:prstGeom prst="rect">
            <a:avLst/>
          </a:prstGeom>
        </p:spPr>
        <p:txBody>
          <a:bodyPr anchor="t" rtlCol="false" tIns="0" lIns="0" bIns="0" rIns="0">
            <a:spAutoFit/>
          </a:bodyPr>
          <a:lstStyle/>
          <a:p>
            <a:pPr algn="l" marL="0" indent="0" lvl="0">
              <a:lnSpc>
                <a:spcPts val="3359"/>
              </a:lnSpc>
            </a:pPr>
            <a:r>
              <a:rPr lang="en-US" b="true" sz="2400" spc="177">
                <a:solidFill>
                  <a:srgbClr val="1483C8"/>
                </a:solidFill>
                <a:latin typeface="Open Sans Bold"/>
                <a:ea typeface="Open Sans Bold"/>
                <a:cs typeface="Open Sans Bold"/>
                <a:sym typeface="Open Sans Bold"/>
              </a:rPr>
              <a:t>ゲート付き再帰ユニット</a:t>
            </a:r>
          </a:p>
        </p:txBody>
      </p:sp>
      <p:sp>
        <p:nvSpPr>
          <p:cNvPr name="TextBox 18" id="18"/>
          <p:cNvSpPr txBox="true"/>
          <p:nvPr/>
        </p:nvSpPr>
        <p:spPr>
          <a:xfrm rot="0">
            <a:off x="10412950" y="653034"/>
            <a:ext cx="7641844" cy="464820"/>
          </a:xfrm>
          <a:prstGeom prst="rect">
            <a:avLst/>
          </a:prstGeom>
        </p:spPr>
        <p:txBody>
          <a:bodyPr anchor="t" rtlCol="false" tIns="0" lIns="0" bIns="0" rIns="0">
            <a:spAutoFit/>
          </a:bodyPr>
          <a:lstStyle/>
          <a:p>
            <a:pPr algn="l">
              <a:lnSpc>
                <a:spcPts val="3779"/>
              </a:lnSpc>
            </a:pPr>
            <a:r>
              <a:rPr lang="en-US" sz="2699" b="true">
                <a:solidFill>
                  <a:srgbClr val="FFFFFF"/>
                </a:solidFill>
                <a:latin typeface="Inter Bold"/>
                <a:ea typeface="Inter Bold"/>
                <a:cs typeface="Inter Bold"/>
                <a:sym typeface="Inter Bold"/>
              </a:rPr>
              <a:t>Efficient Sequence Learning</a:t>
            </a:r>
          </a:p>
        </p:txBody>
      </p:sp>
      <p:sp>
        <p:nvSpPr>
          <p:cNvPr name="TextBox 19" id="19"/>
          <p:cNvSpPr txBox="true"/>
          <p:nvPr/>
        </p:nvSpPr>
        <p:spPr>
          <a:xfrm rot="0">
            <a:off x="10412950" y="1278707"/>
            <a:ext cx="7462049" cy="1729739"/>
          </a:xfrm>
          <a:prstGeom prst="rect">
            <a:avLst/>
          </a:prstGeom>
        </p:spPr>
        <p:txBody>
          <a:bodyPr anchor="t" rtlCol="false" tIns="0" lIns="0" bIns="0" rIns="0">
            <a:spAutoFit/>
          </a:bodyPr>
          <a:lstStyle/>
          <a:p>
            <a:pPr algn="just" marL="0" indent="0" lvl="0">
              <a:lnSpc>
                <a:spcPts val="2790"/>
              </a:lnSpc>
            </a:pPr>
            <a:r>
              <a:rPr lang="en-US" sz="1800">
                <a:solidFill>
                  <a:srgbClr val="FFFFFF"/>
                </a:solidFill>
                <a:latin typeface="Open Sans"/>
                <a:ea typeface="Open Sans"/>
                <a:cs typeface="Open Sans"/>
                <a:sym typeface="Open Sans"/>
              </a:rPr>
              <a:t>The GRU (Gated Recurrent Unit) model was selected for its efficiency in handling sequences with fewer parameters than LSTM, making it ideal for modeling the oil temperature time series. Its architecture allows it to effectively capture both short-term and long-term dependencies within the dataset.</a:t>
            </a:r>
          </a:p>
        </p:txBody>
      </p:sp>
      <p:sp>
        <p:nvSpPr>
          <p:cNvPr name="TextBox 20" id="20"/>
          <p:cNvSpPr txBox="true"/>
          <p:nvPr/>
        </p:nvSpPr>
        <p:spPr>
          <a:xfrm rot="0">
            <a:off x="10412950" y="3894906"/>
            <a:ext cx="7641844" cy="464820"/>
          </a:xfrm>
          <a:prstGeom prst="rect">
            <a:avLst/>
          </a:prstGeom>
        </p:spPr>
        <p:txBody>
          <a:bodyPr anchor="t" rtlCol="false" tIns="0" lIns="0" bIns="0" rIns="0">
            <a:spAutoFit/>
          </a:bodyPr>
          <a:lstStyle/>
          <a:p>
            <a:pPr algn="l">
              <a:lnSpc>
                <a:spcPts val="3779"/>
              </a:lnSpc>
            </a:pPr>
            <a:r>
              <a:rPr lang="en-US" sz="2699" b="true">
                <a:solidFill>
                  <a:srgbClr val="FFFFFF"/>
                </a:solidFill>
                <a:latin typeface="Inter Bold"/>
                <a:ea typeface="Inter Bold"/>
                <a:cs typeface="Inter Bold"/>
                <a:sym typeface="Inter Bold"/>
              </a:rPr>
              <a:t>Model Configuration</a:t>
            </a:r>
          </a:p>
        </p:txBody>
      </p:sp>
      <p:sp>
        <p:nvSpPr>
          <p:cNvPr name="TextBox 21" id="21"/>
          <p:cNvSpPr txBox="true"/>
          <p:nvPr/>
        </p:nvSpPr>
        <p:spPr>
          <a:xfrm rot="0">
            <a:off x="10412950" y="4521651"/>
            <a:ext cx="7462049" cy="1729739"/>
          </a:xfrm>
          <a:prstGeom prst="rect">
            <a:avLst/>
          </a:prstGeom>
        </p:spPr>
        <p:txBody>
          <a:bodyPr anchor="t" rtlCol="false" tIns="0" lIns="0" bIns="0" rIns="0">
            <a:spAutoFit/>
          </a:bodyPr>
          <a:lstStyle/>
          <a:p>
            <a:pPr algn="just" marL="0" indent="0" lvl="0">
              <a:lnSpc>
                <a:spcPts val="2790"/>
              </a:lnSpc>
            </a:pPr>
            <a:r>
              <a:rPr lang="en-US" sz="1800">
                <a:solidFill>
                  <a:srgbClr val="FFFFFF"/>
                </a:solidFill>
                <a:latin typeface="Open Sans"/>
                <a:ea typeface="Open Sans"/>
                <a:cs typeface="Open Sans"/>
                <a:sym typeface="Open Sans"/>
              </a:rPr>
              <a:t>The GRU network was designed with multiple layers to deepen the learning capacity, interspersed with dropout layers to mitigate the risk of overfitting. This setup was crucial for learning the complex patterns in temperature changes influenced by operational and environmental factors.</a:t>
            </a:r>
          </a:p>
        </p:txBody>
      </p:sp>
      <p:sp>
        <p:nvSpPr>
          <p:cNvPr name="TextBox 22" id="22"/>
          <p:cNvSpPr txBox="true"/>
          <p:nvPr/>
        </p:nvSpPr>
        <p:spPr>
          <a:xfrm rot="0">
            <a:off x="10412950" y="6836281"/>
            <a:ext cx="7641844" cy="464820"/>
          </a:xfrm>
          <a:prstGeom prst="rect">
            <a:avLst/>
          </a:prstGeom>
        </p:spPr>
        <p:txBody>
          <a:bodyPr anchor="t" rtlCol="false" tIns="0" lIns="0" bIns="0" rIns="0">
            <a:spAutoFit/>
          </a:bodyPr>
          <a:lstStyle/>
          <a:p>
            <a:pPr algn="l">
              <a:lnSpc>
                <a:spcPts val="3779"/>
              </a:lnSpc>
            </a:pPr>
            <a:r>
              <a:rPr lang="en-US" sz="2699" b="true">
                <a:solidFill>
                  <a:srgbClr val="FFFFFF"/>
                </a:solidFill>
                <a:latin typeface="Inter Bold"/>
                <a:ea typeface="Inter Bold"/>
                <a:cs typeface="Inter Bold"/>
                <a:sym typeface="Inter Bold"/>
              </a:rPr>
              <a:t>Predictive Performance</a:t>
            </a:r>
          </a:p>
        </p:txBody>
      </p:sp>
      <p:sp>
        <p:nvSpPr>
          <p:cNvPr name="TextBox 23" id="23"/>
          <p:cNvSpPr txBox="true"/>
          <p:nvPr/>
        </p:nvSpPr>
        <p:spPr>
          <a:xfrm rot="0">
            <a:off x="10412950" y="7457311"/>
            <a:ext cx="7103852" cy="2638669"/>
          </a:xfrm>
          <a:prstGeom prst="rect">
            <a:avLst/>
          </a:prstGeom>
        </p:spPr>
        <p:txBody>
          <a:bodyPr anchor="t" rtlCol="false" tIns="0" lIns="0" bIns="0" rIns="0">
            <a:spAutoFit/>
          </a:bodyPr>
          <a:lstStyle/>
          <a:p>
            <a:pPr algn="just" marL="0" indent="0" lvl="0">
              <a:lnSpc>
                <a:spcPts val="2648"/>
              </a:lnSpc>
            </a:pPr>
            <a:r>
              <a:rPr lang="en-US" sz="1708">
                <a:solidFill>
                  <a:srgbClr val="FFFFFF"/>
                </a:solidFill>
                <a:latin typeface="Open Sans"/>
                <a:ea typeface="Open Sans"/>
                <a:cs typeface="Open Sans"/>
                <a:sym typeface="Open Sans"/>
              </a:rPr>
              <a:t>The model was trained and validated using a split dataset to ensure it generalizes well on unseen data. Its performance was primarily evaluated using the Root Mean Squared Error (RMSE), which highlighted its superior capability in forecasting oil temperatures accurately compared to other models like ARIMA and LSTM. </a:t>
            </a:r>
            <a:r>
              <a:rPr lang="en-US" b="true" sz="1708">
                <a:solidFill>
                  <a:srgbClr val="FFFFFF"/>
                </a:solidFill>
                <a:latin typeface="Open Sans Bold"/>
                <a:ea typeface="Open Sans Bold"/>
                <a:cs typeface="Open Sans Bold"/>
                <a:sym typeface="Open Sans Bold"/>
              </a:rPr>
              <a:t>We achieved an outstanding performance of RMSE value of 0.804, while we can see that the graph plot shows that the actual and predicted plots are very much near.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945152"/>
            <a:chOff x="0" y="0"/>
            <a:chExt cx="4816593" cy="775678"/>
          </a:xfrm>
        </p:grpSpPr>
        <p:sp>
          <p:nvSpPr>
            <p:cNvPr name="Freeform 3" id="3"/>
            <p:cNvSpPr/>
            <p:nvPr/>
          </p:nvSpPr>
          <p:spPr>
            <a:xfrm flipH="false" flipV="false" rot="0">
              <a:off x="0" y="0"/>
              <a:ext cx="4816592" cy="775678"/>
            </a:xfrm>
            <a:custGeom>
              <a:avLst/>
              <a:gdLst/>
              <a:ahLst/>
              <a:cxnLst/>
              <a:rect r="r" b="b" t="t" l="l"/>
              <a:pathLst>
                <a:path h="775678" w="4816592">
                  <a:moveTo>
                    <a:pt x="0" y="0"/>
                  </a:moveTo>
                  <a:lnTo>
                    <a:pt x="4816592" y="0"/>
                  </a:lnTo>
                  <a:lnTo>
                    <a:pt x="4816592" y="775678"/>
                  </a:lnTo>
                  <a:lnTo>
                    <a:pt x="0" y="775678"/>
                  </a:lnTo>
                  <a:close/>
                </a:path>
              </a:pathLst>
            </a:custGeom>
            <a:solidFill>
              <a:srgbClr val="1C3B66"/>
            </a:solidFill>
          </p:spPr>
        </p:sp>
        <p:sp>
          <p:nvSpPr>
            <p:cNvPr name="TextBox 4" id="4"/>
            <p:cNvSpPr txBox="true"/>
            <p:nvPr/>
          </p:nvSpPr>
          <p:spPr>
            <a:xfrm>
              <a:off x="0" y="-47625"/>
              <a:ext cx="4816593" cy="823303"/>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820895" y="4593574"/>
            <a:ext cx="7540682" cy="1880236"/>
          </a:xfrm>
          <a:prstGeom prst="rect">
            <a:avLst/>
          </a:prstGeom>
        </p:spPr>
        <p:txBody>
          <a:bodyPr anchor="t" rtlCol="false" tIns="0" lIns="0" bIns="0" rIns="0">
            <a:spAutoFit/>
          </a:bodyPr>
          <a:lstStyle/>
          <a:p>
            <a:pPr algn="l">
              <a:lnSpc>
                <a:spcPts val="4935"/>
              </a:lnSpc>
            </a:pPr>
            <a:r>
              <a:rPr lang="en-US" sz="4700" b="true">
                <a:solidFill>
                  <a:srgbClr val="1483C8"/>
                </a:solidFill>
                <a:latin typeface="Inter Bold"/>
                <a:ea typeface="Inter Bold"/>
                <a:cs typeface="Inter Bold"/>
                <a:sym typeface="Inter Bold"/>
              </a:rPr>
              <a:t>COMPARATIVE ANALYSIS ACROSS MODELS</a:t>
            </a:r>
          </a:p>
        </p:txBody>
      </p:sp>
      <p:grpSp>
        <p:nvGrpSpPr>
          <p:cNvPr name="Group 6" id="6"/>
          <p:cNvGrpSpPr/>
          <p:nvPr/>
        </p:nvGrpSpPr>
        <p:grpSpPr>
          <a:xfrm rot="0">
            <a:off x="15745226" y="-1332365"/>
            <a:ext cx="3803190" cy="38031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849470" y="752128"/>
            <a:ext cx="16589060" cy="3437392"/>
            <a:chOff x="0" y="0"/>
            <a:chExt cx="22118747" cy="4583190"/>
          </a:xfrm>
        </p:grpSpPr>
        <p:pic>
          <p:nvPicPr>
            <p:cNvPr name="Picture 10" id="10"/>
            <p:cNvPicPr>
              <a:picLocks noChangeAspect="true"/>
            </p:cNvPicPr>
            <p:nvPr/>
          </p:nvPicPr>
          <p:blipFill>
            <a:blip r:embed="rId2"/>
            <a:srcRect l="0" t="43919" r="0" b="21034"/>
            <a:stretch>
              <a:fillRect/>
            </a:stretch>
          </p:blipFill>
          <p:spPr>
            <a:xfrm flipH="false" flipV="false">
              <a:off x="0" y="0"/>
              <a:ext cx="22118747" cy="4583190"/>
            </a:xfrm>
            <a:prstGeom prst="rect">
              <a:avLst/>
            </a:prstGeom>
          </p:spPr>
        </p:pic>
      </p:grpSp>
      <p:sp>
        <p:nvSpPr>
          <p:cNvPr name="TextBox 11" id="11"/>
          <p:cNvSpPr txBox="true"/>
          <p:nvPr/>
        </p:nvSpPr>
        <p:spPr>
          <a:xfrm rot="0">
            <a:off x="849470" y="6683360"/>
            <a:ext cx="15837908" cy="1477645"/>
          </a:xfrm>
          <a:prstGeom prst="rect">
            <a:avLst/>
          </a:prstGeom>
        </p:spPr>
        <p:txBody>
          <a:bodyPr anchor="t" rtlCol="false" tIns="0" lIns="0" bIns="0" rIns="0">
            <a:spAutoFit/>
          </a:bodyPr>
          <a:lstStyle/>
          <a:p>
            <a:pPr algn="just" marL="0" indent="0" lvl="0">
              <a:lnSpc>
                <a:spcPts val="4025"/>
              </a:lnSpc>
            </a:pPr>
            <a:r>
              <a:rPr lang="en-US" sz="2300">
                <a:solidFill>
                  <a:srgbClr val="1483C8"/>
                </a:solidFill>
                <a:latin typeface="Open Sans"/>
                <a:ea typeface="Open Sans"/>
                <a:cs typeface="Open Sans"/>
                <a:sym typeface="Open Sans"/>
              </a:rPr>
              <a:t>The evaluation indicators </a:t>
            </a:r>
            <a:r>
              <a:rPr lang="en-US" b="true" sz="2300">
                <a:solidFill>
                  <a:srgbClr val="1483C8"/>
                </a:solidFill>
                <a:latin typeface="Open Sans Bold"/>
                <a:ea typeface="Open Sans Bold"/>
                <a:cs typeface="Open Sans Bold"/>
                <a:sym typeface="Open Sans Bold"/>
              </a:rPr>
              <a:t>revealed that the GRU model achieved the lowest RMSE, indicating superior predictive accuracy compared to ARIMA, LSTM, and other tested models. </a:t>
            </a:r>
            <a:r>
              <a:rPr lang="en-US" sz="2300">
                <a:solidFill>
                  <a:srgbClr val="1483C8"/>
                </a:solidFill>
                <a:latin typeface="Open Sans"/>
                <a:ea typeface="Open Sans"/>
                <a:cs typeface="Open Sans"/>
                <a:sym typeface="Open Sans"/>
              </a:rPr>
              <a:t>This comparative analysis was instrumental in selecting the most effective model for deployment in stock price forecasting.</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2945152"/>
            <a:chOff x="0" y="0"/>
            <a:chExt cx="4816593" cy="775678"/>
          </a:xfrm>
        </p:grpSpPr>
        <p:sp>
          <p:nvSpPr>
            <p:cNvPr name="Freeform 3" id="3"/>
            <p:cNvSpPr/>
            <p:nvPr/>
          </p:nvSpPr>
          <p:spPr>
            <a:xfrm flipH="false" flipV="false" rot="0">
              <a:off x="0" y="0"/>
              <a:ext cx="4816592" cy="775678"/>
            </a:xfrm>
            <a:custGeom>
              <a:avLst/>
              <a:gdLst/>
              <a:ahLst/>
              <a:cxnLst/>
              <a:rect r="r" b="b" t="t" l="l"/>
              <a:pathLst>
                <a:path h="775678" w="4816592">
                  <a:moveTo>
                    <a:pt x="0" y="0"/>
                  </a:moveTo>
                  <a:lnTo>
                    <a:pt x="4816592" y="0"/>
                  </a:lnTo>
                  <a:lnTo>
                    <a:pt x="4816592" y="775678"/>
                  </a:lnTo>
                  <a:lnTo>
                    <a:pt x="0" y="775678"/>
                  </a:lnTo>
                  <a:close/>
                </a:path>
              </a:pathLst>
            </a:custGeom>
            <a:solidFill>
              <a:srgbClr val="1C3B66"/>
            </a:solidFill>
          </p:spPr>
        </p:sp>
        <p:sp>
          <p:nvSpPr>
            <p:cNvPr name="TextBox 4" id="4"/>
            <p:cNvSpPr txBox="true"/>
            <p:nvPr/>
          </p:nvSpPr>
          <p:spPr>
            <a:xfrm>
              <a:off x="0" y="-47625"/>
              <a:ext cx="4816593" cy="823303"/>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412270" y="951346"/>
            <a:ext cx="13294118" cy="916305"/>
          </a:xfrm>
          <a:prstGeom prst="rect">
            <a:avLst/>
          </a:prstGeom>
        </p:spPr>
        <p:txBody>
          <a:bodyPr anchor="t" rtlCol="false" tIns="0" lIns="0" bIns="0" rIns="0">
            <a:spAutoFit/>
          </a:bodyPr>
          <a:lstStyle/>
          <a:p>
            <a:pPr algn="l">
              <a:lnSpc>
                <a:spcPts val="6930"/>
              </a:lnSpc>
            </a:pPr>
            <a:r>
              <a:rPr lang="en-US" sz="6600" b="true">
                <a:solidFill>
                  <a:srgbClr val="FFFFFF"/>
                </a:solidFill>
                <a:latin typeface="Inter Bold"/>
                <a:ea typeface="Inter Bold"/>
                <a:cs typeface="Inter Bold"/>
                <a:sym typeface="Inter Bold"/>
              </a:rPr>
              <a:t>SUMMARY</a:t>
            </a:r>
          </a:p>
        </p:txBody>
      </p:sp>
      <p:grpSp>
        <p:nvGrpSpPr>
          <p:cNvPr name="Group 6" id="6"/>
          <p:cNvGrpSpPr/>
          <p:nvPr/>
        </p:nvGrpSpPr>
        <p:grpSpPr>
          <a:xfrm rot="0">
            <a:off x="15745226" y="-1332365"/>
            <a:ext cx="3803190" cy="38031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9" id="9"/>
          <p:cNvSpPr txBox="true"/>
          <p:nvPr/>
        </p:nvSpPr>
        <p:spPr>
          <a:xfrm rot="0">
            <a:off x="592065" y="3316770"/>
            <a:ext cx="17054755" cy="5516245"/>
          </a:xfrm>
          <a:prstGeom prst="rect">
            <a:avLst/>
          </a:prstGeom>
        </p:spPr>
        <p:txBody>
          <a:bodyPr anchor="t" rtlCol="false" tIns="0" lIns="0" bIns="0" rIns="0">
            <a:spAutoFit/>
          </a:bodyPr>
          <a:lstStyle/>
          <a:p>
            <a:pPr algn="just" marL="496571" indent="-248285" lvl="1">
              <a:lnSpc>
                <a:spcPts val="4025"/>
              </a:lnSpc>
              <a:buFont typeface="Arial"/>
              <a:buChar char="•"/>
            </a:pPr>
            <a:r>
              <a:rPr lang="en-US" sz="2300">
                <a:solidFill>
                  <a:srgbClr val="004AAD"/>
                </a:solidFill>
                <a:latin typeface="Open Sans"/>
                <a:ea typeface="Open Sans"/>
                <a:cs typeface="Open Sans"/>
                <a:sym typeface="Open Sans"/>
              </a:rPr>
              <a:t>In conclusion, the project successfully demonstrated the </a:t>
            </a:r>
            <a:r>
              <a:rPr lang="en-US" b="true" sz="2300">
                <a:solidFill>
                  <a:srgbClr val="004AAD"/>
                </a:solidFill>
                <a:latin typeface="Open Sans Bold"/>
                <a:ea typeface="Open Sans Bold"/>
                <a:cs typeface="Open Sans Bold"/>
                <a:sym typeface="Open Sans Bold"/>
              </a:rPr>
              <a:t>efficacy of using GRU networks for predicting oil temperature in power transformers, outperforming traditional models like ARIMA</a:t>
            </a:r>
            <a:r>
              <a:rPr lang="en-US" sz="2300">
                <a:solidFill>
                  <a:srgbClr val="004AAD"/>
                </a:solidFill>
                <a:latin typeface="Open Sans"/>
                <a:ea typeface="Open Sans"/>
                <a:cs typeface="Open Sans"/>
                <a:sym typeface="Open Sans"/>
              </a:rPr>
              <a:t>. Through rigorous exploratory data analysis and advanced feature engineering, including time-based and lagged features, the GRU model adeptly captured the complex dynamics of the dataset. </a:t>
            </a:r>
          </a:p>
          <a:p>
            <a:pPr algn="just" marL="496571" indent="-248285" lvl="1">
              <a:lnSpc>
                <a:spcPts val="4025"/>
              </a:lnSpc>
              <a:buFont typeface="Arial"/>
              <a:buChar char="•"/>
            </a:pPr>
            <a:r>
              <a:rPr lang="en-US" sz="2300">
                <a:solidFill>
                  <a:srgbClr val="004AAD"/>
                </a:solidFill>
                <a:latin typeface="Open Sans"/>
                <a:ea typeface="Open Sans"/>
                <a:cs typeface="Open Sans"/>
                <a:sym typeface="Open Sans"/>
              </a:rPr>
              <a:t>This resulted in </a:t>
            </a:r>
            <a:r>
              <a:rPr lang="en-US" b="true" sz="2300">
                <a:solidFill>
                  <a:srgbClr val="004AAD"/>
                </a:solidFill>
                <a:latin typeface="Open Sans Bold"/>
                <a:ea typeface="Open Sans Bold"/>
                <a:cs typeface="Open Sans Bold"/>
                <a:sym typeface="Open Sans Bold"/>
              </a:rPr>
              <a:t>significantly improved forecast accuracy</a:t>
            </a:r>
            <a:r>
              <a:rPr lang="en-US" sz="2300">
                <a:solidFill>
                  <a:srgbClr val="004AAD"/>
                </a:solidFill>
                <a:latin typeface="Open Sans"/>
                <a:ea typeface="Open Sans"/>
                <a:cs typeface="Open Sans"/>
                <a:sym typeface="Open Sans"/>
              </a:rPr>
              <a:t>, as evidenced by lower RMSE scores compared to other tested models. The implementation of this model marks a significant advancement in predictive maintenance strategies, enabling utility companies to optimize operations, minimize downtime, and extend the operational lifespan of critical equipment. Looking forward, we aim to enhance the model's accuracy further by integrating additional environmental and operational parameters and deploying it in real-time settings to fully leverage its predictive capabilities. </a:t>
            </a:r>
          </a:p>
          <a:p>
            <a:pPr algn="just" marL="496571" indent="-248285" lvl="1">
              <a:lnSpc>
                <a:spcPts val="4025"/>
              </a:lnSpc>
              <a:buFont typeface="Arial"/>
              <a:buChar char="•"/>
            </a:pPr>
            <a:r>
              <a:rPr lang="en-US" sz="2300">
                <a:solidFill>
                  <a:srgbClr val="004AAD"/>
                </a:solidFill>
                <a:latin typeface="Open Sans"/>
                <a:ea typeface="Open Sans"/>
                <a:cs typeface="Open Sans"/>
                <a:sym typeface="Open Sans"/>
              </a:rPr>
              <a:t>This work not only underscores the potential of machine learning in industrial applications but also sets a new standard for maintenance protocols within the energy sector.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74658" y="8563446"/>
            <a:ext cx="16138684" cy="0"/>
          </a:xfrm>
          <a:prstGeom prst="line">
            <a:avLst/>
          </a:prstGeom>
          <a:ln cap="flat" w="38100">
            <a:solidFill>
              <a:srgbClr val="1C3B66"/>
            </a:solidFill>
            <a:prstDash val="solid"/>
            <a:headEnd type="none" len="sm" w="sm"/>
            <a:tailEnd type="none" len="sm" w="sm"/>
          </a:ln>
        </p:spPr>
      </p:sp>
      <p:grpSp>
        <p:nvGrpSpPr>
          <p:cNvPr name="Group 3" id="3"/>
          <p:cNvGrpSpPr/>
          <p:nvPr/>
        </p:nvGrpSpPr>
        <p:grpSpPr>
          <a:xfrm rot="0">
            <a:off x="10785978" y="1231643"/>
            <a:ext cx="4758515" cy="475851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6" id="6"/>
          <p:cNvGrpSpPr/>
          <p:nvPr/>
        </p:nvGrpSpPr>
        <p:grpSpPr>
          <a:xfrm rot="0">
            <a:off x="1074658" y="5553371"/>
            <a:ext cx="447675" cy="44767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3B66"/>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5972039" y="656036"/>
            <a:ext cx="1241303" cy="575606"/>
            <a:chOff x="0" y="0"/>
            <a:chExt cx="326928" cy="151600"/>
          </a:xfrm>
        </p:grpSpPr>
        <p:sp>
          <p:nvSpPr>
            <p:cNvPr name="Freeform 10" id="10"/>
            <p:cNvSpPr/>
            <p:nvPr/>
          </p:nvSpPr>
          <p:spPr>
            <a:xfrm flipH="false" flipV="false" rot="0">
              <a:off x="0" y="0"/>
              <a:ext cx="326928" cy="151600"/>
            </a:xfrm>
            <a:custGeom>
              <a:avLst/>
              <a:gdLst/>
              <a:ahLst/>
              <a:cxnLst/>
              <a:rect r="r" b="b" t="t" l="l"/>
              <a:pathLst>
                <a:path h="151600" w="326928">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C3B66"/>
            </a:solidFill>
          </p:spPr>
        </p:sp>
        <p:sp>
          <p:nvSpPr>
            <p:cNvPr name="TextBox 11" id="11"/>
            <p:cNvSpPr txBox="true"/>
            <p:nvPr/>
          </p:nvSpPr>
          <p:spPr>
            <a:xfrm>
              <a:off x="0" y="-47625"/>
              <a:ext cx="326928" cy="1992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981075" y="2874521"/>
            <a:ext cx="14166687" cy="2678850"/>
          </a:xfrm>
          <a:prstGeom prst="rect">
            <a:avLst/>
          </a:prstGeom>
        </p:spPr>
        <p:txBody>
          <a:bodyPr anchor="t" rtlCol="false" tIns="0" lIns="0" bIns="0" rIns="0">
            <a:spAutoFit/>
          </a:bodyPr>
          <a:lstStyle/>
          <a:p>
            <a:pPr algn="l">
              <a:lnSpc>
                <a:spcPts val="21873"/>
              </a:lnSpc>
            </a:pPr>
            <a:r>
              <a:rPr lang="en-US" sz="15624" b="true">
                <a:solidFill>
                  <a:srgbClr val="1483C8"/>
                </a:solidFill>
                <a:latin typeface="Inter Bold"/>
                <a:ea typeface="Inter Bold"/>
                <a:cs typeface="Inter Bold"/>
                <a:sym typeface="Inter Bold"/>
              </a:rPr>
              <a:t>THANK YOU</a:t>
            </a:r>
          </a:p>
        </p:txBody>
      </p:sp>
      <p:sp>
        <p:nvSpPr>
          <p:cNvPr name="TextBox 14" id="14"/>
          <p:cNvSpPr txBox="true"/>
          <p:nvPr/>
        </p:nvSpPr>
        <p:spPr>
          <a:xfrm rot="0">
            <a:off x="1690843" y="5507968"/>
            <a:ext cx="8069342" cy="481330"/>
          </a:xfrm>
          <a:prstGeom prst="rect">
            <a:avLst/>
          </a:prstGeom>
        </p:spPr>
        <p:txBody>
          <a:bodyPr anchor="t" rtlCol="false" tIns="0" lIns="0" bIns="0" rIns="0">
            <a:spAutoFit/>
          </a:bodyPr>
          <a:lstStyle/>
          <a:p>
            <a:pPr algn="l" marL="0" indent="0" lvl="0">
              <a:lnSpc>
                <a:spcPts val="3919"/>
              </a:lnSpc>
            </a:pPr>
            <a:r>
              <a:rPr lang="en-US" b="true" sz="2799" spc="207">
                <a:solidFill>
                  <a:srgbClr val="1483C8"/>
                </a:solidFill>
                <a:latin typeface="Open Sans Semi-Bold"/>
                <a:ea typeface="Open Sans Semi-Bold"/>
                <a:cs typeface="Open Sans Semi-Bold"/>
                <a:sym typeface="Open Sans Semi-Bold"/>
              </a:rPr>
              <a:t>ありがとう</a:t>
            </a:r>
          </a:p>
        </p:txBody>
      </p:sp>
      <p:sp>
        <p:nvSpPr>
          <p:cNvPr name="Freeform 15" id="15"/>
          <p:cNvSpPr/>
          <p:nvPr/>
        </p:nvSpPr>
        <p:spPr>
          <a:xfrm flipH="false" flipV="false" rot="0">
            <a:off x="1028700" y="1093910"/>
            <a:ext cx="1654437" cy="723816"/>
          </a:xfrm>
          <a:custGeom>
            <a:avLst/>
            <a:gdLst/>
            <a:ahLst/>
            <a:cxnLst/>
            <a:rect r="r" b="b" t="t" l="l"/>
            <a:pathLst>
              <a:path h="723816" w="1654437">
                <a:moveTo>
                  <a:pt x="0" y="0"/>
                </a:moveTo>
                <a:lnTo>
                  <a:pt x="1654437" y="0"/>
                </a:lnTo>
                <a:lnTo>
                  <a:pt x="1654437" y="723817"/>
                </a:lnTo>
                <a:lnTo>
                  <a:pt x="0" y="723817"/>
                </a:lnTo>
                <a:lnTo>
                  <a:pt x="0" y="0"/>
                </a:lnTo>
                <a:close/>
              </a:path>
            </a:pathLst>
          </a:custGeom>
          <a:blipFill>
            <a:blip r:embed="rId4"/>
            <a:stretch>
              <a:fillRect l="0" t="0" r="0" b="0"/>
            </a:stretch>
          </a:blipFill>
        </p:spPr>
      </p:sp>
      <p:grpSp>
        <p:nvGrpSpPr>
          <p:cNvPr name="Group 16" id="16"/>
          <p:cNvGrpSpPr/>
          <p:nvPr/>
        </p:nvGrpSpPr>
        <p:grpSpPr>
          <a:xfrm rot="0">
            <a:off x="-1402759" y="6802807"/>
            <a:ext cx="5402508" cy="540250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9" id="19"/>
          <p:cNvSpPr txBox="true"/>
          <p:nvPr/>
        </p:nvSpPr>
        <p:spPr>
          <a:xfrm rot="0">
            <a:off x="1028700" y="8881603"/>
            <a:ext cx="1214504" cy="605155"/>
          </a:xfrm>
          <a:prstGeom prst="rect">
            <a:avLst/>
          </a:prstGeom>
        </p:spPr>
        <p:txBody>
          <a:bodyPr anchor="t" rtlCol="false" tIns="0" lIns="0" bIns="0" rIns="0">
            <a:spAutoFit/>
          </a:bodyPr>
          <a:lstStyle/>
          <a:p>
            <a:pPr algn="just" marL="0" indent="0" lvl="0">
              <a:lnSpc>
                <a:spcPts val="2479"/>
              </a:lnSpc>
            </a:pPr>
            <a:r>
              <a:rPr lang="en-US" b="true" sz="1599">
                <a:solidFill>
                  <a:srgbClr val="0E4385"/>
                </a:solidFill>
                <a:latin typeface="Open Sans Bold"/>
                <a:ea typeface="Open Sans Bold"/>
                <a:cs typeface="Open Sans Bold"/>
                <a:sym typeface="Open Sans Bold"/>
              </a:rPr>
              <a:t>AI Engineer Assignment</a:t>
            </a:r>
          </a:p>
        </p:txBody>
      </p:sp>
      <p:sp>
        <p:nvSpPr>
          <p:cNvPr name="TextBox 20" id="20"/>
          <p:cNvSpPr txBox="true"/>
          <p:nvPr/>
        </p:nvSpPr>
        <p:spPr>
          <a:xfrm rot="0">
            <a:off x="3575225" y="9213231"/>
            <a:ext cx="3271647" cy="605155"/>
          </a:xfrm>
          <a:prstGeom prst="rect">
            <a:avLst/>
          </a:prstGeom>
        </p:spPr>
        <p:txBody>
          <a:bodyPr anchor="t" rtlCol="false" tIns="0" lIns="0" bIns="0" rIns="0">
            <a:spAutoFit/>
          </a:bodyPr>
          <a:lstStyle/>
          <a:p>
            <a:pPr algn="just" marL="0" indent="0" lvl="0">
              <a:lnSpc>
                <a:spcPts val="2479"/>
              </a:lnSpc>
            </a:pPr>
            <a:r>
              <a:rPr lang="en-US" b="true" sz="1599">
                <a:solidFill>
                  <a:srgbClr val="1483C8"/>
                </a:solidFill>
                <a:latin typeface="Open Sans Medium"/>
                <a:ea typeface="Open Sans Medium"/>
                <a:cs typeface="Open Sans Medium"/>
                <a:sym typeface="Open Sans Medium"/>
              </a:rPr>
              <a:t>Department of Computer Science and Engineering, IIT Jodhpur</a:t>
            </a:r>
          </a:p>
        </p:txBody>
      </p:sp>
      <p:sp>
        <p:nvSpPr>
          <p:cNvPr name="TextBox 21" id="21"/>
          <p:cNvSpPr txBox="true"/>
          <p:nvPr/>
        </p:nvSpPr>
        <p:spPr>
          <a:xfrm rot="0">
            <a:off x="3575225" y="8881603"/>
            <a:ext cx="3574971" cy="290830"/>
          </a:xfrm>
          <a:prstGeom prst="rect">
            <a:avLst/>
          </a:prstGeom>
        </p:spPr>
        <p:txBody>
          <a:bodyPr anchor="t" rtlCol="false" tIns="0" lIns="0" bIns="0" rIns="0">
            <a:spAutoFit/>
          </a:bodyPr>
          <a:lstStyle/>
          <a:p>
            <a:pPr algn="just" marL="0" indent="0" lvl="0">
              <a:lnSpc>
                <a:spcPts val="2479"/>
              </a:lnSpc>
            </a:pPr>
            <a:r>
              <a:rPr lang="en-US" b="true" sz="1599">
                <a:solidFill>
                  <a:srgbClr val="0E4385"/>
                </a:solidFill>
                <a:latin typeface="Open Sans Bold"/>
                <a:ea typeface="Open Sans Bold"/>
                <a:cs typeface="Open Sans Bold"/>
                <a:sym typeface="Open Sans Bold"/>
              </a:rPr>
              <a:t>Shashank Shekhar Asthana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99334" y="4347687"/>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1923084" y="0"/>
            <a:ext cx="6308483" cy="10287000"/>
            <a:chOff x="0" y="0"/>
            <a:chExt cx="1661493" cy="2709333"/>
          </a:xfrm>
        </p:grpSpPr>
        <p:sp>
          <p:nvSpPr>
            <p:cNvPr name="Freeform 6" id="6"/>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C3B66"/>
            </a:solidFill>
          </p:spPr>
        </p:sp>
        <p:sp>
          <p:nvSpPr>
            <p:cNvPr name="TextBox 7" id="7"/>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4598501" y="4859610"/>
            <a:ext cx="2660799" cy="266079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9144000" y="207216"/>
            <a:ext cx="9087567" cy="4361462"/>
            <a:chOff x="0" y="0"/>
            <a:chExt cx="12116756" cy="5815283"/>
          </a:xfrm>
        </p:grpSpPr>
        <p:pic>
          <p:nvPicPr>
            <p:cNvPr name="Picture 12" id="12"/>
            <p:cNvPicPr>
              <a:picLocks noChangeAspect="true"/>
            </p:cNvPicPr>
            <p:nvPr/>
          </p:nvPicPr>
          <p:blipFill>
            <a:blip r:embed="rId2"/>
            <a:srcRect l="0" t="22908" r="0" b="5043"/>
            <a:stretch>
              <a:fillRect/>
            </a:stretch>
          </p:blipFill>
          <p:spPr>
            <a:xfrm flipH="false" flipV="false">
              <a:off x="0" y="0"/>
              <a:ext cx="12116756" cy="5815283"/>
            </a:xfrm>
            <a:prstGeom prst="rect">
              <a:avLst/>
            </a:prstGeom>
          </p:spPr>
        </p:pic>
      </p:grpSp>
      <p:grpSp>
        <p:nvGrpSpPr>
          <p:cNvPr name="Group 13" id="13"/>
          <p:cNvGrpSpPr/>
          <p:nvPr/>
        </p:nvGrpSpPr>
        <p:grpSpPr>
          <a:xfrm rot="0">
            <a:off x="863539" y="5696948"/>
            <a:ext cx="969409" cy="986123"/>
            <a:chOff x="0" y="0"/>
            <a:chExt cx="812800" cy="826814"/>
          </a:xfrm>
        </p:grpSpPr>
        <p:sp>
          <p:nvSpPr>
            <p:cNvPr name="Freeform 14" id="14"/>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5" id="15"/>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483C8"/>
                  </a:solidFill>
                  <a:latin typeface="Inter Bold"/>
                  <a:ea typeface="Inter Bold"/>
                  <a:cs typeface="Inter Bold"/>
                  <a:sym typeface="Inter Bold"/>
                </a:rPr>
                <a:t>01</a:t>
              </a:r>
            </a:p>
          </p:txBody>
        </p:sp>
      </p:grpSp>
      <p:grpSp>
        <p:nvGrpSpPr>
          <p:cNvPr name="Group 16" id="16"/>
          <p:cNvGrpSpPr/>
          <p:nvPr/>
        </p:nvGrpSpPr>
        <p:grpSpPr>
          <a:xfrm rot="0">
            <a:off x="6185626" y="5696948"/>
            <a:ext cx="969409" cy="986123"/>
            <a:chOff x="0" y="0"/>
            <a:chExt cx="812800" cy="826814"/>
          </a:xfrm>
        </p:grpSpPr>
        <p:sp>
          <p:nvSpPr>
            <p:cNvPr name="Freeform 17" id="17"/>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8" id="18"/>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483C8"/>
                  </a:solidFill>
                  <a:latin typeface="Inter Bold"/>
                  <a:ea typeface="Inter Bold"/>
                  <a:cs typeface="Inter Bold"/>
                  <a:sym typeface="Inter Bold"/>
                </a:rPr>
                <a:t>04</a:t>
              </a:r>
            </a:p>
          </p:txBody>
        </p:sp>
      </p:grpSp>
      <p:grpSp>
        <p:nvGrpSpPr>
          <p:cNvPr name="Group 19" id="19"/>
          <p:cNvGrpSpPr/>
          <p:nvPr/>
        </p:nvGrpSpPr>
        <p:grpSpPr>
          <a:xfrm rot="0">
            <a:off x="863539" y="7122635"/>
            <a:ext cx="969409" cy="986123"/>
            <a:chOff x="0" y="0"/>
            <a:chExt cx="812800" cy="826814"/>
          </a:xfrm>
        </p:grpSpPr>
        <p:sp>
          <p:nvSpPr>
            <p:cNvPr name="Freeform 20" id="20"/>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21" id="21"/>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483C8"/>
                  </a:solidFill>
                  <a:latin typeface="Inter Bold"/>
                  <a:ea typeface="Inter Bold"/>
                  <a:cs typeface="Inter Bold"/>
                  <a:sym typeface="Inter Bold"/>
                </a:rPr>
                <a:t>02</a:t>
              </a:r>
            </a:p>
          </p:txBody>
        </p:sp>
      </p:grpSp>
      <p:grpSp>
        <p:nvGrpSpPr>
          <p:cNvPr name="Group 22" id="22"/>
          <p:cNvGrpSpPr/>
          <p:nvPr/>
        </p:nvGrpSpPr>
        <p:grpSpPr>
          <a:xfrm rot="0">
            <a:off x="6185626" y="7122635"/>
            <a:ext cx="969409" cy="986123"/>
            <a:chOff x="0" y="0"/>
            <a:chExt cx="812800" cy="826814"/>
          </a:xfrm>
        </p:grpSpPr>
        <p:sp>
          <p:nvSpPr>
            <p:cNvPr name="Freeform 23" id="23"/>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24" id="24"/>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483C8"/>
                  </a:solidFill>
                  <a:latin typeface="Inter Bold"/>
                  <a:ea typeface="Inter Bold"/>
                  <a:cs typeface="Inter Bold"/>
                  <a:sym typeface="Inter Bold"/>
                </a:rPr>
                <a:t>05</a:t>
              </a:r>
            </a:p>
          </p:txBody>
        </p:sp>
      </p:grpSp>
      <p:grpSp>
        <p:nvGrpSpPr>
          <p:cNvPr name="Group 25" id="25"/>
          <p:cNvGrpSpPr/>
          <p:nvPr/>
        </p:nvGrpSpPr>
        <p:grpSpPr>
          <a:xfrm rot="0">
            <a:off x="863539" y="8548322"/>
            <a:ext cx="969409" cy="986123"/>
            <a:chOff x="0" y="0"/>
            <a:chExt cx="812800" cy="826814"/>
          </a:xfrm>
        </p:grpSpPr>
        <p:sp>
          <p:nvSpPr>
            <p:cNvPr name="Freeform 26" id="26"/>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27" id="27"/>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483C8"/>
                  </a:solidFill>
                  <a:latin typeface="Inter Bold"/>
                  <a:ea typeface="Inter Bold"/>
                  <a:cs typeface="Inter Bold"/>
                  <a:sym typeface="Inter Bold"/>
                </a:rPr>
                <a:t>03</a:t>
              </a:r>
            </a:p>
          </p:txBody>
        </p:sp>
      </p:grpSp>
      <p:grpSp>
        <p:nvGrpSpPr>
          <p:cNvPr name="Group 28" id="28"/>
          <p:cNvGrpSpPr/>
          <p:nvPr/>
        </p:nvGrpSpPr>
        <p:grpSpPr>
          <a:xfrm rot="0">
            <a:off x="6185626" y="8548322"/>
            <a:ext cx="969409" cy="986123"/>
            <a:chOff x="0" y="0"/>
            <a:chExt cx="812800" cy="826814"/>
          </a:xfrm>
        </p:grpSpPr>
        <p:sp>
          <p:nvSpPr>
            <p:cNvPr name="Freeform 29" id="29"/>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30" id="30"/>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483C8"/>
                  </a:solidFill>
                  <a:latin typeface="Inter Bold"/>
                  <a:ea typeface="Inter Bold"/>
                  <a:cs typeface="Inter Bold"/>
                  <a:sym typeface="Inter Bold"/>
                </a:rPr>
                <a:t>06</a:t>
              </a:r>
            </a:p>
          </p:txBody>
        </p:sp>
      </p:grpSp>
      <p:sp>
        <p:nvSpPr>
          <p:cNvPr name="AutoShape 31" id="31"/>
          <p:cNvSpPr/>
          <p:nvPr/>
        </p:nvSpPr>
        <p:spPr>
          <a:xfrm>
            <a:off x="844489" y="2984652"/>
            <a:ext cx="6008511" cy="0"/>
          </a:xfrm>
          <a:prstGeom prst="line">
            <a:avLst/>
          </a:prstGeom>
          <a:ln cap="flat" w="76200">
            <a:solidFill>
              <a:srgbClr val="EAE4D2"/>
            </a:solidFill>
            <a:prstDash val="solid"/>
            <a:headEnd type="none" len="sm" w="sm"/>
            <a:tailEnd type="none" len="sm" w="sm"/>
          </a:ln>
        </p:spPr>
      </p:sp>
      <p:grpSp>
        <p:nvGrpSpPr>
          <p:cNvPr name="Group 32" id="32"/>
          <p:cNvGrpSpPr/>
          <p:nvPr/>
        </p:nvGrpSpPr>
        <p:grpSpPr>
          <a:xfrm rot="0">
            <a:off x="4061104" y="4347687"/>
            <a:ext cx="969409" cy="986123"/>
            <a:chOff x="0" y="0"/>
            <a:chExt cx="812800" cy="826814"/>
          </a:xfrm>
        </p:grpSpPr>
        <p:sp>
          <p:nvSpPr>
            <p:cNvPr name="Freeform 33" id="33"/>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34" id="34"/>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483C8"/>
                  </a:solidFill>
                  <a:latin typeface="Inter Bold"/>
                  <a:ea typeface="Inter Bold"/>
                  <a:cs typeface="Inter Bold"/>
                  <a:sym typeface="Inter Bold"/>
                </a:rPr>
                <a:t>00</a:t>
              </a:r>
            </a:p>
          </p:txBody>
        </p:sp>
      </p:grpSp>
      <p:sp>
        <p:nvSpPr>
          <p:cNvPr name="Freeform 35" id="35"/>
          <p:cNvSpPr/>
          <p:nvPr/>
        </p:nvSpPr>
        <p:spPr>
          <a:xfrm flipH="false" flipV="false" rot="0">
            <a:off x="14754734" y="5007486"/>
            <a:ext cx="2348332" cy="2348332"/>
          </a:xfrm>
          <a:custGeom>
            <a:avLst/>
            <a:gdLst/>
            <a:ahLst/>
            <a:cxnLst/>
            <a:rect r="r" b="b" t="t" l="l"/>
            <a:pathLst>
              <a:path h="2348332" w="2348332">
                <a:moveTo>
                  <a:pt x="0" y="0"/>
                </a:moveTo>
                <a:lnTo>
                  <a:pt x="2348333" y="0"/>
                </a:lnTo>
                <a:lnTo>
                  <a:pt x="2348333" y="2348333"/>
                </a:lnTo>
                <a:lnTo>
                  <a:pt x="0" y="23483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6" id="36"/>
          <p:cNvSpPr txBox="true"/>
          <p:nvPr/>
        </p:nvSpPr>
        <p:spPr>
          <a:xfrm rot="0">
            <a:off x="844489" y="817223"/>
            <a:ext cx="7158103" cy="1946910"/>
          </a:xfrm>
          <a:prstGeom prst="rect">
            <a:avLst/>
          </a:prstGeom>
        </p:spPr>
        <p:txBody>
          <a:bodyPr anchor="t" rtlCol="false" tIns="0" lIns="0" bIns="0" rIns="0">
            <a:spAutoFit/>
          </a:bodyPr>
          <a:lstStyle/>
          <a:p>
            <a:pPr algn="l">
              <a:lnSpc>
                <a:spcPts val="7560"/>
              </a:lnSpc>
            </a:pPr>
            <a:r>
              <a:rPr lang="en-US" sz="7200" b="true">
                <a:solidFill>
                  <a:srgbClr val="0E4385"/>
                </a:solidFill>
                <a:latin typeface="Inter Bold"/>
                <a:ea typeface="Inter Bold"/>
                <a:cs typeface="Inter Bold"/>
                <a:sym typeface="Inter Bold"/>
              </a:rPr>
              <a:t>TABLE OF CONTENT</a:t>
            </a:r>
          </a:p>
        </p:txBody>
      </p:sp>
      <p:sp>
        <p:nvSpPr>
          <p:cNvPr name="TextBox 37" id="37"/>
          <p:cNvSpPr txBox="true"/>
          <p:nvPr/>
        </p:nvSpPr>
        <p:spPr>
          <a:xfrm rot="0">
            <a:off x="2091095" y="5946702"/>
            <a:ext cx="3614553" cy="422275"/>
          </a:xfrm>
          <a:prstGeom prst="rect">
            <a:avLst/>
          </a:prstGeom>
        </p:spPr>
        <p:txBody>
          <a:bodyPr anchor="t" rtlCol="false" tIns="0" lIns="0" bIns="0" rIns="0">
            <a:spAutoFit/>
          </a:bodyPr>
          <a:lstStyle/>
          <a:p>
            <a:pPr algn="l">
              <a:lnSpc>
                <a:spcPts val="3499"/>
              </a:lnSpc>
            </a:pPr>
            <a:r>
              <a:rPr lang="en-US" sz="2499" b="true">
                <a:solidFill>
                  <a:srgbClr val="1483C8"/>
                </a:solidFill>
                <a:latin typeface="Inter Medium"/>
                <a:ea typeface="Inter Medium"/>
                <a:cs typeface="Inter Medium"/>
                <a:sym typeface="Inter Medium"/>
              </a:rPr>
              <a:t>Background</a:t>
            </a:r>
          </a:p>
        </p:txBody>
      </p:sp>
      <p:sp>
        <p:nvSpPr>
          <p:cNvPr name="TextBox 38" id="38"/>
          <p:cNvSpPr txBox="true"/>
          <p:nvPr/>
        </p:nvSpPr>
        <p:spPr>
          <a:xfrm rot="0">
            <a:off x="7413181" y="5946702"/>
            <a:ext cx="3614553" cy="422275"/>
          </a:xfrm>
          <a:prstGeom prst="rect">
            <a:avLst/>
          </a:prstGeom>
        </p:spPr>
        <p:txBody>
          <a:bodyPr anchor="t" rtlCol="false" tIns="0" lIns="0" bIns="0" rIns="0">
            <a:spAutoFit/>
          </a:bodyPr>
          <a:lstStyle/>
          <a:p>
            <a:pPr algn="l">
              <a:lnSpc>
                <a:spcPts val="3499"/>
              </a:lnSpc>
            </a:pPr>
            <a:r>
              <a:rPr lang="en-US" sz="2499" b="true">
                <a:solidFill>
                  <a:srgbClr val="1483C8"/>
                </a:solidFill>
                <a:latin typeface="Inter Medium"/>
                <a:ea typeface="Inter Medium"/>
                <a:cs typeface="Inter Medium"/>
                <a:sym typeface="Inter Medium"/>
              </a:rPr>
              <a:t>Evaluation Indicators</a:t>
            </a:r>
          </a:p>
        </p:txBody>
      </p:sp>
      <p:sp>
        <p:nvSpPr>
          <p:cNvPr name="TextBox 39" id="39"/>
          <p:cNvSpPr txBox="true"/>
          <p:nvPr/>
        </p:nvSpPr>
        <p:spPr>
          <a:xfrm rot="0">
            <a:off x="2091095" y="7372389"/>
            <a:ext cx="3614553" cy="422275"/>
          </a:xfrm>
          <a:prstGeom prst="rect">
            <a:avLst/>
          </a:prstGeom>
        </p:spPr>
        <p:txBody>
          <a:bodyPr anchor="t" rtlCol="false" tIns="0" lIns="0" bIns="0" rIns="0">
            <a:spAutoFit/>
          </a:bodyPr>
          <a:lstStyle/>
          <a:p>
            <a:pPr algn="l">
              <a:lnSpc>
                <a:spcPts val="3499"/>
              </a:lnSpc>
            </a:pPr>
            <a:r>
              <a:rPr lang="en-US" sz="2499" b="true">
                <a:solidFill>
                  <a:srgbClr val="1483C8"/>
                </a:solidFill>
                <a:latin typeface="Inter Medium"/>
                <a:ea typeface="Inter Medium"/>
                <a:cs typeface="Inter Medium"/>
                <a:sym typeface="Inter Medium"/>
              </a:rPr>
              <a:t>Data Analysis results</a:t>
            </a:r>
          </a:p>
        </p:txBody>
      </p:sp>
      <p:sp>
        <p:nvSpPr>
          <p:cNvPr name="TextBox 40" id="40"/>
          <p:cNvSpPr txBox="true"/>
          <p:nvPr/>
        </p:nvSpPr>
        <p:spPr>
          <a:xfrm rot="0">
            <a:off x="7413181" y="7372389"/>
            <a:ext cx="3614553" cy="422275"/>
          </a:xfrm>
          <a:prstGeom prst="rect">
            <a:avLst/>
          </a:prstGeom>
        </p:spPr>
        <p:txBody>
          <a:bodyPr anchor="t" rtlCol="false" tIns="0" lIns="0" bIns="0" rIns="0">
            <a:spAutoFit/>
          </a:bodyPr>
          <a:lstStyle/>
          <a:p>
            <a:pPr algn="l">
              <a:lnSpc>
                <a:spcPts val="3499"/>
              </a:lnSpc>
            </a:pPr>
            <a:r>
              <a:rPr lang="en-US" sz="2499" b="true">
                <a:solidFill>
                  <a:srgbClr val="1483C8"/>
                </a:solidFill>
                <a:latin typeface="Inter Medium"/>
                <a:ea typeface="Inter Medium"/>
                <a:cs typeface="Inter Medium"/>
                <a:sym typeface="Inter Medium"/>
              </a:rPr>
              <a:t>Verification results</a:t>
            </a:r>
          </a:p>
        </p:txBody>
      </p:sp>
      <p:sp>
        <p:nvSpPr>
          <p:cNvPr name="TextBox 41" id="41"/>
          <p:cNvSpPr txBox="true"/>
          <p:nvPr/>
        </p:nvSpPr>
        <p:spPr>
          <a:xfrm rot="0">
            <a:off x="2091095" y="8798076"/>
            <a:ext cx="3614553" cy="422275"/>
          </a:xfrm>
          <a:prstGeom prst="rect">
            <a:avLst/>
          </a:prstGeom>
        </p:spPr>
        <p:txBody>
          <a:bodyPr anchor="t" rtlCol="false" tIns="0" lIns="0" bIns="0" rIns="0">
            <a:spAutoFit/>
          </a:bodyPr>
          <a:lstStyle/>
          <a:p>
            <a:pPr algn="l">
              <a:lnSpc>
                <a:spcPts val="3499"/>
              </a:lnSpc>
            </a:pPr>
            <a:r>
              <a:rPr lang="en-US" sz="2499" b="true">
                <a:solidFill>
                  <a:srgbClr val="1483C8"/>
                </a:solidFill>
                <a:latin typeface="Inter Medium"/>
                <a:ea typeface="Inter Medium"/>
                <a:cs typeface="Inter Medium"/>
                <a:sym typeface="Inter Medium"/>
              </a:rPr>
              <a:t>Technology Overview</a:t>
            </a:r>
          </a:p>
        </p:txBody>
      </p:sp>
      <p:sp>
        <p:nvSpPr>
          <p:cNvPr name="TextBox 42" id="42"/>
          <p:cNvSpPr txBox="true"/>
          <p:nvPr/>
        </p:nvSpPr>
        <p:spPr>
          <a:xfrm rot="0">
            <a:off x="7413181" y="8798076"/>
            <a:ext cx="3614553" cy="422275"/>
          </a:xfrm>
          <a:prstGeom prst="rect">
            <a:avLst/>
          </a:prstGeom>
        </p:spPr>
        <p:txBody>
          <a:bodyPr anchor="t" rtlCol="false" tIns="0" lIns="0" bIns="0" rIns="0">
            <a:spAutoFit/>
          </a:bodyPr>
          <a:lstStyle/>
          <a:p>
            <a:pPr algn="l">
              <a:lnSpc>
                <a:spcPts val="3499"/>
              </a:lnSpc>
            </a:pPr>
            <a:r>
              <a:rPr lang="en-US" sz="2499" b="true">
                <a:solidFill>
                  <a:srgbClr val="1483C8"/>
                </a:solidFill>
                <a:latin typeface="Inter Medium"/>
                <a:ea typeface="Inter Medium"/>
                <a:cs typeface="Inter Medium"/>
                <a:sym typeface="Inter Medium"/>
              </a:rPr>
              <a:t>Summary</a:t>
            </a:r>
          </a:p>
        </p:txBody>
      </p:sp>
      <p:sp>
        <p:nvSpPr>
          <p:cNvPr name="TextBox 43" id="43"/>
          <p:cNvSpPr txBox="true"/>
          <p:nvPr/>
        </p:nvSpPr>
        <p:spPr>
          <a:xfrm rot="0">
            <a:off x="1014121" y="3290931"/>
            <a:ext cx="6818840" cy="396240"/>
          </a:xfrm>
          <a:prstGeom prst="rect">
            <a:avLst/>
          </a:prstGeom>
        </p:spPr>
        <p:txBody>
          <a:bodyPr anchor="t" rtlCol="false" tIns="0" lIns="0" bIns="0" rIns="0">
            <a:spAutoFit/>
          </a:bodyPr>
          <a:lstStyle/>
          <a:p>
            <a:pPr algn="l" marL="0" indent="0" lvl="0">
              <a:lnSpc>
                <a:spcPts val="3359"/>
              </a:lnSpc>
            </a:pPr>
            <a:r>
              <a:rPr lang="en-US" b="true" sz="2400" spc="177">
                <a:solidFill>
                  <a:srgbClr val="1483C8"/>
                </a:solidFill>
                <a:latin typeface="Open Sans Semi-Bold"/>
                <a:ea typeface="Open Sans Semi-Bold"/>
                <a:cs typeface="Open Sans Semi-Bold"/>
                <a:sym typeface="Open Sans Semi-Bold"/>
              </a:rPr>
              <a:t>目次</a:t>
            </a:r>
          </a:p>
        </p:txBody>
      </p:sp>
      <p:sp>
        <p:nvSpPr>
          <p:cNvPr name="TextBox 44" id="44"/>
          <p:cNvSpPr txBox="true"/>
          <p:nvPr/>
        </p:nvSpPr>
        <p:spPr>
          <a:xfrm rot="0">
            <a:off x="5288659" y="4597442"/>
            <a:ext cx="3614553" cy="422275"/>
          </a:xfrm>
          <a:prstGeom prst="rect">
            <a:avLst/>
          </a:prstGeom>
        </p:spPr>
        <p:txBody>
          <a:bodyPr anchor="t" rtlCol="false" tIns="0" lIns="0" bIns="0" rIns="0">
            <a:spAutoFit/>
          </a:bodyPr>
          <a:lstStyle/>
          <a:p>
            <a:pPr algn="l">
              <a:lnSpc>
                <a:spcPts val="3499"/>
              </a:lnSpc>
            </a:pPr>
            <a:r>
              <a:rPr lang="en-US" sz="2499" b="true">
                <a:solidFill>
                  <a:srgbClr val="1483C8"/>
                </a:solidFill>
                <a:latin typeface="Inter Medium"/>
                <a:ea typeface="Inter Medium"/>
                <a:cs typeface="Inter Medium"/>
                <a:sym typeface="Inter Medium"/>
              </a:rPr>
              <a:t>Objective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C3B66"/>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9091167" y="3525732"/>
            <a:ext cx="4351856"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9091167" y="9258300"/>
            <a:ext cx="4176257" cy="550485"/>
            <a:chOff x="0" y="0"/>
            <a:chExt cx="1099919" cy="144984"/>
          </a:xfrm>
        </p:grpSpPr>
        <p:sp>
          <p:nvSpPr>
            <p:cNvPr name="Freeform 7" id="7"/>
            <p:cNvSpPr/>
            <p:nvPr/>
          </p:nvSpPr>
          <p:spPr>
            <a:xfrm flipH="false" flipV="false" rot="0">
              <a:off x="0" y="0"/>
              <a:ext cx="1099919" cy="144984"/>
            </a:xfrm>
            <a:custGeom>
              <a:avLst/>
              <a:gdLst/>
              <a:ahLst/>
              <a:cxnLst/>
              <a:rect r="r" b="b" t="t" l="l"/>
              <a:pathLst>
                <a:path h="144984" w="1099919">
                  <a:moveTo>
                    <a:pt x="72492" y="0"/>
                  </a:moveTo>
                  <a:lnTo>
                    <a:pt x="1027428" y="0"/>
                  </a:lnTo>
                  <a:cubicBezTo>
                    <a:pt x="1067464" y="0"/>
                    <a:pt x="1099919" y="32456"/>
                    <a:pt x="1099919" y="72492"/>
                  </a:cubicBezTo>
                  <a:lnTo>
                    <a:pt x="1099919" y="72492"/>
                  </a:lnTo>
                  <a:cubicBezTo>
                    <a:pt x="1099919" y="91718"/>
                    <a:pt x="1092282" y="110157"/>
                    <a:pt x="1078687" y="123751"/>
                  </a:cubicBezTo>
                  <a:cubicBezTo>
                    <a:pt x="1065092" y="137346"/>
                    <a:pt x="1046654" y="144984"/>
                    <a:pt x="1027428" y="144984"/>
                  </a:cubicBezTo>
                  <a:lnTo>
                    <a:pt x="72492" y="144984"/>
                  </a:lnTo>
                  <a:cubicBezTo>
                    <a:pt x="53266" y="144984"/>
                    <a:pt x="34827" y="137346"/>
                    <a:pt x="21232" y="123751"/>
                  </a:cubicBezTo>
                  <a:cubicBezTo>
                    <a:pt x="7638" y="110157"/>
                    <a:pt x="0" y="91718"/>
                    <a:pt x="0" y="72492"/>
                  </a:cubicBezTo>
                  <a:lnTo>
                    <a:pt x="0" y="72492"/>
                  </a:lnTo>
                  <a:cubicBezTo>
                    <a:pt x="0" y="53266"/>
                    <a:pt x="7638" y="34827"/>
                    <a:pt x="21232" y="21232"/>
                  </a:cubicBezTo>
                  <a:cubicBezTo>
                    <a:pt x="34827" y="7638"/>
                    <a:pt x="53266" y="0"/>
                    <a:pt x="72492" y="0"/>
                  </a:cubicBezTo>
                  <a:close/>
                </a:path>
              </a:pathLst>
            </a:custGeom>
            <a:solidFill>
              <a:srgbClr val="1C3B66"/>
            </a:solidFill>
          </p:spPr>
        </p:sp>
        <p:sp>
          <p:nvSpPr>
            <p:cNvPr name="TextBox 8" id="8"/>
            <p:cNvSpPr txBox="true"/>
            <p:nvPr/>
          </p:nvSpPr>
          <p:spPr>
            <a:xfrm>
              <a:off x="0" y="-38100"/>
              <a:ext cx="1099919" cy="183084"/>
            </a:xfrm>
            <a:prstGeom prst="rect">
              <a:avLst/>
            </a:prstGeom>
          </p:spPr>
          <p:txBody>
            <a:bodyPr anchor="ctr" rtlCol="false" tIns="50800" lIns="50800" bIns="50800" rIns="50800"/>
            <a:lstStyle/>
            <a:p>
              <a:pPr algn="ctr">
                <a:lnSpc>
                  <a:spcPts val="2659"/>
                </a:lnSpc>
              </a:pPr>
              <a:r>
                <a:rPr lang="en-US" b="true" sz="1899">
                  <a:solidFill>
                    <a:srgbClr val="FFFFFF"/>
                  </a:solidFill>
                  <a:latin typeface="Inter Bold"/>
                  <a:ea typeface="Inter Bold"/>
                  <a:cs typeface="Inter Bold"/>
                  <a:sym typeface="Inter Bold"/>
                </a:rPr>
                <a:t>始めましょう</a:t>
              </a:r>
            </a:p>
          </p:txBody>
        </p:sp>
      </p:grpSp>
      <p:sp>
        <p:nvSpPr>
          <p:cNvPr name="Freeform 9" id="9"/>
          <p:cNvSpPr/>
          <p:nvPr/>
        </p:nvSpPr>
        <p:spPr>
          <a:xfrm flipH="false" flipV="false" rot="0">
            <a:off x="1111192" y="2117709"/>
            <a:ext cx="1189176" cy="1137285"/>
          </a:xfrm>
          <a:custGeom>
            <a:avLst/>
            <a:gdLst/>
            <a:ahLst/>
            <a:cxnLst/>
            <a:rect r="r" b="b" t="t" l="l"/>
            <a:pathLst>
              <a:path h="1137285" w="1189176">
                <a:moveTo>
                  <a:pt x="0" y="0"/>
                </a:moveTo>
                <a:lnTo>
                  <a:pt x="1189176" y="0"/>
                </a:lnTo>
                <a:lnTo>
                  <a:pt x="1189176" y="1137285"/>
                </a:lnTo>
                <a:lnTo>
                  <a:pt x="0" y="1137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028700" y="8881660"/>
            <a:ext cx="715180" cy="71518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3" id="13"/>
          <p:cNvGrpSpPr/>
          <p:nvPr/>
        </p:nvGrpSpPr>
        <p:grpSpPr>
          <a:xfrm rot="0">
            <a:off x="14871011" y="6031106"/>
            <a:ext cx="5402508" cy="540250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6" id="16"/>
          <p:cNvSpPr/>
          <p:nvPr/>
        </p:nvSpPr>
        <p:spPr>
          <a:xfrm flipH="false" flipV="false" rot="0">
            <a:off x="400430" y="2876432"/>
            <a:ext cx="7881016" cy="5250727"/>
          </a:xfrm>
          <a:custGeom>
            <a:avLst/>
            <a:gdLst/>
            <a:ahLst/>
            <a:cxnLst/>
            <a:rect r="r" b="b" t="t" l="l"/>
            <a:pathLst>
              <a:path h="5250727" w="7881016">
                <a:moveTo>
                  <a:pt x="0" y="0"/>
                </a:moveTo>
                <a:lnTo>
                  <a:pt x="7881016" y="0"/>
                </a:lnTo>
                <a:lnTo>
                  <a:pt x="7881016" y="5250727"/>
                </a:lnTo>
                <a:lnTo>
                  <a:pt x="0" y="5250727"/>
                </a:lnTo>
                <a:lnTo>
                  <a:pt x="0" y="0"/>
                </a:lnTo>
                <a:close/>
              </a:path>
            </a:pathLst>
          </a:custGeom>
          <a:blipFill>
            <a:blip r:embed="rId4"/>
            <a:stretch>
              <a:fillRect l="0" t="0" r="0" b="0"/>
            </a:stretch>
          </a:blipFill>
        </p:spPr>
      </p:sp>
      <p:sp>
        <p:nvSpPr>
          <p:cNvPr name="TextBox 17" id="17"/>
          <p:cNvSpPr txBox="true"/>
          <p:nvPr/>
        </p:nvSpPr>
        <p:spPr>
          <a:xfrm rot="0">
            <a:off x="8931888" y="579120"/>
            <a:ext cx="8168199" cy="994410"/>
          </a:xfrm>
          <a:prstGeom prst="rect">
            <a:avLst/>
          </a:prstGeom>
        </p:spPr>
        <p:txBody>
          <a:bodyPr anchor="t" rtlCol="false" tIns="0" lIns="0" bIns="0" rIns="0">
            <a:spAutoFit/>
          </a:bodyPr>
          <a:lstStyle/>
          <a:p>
            <a:pPr algn="l">
              <a:lnSpc>
                <a:spcPts val="7560"/>
              </a:lnSpc>
            </a:pPr>
            <a:r>
              <a:rPr lang="en-US" sz="7200" b="true">
                <a:solidFill>
                  <a:srgbClr val="0E4385"/>
                </a:solidFill>
                <a:latin typeface="Inter Bold"/>
                <a:ea typeface="Inter Bold"/>
                <a:cs typeface="Inter Bold"/>
                <a:sym typeface="Inter Bold"/>
              </a:rPr>
              <a:t>OBJECTIVE</a:t>
            </a:r>
          </a:p>
        </p:txBody>
      </p:sp>
      <p:sp>
        <p:nvSpPr>
          <p:cNvPr name="TextBox 18" id="18"/>
          <p:cNvSpPr txBox="true"/>
          <p:nvPr/>
        </p:nvSpPr>
        <p:spPr>
          <a:xfrm rot="0">
            <a:off x="9091167" y="1715653"/>
            <a:ext cx="8168133" cy="7166007"/>
          </a:xfrm>
          <a:prstGeom prst="rect">
            <a:avLst/>
          </a:prstGeom>
        </p:spPr>
        <p:txBody>
          <a:bodyPr anchor="t" rtlCol="false" tIns="0" lIns="0" bIns="0" rIns="0">
            <a:spAutoFit/>
          </a:bodyPr>
          <a:lstStyle/>
          <a:p>
            <a:pPr algn="just">
              <a:lnSpc>
                <a:spcPts val="3220"/>
              </a:lnSpc>
            </a:pPr>
            <a:r>
              <a:rPr lang="en-US" sz="1829" spc="73">
                <a:solidFill>
                  <a:srgbClr val="004AAD"/>
                </a:solidFill>
                <a:latin typeface="Open Sans"/>
                <a:ea typeface="Open Sans"/>
                <a:cs typeface="Open Sans"/>
                <a:sym typeface="Open Sans"/>
              </a:rPr>
              <a:t>The primary objective of this project is to develop a predictive model that accurately forecasts the oil temperature in power transformers. Oil temperature is a critical parameter in assessing the health and efficiency of power transformers, influencing operational safety and maintenance scheduling. By utilizing time-series data from the Electricity Transformer Dataset (ETDataset), this model aims to:</a:t>
            </a:r>
          </a:p>
          <a:p>
            <a:pPr algn="just" marL="395076" indent="-197538" lvl="1">
              <a:lnSpc>
                <a:spcPts val="3220"/>
              </a:lnSpc>
              <a:buFont typeface="Arial"/>
              <a:buChar char="•"/>
            </a:pPr>
            <a:r>
              <a:rPr lang="en-US" b="true" sz="1829" spc="73">
                <a:solidFill>
                  <a:srgbClr val="004AAD"/>
                </a:solidFill>
                <a:latin typeface="Open Sans Bold"/>
                <a:ea typeface="Open Sans Bold"/>
                <a:cs typeface="Open Sans Bold"/>
                <a:sym typeface="Open Sans Bold"/>
              </a:rPr>
              <a:t>Enhance Predictive Maintenance</a:t>
            </a:r>
            <a:r>
              <a:rPr lang="en-US" sz="1829" spc="73">
                <a:solidFill>
                  <a:srgbClr val="004AAD"/>
                </a:solidFill>
                <a:latin typeface="Open Sans"/>
                <a:ea typeface="Open Sans"/>
                <a:cs typeface="Open Sans"/>
                <a:sym typeface="Open Sans"/>
              </a:rPr>
              <a:t>: Provide reliable predictions of oil temperature to preemptively address potential transformer failures and optimize maintenance operations.</a:t>
            </a:r>
          </a:p>
          <a:p>
            <a:pPr algn="just" marL="395076" indent="-197538" lvl="1">
              <a:lnSpc>
                <a:spcPts val="3220"/>
              </a:lnSpc>
              <a:buFont typeface="Arial"/>
              <a:buChar char="•"/>
            </a:pPr>
            <a:r>
              <a:rPr lang="en-US" b="true" sz="1829" spc="73">
                <a:solidFill>
                  <a:srgbClr val="004AAD"/>
                </a:solidFill>
                <a:latin typeface="Open Sans Bold"/>
                <a:ea typeface="Open Sans Bold"/>
                <a:cs typeface="Open Sans Bold"/>
                <a:sym typeface="Open Sans Bold"/>
              </a:rPr>
              <a:t>Increase Operational Efficiency</a:t>
            </a:r>
            <a:r>
              <a:rPr lang="en-US" sz="1829" spc="73">
                <a:solidFill>
                  <a:srgbClr val="004AAD"/>
                </a:solidFill>
                <a:latin typeface="Open Sans"/>
                <a:ea typeface="Open Sans"/>
                <a:cs typeface="Open Sans"/>
                <a:sym typeface="Open Sans"/>
              </a:rPr>
              <a:t>: Enable better planning and decision-making processes by predicting fluctuations in oil temperature, thereby reducing the risk of overheating and improving the overall efficiency of power transformer operations.</a:t>
            </a:r>
          </a:p>
          <a:p>
            <a:pPr algn="just" marL="395076" indent="-197538" lvl="1">
              <a:lnSpc>
                <a:spcPts val="3220"/>
              </a:lnSpc>
              <a:buFont typeface="Arial"/>
              <a:buChar char="•"/>
            </a:pPr>
            <a:r>
              <a:rPr lang="en-US" b="true" sz="1829" spc="73">
                <a:solidFill>
                  <a:srgbClr val="004AAD"/>
                </a:solidFill>
                <a:latin typeface="Open Sans Bold"/>
                <a:ea typeface="Open Sans Bold"/>
                <a:cs typeface="Open Sans Bold"/>
                <a:sym typeface="Open Sans Bold"/>
              </a:rPr>
              <a:t>Leverage Advanced ML Techniques</a:t>
            </a:r>
            <a:r>
              <a:rPr lang="en-US" sz="1829" spc="73">
                <a:solidFill>
                  <a:srgbClr val="004AAD"/>
                </a:solidFill>
                <a:latin typeface="Open Sans"/>
                <a:ea typeface="Open Sans"/>
                <a:cs typeface="Open Sans"/>
                <a:sym typeface="Open Sans"/>
              </a:rPr>
              <a:t>: Employ Gated Recurrent Unit (GRU) networks, which are well-suited for time-series analysis due to their ability to capture temporal dependencies and manage sequence prediction tasks effectively.</a:t>
            </a:r>
          </a:p>
          <a:p>
            <a:pPr algn="just" marL="0" indent="0" lvl="0">
              <a:lnSpc>
                <a:spcPts val="3220"/>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270195" y="0"/>
            <a:ext cx="5017805" cy="10287000"/>
            <a:chOff x="0" y="0"/>
            <a:chExt cx="1321562" cy="2709333"/>
          </a:xfrm>
        </p:grpSpPr>
        <p:sp>
          <p:nvSpPr>
            <p:cNvPr name="Freeform 3" id="3"/>
            <p:cNvSpPr/>
            <p:nvPr/>
          </p:nvSpPr>
          <p:spPr>
            <a:xfrm flipH="false" flipV="false" rot="0">
              <a:off x="0" y="0"/>
              <a:ext cx="1321562" cy="2709333"/>
            </a:xfrm>
            <a:custGeom>
              <a:avLst/>
              <a:gdLst/>
              <a:ahLst/>
              <a:cxnLst/>
              <a:rect r="r" b="b" t="t" l="l"/>
              <a:pathLst>
                <a:path h="2709333" w="1321562">
                  <a:moveTo>
                    <a:pt x="0" y="0"/>
                  </a:moveTo>
                  <a:lnTo>
                    <a:pt x="1321562" y="0"/>
                  </a:lnTo>
                  <a:lnTo>
                    <a:pt x="1321562" y="2709333"/>
                  </a:lnTo>
                  <a:lnTo>
                    <a:pt x="0" y="2709333"/>
                  </a:lnTo>
                  <a:close/>
                </a:path>
              </a:pathLst>
            </a:custGeom>
            <a:solidFill>
              <a:srgbClr val="1C3B66"/>
            </a:solidFill>
          </p:spPr>
        </p:sp>
        <p:sp>
          <p:nvSpPr>
            <p:cNvPr name="TextBox 4" id="4"/>
            <p:cNvSpPr txBox="true"/>
            <p:nvPr/>
          </p:nvSpPr>
          <p:spPr>
            <a:xfrm>
              <a:off x="0" y="-47625"/>
              <a:ext cx="1321562"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259300" y="9151339"/>
            <a:ext cx="1028700" cy="1135661"/>
            <a:chOff x="0" y="0"/>
            <a:chExt cx="270933" cy="299104"/>
          </a:xfrm>
        </p:grpSpPr>
        <p:sp>
          <p:nvSpPr>
            <p:cNvPr name="Freeform 6" id="6"/>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79A1B8"/>
            </a:solidFill>
          </p:spPr>
        </p:sp>
        <p:sp>
          <p:nvSpPr>
            <p:cNvPr name="TextBox 7" id="7"/>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866642" y="0"/>
            <a:ext cx="1028700" cy="1135661"/>
            <a:chOff x="0" y="0"/>
            <a:chExt cx="270933" cy="299104"/>
          </a:xfrm>
        </p:grpSpPr>
        <p:sp>
          <p:nvSpPr>
            <p:cNvPr name="Freeform 9" id="9"/>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10" id="10"/>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3268930" y="-1565593"/>
            <a:ext cx="5402508" cy="540250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4" id="14"/>
          <p:cNvSpPr txBox="true"/>
          <p:nvPr/>
        </p:nvSpPr>
        <p:spPr>
          <a:xfrm rot="0">
            <a:off x="1028700" y="1123950"/>
            <a:ext cx="7158103" cy="994410"/>
          </a:xfrm>
          <a:prstGeom prst="rect">
            <a:avLst/>
          </a:prstGeom>
        </p:spPr>
        <p:txBody>
          <a:bodyPr anchor="t" rtlCol="false" tIns="0" lIns="0" bIns="0" rIns="0">
            <a:spAutoFit/>
          </a:bodyPr>
          <a:lstStyle/>
          <a:p>
            <a:pPr algn="l">
              <a:lnSpc>
                <a:spcPts val="7560"/>
              </a:lnSpc>
            </a:pPr>
            <a:r>
              <a:rPr lang="en-US" sz="7200" b="true">
                <a:solidFill>
                  <a:srgbClr val="0E4385"/>
                </a:solidFill>
                <a:latin typeface="Inter Bold"/>
                <a:ea typeface="Inter Bold"/>
                <a:cs typeface="Inter Bold"/>
                <a:sym typeface="Inter Bold"/>
              </a:rPr>
              <a:t>BACKGROUND</a:t>
            </a:r>
          </a:p>
        </p:txBody>
      </p:sp>
      <p:sp>
        <p:nvSpPr>
          <p:cNvPr name="AutoShape 15" id="15"/>
          <p:cNvSpPr/>
          <p:nvPr/>
        </p:nvSpPr>
        <p:spPr>
          <a:xfrm>
            <a:off x="1085850" y="2994092"/>
            <a:ext cx="0" cy="1442010"/>
          </a:xfrm>
          <a:prstGeom prst="line">
            <a:avLst/>
          </a:prstGeom>
          <a:ln cap="flat" w="76200">
            <a:solidFill>
              <a:srgbClr val="EAE4D2"/>
            </a:solidFill>
            <a:prstDash val="solid"/>
            <a:headEnd type="none" len="sm" w="sm"/>
            <a:tailEnd type="none" len="sm" w="sm"/>
          </a:ln>
        </p:spPr>
      </p:sp>
      <p:sp>
        <p:nvSpPr>
          <p:cNvPr name="TextBox 16" id="16"/>
          <p:cNvSpPr txBox="true"/>
          <p:nvPr/>
        </p:nvSpPr>
        <p:spPr>
          <a:xfrm rot="0">
            <a:off x="1162163" y="2283071"/>
            <a:ext cx="10218830" cy="3322446"/>
          </a:xfrm>
          <a:prstGeom prst="rect">
            <a:avLst/>
          </a:prstGeom>
        </p:spPr>
        <p:txBody>
          <a:bodyPr anchor="t" rtlCol="false" tIns="0" lIns="0" bIns="0" rIns="0">
            <a:spAutoFit/>
          </a:bodyPr>
          <a:lstStyle/>
          <a:p>
            <a:pPr algn="just" marL="410213" indent="-205106" lvl="1">
              <a:lnSpc>
                <a:spcPts val="3344"/>
              </a:lnSpc>
              <a:buFont typeface="Arial"/>
              <a:buChar char="•"/>
            </a:pPr>
            <a:r>
              <a:rPr lang="en-US" b="true" sz="1900" spc="76">
                <a:solidFill>
                  <a:srgbClr val="1483C8"/>
                </a:solidFill>
                <a:latin typeface="Open Sans Bold"/>
                <a:ea typeface="Open Sans Bold"/>
                <a:cs typeface="Open Sans Bold"/>
                <a:sym typeface="Open Sans Bold"/>
              </a:rPr>
              <a:t>Power transformers are critical for reliable electrical distribution, but their efficiency hinges on maintaining optimal oil temperatures. Traditional maintenance schedules, which are calendar-based, often fail to prevent failures. This project employs a deep learning based network to analyze time-series data from the Electricity Transformer Dataset (ETDataset), enabling predictive maintenance. By forecasting oil temperature trends, the model aims to shift maintenance practices from reactive to proactive, enhancing operational efficiency and safety across power networks.</a:t>
            </a:r>
          </a:p>
        </p:txBody>
      </p:sp>
      <p:grpSp>
        <p:nvGrpSpPr>
          <p:cNvPr name="Group 17" id="17"/>
          <p:cNvGrpSpPr/>
          <p:nvPr/>
        </p:nvGrpSpPr>
        <p:grpSpPr>
          <a:xfrm rot="0">
            <a:off x="10196488" y="1215940"/>
            <a:ext cx="715180" cy="71518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C3B66"/>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4826203"/>
            <a:ext cx="18288000" cy="5460797"/>
            <a:chOff x="0" y="0"/>
            <a:chExt cx="4816593" cy="1438235"/>
          </a:xfrm>
        </p:grpSpPr>
        <p:sp>
          <p:nvSpPr>
            <p:cNvPr name="Freeform 3" id="3"/>
            <p:cNvSpPr/>
            <p:nvPr/>
          </p:nvSpPr>
          <p:spPr>
            <a:xfrm flipH="false" flipV="false" rot="0">
              <a:off x="0" y="0"/>
              <a:ext cx="4816592" cy="1438234"/>
            </a:xfrm>
            <a:custGeom>
              <a:avLst/>
              <a:gdLst/>
              <a:ahLst/>
              <a:cxnLst/>
              <a:rect r="r" b="b" t="t" l="l"/>
              <a:pathLst>
                <a:path h="1438234" w="4816592">
                  <a:moveTo>
                    <a:pt x="0" y="0"/>
                  </a:moveTo>
                  <a:lnTo>
                    <a:pt x="4816592" y="0"/>
                  </a:lnTo>
                  <a:lnTo>
                    <a:pt x="4816592" y="1438234"/>
                  </a:lnTo>
                  <a:lnTo>
                    <a:pt x="0" y="1438234"/>
                  </a:lnTo>
                  <a:close/>
                </a:path>
              </a:pathLst>
            </a:custGeom>
            <a:solidFill>
              <a:srgbClr val="1C3B66"/>
            </a:solidFill>
          </p:spPr>
        </p:sp>
        <p:sp>
          <p:nvSpPr>
            <p:cNvPr name="TextBox 4" id="4"/>
            <p:cNvSpPr txBox="true"/>
            <p:nvPr/>
          </p:nvSpPr>
          <p:spPr>
            <a:xfrm>
              <a:off x="0" y="-47625"/>
              <a:ext cx="4816593" cy="1485860"/>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853048" y="-912528"/>
            <a:ext cx="3803190" cy="38031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8" id="8"/>
          <p:cNvSpPr txBox="true"/>
          <p:nvPr/>
        </p:nvSpPr>
        <p:spPr>
          <a:xfrm rot="0">
            <a:off x="599155" y="378346"/>
            <a:ext cx="16090739" cy="971550"/>
          </a:xfrm>
          <a:prstGeom prst="rect">
            <a:avLst/>
          </a:prstGeom>
        </p:spPr>
        <p:txBody>
          <a:bodyPr anchor="t" rtlCol="false" tIns="0" lIns="0" bIns="0" rIns="0">
            <a:spAutoFit/>
          </a:bodyPr>
          <a:lstStyle/>
          <a:p>
            <a:pPr algn="l">
              <a:lnSpc>
                <a:spcPts val="7350"/>
              </a:lnSpc>
            </a:pPr>
            <a:r>
              <a:rPr lang="en-US" sz="7000" b="true">
                <a:solidFill>
                  <a:srgbClr val="0E4385"/>
                </a:solidFill>
                <a:latin typeface="Inter Bold"/>
                <a:ea typeface="Inter Bold"/>
                <a:cs typeface="Inter Bold"/>
                <a:sym typeface="Inter Bold"/>
              </a:rPr>
              <a:t>EXPLORATORY DATA ANALYSIS</a:t>
            </a:r>
          </a:p>
        </p:txBody>
      </p:sp>
      <p:sp>
        <p:nvSpPr>
          <p:cNvPr name="TextBox 9" id="9"/>
          <p:cNvSpPr txBox="true"/>
          <p:nvPr/>
        </p:nvSpPr>
        <p:spPr>
          <a:xfrm rot="0">
            <a:off x="599155" y="1468006"/>
            <a:ext cx="16581088" cy="3358261"/>
          </a:xfrm>
          <a:prstGeom prst="rect">
            <a:avLst/>
          </a:prstGeom>
        </p:spPr>
        <p:txBody>
          <a:bodyPr anchor="t" rtlCol="false" tIns="0" lIns="0" bIns="0" rIns="0">
            <a:spAutoFit/>
          </a:bodyPr>
          <a:lstStyle/>
          <a:p>
            <a:pPr algn="just">
              <a:lnSpc>
                <a:spcPts val="3872"/>
              </a:lnSpc>
            </a:pPr>
            <a:r>
              <a:rPr lang="en-US" sz="2200" spc="88">
                <a:solidFill>
                  <a:srgbClr val="1483C8"/>
                </a:solidFill>
                <a:latin typeface="Open Sans"/>
                <a:ea typeface="Open Sans"/>
                <a:cs typeface="Open Sans"/>
                <a:sym typeface="Open Sans"/>
              </a:rPr>
              <a:t>Our EDA process began with loading the ett.csv file, which contains multiple operational parameters of power transformers, including the critical oil temperature readings. Here are the key steps and findings from our analysis:</a:t>
            </a:r>
          </a:p>
          <a:p>
            <a:pPr algn="just">
              <a:lnSpc>
                <a:spcPts val="3872"/>
              </a:lnSpc>
            </a:pPr>
            <a:r>
              <a:rPr lang="en-US" b="true" sz="2200" spc="88">
                <a:solidFill>
                  <a:srgbClr val="1483C8"/>
                </a:solidFill>
                <a:latin typeface="Open Sans Bold"/>
                <a:ea typeface="Open Sans Bold"/>
                <a:cs typeface="Open Sans Bold"/>
                <a:sym typeface="Open Sans Bold"/>
              </a:rPr>
              <a:t>Data Inspection</a:t>
            </a:r>
            <a:r>
              <a:rPr lang="en-US" sz="2200" spc="88">
                <a:solidFill>
                  <a:srgbClr val="1483C8"/>
                </a:solidFill>
                <a:latin typeface="Open Sans"/>
                <a:ea typeface="Open Sans"/>
                <a:cs typeface="Open Sans"/>
                <a:sym typeface="Open Sans"/>
              </a:rPr>
              <a:t>:</a:t>
            </a:r>
          </a:p>
          <a:p>
            <a:pPr algn="just" marL="474981" indent="-237491" lvl="1">
              <a:lnSpc>
                <a:spcPts val="3872"/>
              </a:lnSpc>
              <a:buFont typeface="Arial"/>
              <a:buChar char="•"/>
            </a:pPr>
            <a:r>
              <a:rPr lang="en-US" sz="2200" spc="88">
                <a:solidFill>
                  <a:srgbClr val="1483C8"/>
                </a:solidFill>
                <a:latin typeface="Open Sans"/>
                <a:ea typeface="Open Sans"/>
                <a:cs typeface="Open Sans"/>
                <a:sym typeface="Open Sans"/>
              </a:rPr>
              <a:t>Displayed the first few rows to understand the data structure.</a:t>
            </a:r>
          </a:p>
          <a:p>
            <a:pPr algn="just" marL="474981" indent="-237491" lvl="1">
              <a:lnSpc>
                <a:spcPts val="3872"/>
              </a:lnSpc>
              <a:buFont typeface="Arial"/>
              <a:buChar char="•"/>
            </a:pPr>
            <a:r>
              <a:rPr lang="en-US" sz="2200" spc="88">
                <a:solidFill>
                  <a:srgbClr val="1483C8"/>
                </a:solidFill>
                <a:latin typeface="Open Sans"/>
                <a:ea typeface="Open Sans"/>
                <a:cs typeface="Open Sans"/>
                <a:sym typeface="Open Sans"/>
              </a:rPr>
              <a:t>Examined statistical summaries to grasp the range, mean, and standard deviation of oil temperature and other parameters like HUFL, HULL, MUFL, MULL, LUFL, and LULL.</a:t>
            </a:r>
          </a:p>
          <a:p>
            <a:pPr algn="just">
              <a:lnSpc>
                <a:spcPts val="3872"/>
              </a:lnSpc>
            </a:pPr>
          </a:p>
        </p:txBody>
      </p:sp>
      <p:grpSp>
        <p:nvGrpSpPr>
          <p:cNvPr name="Group 10" id="10"/>
          <p:cNvGrpSpPr/>
          <p:nvPr/>
        </p:nvGrpSpPr>
        <p:grpSpPr>
          <a:xfrm rot="0">
            <a:off x="0" y="9503475"/>
            <a:ext cx="832560" cy="783525"/>
            <a:chOff x="0" y="0"/>
            <a:chExt cx="219275" cy="206361"/>
          </a:xfrm>
        </p:grpSpPr>
        <p:sp>
          <p:nvSpPr>
            <p:cNvPr name="Freeform 11" id="11"/>
            <p:cNvSpPr/>
            <p:nvPr/>
          </p:nvSpPr>
          <p:spPr>
            <a:xfrm flipH="false" flipV="false" rot="0">
              <a:off x="0" y="0"/>
              <a:ext cx="219275" cy="206361"/>
            </a:xfrm>
            <a:custGeom>
              <a:avLst/>
              <a:gdLst/>
              <a:ahLst/>
              <a:cxnLst/>
              <a:rect r="r" b="b" t="t" l="l"/>
              <a:pathLst>
                <a:path h="206361" w="219275">
                  <a:moveTo>
                    <a:pt x="0" y="0"/>
                  </a:moveTo>
                  <a:lnTo>
                    <a:pt x="219275" y="0"/>
                  </a:lnTo>
                  <a:lnTo>
                    <a:pt x="219275" y="206361"/>
                  </a:lnTo>
                  <a:lnTo>
                    <a:pt x="0" y="206361"/>
                  </a:lnTo>
                  <a:close/>
                </a:path>
              </a:pathLst>
            </a:custGeom>
            <a:solidFill>
              <a:srgbClr val="EAE4D2"/>
            </a:solidFill>
          </p:spPr>
        </p:sp>
        <p:sp>
          <p:nvSpPr>
            <p:cNvPr name="TextBox 12" id="12"/>
            <p:cNvSpPr txBox="true"/>
            <p:nvPr/>
          </p:nvSpPr>
          <p:spPr>
            <a:xfrm>
              <a:off x="0" y="-47625"/>
              <a:ext cx="219275" cy="253986"/>
            </a:xfrm>
            <a:prstGeom prst="rect">
              <a:avLst/>
            </a:prstGeom>
          </p:spPr>
          <p:txBody>
            <a:bodyPr anchor="ctr" rtlCol="false" tIns="50800" lIns="50800" bIns="50800" rIns="50800"/>
            <a:lstStyle/>
            <a:p>
              <a:pPr algn="ctr">
                <a:lnSpc>
                  <a:spcPts val="2479"/>
                </a:lnSpc>
              </a:pPr>
            </a:p>
          </p:txBody>
        </p:sp>
      </p:grpSp>
      <p:sp>
        <p:nvSpPr>
          <p:cNvPr name="TextBox 13" id="13"/>
          <p:cNvSpPr txBox="true"/>
          <p:nvPr/>
        </p:nvSpPr>
        <p:spPr>
          <a:xfrm rot="0">
            <a:off x="416280" y="4928489"/>
            <a:ext cx="16581088" cy="4329811"/>
          </a:xfrm>
          <a:prstGeom prst="rect">
            <a:avLst/>
          </a:prstGeom>
        </p:spPr>
        <p:txBody>
          <a:bodyPr anchor="t" rtlCol="false" tIns="0" lIns="0" bIns="0" rIns="0">
            <a:spAutoFit/>
          </a:bodyPr>
          <a:lstStyle/>
          <a:p>
            <a:pPr algn="just">
              <a:lnSpc>
                <a:spcPts val="3872"/>
              </a:lnSpc>
            </a:pPr>
            <a:r>
              <a:rPr lang="en-US" b="true" sz="2200" spc="88">
                <a:solidFill>
                  <a:srgbClr val="FFFFFF"/>
                </a:solidFill>
                <a:latin typeface="Open Sans Bold"/>
                <a:ea typeface="Open Sans Bold"/>
                <a:cs typeface="Open Sans Bold"/>
                <a:sym typeface="Open Sans Bold"/>
              </a:rPr>
              <a:t>Data Cleaning</a:t>
            </a:r>
            <a:r>
              <a:rPr lang="en-US" sz="2200" spc="88">
                <a:solidFill>
                  <a:srgbClr val="FFFFFF"/>
                </a:solidFill>
                <a:latin typeface="Open Sans"/>
                <a:ea typeface="Open Sans"/>
                <a:cs typeface="Open Sans"/>
                <a:sym typeface="Open Sans"/>
              </a:rPr>
              <a:t>:</a:t>
            </a:r>
          </a:p>
          <a:p>
            <a:pPr algn="just" marL="474981" indent="-237491" lvl="1">
              <a:lnSpc>
                <a:spcPts val="3872"/>
              </a:lnSpc>
              <a:buFont typeface="Arial"/>
              <a:buChar char="•"/>
            </a:pPr>
            <a:r>
              <a:rPr lang="en-US" sz="2200" spc="88">
                <a:solidFill>
                  <a:srgbClr val="FFFFFF"/>
                </a:solidFill>
                <a:latin typeface="Open Sans"/>
                <a:ea typeface="Open Sans"/>
                <a:cs typeface="Open Sans"/>
                <a:sym typeface="Open Sans"/>
              </a:rPr>
              <a:t>Checked for missing values across all columns. The dataset was found to be complete with no missing entries, allowing us to proceed without the need for imputation.</a:t>
            </a:r>
          </a:p>
          <a:p>
            <a:pPr algn="just">
              <a:lnSpc>
                <a:spcPts val="3872"/>
              </a:lnSpc>
            </a:pPr>
            <a:r>
              <a:rPr lang="en-US" b="true" sz="2200" spc="88">
                <a:solidFill>
                  <a:srgbClr val="FFFFFF"/>
                </a:solidFill>
                <a:latin typeface="Open Sans Bold"/>
                <a:ea typeface="Open Sans Bold"/>
                <a:cs typeface="Open Sans Bold"/>
                <a:sym typeface="Open Sans Bold"/>
              </a:rPr>
              <a:t>Data Visualization:</a:t>
            </a:r>
          </a:p>
          <a:p>
            <a:pPr algn="just" marL="474981" indent="-237491" lvl="1">
              <a:lnSpc>
                <a:spcPts val="3872"/>
              </a:lnSpc>
              <a:buFont typeface="Arial"/>
              <a:buChar char="•"/>
            </a:pPr>
            <a:r>
              <a:rPr lang="en-US" sz="2200" spc="88">
                <a:solidFill>
                  <a:srgbClr val="FFFFFF"/>
                </a:solidFill>
                <a:latin typeface="Open Sans"/>
                <a:ea typeface="Open Sans"/>
                <a:cs typeface="Open Sans"/>
                <a:sym typeface="Open Sans"/>
              </a:rPr>
              <a:t>Plotted the oil temperature over time to visually inspect trends, seasonal patterns, and outliers.</a:t>
            </a:r>
          </a:p>
          <a:p>
            <a:pPr algn="just" marL="474981" indent="-237491" lvl="1">
              <a:lnSpc>
                <a:spcPts val="3872"/>
              </a:lnSpc>
              <a:buFont typeface="Arial"/>
              <a:buChar char="•"/>
            </a:pPr>
            <a:r>
              <a:rPr lang="en-US" sz="2200" spc="88">
                <a:solidFill>
                  <a:srgbClr val="FFFFFF"/>
                </a:solidFill>
                <a:latin typeface="Open Sans"/>
                <a:ea typeface="Open Sans"/>
                <a:cs typeface="Open Sans"/>
                <a:sym typeface="Open Sans"/>
              </a:rPr>
              <a:t>Created histograms for other operational parameters to analyze their distributions and identify any skewness or anomalies.</a:t>
            </a:r>
          </a:p>
          <a:p>
            <a:pPr algn="just">
              <a:lnSpc>
                <a:spcPts val="3872"/>
              </a:lnSpc>
            </a:pPr>
          </a:p>
          <a:p>
            <a:pPr algn="just">
              <a:lnSpc>
                <a:spcPts val="3872"/>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4826203"/>
            <a:ext cx="18288000" cy="5460797"/>
            <a:chOff x="0" y="0"/>
            <a:chExt cx="4816593" cy="1438235"/>
          </a:xfrm>
        </p:grpSpPr>
        <p:sp>
          <p:nvSpPr>
            <p:cNvPr name="Freeform 3" id="3"/>
            <p:cNvSpPr/>
            <p:nvPr/>
          </p:nvSpPr>
          <p:spPr>
            <a:xfrm flipH="false" flipV="false" rot="0">
              <a:off x="0" y="0"/>
              <a:ext cx="4816592" cy="1438234"/>
            </a:xfrm>
            <a:custGeom>
              <a:avLst/>
              <a:gdLst/>
              <a:ahLst/>
              <a:cxnLst/>
              <a:rect r="r" b="b" t="t" l="l"/>
              <a:pathLst>
                <a:path h="1438234" w="4816592">
                  <a:moveTo>
                    <a:pt x="0" y="0"/>
                  </a:moveTo>
                  <a:lnTo>
                    <a:pt x="4816592" y="0"/>
                  </a:lnTo>
                  <a:lnTo>
                    <a:pt x="4816592" y="1438234"/>
                  </a:lnTo>
                  <a:lnTo>
                    <a:pt x="0" y="1438234"/>
                  </a:lnTo>
                  <a:close/>
                </a:path>
              </a:pathLst>
            </a:custGeom>
            <a:solidFill>
              <a:srgbClr val="1C3B66"/>
            </a:solidFill>
          </p:spPr>
        </p:sp>
        <p:sp>
          <p:nvSpPr>
            <p:cNvPr name="TextBox 4" id="4"/>
            <p:cNvSpPr txBox="true"/>
            <p:nvPr/>
          </p:nvSpPr>
          <p:spPr>
            <a:xfrm>
              <a:off x="0" y="-47625"/>
              <a:ext cx="4816593" cy="1485860"/>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853048" y="-912528"/>
            <a:ext cx="3803190" cy="38031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8" id="8"/>
          <p:cNvSpPr txBox="true"/>
          <p:nvPr/>
        </p:nvSpPr>
        <p:spPr>
          <a:xfrm rot="0">
            <a:off x="599155" y="378346"/>
            <a:ext cx="16090739" cy="971550"/>
          </a:xfrm>
          <a:prstGeom prst="rect">
            <a:avLst/>
          </a:prstGeom>
        </p:spPr>
        <p:txBody>
          <a:bodyPr anchor="t" rtlCol="false" tIns="0" lIns="0" bIns="0" rIns="0">
            <a:spAutoFit/>
          </a:bodyPr>
          <a:lstStyle/>
          <a:p>
            <a:pPr algn="l">
              <a:lnSpc>
                <a:spcPts val="7350"/>
              </a:lnSpc>
            </a:pPr>
            <a:r>
              <a:rPr lang="en-US" sz="7000" b="true">
                <a:solidFill>
                  <a:srgbClr val="0E4385"/>
                </a:solidFill>
                <a:latin typeface="Inter Bold"/>
                <a:ea typeface="Inter Bold"/>
                <a:cs typeface="Inter Bold"/>
                <a:sym typeface="Inter Bold"/>
              </a:rPr>
              <a:t>EXPLORATORY DATA ANALYSIS</a:t>
            </a:r>
          </a:p>
        </p:txBody>
      </p:sp>
      <p:sp>
        <p:nvSpPr>
          <p:cNvPr name="TextBox 9" id="9"/>
          <p:cNvSpPr txBox="true"/>
          <p:nvPr/>
        </p:nvSpPr>
        <p:spPr>
          <a:xfrm rot="0">
            <a:off x="599155" y="1458481"/>
            <a:ext cx="16581088" cy="2989199"/>
          </a:xfrm>
          <a:prstGeom prst="rect">
            <a:avLst/>
          </a:prstGeom>
        </p:spPr>
        <p:txBody>
          <a:bodyPr anchor="t" rtlCol="false" tIns="0" lIns="0" bIns="0" rIns="0">
            <a:spAutoFit/>
          </a:bodyPr>
          <a:lstStyle/>
          <a:p>
            <a:pPr algn="just">
              <a:lnSpc>
                <a:spcPts val="4048"/>
              </a:lnSpc>
            </a:pPr>
            <a:r>
              <a:rPr lang="en-US" b="true" sz="2300" spc="92">
                <a:solidFill>
                  <a:srgbClr val="1483C8"/>
                </a:solidFill>
                <a:latin typeface="Open Sans Bold"/>
                <a:ea typeface="Open Sans Bold"/>
                <a:cs typeface="Open Sans Bold"/>
                <a:sym typeface="Open Sans Bold"/>
              </a:rPr>
              <a:t>Feature Engineering:</a:t>
            </a:r>
            <a:r>
              <a:rPr lang="en-US" sz="2300" spc="92">
                <a:solidFill>
                  <a:srgbClr val="1483C8"/>
                </a:solidFill>
                <a:latin typeface="Open Sans"/>
                <a:ea typeface="Open Sans"/>
                <a:cs typeface="Open Sans"/>
                <a:sym typeface="Open Sans"/>
              </a:rPr>
              <a:t> </a:t>
            </a:r>
          </a:p>
          <a:p>
            <a:pPr algn="just" marL="496571" indent="-248285" lvl="1">
              <a:lnSpc>
                <a:spcPts val="4048"/>
              </a:lnSpc>
              <a:buFont typeface="Arial"/>
              <a:buChar char="•"/>
            </a:pPr>
            <a:r>
              <a:rPr lang="en-US" sz="2300" spc="92">
                <a:solidFill>
                  <a:srgbClr val="1483C8"/>
                </a:solidFill>
                <a:latin typeface="Open Sans"/>
                <a:ea typeface="Open Sans"/>
                <a:cs typeface="Open Sans"/>
                <a:sym typeface="Open Sans"/>
              </a:rPr>
              <a:t>Extracted time-based features such as hour, day of the week, and month from the date column to capture potential cyclical patterns in the oil temperature.</a:t>
            </a:r>
          </a:p>
          <a:p>
            <a:pPr algn="just" marL="496571" indent="-248285" lvl="1">
              <a:lnSpc>
                <a:spcPts val="4048"/>
              </a:lnSpc>
              <a:buFont typeface="Arial"/>
              <a:buChar char="•"/>
            </a:pPr>
            <a:r>
              <a:rPr lang="en-US" sz="2300" spc="92">
                <a:solidFill>
                  <a:srgbClr val="1483C8"/>
                </a:solidFill>
                <a:latin typeface="Open Sans"/>
                <a:ea typeface="Open Sans"/>
                <a:cs typeface="Open Sans"/>
                <a:sym typeface="Open Sans"/>
              </a:rPr>
              <a:t>Standardized all numerical features to have a mean of zero and a standard deviation of one, which is crucial for models sensitive to the scale of input features.</a:t>
            </a:r>
          </a:p>
          <a:p>
            <a:pPr algn="just">
              <a:lnSpc>
                <a:spcPts val="4048"/>
              </a:lnSpc>
            </a:pPr>
          </a:p>
        </p:txBody>
      </p:sp>
      <p:sp>
        <p:nvSpPr>
          <p:cNvPr name="TextBox 10" id="10"/>
          <p:cNvSpPr txBox="true"/>
          <p:nvPr/>
        </p:nvSpPr>
        <p:spPr>
          <a:xfrm rot="0">
            <a:off x="559627" y="5117745"/>
            <a:ext cx="16660145" cy="3494024"/>
          </a:xfrm>
          <a:prstGeom prst="rect">
            <a:avLst/>
          </a:prstGeom>
        </p:spPr>
        <p:txBody>
          <a:bodyPr anchor="t" rtlCol="false" tIns="0" lIns="0" bIns="0" rIns="0">
            <a:spAutoFit/>
          </a:bodyPr>
          <a:lstStyle/>
          <a:p>
            <a:pPr algn="just">
              <a:lnSpc>
                <a:spcPts val="4048"/>
              </a:lnSpc>
            </a:pPr>
            <a:r>
              <a:rPr lang="en-US" b="true" sz="2300" spc="92">
                <a:solidFill>
                  <a:srgbClr val="FFFFFF"/>
                </a:solidFill>
                <a:latin typeface="Open Sans Bold"/>
                <a:ea typeface="Open Sans Bold"/>
                <a:cs typeface="Open Sans Bold"/>
                <a:sym typeface="Open Sans Bold"/>
              </a:rPr>
              <a:t>Lag Features:</a:t>
            </a:r>
          </a:p>
          <a:p>
            <a:pPr algn="just" marL="496571" indent="-248285" lvl="1">
              <a:lnSpc>
                <a:spcPts val="4048"/>
              </a:lnSpc>
              <a:buFont typeface="Arial"/>
              <a:buChar char="•"/>
            </a:pPr>
            <a:r>
              <a:rPr lang="en-US" sz="2300" spc="92">
                <a:solidFill>
                  <a:srgbClr val="FFFFFF"/>
                </a:solidFill>
                <a:latin typeface="Open Sans"/>
                <a:ea typeface="Open Sans"/>
                <a:cs typeface="Open Sans"/>
                <a:sym typeface="Open Sans"/>
              </a:rPr>
              <a:t>Developed lagged features for oil temperature to include historical data in our predictions, acknowledging the time-dependent nature of the dataset.</a:t>
            </a:r>
          </a:p>
          <a:p>
            <a:pPr algn="just">
              <a:lnSpc>
                <a:spcPts val="4048"/>
              </a:lnSpc>
            </a:pPr>
          </a:p>
          <a:p>
            <a:pPr algn="just">
              <a:lnSpc>
                <a:spcPts val="4048"/>
              </a:lnSpc>
            </a:pPr>
            <a:r>
              <a:rPr lang="en-US" sz="2300" spc="92">
                <a:solidFill>
                  <a:srgbClr val="FFFFFF"/>
                </a:solidFill>
                <a:latin typeface="Open Sans"/>
                <a:ea typeface="Open Sans"/>
                <a:cs typeface="Open Sans"/>
                <a:sym typeface="Open Sans"/>
              </a:rPr>
              <a:t>Through this comprehensive EDA, we prepared the dataset for predictive modeling, ensuring that the input data for the different models is not only clean but also richly featured to capture all potential influences on oil temperature. </a:t>
            </a:r>
          </a:p>
        </p:txBody>
      </p:sp>
      <p:grpSp>
        <p:nvGrpSpPr>
          <p:cNvPr name="Group 11" id="11"/>
          <p:cNvGrpSpPr/>
          <p:nvPr/>
        </p:nvGrpSpPr>
        <p:grpSpPr>
          <a:xfrm rot="0">
            <a:off x="0" y="9503475"/>
            <a:ext cx="832560" cy="783525"/>
            <a:chOff x="0" y="0"/>
            <a:chExt cx="219275" cy="206361"/>
          </a:xfrm>
        </p:grpSpPr>
        <p:sp>
          <p:nvSpPr>
            <p:cNvPr name="Freeform 12" id="12"/>
            <p:cNvSpPr/>
            <p:nvPr/>
          </p:nvSpPr>
          <p:spPr>
            <a:xfrm flipH="false" flipV="false" rot="0">
              <a:off x="0" y="0"/>
              <a:ext cx="219275" cy="206361"/>
            </a:xfrm>
            <a:custGeom>
              <a:avLst/>
              <a:gdLst/>
              <a:ahLst/>
              <a:cxnLst/>
              <a:rect r="r" b="b" t="t" l="l"/>
              <a:pathLst>
                <a:path h="206361" w="219275">
                  <a:moveTo>
                    <a:pt x="0" y="0"/>
                  </a:moveTo>
                  <a:lnTo>
                    <a:pt x="219275" y="0"/>
                  </a:lnTo>
                  <a:lnTo>
                    <a:pt x="219275" y="206361"/>
                  </a:lnTo>
                  <a:lnTo>
                    <a:pt x="0" y="206361"/>
                  </a:lnTo>
                  <a:close/>
                </a:path>
              </a:pathLst>
            </a:custGeom>
            <a:solidFill>
              <a:srgbClr val="79A1B8"/>
            </a:solidFill>
          </p:spPr>
        </p:sp>
        <p:sp>
          <p:nvSpPr>
            <p:cNvPr name="TextBox 13" id="13"/>
            <p:cNvSpPr txBox="true"/>
            <p:nvPr/>
          </p:nvSpPr>
          <p:spPr>
            <a:xfrm>
              <a:off x="0" y="-47625"/>
              <a:ext cx="219275" cy="253986"/>
            </a:xfrm>
            <a:prstGeom prst="rect">
              <a:avLst/>
            </a:prstGeom>
          </p:spPr>
          <p:txBody>
            <a:bodyPr anchor="ctr" rtlCol="false" tIns="50800" lIns="50800" bIns="50800" rIns="50800"/>
            <a:lstStyle/>
            <a:p>
              <a:pPr algn="ctr">
                <a:lnSpc>
                  <a:spcPts val="247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57494"/>
            <a:ext cx="18288000" cy="1495425"/>
            <a:chOff x="0" y="0"/>
            <a:chExt cx="4816593" cy="393857"/>
          </a:xfrm>
        </p:grpSpPr>
        <p:sp>
          <p:nvSpPr>
            <p:cNvPr name="Freeform 3" id="3"/>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1C3B66"/>
            </a:solidFill>
          </p:spPr>
        </p:sp>
        <p:sp>
          <p:nvSpPr>
            <p:cNvPr name="TextBox 4" id="4"/>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357705" y="7637029"/>
            <a:ext cx="4136867" cy="41368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617515" y="2554465"/>
            <a:ext cx="6792677" cy="4355804"/>
          </a:xfrm>
          <a:custGeom>
            <a:avLst/>
            <a:gdLst/>
            <a:ahLst/>
            <a:cxnLst/>
            <a:rect r="r" b="b" t="t" l="l"/>
            <a:pathLst>
              <a:path h="4355804" w="6792677">
                <a:moveTo>
                  <a:pt x="0" y="0"/>
                </a:moveTo>
                <a:lnTo>
                  <a:pt x="6792677" y="0"/>
                </a:lnTo>
                <a:lnTo>
                  <a:pt x="6792677" y="4355804"/>
                </a:lnTo>
                <a:lnTo>
                  <a:pt x="0" y="4355804"/>
                </a:lnTo>
                <a:lnTo>
                  <a:pt x="0" y="0"/>
                </a:lnTo>
                <a:close/>
              </a:path>
            </a:pathLst>
          </a:custGeom>
          <a:blipFill>
            <a:blip r:embed="rId2"/>
            <a:stretch>
              <a:fillRect l="0" t="0" r="0" b="0"/>
            </a:stretch>
          </a:blipFill>
          <a:ln w="38100" cap="sq">
            <a:solidFill>
              <a:srgbClr val="000000"/>
            </a:solidFill>
            <a:prstDash val="solid"/>
            <a:miter/>
          </a:ln>
        </p:spPr>
      </p:sp>
      <p:sp>
        <p:nvSpPr>
          <p:cNvPr name="Freeform 9" id="9"/>
          <p:cNvSpPr/>
          <p:nvPr/>
        </p:nvSpPr>
        <p:spPr>
          <a:xfrm flipH="false" flipV="false" rot="0">
            <a:off x="9461454" y="2554465"/>
            <a:ext cx="6375531" cy="4595401"/>
          </a:xfrm>
          <a:custGeom>
            <a:avLst/>
            <a:gdLst/>
            <a:ahLst/>
            <a:cxnLst/>
            <a:rect r="r" b="b" t="t" l="l"/>
            <a:pathLst>
              <a:path h="4595401" w="6375531">
                <a:moveTo>
                  <a:pt x="0" y="0"/>
                </a:moveTo>
                <a:lnTo>
                  <a:pt x="6375531" y="0"/>
                </a:lnTo>
                <a:lnTo>
                  <a:pt x="6375531" y="4595401"/>
                </a:lnTo>
                <a:lnTo>
                  <a:pt x="0" y="4595401"/>
                </a:lnTo>
                <a:lnTo>
                  <a:pt x="0" y="0"/>
                </a:lnTo>
                <a:close/>
              </a:path>
            </a:pathLst>
          </a:custGeom>
          <a:blipFill>
            <a:blip r:embed="rId3"/>
            <a:stretch>
              <a:fillRect l="0" t="-205" r="0" b="-205"/>
            </a:stretch>
          </a:blipFill>
          <a:ln w="38100" cap="sq">
            <a:solidFill>
              <a:srgbClr val="000000"/>
            </a:solidFill>
            <a:prstDash val="solid"/>
            <a:miter/>
          </a:ln>
        </p:spPr>
      </p:sp>
      <p:sp>
        <p:nvSpPr>
          <p:cNvPr name="TextBox 10" id="10"/>
          <p:cNvSpPr txBox="true"/>
          <p:nvPr/>
        </p:nvSpPr>
        <p:spPr>
          <a:xfrm rot="0">
            <a:off x="839945" y="755626"/>
            <a:ext cx="9520891" cy="971550"/>
          </a:xfrm>
          <a:prstGeom prst="rect">
            <a:avLst/>
          </a:prstGeom>
        </p:spPr>
        <p:txBody>
          <a:bodyPr anchor="t" rtlCol="false" tIns="0" lIns="0" bIns="0" rIns="0">
            <a:spAutoFit/>
          </a:bodyPr>
          <a:lstStyle/>
          <a:p>
            <a:pPr algn="l">
              <a:lnSpc>
                <a:spcPts val="7350"/>
              </a:lnSpc>
            </a:pPr>
            <a:r>
              <a:rPr lang="en-US" sz="7000" b="true">
                <a:solidFill>
                  <a:srgbClr val="FFFFFF"/>
                </a:solidFill>
                <a:latin typeface="Inter Bold"/>
                <a:ea typeface="Inter Bold"/>
                <a:cs typeface="Inter Bold"/>
                <a:sym typeface="Inter Bold"/>
              </a:rPr>
              <a:t>STATISTICS (統計)</a:t>
            </a:r>
          </a:p>
        </p:txBody>
      </p:sp>
      <p:sp>
        <p:nvSpPr>
          <p:cNvPr name="TextBox 11" id="11"/>
          <p:cNvSpPr txBox="true"/>
          <p:nvPr/>
        </p:nvSpPr>
        <p:spPr>
          <a:xfrm rot="0">
            <a:off x="839945" y="8161421"/>
            <a:ext cx="7328721" cy="1293495"/>
          </a:xfrm>
          <a:prstGeom prst="rect">
            <a:avLst/>
          </a:prstGeom>
        </p:spPr>
        <p:txBody>
          <a:bodyPr anchor="t" rtlCol="false" tIns="0" lIns="0" bIns="0" rIns="0">
            <a:spAutoFit/>
          </a:bodyPr>
          <a:lstStyle/>
          <a:p>
            <a:pPr algn="just" marL="0" indent="0" lvl="0">
              <a:lnSpc>
                <a:spcPts val="3450"/>
              </a:lnSpc>
            </a:pPr>
            <a:r>
              <a:rPr lang="en-US" sz="2300">
                <a:solidFill>
                  <a:srgbClr val="1483C8"/>
                </a:solidFill>
                <a:latin typeface="Open Sans"/>
                <a:ea typeface="Open Sans"/>
                <a:cs typeface="Open Sans"/>
                <a:sym typeface="Open Sans"/>
              </a:rPr>
              <a:t>The above graph represents the trend of oil temperature price of each day over the time or date given</a:t>
            </a:r>
          </a:p>
        </p:txBody>
      </p:sp>
      <p:sp>
        <p:nvSpPr>
          <p:cNvPr name="TextBox 12" id="12"/>
          <p:cNvSpPr txBox="true"/>
          <p:nvPr/>
        </p:nvSpPr>
        <p:spPr>
          <a:xfrm rot="0">
            <a:off x="9461454" y="8161421"/>
            <a:ext cx="7906692" cy="1293495"/>
          </a:xfrm>
          <a:prstGeom prst="rect">
            <a:avLst/>
          </a:prstGeom>
        </p:spPr>
        <p:txBody>
          <a:bodyPr anchor="t" rtlCol="false" tIns="0" lIns="0" bIns="0" rIns="0">
            <a:spAutoFit/>
          </a:bodyPr>
          <a:lstStyle/>
          <a:p>
            <a:pPr algn="just" marL="0" indent="0" lvl="0">
              <a:lnSpc>
                <a:spcPts val="3450"/>
              </a:lnSpc>
            </a:pPr>
            <a:r>
              <a:rPr lang="en-US" sz="2300">
                <a:solidFill>
                  <a:srgbClr val="1483C8"/>
                </a:solidFill>
                <a:latin typeface="Open Sans"/>
                <a:ea typeface="Open Sans"/>
                <a:cs typeface="Open Sans"/>
                <a:sym typeface="Open Sans"/>
              </a:rPr>
              <a:t>The above picture represents the statistics of the data while it contains the distribution of each and every point of the columns over time.</a:t>
            </a:r>
          </a:p>
        </p:txBody>
      </p:sp>
      <p:sp>
        <p:nvSpPr>
          <p:cNvPr name="TextBox 13" id="13"/>
          <p:cNvSpPr txBox="true"/>
          <p:nvPr/>
        </p:nvSpPr>
        <p:spPr>
          <a:xfrm rot="0">
            <a:off x="839945" y="7464191"/>
            <a:ext cx="7328721" cy="405765"/>
          </a:xfrm>
          <a:prstGeom prst="rect">
            <a:avLst/>
          </a:prstGeom>
        </p:spPr>
        <p:txBody>
          <a:bodyPr anchor="t" rtlCol="false" tIns="0" lIns="0" bIns="0" rIns="0">
            <a:spAutoFit/>
          </a:bodyPr>
          <a:lstStyle/>
          <a:p>
            <a:pPr algn="l">
              <a:lnSpc>
                <a:spcPts val="3359"/>
              </a:lnSpc>
            </a:pPr>
            <a:r>
              <a:rPr lang="en-US" sz="2400" b="true">
                <a:solidFill>
                  <a:srgbClr val="1483C8"/>
                </a:solidFill>
                <a:latin typeface="Inter Ultra-Bold"/>
                <a:ea typeface="Inter Ultra-Bold"/>
                <a:cs typeface="Inter Ultra-Bold"/>
                <a:sym typeface="Inter Ultra-Bold"/>
              </a:rPr>
              <a:t>Trends of oil temperature price over time</a:t>
            </a:r>
          </a:p>
        </p:txBody>
      </p:sp>
      <p:sp>
        <p:nvSpPr>
          <p:cNvPr name="TextBox 14" id="14"/>
          <p:cNvSpPr txBox="true"/>
          <p:nvPr/>
        </p:nvSpPr>
        <p:spPr>
          <a:xfrm rot="0">
            <a:off x="9461454" y="7464191"/>
            <a:ext cx="7906692" cy="405765"/>
          </a:xfrm>
          <a:prstGeom prst="rect">
            <a:avLst/>
          </a:prstGeom>
        </p:spPr>
        <p:txBody>
          <a:bodyPr anchor="t" rtlCol="false" tIns="0" lIns="0" bIns="0" rIns="0">
            <a:spAutoFit/>
          </a:bodyPr>
          <a:lstStyle/>
          <a:p>
            <a:pPr algn="l">
              <a:lnSpc>
                <a:spcPts val="3359"/>
              </a:lnSpc>
            </a:pPr>
            <a:r>
              <a:rPr lang="en-US" sz="2400" b="true">
                <a:solidFill>
                  <a:srgbClr val="1483C8"/>
                </a:solidFill>
                <a:latin typeface="Inter Ultra-Bold"/>
                <a:ea typeface="Inter Ultra-Bold"/>
                <a:cs typeface="Inter Ultra-Bold"/>
                <a:sym typeface="Inter Ultra-Bold"/>
              </a:rPr>
              <a:t>Statistics of the dataset</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658337" y="-11610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839945" y="2796715"/>
            <a:ext cx="877649" cy="8776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7" id="7"/>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483C8"/>
                  </a:solidFill>
                  <a:latin typeface="Inter Bold"/>
                  <a:ea typeface="Inter Bold"/>
                  <a:cs typeface="Inter Bold"/>
                  <a:sym typeface="Inter Bold"/>
                </a:rPr>
                <a:t>01</a:t>
              </a:r>
            </a:p>
          </p:txBody>
        </p:sp>
      </p:grpSp>
      <p:grpSp>
        <p:nvGrpSpPr>
          <p:cNvPr name="Group 8" id="8"/>
          <p:cNvGrpSpPr/>
          <p:nvPr/>
        </p:nvGrpSpPr>
        <p:grpSpPr>
          <a:xfrm rot="0">
            <a:off x="839945" y="6406654"/>
            <a:ext cx="877649" cy="87764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0" id="10"/>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483C8"/>
                  </a:solidFill>
                  <a:latin typeface="Inter Bold"/>
                  <a:ea typeface="Inter Bold"/>
                  <a:cs typeface="Inter Bold"/>
                  <a:sym typeface="Inter Bold"/>
                </a:rPr>
                <a:t>02</a:t>
              </a:r>
            </a:p>
          </p:txBody>
        </p:sp>
      </p:grpSp>
      <p:grpSp>
        <p:nvGrpSpPr>
          <p:cNvPr name="Group 11" id="11"/>
          <p:cNvGrpSpPr/>
          <p:nvPr/>
        </p:nvGrpSpPr>
        <p:grpSpPr>
          <a:xfrm rot="0">
            <a:off x="17400866" y="0"/>
            <a:ext cx="863406" cy="1914819"/>
            <a:chOff x="0" y="0"/>
            <a:chExt cx="227399" cy="504314"/>
          </a:xfrm>
        </p:grpSpPr>
        <p:sp>
          <p:nvSpPr>
            <p:cNvPr name="Freeform 12" id="12"/>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C3B66"/>
            </a:solidFill>
          </p:spPr>
        </p:sp>
        <p:sp>
          <p:nvSpPr>
            <p:cNvPr name="TextBox 13" id="13"/>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14" id="14"/>
          <p:cNvGrpSpPr/>
          <p:nvPr/>
        </p:nvGrpSpPr>
        <p:grpSpPr>
          <a:xfrm rot="0">
            <a:off x="-1061650" y="8036778"/>
            <a:ext cx="3803190" cy="380319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7" id="17"/>
          <p:cNvGrpSpPr/>
          <p:nvPr/>
        </p:nvGrpSpPr>
        <p:grpSpPr>
          <a:xfrm rot="0">
            <a:off x="0" y="10094695"/>
            <a:ext cx="18264272" cy="192305"/>
            <a:chOff x="0" y="0"/>
            <a:chExt cx="4810343" cy="50648"/>
          </a:xfrm>
        </p:grpSpPr>
        <p:sp>
          <p:nvSpPr>
            <p:cNvPr name="Freeform 18" id="18"/>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C3B66"/>
            </a:solidFill>
          </p:spPr>
        </p:sp>
        <p:sp>
          <p:nvSpPr>
            <p:cNvPr name="TextBox 19" id="19"/>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sp>
        <p:nvSpPr>
          <p:cNvPr name="TextBox 20" id="20"/>
          <p:cNvSpPr txBox="true"/>
          <p:nvPr/>
        </p:nvSpPr>
        <p:spPr>
          <a:xfrm rot="0">
            <a:off x="839945" y="524169"/>
            <a:ext cx="8292191" cy="674371"/>
          </a:xfrm>
          <a:prstGeom prst="rect">
            <a:avLst/>
          </a:prstGeom>
        </p:spPr>
        <p:txBody>
          <a:bodyPr anchor="t" rtlCol="false" tIns="0" lIns="0" bIns="0" rIns="0">
            <a:spAutoFit/>
          </a:bodyPr>
          <a:lstStyle/>
          <a:p>
            <a:pPr algn="l">
              <a:lnSpc>
                <a:spcPts val="5145"/>
              </a:lnSpc>
            </a:pPr>
            <a:r>
              <a:rPr lang="en-US" sz="4900" b="true">
                <a:solidFill>
                  <a:srgbClr val="0E4385"/>
                </a:solidFill>
                <a:latin typeface="Inter Bold"/>
                <a:ea typeface="Inter Bold"/>
                <a:cs typeface="Inter Bold"/>
                <a:sym typeface="Inter Bold"/>
              </a:rPr>
              <a:t>TECHNOLOGY OVERVIEW</a:t>
            </a:r>
          </a:p>
        </p:txBody>
      </p:sp>
      <p:sp>
        <p:nvSpPr>
          <p:cNvPr name="TextBox 21" id="21"/>
          <p:cNvSpPr txBox="true"/>
          <p:nvPr/>
        </p:nvSpPr>
        <p:spPr>
          <a:xfrm rot="0">
            <a:off x="954856" y="1518579"/>
            <a:ext cx="6818840" cy="396240"/>
          </a:xfrm>
          <a:prstGeom prst="rect">
            <a:avLst/>
          </a:prstGeom>
        </p:spPr>
        <p:txBody>
          <a:bodyPr anchor="t" rtlCol="false" tIns="0" lIns="0" bIns="0" rIns="0">
            <a:spAutoFit/>
          </a:bodyPr>
          <a:lstStyle/>
          <a:p>
            <a:pPr algn="l" marL="0" indent="0" lvl="0">
              <a:lnSpc>
                <a:spcPts val="3359"/>
              </a:lnSpc>
            </a:pPr>
            <a:r>
              <a:rPr lang="en-US" b="true" sz="2400" spc="177">
                <a:solidFill>
                  <a:srgbClr val="1483C8"/>
                </a:solidFill>
                <a:latin typeface="Open Sans Semi-Bold"/>
                <a:ea typeface="Open Sans Semi-Bold"/>
                <a:cs typeface="Open Sans Semi-Bold"/>
                <a:sym typeface="Open Sans Semi-Bold"/>
              </a:rPr>
              <a:t>MODELS EXPLORATION</a:t>
            </a:r>
          </a:p>
        </p:txBody>
      </p:sp>
      <p:sp>
        <p:nvSpPr>
          <p:cNvPr name="TextBox 22" id="22"/>
          <p:cNvSpPr txBox="true"/>
          <p:nvPr/>
        </p:nvSpPr>
        <p:spPr>
          <a:xfrm rot="0">
            <a:off x="1925690" y="2982911"/>
            <a:ext cx="4877173" cy="464820"/>
          </a:xfrm>
          <a:prstGeom prst="rect">
            <a:avLst/>
          </a:prstGeom>
        </p:spPr>
        <p:txBody>
          <a:bodyPr anchor="t" rtlCol="false" tIns="0" lIns="0" bIns="0" rIns="0">
            <a:spAutoFit/>
          </a:bodyPr>
          <a:lstStyle/>
          <a:p>
            <a:pPr algn="l">
              <a:lnSpc>
                <a:spcPts val="3779"/>
              </a:lnSpc>
            </a:pPr>
            <a:r>
              <a:rPr lang="en-US" sz="2699" b="true">
                <a:solidFill>
                  <a:srgbClr val="0E4385"/>
                </a:solidFill>
                <a:latin typeface="Inter Bold"/>
                <a:ea typeface="Inter Bold"/>
                <a:cs typeface="Inter Bold"/>
                <a:sym typeface="Inter Bold"/>
              </a:rPr>
              <a:t>ARIMA</a:t>
            </a:r>
          </a:p>
        </p:txBody>
      </p:sp>
      <p:sp>
        <p:nvSpPr>
          <p:cNvPr name="TextBox 23" id="23"/>
          <p:cNvSpPr txBox="true"/>
          <p:nvPr/>
        </p:nvSpPr>
        <p:spPr>
          <a:xfrm rot="0">
            <a:off x="1925690" y="6592851"/>
            <a:ext cx="5848007" cy="464820"/>
          </a:xfrm>
          <a:prstGeom prst="rect">
            <a:avLst/>
          </a:prstGeom>
        </p:spPr>
        <p:txBody>
          <a:bodyPr anchor="t" rtlCol="false" tIns="0" lIns="0" bIns="0" rIns="0">
            <a:spAutoFit/>
          </a:bodyPr>
          <a:lstStyle/>
          <a:p>
            <a:pPr algn="l">
              <a:lnSpc>
                <a:spcPts val="3779"/>
              </a:lnSpc>
            </a:pPr>
            <a:r>
              <a:rPr lang="en-US" sz="2699" b="true">
                <a:solidFill>
                  <a:srgbClr val="0E4385"/>
                </a:solidFill>
                <a:latin typeface="Inter Bold"/>
                <a:ea typeface="Inter Bold"/>
                <a:cs typeface="Inter Bold"/>
                <a:sym typeface="Inter Bold"/>
              </a:rPr>
              <a:t>LSTM (Long Short Term Memory)</a:t>
            </a:r>
          </a:p>
        </p:txBody>
      </p:sp>
      <p:sp>
        <p:nvSpPr>
          <p:cNvPr name="TextBox 24" id="24"/>
          <p:cNvSpPr txBox="true"/>
          <p:nvPr/>
        </p:nvSpPr>
        <p:spPr>
          <a:xfrm rot="0">
            <a:off x="1925690" y="3598164"/>
            <a:ext cx="5957560" cy="2373262"/>
          </a:xfrm>
          <a:prstGeom prst="rect">
            <a:avLst/>
          </a:prstGeom>
        </p:spPr>
        <p:txBody>
          <a:bodyPr anchor="t" rtlCol="false" tIns="0" lIns="0" bIns="0" rIns="0">
            <a:spAutoFit/>
          </a:bodyPr>
          <a:lstStyle/>
          <a:p>
            <a:pPr algn="just" marL="0" indent="0" lvl="0">
              <a:lnSpc>
                <a:spcPts val="3137"/>
              </a:lnSpc>
            </a:pPr>
            <a:r>
              <a:rPr lang="en-US" sz="2024">
                <a:solidFill>
                  <a:srgbClr val="1483C8"/>
                </a:solidFill>
                <a:latin typeface="Open Sans"/>
                <a:ea typeface="Open Sans"/>
                <a:cs typeface="Open Sans"/>
                <a:sym typeface="Open Sans"/>
              </a:rPr>
              <a:t>ARIMA, an acronym for Autoregressive Integrated Moving Average, is a classic forecasting model used in time-series analysis to describe autocorrelations within the data.Leverages the relationship between an observation and a number of lagged observations.</a:t>
            </a:r>
          </a:p>
        </p:txBody>
      </p:sp>
      <p:sp>
        <p:nvSpPr>
          <p:cNvPr name="TextBox 25" id="25"/>
          <p:cNvSpPr txBox="true"/>
          <p:nvPr/>
        </p:nvSpPr>
        <p:spPr>
          <a:xfrm rot="0">
            <a:off x="1925690" y="7208103"/>
            <a:ext cx="5957560" cy="2720975"/>
          </a:xfrm>
          <a:prstGeom prst="rect">
            <a:avLst/>
          </a:prstGeom>
        </p:spPr>
        <p:txBody>
          <a:bodyPr anchor="t" rtlCol="false" tIns="0" lIns="0" bIns="0" rIns="0">
            <a:spAutoFit/>
          </a:bodyPr>
          <a:lstStyle/>
          <a:p>
            <a:pPr algn="just" marL="0" indent="0" lvl="0">
              <a:lnSpc>
                <a:spcPts val="3100"/>
              </a:lnSpc>
            </a:pPr>
            <a:r>
              <a:rPr lang="en-US" sz="2000">
                <a:solidFill>
                  <a:srgbClr val="1483C8"/>
                </a:solidFill>
                <a:latin typeface="Open Sans"/>
                <a:ea typeface="Open Sans"/>
                <a:cs typeface="Open Sans"/>
                <a:sym typeface="Open Sans"/>
              </a:rPr>
              <a:t>LSTM networks are a type of recurrent neural network (RNN) capable of learning order dependence in sequence prediction problems. Particularly useful in avoiding the long-term dependency problem, allowing it to perform better on tasks where context from much earlier is needed</a:t>
            </a:r>
          </a:p>
        </p:txBody>
      </p:sp>
      <p:grpSp>
        <p:nvGrpSpPr>
          <p:cNvPr name="Group 26" id="26"/>
          <p:cNvGrpSpPr/>
          <p:nvPr/>
        </p:nvGrpSpPr>
        <p:grpSpPr>
          <a:xfrm rot="0">
            <a:off x="9232905" y="671110"/>
            <a:ext cx="715180" cy="71518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C3B66"/>
              </a:solidFill>
              <a:prstDash val="solid"/>
              <a:miter/>
            </a:ln>
          </p:spPr>
        </p:sp>
        <p:sp>
          <p:nvSpPr>
            <p:cNvPr name="TextBox 28" id="2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29" id="29"/>
          <p:cNvGrpSpPr/>
          <p:nvPr/>
        </p:nvGrpSpPr>
        <p:grpSpPr>
          <a:xfrm rot="0">
            <a:off x="12634610" y="-3699822"/>
            <a:ext cx="5653390" cy="10287000"/>
            <a:chOff x="0" y="0"/>
            <a:chExt cx="1488959" cy="2709333"/>
          </a:xfrm>
        </p:grpSpPr>
        <p:sp>
          <p:nvSpPr>
            <p:cNvPr name="Freeform 30" id="30"/>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31" id="31"/>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32" id="32"/>
          <p:cNvGrpSpPr/>
          <p:nvPr/>
        </p:nvGrpSpPr>
        <p:grpSpPr>
          <a:xfrm rot="0">
            <a:off x="9590495" y="2796715"/>
            <a:ext cx="877649" cy="877649"/>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34" id="34"/>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483C8"/>
                  </a:solidFill>
                  <a:latin typeface="Inter Bold"/>
                  <a:ea typeface="Inter Bold"/>
                  <a:cs typeface="Inter Bold"/>
                  <a:sym typeface="Inter Bold"/>
                </a:rPr>
                <a:t>03</a:t>
              </a:r>
            </a:p>
          </p:txBody>
        </p:sp>
      </p:grpSp>
      <p:sp>
        <p:nvSpPr>
          <p:cNvPr name="TextBox 35" id="35"/>
          <p:cNvSpPr txBox="true"/>
          <p:nvPr/>
        </p:nvSpPr>
        <p:spPr>
          <a:xfrm rot="0">
            <a:off x="10676240" y="2974554"/>
            <a:ext cx="6724626" cy="464820"/>
          </a:xfrm>
          <a:prstGeom prst="rect">
            <a:avLst/>
          </a:prstGeom>
        </p:spPr>
        <p:txBody>
          <a:bodyPr anchor="t" rtlCol="false" tIns="0" lIns="0" bIns="0" rIns="0">
            <a:spAutoFit/>
          </a:bodyPr>
          <a:lstStyle/>
          <a:p>
            <a:pPr algn="l">
              <a:lnSpc>
                <a:spcPts val="3779"/>
              </a:lnSpc>
            </a:pPr>
            <a:r>
              <a:rPr lang="en-US" sz="2699" b="true">
                <a:solidFill>
                  <a:srgbClr val="0E4385"/>
                </a:solidFill>
                <a:latin typeface="Inter Bold"/>
                <a:ea typeface="Inter Bold"/>
                <a:cs typeface="Inter Bold"/>
                <a:sym typeface="Inter Bold"/>
              </a:rPr>
              <a:t>GRU (Gated Recurrent Units)</a:t>
            </a:r>
          </a:p>
        </p:txBody>
      </p:sp>
      <p:sp>
        <p:nvSpPr>
          <p:cNvPr name="TextBox 36" id="36"/>
          <p:cNvSpPr txBox="true"/>
          <p:nvPr/>
        </p:nvSpPr>
        <p:spPr>
          <a:xfrm rot="0">
            <a:off x="10676240" y="3517806"/>
            <a:ext cx="6583060" cy="2840940"/>
          </a:xfrm>
          <a:prstGeom prst="rect">
            <a:avLst/>
          </a:prstGeom>
        </p:spPr>
        <p:txBody>
          <a:bodyPr anchor="t" rtlCol="false" tIns="0" lIns="0" bIns="0" rIns="0">
            <a:spAutoFit/>
          </a:bodyPr>
          <a:lstStyle/>
          <a:p>
            <a:pPr algn="just" marL="0" indent="0" lvl="0">
              <a:lnSpc>
                <a:spcPts val="3234"/>
              </a:lnSpc>
            </a:pPr>
            <a:r>
              <a:rPr lang="en-US" sz="2086">
                <a:solidFill>
                  <a:srgbClr val="1483C8"/>
                </a:solidFill>
                <a:latin typeface="Open Sans"/>
                <a:ea typeface="Open Sans"/>
                <a:cs typeface="Open Sans"/>
                <a:sym typeface="Open Sans"/>
              </a:rPr>
              <a:t>Gated Recurrent Units are a simpler variant of LSTMs designed to adaptively capture dependencies of different time scales in a time-series data.These gates help the model determine how much of the past information needs to be passed along to the future, simplifying the structure and improving efficiency over LSTMs.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46850" y="0"/>
            <a:ext cx="9993019" cy="10417760"/>
            <a:chOff x="0" y="0"/>
            <a:chExt cx="2631906" cy="2743772"/>
          </a:xfrm>
        </p:grpSpPr>
        <p:sp>
          <p:nvSpPr>
            <p:cNvPr name="Freeform 3" id="3"/>
            <p:cNvSpPr/>
            <p:nvPr/>
          </p:nvSpPr>
          <p:spPr>
            <a:xfrm flipH="false" flipV="false" rot="0">
              <a:off x="0" y="0"/>
              <a:ext cx="2631906" cy="2743772"/>
            </a:xfrm>
            <a:custGeom>
              <a:avLst/>
              <a:gdLst/>
              <a:ahLst/>
              <a:cxnLst/>
              <a:rect r="r" b="b" t="t" l="l"/>
              <a:pathLst>
                <a:path h="2743772" w="2631906">
                  <a:moveTo>
                    <a:pt x="0" y="0"/>
                  </a:moveTo>
                  <a:lnTo>
                    <a:pt x="2631906" y="0"/>
                  </a:lnTo>
                  <a:lnTo>
                    <a:pt x="2631906" y="2743772"/>
                  </a:lnTo>
                  <a:lnTo>
                    <a:pt x="0" y="2743772"/>
                  </a:lnTo>
                  <a:close/>
                </a:path>
              </a:pathLst>
            </a:custGeom>
            <a:solidFill>
              <a:srgbClr val="1C3B66"/>
            </a:solidFill>
          </p:spPr>
        </p:sp>
        <p:sp>
          <p:nvSpPr>
            <p:cNvPr name="TextBox 4" id="4"/>
            <p:cNvSpPr txBox="true"/>
            <p:nvPr/>
          </p:nvSpPr>
          <p:spPr>
            <a:xfrm>
              <a:off x="0" y="-47625"/>
              <a:ext cx="2631906" cy="2791397"/>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839945" y="2324009"/>
            <a:ext cx="1858299"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9261825" y="679030"/>
            <a:ext cx="877649" cy="87764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8" id="8"/>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483C8"/>
                  </a:solidFill>
                  <a:latin typeface="Inter Bold"/>
                  <a:ea typeface="Inter Bold"/>
                  <a:cs typeface="Inter Bold"/>
                  <a:sym typeface="Inter Bold"/>
                </a:rPr>
                <a:t>01</a:t>
              </a:r>
            </a:p>
          </p:txBody>
        </p:sp>
      </p:grpSp>
      <p:grpSp>
        <p:nvGrpSpPr>
          <p:cNvPr name="Group 9" id="9"/>
          <p:cNvGrpSpPr/>
          <p:nvPr/>
        </p:nvGrpSpPr>
        <p:grpSpPr>
          <a:xfrm rot="0">
            <a:off x="9261825" y="3854873"/>
            <a:ext cx="877649" cy="87764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1" id="11"/>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483C8"/>
                  </a:solidFill>
                  <a:latin typeface="Inter Bold"/>
                  <a:ea typeface="Inter Bold"/>
                  <a:cs typeface="Inter Bold"/>
                  <a:sym typeface="Inter Bold"/>
                </a:rPr>
                <a:t>02</a:t>
              </a:r>
            </a:p>
          </p:txBody>
        </p:sp>
      </p:grpSp>
      <p:grpSp>
        <p:nvGrpSpPr>
          <p:cNvPr name="Group 12" id="12"/>
          <p:cNvGrpSpPr/>
          <p:nvPr/>
        </p:nvGrpSpPr>
        <p:grpSpPr>
          <a:xfrm rot="0">
            <a:off x="9261825" y="6862277"/>
            <a:ext cx="877649" cy="87764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4" id="14"/>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483C8"/>
                  </a:solidFill>
                  <a:latin typeface="Inter Bold"/>
                  <a:ea typeface="Inter Bold"/>
                  <a:cs typeface="Inter Bold"/>
                  <a:sym typeface="Inter Bold"/>
                </a:rPr>
                <a:t>03</a:t>
              </a:r>
            </a:p>
          </p:txBody>
        </p:sp>
      </p:grpSp>
      <p:sp>
        <p:nvSpPr>
          <p:cNvPr name="Freeform 15" id="15"/>
          <p:cNvSpPr/>
          <p:nvPr/>
        </p:nvSpPr>
        <p:spPr>
          <a:xfrm flipH="false" flipV="false" rot="0">
            <a:off x="9088" y="3035361"/>
            <a:ext cx="9037763" cy="4993364"/>
          </a:xfrm>
          <a:custGeom>
            <a:avLst/>
            <a:gdLst/>
            <a:ahLst/>
            <a:cxnLst/>
            <a:rect r="r" b="b" t="t" l="l"/>
            <a:pathLst>
              <a:path h="4993364" w="9037763">
                <a:moveTo>
                  <a:pt x="0" y="0"/>
                </a:moveTo>
                <a:lnTo>
                  <a:pt x="9037762" y="0"/>
                </a:lnTo>
                <a:lnTo>
                  <a:pt x="9037762" y="4993364"/>
                </a:lnTo>
                <a:lnTo>
                  <a:pt x="0" y="4993364"/>
                </a:lnTo>
                <a:lnTo>
                  <a:pt x="0" y="0"/>
                </a:lnTo>
                <a:close/>
              </a:path>
            </a:pathLst>
          </a:custGeom>
          <a:blipFill>
            <a:blip r:embed="rId2"/>
            <a:stretch>
              <a:fillRect l="0" t="0" r="0" b="0"/>
            </a:stretch>
          </a:blipFill>
          <a:ln w="38100" cap="sq">
            <a:solidFill>
              <a:srgbClr val="000000"/>
            </a:solidFill>
            <a:prstDash val="solid"/>
            <a:miter/>
          </a:ln>
        </p:spPr>
      </p:sp>
      <p:sp>
        <p:nvSpPr>
          <p:cNvPr name="TextBox 16" id="16"/>
          <p:cNvSpPr txBox="true"/>
          <p:nvPr/>
        </p:nvSpPr>
        <p:spPr>
          <a:xfrm rot="0">
            <a:off x="839945" y="552744"/>
            <a:ext cx="6818840" cy="994410"/>
          </a:xfrm>
          <a:prstGeom prst="rect">
            <a:avLst/>
          </a:prstGeom>
        </p:spPr>
        <p:txBody>
          <a:bodyPr anchor="t" rtlCol="false" tIns="0" lIns="0" bIns="0" rIns="0">
            <a:spAutoFit/>
          </a:bodyPr>
          <a:lstStyle/>
          <a:p>
            <a:pPr algn="l">
              <a:lnSpc>
                <a:spcPts val="7560"/>
              </a:lnSpc>
            </a:pPr>
            <a:r>
              <a:rPr lang="en-US" sz="7200" b="true">
                <a:solidFill>
                  <a:srgbClr val="0E4385"/>
                </a:solidFill>
                <a:latin typeface="Inter Bold"/>
                <a:ea typeface="Inter Bold"/>
                <a:cs typeface="Inter Bold"/>
                <a:sym typeface="Inter Bold"/>
              </a:rPr>
              <a:t>LSTM</a:t>
            </a:r>
          </a:p>
        </p:txBody>
      </p:sp>
      <p:sp>
        <p:nvSpPr>
          <p:cNvPr name="TextBox 17" id="17"/>
          <p:cNvSpPr txBox="true"/>
          <p:nvPr/>
        </p:nvSpPr>
        <p:spPr>
          <a:xfrm rot="0">
            <a:off x="839945" y="1518579"/>
            <a:ext cx="6818840" cy="396240"/>
          </a:xfrm>
          <a:prstGeom prst="rect">
            <a:avLst/>
          </a:prstGeom>
        </p:spPr>
        <p:txBody>
          <a:bodyPr anchor="t" rtlCol="false" tIns="0" lIns="0" bIns="0" rIns="0">
            <a:spAutoFit/>
          </a:bodyPr>
          <a:lstStyle/>
          <a:p>
            <a:pPr algn="l" marL="0" indent="0" lvl="0">
              <a:lnSpc>
                <a:spcPts val="3359"/>
              </a:lnSpc>
            </a:pPr>
            <a:r>
              <a:rPr lang="en-US" b="true" sz="2400" spc="177">
                <a:solidFill>
                  <a:srgbClr val="1483C8"/>
                </a:solidFill>
                <a:latin typeface="Open Sans Bold"/>
                <a:ea typeface="Open Sans Bold"/>
                <a:cs typeface="Open Sans Bold"/>
                <a:sym typeface="Open Sans Bold"/>
              </a:rPr>
              <a:t>長期短期記憶</a:t>
            </a:r>
          </a:p>
        </p:txBody>
      </p:sp>
      <p:sp>
        <p:nvSpPr>
          <p:cNvPr name="TextBox 18" id="18"/>
          <p:cNvSpPr txBox="true"/>
          <p:nvPr/>
        </p:nvSpPr>
        <p:spPr>
          <a:xfrm rot="0">
            <a:off x="10412950" y="653034"/>
            <a:ext cx="7641844" cy="464820"/>
          </a:xfrm>
          <a:prstGeom prst="rect">
            <a:avLst/>
          </a:prstGeom>
        </p:spPr>
        <p:txBody>
          <a:bodyPr anchor="t" rtlCol="false" tIns="0" lIns="0" bIns="0" rIns="0">
            <a:spAutoFit/>
          </a:bodyPr>
          <a:lstStyle/>
          <a:p>
            <a:pPr algn="l">
              <a:lnSpc>
                <a:spcPts val="3779"/>
              </a:lnSpc>
            </a:pPr>
            <a:r>
              <a:rPr lang="en-US" sz="2699" b="true">
                <a:solidFill>
                  <a:srgbClr val="FFFFFF"/>
                </a:solidFill>
                <a:latin typeface="Inter Bold"/>
                <a:ea typeface="Inter Bold"/>
                <a:cs typeface="Inter Bold"/>
                <a:sym typeface="Inter Bold"/>
              </a:rPr>
              <a:t>Sequential Data Handling</a:t>
            </a:r>
          </a:p>
        </p:txBody>
      </p:sp>
      <p:sp>
        <p:nvSpPr>
          <p:cNvPr name="TextBox 19" id="19"/>
          <p:cNvSpPr txBox="true"/>
          <p:nvPr/>
        </p:nvSpPr>
        <p:spPr>
          <a:xfrm rot="0">
            <a:off x="10412950" y="1259657"/>
            <a:ext cx="7462049" cy="1839594"/>
          </a:xfrm>
          <a:prstGeom prst="rect">
            <a:avLst/>
          </a:prstGeom>
        </p:spPr>
        <p:txBody>
          <a:bodyPr anchor="t" rtlCol="false" tIns="0" lIns="0" bIns="0" rIns="0">
            <a:spAutoFit/>
          </a:bodyPr>
          <a:lstStyle/>
          <a:p>
            <a:pPr algn="just" marL="0" indent="0" lvl="0">
              <a:lnSpc>
                <a:spcPts val="2945"/>
              </a:lnSpc>
            </a:pPr>
            <a:r>
              <a:rPr lang="en-US" sz="1900">
                <a:solidFill>
                  <a:srgbClr val="FFFFFF"/>
                </a:solidFill>
                <a:latin typeface="Open Sans"/>
                <a:ea typeface="Open Sans"/>
                <a:cs typeface="Open Sans"/>
                <a:sym typeface="Open Sans"/>
              </a:rPr>
              <a:t>LSTM was chosen for its strengths in managing sequences and its ability to remember long-term dependencies, which are crucial for time-series data like oil temperature. This capability allows the LSTM to effectively model the temporal patterns observed in transformer operational data.</a:t>
            </a:r>
          </a:p>
        </p:txBody>
      </p:sp>
      <p:sp>
        <p:nvSpPr>
          <p:cNvPr name="TextBox 20" id="20"/>
          <p:cNvSpPr txBox="true"/>
          <p:nvPr/>
        </p:nvSpPr>
        <p:spPr>
          <a:xfrm rot="0">
            <a:off x="10412950" y="3894906"/>
            <a:ext cx="7641844" cy="464820"/>
          </a:xfrm>
          <a:prstGeom prst="rect">
            <a:avLst/>
          </a:prstGeom>
        </p:spPr>
        <p:txBody>
          <a:bodyPr anchor="t" rtlCol="false" tIns="0" lIns="0" bIns="0" rIns="0">
            <a:spAutoFit/>
          </a:bodyPr>
          <a:lstStyle/>
          <a:p>
            <a:pPr algn="l">
              <a:lnSpc>
                <a:spcPts val="3779"/>
              </a:lnSpc>
            </a:pPr>
            <a:r>
              <a:rPr lang="en-US" sz="2699" b="true">
                <a:solidFill>
                  <a:srgbClr val="FFFFFF"/>
                </a:solidFill>
                <a:latin typeface="Inter Bold"/>
                <a:ea typeface="Inter Bold"/>
                <a:cs typeface="Inter Bold"/>
                <a:sym typeface="Inter Bold"/>
              </a:rPr>
              <a:t>Model Architecture</a:t>
            </a:r>
          </a:p>
        </p:txBody>
      </p:sp>
      <p:sp>
        <p:nvSpPr>
          <p:cNvPr name="TextBox 21" id="21"/>
          <p:cNvSpPr txBox="true"/>
          <p:nvPr/>
        </p:nvSpPr>
        <p:spPr>
          <a:xfrm rot="0">
            <a:off x="10412950" y="4502601"/>
            <a:ext cx="7462049" cy="1839594"/>
          </a:xfrm>
          <a:prstGeom prst="rect">
            <a:avLst/>
          </a:prstGeom>
        </p:spPr>
        <p:txBody>
          <a:bodyPr anchor="t" rtlCol="false" tIns="0" lIns="0" bIns="0" rIns="0">
            <a:spAutoFit/>
          </a:bodyPr>
          <a:lstStyle/>
          <a:p>
            <a:pPr algn="just" marL="0" indent="0" lvl="0">
              <a:lnSpc>
                <a:spcPts val="2945"/>
              </a:lnSpc>
            </a:pPr>
            <a:r>
              <a:rPr lang="en-US" sz="1900">
                <a:solidFill>
                  <a:srgbClr val="FFFFFF"/>
                </a:solidFill>
                <a:latin typeface="Open Sans"/>
                <a:ea typeface="Open Sans"/>
                <a:cs typeface="Open Sans"/>
                <a:sym typeface="Open Sans"/>
              </a:rPr>
              <a:t>A deep neural network architecture featuring LSTM layers was implemented to capture both the high-level trends and fine-grained fluctuations in oil temperature over time. The model included dropout layers to prevent overfitting, ensuring robustness and generalizability in real-world applications.</a:t>
            </a:r>
          </a:p>
        </p:txBody>
      </p:sp>
      <p:sp>
        <p:nvSpPr>
          <p:cNvPr name="TextBox 22" id="22"/>
          <p:cNvSpPr txBox="true"/>
          <p:nvPr/>
        </p:nvSpPr>
        <p:spPr>
          <a:xfrm rot="0">
            <a:off x="10412950" y="7040116"/>
            <a:ext cx="7641844" cy="464820"/>
          </a:xfrm>
          <a:prstGeom prst="rect">
            <a:avLst/>
          </a:prstGeom>
        </p:spPr>
        <p:txBody>
          <a:bodyPr anchor="t" rtlCol="false" tIns="0" lIns="0" bIns="0" rIns="0">
            <a:spAutoFit/>
          </a:bodyPr>
          <a:lstStyle/>
          <a:p>
            <a:pPr algn="l">
              <a:lnSpc>
                <a:spcPts val="3779"/>
              </a:lnSpc>
            </a:pPr>
            <a:r>
              <a:rPr lang="en-US" sz="2699" b="true">
                <a:solidFill>
                  <a:srgbClr val="FFFFFF"/>
                </a:solidFill>
                <a:latin typeface="Inter Bold"/>
                <a:ea typeface="Inter Bold"/>
                <a:cs typeface="Inter Bold"/>
                <a:sym typeface="Inter Bold"/>
              </a:rPr>
              <a:t>Training and Validation</a:t>
            </a:r>
          </a:p>
        </p:txBody>
      </p:sp>
      <p:sp>
        <p:nvSpPr>
          <p:cNvPr name="TextBox 23" id="23"/>
          <p:cNvSpPr txBox="true"/>
          <p:nvPr/>
        </p:nvSpPr>
        <p:spPr>
          <a:xfrm rot="0">
            <a:off x="10412950" y="7552016"/>
            <a:ext cx="7221265" cy="1772861"/>
          </a:xfrm>
          <a:prstGeom prst="rect">
            <a:avLst/>
          </a:prstGeom>
        </p:spPr>
        <p:txBody>
          <a:bodyPr anchor="t" rtlCol="false" tIns="0" lIns="0" bIns="0" rIns="0">
            <a:spAutoFit/>
          </a:bodyPr>
          <a:lstStyle/>
          <a:p>
            <a:pPr algn="just" marL="0" indent="0" lvl="0">
              <a:lnSpc>
                <a:spcPts val="2849"/>
              </a:lnSpc>
            </a:pPr>
            <a:r>
              <a:rPr lang="en-US" sz="1838">
                <a:solidFill>
                  <a:srgbClr val="FFFFFF"/>
                </a:solidFill>
                <a:latin typeface="Open Sans"/>
                <a:ea typeface="Open Sans"/>
                <a:cs typeface="Open Sans"/>
                <a:sym typeface="Open Sans"/>
              </a:rPr>
              <a:t>The model was trained on a substantial portion of the dataset, with performance continuously validated on a separate test set to monitor for overfitting. This training approach helped fine-tune the model parameters and architecture, optimizing it for the best possible predictive accuracy.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DAGTHyIOkrQ</dc:identifier>
  <dcterms:modified xsi:type="dcterms:W3CDTF">2011-08-01T06:04:30Z</dcterms:modified>
  <cp:revision>1</cp:revision>
  <dc:title>Deepcraft Assignment AI Engineer Shashank Asthana</dc:title>
</cp:coreProperties>
</file>