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80" r:id="rId6"/>
    <p:sldId id="260" r:id="rId7"/>
    <p:sldId id="261" r:id="rId8"/>
    <p:sldId id="262" r:id="rId9"/>
    <p:sldId id="263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64" r:id="rId20"/>
    <p:sldId id="290" r:id="rId21"/>
    <p:sldId id="291" r:id="rId22"/>
    <p:sldId id="292" r:id="rId23"/>
    <p:sldId id="266" r:id="rId24"/>
    <p:sldId id="267" r:id="rId25"/>
    <p:sldId id="268" r:id="rId26"/>
    <p:sldId id="269" r:id="rId27"/>
    <p:sldId id="270" r:id="rId28"/>
    <p:sldId id="271" r:id="rId29"/>
    <p:sldId id="273" r:id="rId30"/>
    <p:sldId id="274" r:id="rId31"/>
    <p:sldId id="275" r:id="rId32"/>
    <p:sldId id="276" r:id="rId33"/>
    <p:sldId id="277" r:id="rId34"/>
    <p:sldId id="278" r:id="rId35"/>
    <p:sldId id="279" r:id="rId3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8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8B1A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19033" y="411959"/>
            <a:ext cx="207645" cy="332105"/>
          </a:xfrm>
          <a:custGeom>
            <a:avLst/>
            <a:gdLst/>
            <a:ahLst/>
            <a:cxnLst/>
            <a:rect l="l" t="t" r="r" b="b"/>
            <a:pathLst>
              <a:path w="207645" h="332105">
                <a:moveTo>
                  <a:pt x="207217" y="0"/>
                </a:moveTo>
                <a:lnTo>
                  <a:pt x="159856" y="5587"/>
                </a:lnTo>
                <a:lnTo>
                  <a:pt x="116242" y="21535"/>
                </a:lnTo>
                <a:lnTo>
                  <a:pt x="77742" y="46549"/>
                </a:lnTo>
                <a:lnTo>
                  <a:pt x="45613" y="79347"/>
                </a:lnTo>
                <a:lnTo>
                  <a:pt x="21109" y="118648"/>
                </a:lnTo>
                <a:lnTo>
                  <a:pt x="5486" y="163171"/>
                </a:lnTo>
                <a:lnTo>
                  <a:pt x="0" y="211635"/>
                </a:lnTo>
                <a:lnTo>
                  <a:pt x="6011" y="262201"/>
                </a:lnTo>
                <a:lnTo>
                  <a:pt x="23070" y="308365"/>
                </a:lnTo>
                <a:lnTo>
                  <a:pt x="38621" y="331903"/>
                </a:lnTo>
                <a:lnTo>
                  <a:pt x="86547" y="237553"/>
                </a:lnTo>
                <a:lnTo>
                  <a:pt x="81410" y="211635"/>
                </a:lnTo>
                <a:lnTo>
                  <a:pt x="91319" y="161641"/>
                </a:lnTo>
                <a:lnTo>
                  <a:pt x="118326" y="120780"/>
                </a:lnTo>
                <a:lnTo>
                  <a:pt x="158356" y="93212"/>
                </a:lnTo>
                <a:lnTo>
                  <a:pt x="160045" y="92863"/>
                </a:lnTo>
                <a:lnTo>
                  <a:pt x="207217" y="0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0896" y="6230111"/>
            <a:ext cx="1625346" cy="44424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73512" y="6192011"/>
            <a:ext cx="1270253" cy="5204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8B1A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8B1A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8B1A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19033" y="411959"/>
            <a:ext cx="207645" cy="332105"/>
          </a:xfrm>
          <a:custGeom>
            <a:avLst/>
            <a:gdLst/>
            <a:ahLst/>
            <a:cxnLst/>
            <a:rect l="l" t="t" r="r" b="b"/>
            <a:pathLst>
              <a:path w="207645" h="332105">
                <a:moveTo>
                  <a:pt x="207217" y="0"/>
                </a:moveTo>
                <a:lnTo>
                  <a:pt x="159856" y="5587"/>
                </a:lnTo>
                <a:lnTo>
                  <a:pt x="116242" y="21535"/>
                </a:lnTo>
                <a:lnTo>
                  <a:pt x="77742" y="46549"/>
                </a:lnTo>
                <a:lnTo>
                  <a:pt x="45613" y="79347"/>
                </a:lnTo>
                <a:lnTo>
                  <a:pt x="21109" y="118648"/>
                </a:lnTo>
                <a:lnTo>
                  <a:pt x="5486" y="163171"/>
                </a:lnTo>
                <a:lnTo>
                  <a:pt x="0" y="211635"/>
                </a:lnTo>
                <a:lnTo>
                  <a:pt x="6011" y="262201"/>
                </a:lnTo>
                <a:lnTo>
                  <a:pt x="23070" y="308365"/>
                </a:lnTo>
                <a:lnTo>
                  <a:pt x="38621" y="331903"/>
                </a:lnTo>
                <a:lnTo>
                  <a:pt x="86547" y="237553"/>
                </a:lnTo>
                <a:lnTo>
                  <a:pt x="81410" y="211635"/>
                </a:lnTo>
                <a:lnTo>
                  <a:pt x="91319" y="161641"/>
                </a:lnTo>
                <a:lnTo>
                  <a:pt x="118326" y="120780"/>
                </a:lnTo>
                <a:lnTo>
                  <a:pt x="158356" y="93212"/>
                </a:lnTo>
                <a:lnTo>
                  <a:pt x="160045" y="92863"/>
                </a:lnTo>
                <a:lnTo>
                  <a:pt x="207217" y="0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0895" y="6244442"/>
            <a:ext cx="1541753" cy="42036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573511" y="6192011"/>
            <a:ext cx="1270253" cy="5204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2327" y="270509"/>
            <a:ext cx="10425429" cy="6916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8B1A4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"/>
            <a:ext cx="12192000" cy="6858000"/>
            <a:chOff x="0" y="49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9"/>
              <a:ext cx="12191999" cy="685794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32813" y="4704968"/>
              <a:ext cx="8327390" cy="0"/>
            </a:xfrm>
            <a:custGeom>
              <a:avLst/>
              <a:gdLst/>
              <a:ahLst/>
              <a:cxnLst/>
              <a:rect l="l" t="t" r="r" b="b"/>
              <a:pathLst>
                <a:path w="8327390">
                  <a:moveTo>
                    <a:pt x="0" y="0"/>
                  </a:moveTo>
                  <a:lnTo>
                    <a:pt x="8327136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39718" y="1890522"/>
              <a:ext cx="2487930" cy="6797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61175" y="1831848"/>
              <a:ext cx="1943100" cy="79705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973065" y="4644694"/>
            <a:ext cx="2242820" cy="975908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lang="en-US" sz="1600" b="1" dirty="0">
                <a:latin typeface="Tahoma"/>
                <a:cs typeface="Tahoma"/>
              </a:rPr>
              <a:t>Sebastian Seth R. Escarro</a:t>
            </a:r>
            <a:endParaRPr sz="16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</a:pPr>
            <a:r>
              <a:rPr lang="en-US" sz="1600" dirty="0">
                <a:latin typeface="Verdana"/>
                <a:cs typeface="Verdana"/>
              </a:rPr>
              <a:t>bdse-0922-118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51478" y="2799333"/>
            <a:ext cx="42894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0" spc="-20" dirty="0">
                <a:solidFill>
                  <a:srgbClr val="000000"/>
                </a:solidFill>
                <a:latin typeface="Verdana"/>
                <a:cs typeface="Verdana"/>
              </a:rPr>
              <a:t>Module:</a:t>
            </a:r>
            <a:r>
              <a:rPr sz="2000" b="0" spc="-14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00" b="0" spc="-280" dirty="0">
                <a:solidFill>
                  <a:srgbClr val="000000"/>
                </a:solidFill>
                <a:latin typeface="Verdana"/>
                <a:cs typeface="Verdana"/>
              </a:rPr>
              <a:t>&lt;IT</a:t>
            </a:r>
            <a:r>
              <a:rPr sz="2000" b="0" spc="-155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00" b="0" spc="-30" dirty="0">
                <a:solidFill>
                  <a:srgbClr val="000000"/>
                </a:solidFill>
                <a:latin typeface="Verdana"/>
                <a:cs typeface="Verdana"/>
              </a:rPr>
              <a:t>Systems</a:t>
            </a:r>
            <a:r>
              <a:rPr sz="2000" b="0" spc="-140" dirty="0">
                <a:solidFill>
                  <a:srgbClr val="000000"/>
                </a:solidFill>
                <a:latin typeface="Verdana"/>
                <a:cs typeface="Verdana"/>
              </a:rPr>
              <a:t> &amp;</a:t>
            </a:r>
            <a:r>
              <a:rPr sz="2000" b="0" spc="-15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2000" b="0" spc="-20" dirty="0">
                <a:solidFill>
                  <a:srgbClr val="000000"/>
                </a:solidFill>
                <a:latin typeface="Verdana"/>
                <a:cs typeface="Verdana"/>
              </a:rPr>
              <a:t>Networks&gt;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1125" y="3638296"/>
            <a:ext cx="10431145" cy="853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000" u="sng" spc="7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Module</a:t>
            </a:r>
            <a:r>
              <a:rPr sz="2000" u="sng" spc="-17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Project</a:t>
            </a:r>
            <a:endParaRPr sz="20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3300" b="1" dirty="0">
                <a:solidFill>
                  <a:srgbClr val="8D1B4A"/>
                </a:solidFill>
                <a:latin typeface="Tahoma"/>
                <a:cs typeface="Tahoma"/>
              </a:rPr>
              <a:t>&lt;Principles</a:t>
            </a:r>
            <a:r>
              <a:rPr sz="3300" b="1" spc="5" dirty="0">
                <a:solidFill>
                  <a:srgbClr val="8D1B4A"/>
                </a:solidFill>
                <a:latin typeface="Tahoma"/>
                <a:cs typeface="Tahoma"/>
              </a:rPr>
              <a:t> </a:t>
            </a:r>
            <a:r>
              <a:rPr sz="3300" b="1" spc="140" dirty="0">
                <a:solidFill>
                  <a:srgbClr val="8D1B4A"/>
                </a:solidFill>
                <a:latin typeface="Tahoma"/>
                <a:cs typeface="Tahoma"/>
              </a:rPr>
              <a:t>and</a:t>
            </a:r>
            <a:r>
              <a:rPr sz="3300" b="1" spc="20" dirty="0">
                <a:solidFill>
                  <a:srgbClr val="8D1B4A"/>
                </a:solidFill>
                <a:latin typeface="Tahoma"/>
                <a:cs typeface="Tahoma"/>
              </a:rPr>
              <a:t> </a:t>
            </a:r>
            <a:r>
              <a:rPr sz="3300" b="1" spc="130" dirty="0">
                <a:solidFill>
                  <a:srgbClr val="8D1B4A"/>
                </a:solidFill>
                <a:latin typeface="Tahoma"/>
                <a:cs typeface="Tahoma"/>
              </a:rPr>
              <a:t>Design</a:t>
            </a:r>
            <a:r>
              <a:rPr sz="3300" b="1" spc="20" dirty="0">
                <a:solidFill>
                  <a:srgbClr val="8D1B4A"/>
                </a:solidFill>
                <a:latin typeface="Tahoma"/>
                <a:cs typeface="Tahoma"/>
              </a:rPr>
              <a:t> </a:t>
            </a:r>
            <a:r>
              <a:rPr sz="3300" b="1" spc="65" dirty="0">
                <a:solidFill>
                  <a:srgbClr val="8D1B4A"/>
                </a:solidFill>
                <a:latin typeface="Tahoma"/>
                <a:cs typeface="Tahoma"/>
              </a:rPr>
              <a:t>of</a:t>
            </a:r>
            <a:r>
              <a:rPr sz="3300" b="1" spc="20" dirty="0">
                <a:solidFill>
                  <a:srgbClr val="8D1B4A"/>
                </a:solidFill>
                <a:latin typeface="Tahoma"/>
                <a:cs typeface="Tahoma"/>
              </a:rPr>
              <a:t> </a:t>
            </a:r>
            <a:r>
              <a:rPr sz="3300" b="1" spc="120" dirty="0">
                <a:solidFill>
                  <a:srgbClr val="8D1B4A"/>
                </a:solidFill>
                <a:latin typeface="Tahoma"/>
                <a:cs typeface="Tahoma"/>
              </a:rPr>
              <a:t>Networked</a:t>
            </a:r>
            <a:r>
              <a:rPr sz="3300" b="1" spc="35" dirty="0">
                <a:solidFill>
                  <a:srgbClr val="8D1B4A"/>
                </a:solidFill>
                <a:latin typeface="Tahoma"/>
                <a:cs typeface="Tahoma"/>
              </a:rPr>
              <a:t> </a:t>
            </a:r>
            <a:r>
              <a:rPr sz="3300" b="1" spc="-10" dirty="0">
                <a:solidFill>
                  <a:srgbClr val="8D1B4A"/>
                </a:solidFill>
                <a:latin typeface="Tahoma"/>
                <a:cs typeface="Tahoma"/>
              </a:rPr>
              <a:t>Systems&gt;</a:t>
            </a:r>
            <a:endParaRPr sz="3300">
              <a:latin typeface="Tahoma"/>
              <a:cs typeface="Tahoma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794398"/>
              </p:ext>
            </p:extLst>
          </p:nvPr>
        </p:nvGraphicFramePr>
        <p:xfrm>
          <a:off x="2689098" y="5646737"/>
          <a:ext cx="6331583" cy="53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2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9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9240">
                <a:tc>
                  <a:txBody>
                    <a:bodyPr/>
                    <a:lstStyle/>
                    <a:p>
                      <a:pPr marL="31750">
                        <a:lnSpc>
                          <a:spcPts val="1520"/>
                        </a:lnSpc>
                      </a:pPr>
                      <a:r>
                        <a:rPr sz="1600" b="1" dirty="0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Start</a:t>
                      </a:r>
                      <a:r>
                        <a:rPr sz="1600" b="1" spc="-20" dirty="0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Date: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1520"/>
                        </a:lnSpc>
                      </a:pPr>
                      <a:r>
                        <a:rPr lang="en-US" sz="1600" dirty="0">
                          <a:latin typeface="Calibri"/>
                          <a:cs typeface="Calibri"/>
                        </a:rPr>
                        <a:t>7/20/2024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ts val="1520"/>
                        </a:lnSpc>
                      </a:pPr>
                      <a:r>
                        <a:rPr sz="1600" b="1" dirty="0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End</a:t>
                      </a:r>
                      <a:r>
                        <a:rPr sz="1600" b="1" spc="-10" dirty="0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 Date: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2395" algn="ctr">
                        <a:lnSpc>
                          <a:spcPts val="1520"/>
                        </a:lnSpc>
                      </a:pPr>
                      <a:r>
                        <a:rPr lang="en-US" sz="1600" dirty="0">
                          <a:latin typeface="Calibri"/>
                          <a:cs typeface="Calibri"/>
                        </a:rPr>
                        <a:t>11/9/2024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240">
                <a:tc>
                  <a:txBody>
                    <a:bodyPr/>
                    <a:lstStyle/>
                    <a:p>
                      <a:pPr marL="31750">
                        <a:lnSpc>
                          <a:spcPts val="1900"/>
                        </a:lnSpc>
                        <a:spcBef>
                          <a:spcPts val="120"/>
                        </a:spcBef>
                      </a:pPr>
                      <a:r>
                        <a:rPr sz="1600" b="1" dirty="0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Submission</a:t>
                      </a:r>
                      <a:r>
                        <a:rPr sz="1600" b="1" spc="-20" dirty="0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Date: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1900"/>
                        </a:lnSpc>
                        <a:spcBef>
                          <a:spcPts val="120"/>
                        </a:spcBef>
                      </a:pPr>
                      <a:r>
                        <a:rPr lang="en-US" sz="1600" dirty="0">
                          <a:latin typeface="Calibri"/>
                          <a:cs typeface="Calibri"/>
                        </a:rPr>
                        <a:t>11/11/2024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ts val="1900"/>
                        </a:lnSpc>
                        <a:spcBef>
                          <a:spcPts val="120"/>
                        </a:spcBef>
                      </a:pPr>
                      <a:r>
                        <a:rPr sz="1600" b="1" spc="-10" dirty="0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Presentation</a:t>
                      </a:r>
                      <a:r>
                        <a:rPr sz="1600" b="1" dirty="0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8D1B4A"/>
                          </a:solidFill>
                          <a:latin typeface="Calibri"/>
                          <a:cs typeface="Calibri"/>
                        </a:rPr>
                        <a:t>Date: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12395" algn="ctr">
                        <a:lnSpc>
                          <a:spcPts val="1900"/>
                        </a:lnSpc>
                        <a:spcBef>
                          <a:spcPts val="12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&lt;insert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date&gt;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4341" y="272541"/>
            <a:ext cx="105702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60" dirty="0">
                <a:solidFill>
                  <a:srgbClr val="8B1A4A"/>
                </a:solidFill>
                <a:latin typeface="Tahoma"/>
                <a:cs typeface="Tahoma"/>
              </a:rPr>
              <a:t>5.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dirty="0">
                <a:solidFill>
                  <a:srgbClr val="8B1A4A"/>
                </a:solidFill>
                <a:latin typeface="Tahoma"/>
                <a:cs typeface="Tahoma"/>
              </a:rPr>
              <a:t>Impact</a:t>
            </a:r>
            <a:r>
              <a:rPr sz="3300" b="1" spc="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65" dirty="0">
                <a:solidFill>
                  <a:srgbClr val="8B1A4A"/>
                </a:solidFill>
                <a:latin typeface="Tahoma"/>
                <a:cs typeface="Tahoma"/>
              </a:rPr>
              <a:t>of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00" dirty="0">
                <a:solidFill>
                  <a:srgbClr val="8B1A4A"/>
                </a:solidFill>
                <a:latin typeface="Tahoma"/>
                <a:cs typeface="Tahoma"/>
              </a:rPr>
              <a:t>Network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70" dirty="0">
                <a:solidFill>
                  <a:srgbClr val="8B1A4A"/>
                </a:solidFill>
                <a:latin typeface="Tahoma"/>
                <a:cs typeface="Tahoma"/>
              </a:rPr>
              <a:t>Topology,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25" dirty="0">
                <a:solidFill>
                  <a:srgbClr val="8B1A4A"/>
                </a:solidFill>
                <a:latin typeface="Tahoma"/>
                <a:cs typeface="Tahoma"/>
              </a:rPr>
              <a:t>Communication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4341" y="624331"/>
            <a:ext cx="6661784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140" dirty="0">
                <a:solidFill>
                  <a:srgbClr val="8B1A4A"/>
                </a:solidFill>
                <a:latin typeface="Tahoma"/>
                <a:cs typeface="Tahoma"/>
              </a:rPr>
              <a:t>and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30" dirty="0">
                <a:solidFill>
                  <a:srgbClr val="8B1A4A"/>
                </a:solidFill>
                <a:latin typeface="Tahoma"/>
                <a:cs typeface="Tahoma"/>
              </a:rPr>
              <a:t>Bandwidth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90" dirty="0">
                <a:solidFill>
                  <a:srgbClr val="8B1A4A"/>
                </a:solidFill>
                <a:latin typeface="Tahoma"/>
                <a:cs typeface="Tahoma"/>
              </a:rPr>
              <a:t>Requirements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52A26-A420-AF56-6450-C13B478621C4}"/>
              </a:ext>
            </a:extLst>
          </p:cNvPr>
          <p:cNvSpPr txBox="1"/>
          <p:nvPr/>
        </p:nvSpPr>
        <p:spPr>
          <a:xfrm>
            <a:off x="704341" y="1505076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788035" algn="l"/>
              </a:tabLst>
            </a:pP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Star Topology: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In a star topology, all nodes are connected via a central hub or switch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pic>
        <p:nvPicPr>
          <p:cNvPr id="2050" name="Picture 2" descr="Mastering types of network topology: A complete guide | Virima">
            <a:extLst>
              <a:ext uri="{FF2B5EF4-FFF2-40B4-BE49-F238E27FC236}">
                <a16:creationId xmlns:a16="http://schemas.microsoft.com/office/drawing/2014/main" id="{C125A384-6D44-FE7F-FDE1-C5C17CDE2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88" y="2519526"/>
            <a:ext cx="6661784" cy="333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374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4341" y="272541"/>
            <a:ext cx="105702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60" dirty="0">
                <a:solidFill>
                  <a:srgbClr val="8B1A4A"/>
                </a:solidFill>
                <a:latin typeface="Tahoma"/>
                <a:cs typeface="Tahoma"/>
              </a:rPr>
              <a:t>5.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dirty="0">
                <a:solidFill>
                  <a:srgbClr val="8B1A4A"/>
                </a:solidFill>
                <a:latin typeface="Tahoma"/>
                <a:cs typeface="Tahoma"/>
              </a:rPr>
              <a:t>Impact</a:t>
            </a:r>
            <a:r>
              <a:rPr sz="3300" b="1" spc="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65" dirty="0">
                <a:solidFill>
                  <a:srgbClr val="8B1A4A"/>
                </a:solidFill>
                <a:latin typeface="Tahoma"/>
                <a:cs typeface="Tahoma"/>
              </a:rPr>
              <a:t>of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00" dirty="0">
                <a:solidFill>
                  <a:srgbClr val="8B1A4A"/>
                </a:solidFill>
                <a:latin typeface="Tahoma"/>
                <a:cs typeface="Tahoma"/>
              </a:rPr>
              <a:t>Network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70" dirty="0">
                <a:solidFill>
                  <a:srgbClr val="8B1A4A"/>
                </a:solidFill>
                <a:latin typeface="Tahoma"/>
                <a:cs typeface="Tahoma"/>
              </a:rPr>
              <a:t>Topology,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25" dirty="0">
                <a:solidFill>
                  <a:srgbClr val="8B1A4A"/>
                </a:solidFill>
                <a:latin typeface="Tahoma"/>
                <a:cs typeface="Tahoma"/>
              </a:rPr>
              <a:t>Communication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4341" y="624331"/>
            <a:ext cx="6661784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140" dirty="0">
                <a:solidFill>
                  <a:srgbClr val="8B1A4A"/>
                </a:solidFill>
                <a:latin typeface="Tahoma"/>
                <a:cs typeface="Tahoma"/>
              </a:rPr>
              <a:t>and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30" dirty="0">
                <a:solidFill>
                  <a:srgbClr val="8B1A4A"/>
                </a:solidFill>
                <a:latin typeface="Tahoma"/>
                <a:cs typeface="Tahoma"/>
              </a:rPr>
              <a:t>Bandwidth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90" dirty="0">
                <a:solidFill>
                  <a:srgbClr val="8B1A4A"/>
                </a:solidFill>
                <a:latin typeface="Tahoma"/>
                <a:cs typeface="Tahoma"/>
              </a:rPr>
              <a:t>Requirements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10D1-5D55-C9F2-A357-0F10F967857B}"/>
              </a:ext>
            </a:extLst>
          </p:cNvPr>
          <p:cNvSpPr txBox="1"/>
          <p:nvPr/>
        </p:nvSpPr>
        <p:spPr>
          <a:xfrm>
            <a:off x="704341" y="1488747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788035" algn="l"/>
              </a:tabLst>
            </a:pP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Bus Topology: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Devices are connected via a single central cable. Like a bus going from point a to point b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pic>
        <p:nvPicPr>
          <p:cNvPr id="3074" name="Picture 2" descr="What is a Bus Topology?">
            <a:extLst>
              <a:ext uri="{FF2B5EF4-FFF2-40B4-BE49-F238E27FC236}">
                <a16:creationId xmlns:a16="http://schemas.microsoft.com/office/drawing/2014/main" id="{F88A5745-3E4A-DE16-EFE3-4A15D3743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240" y="2465096"/>
            <a:ext cx="7165520" cy="403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533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E44FC-57D9-A636-0CDD-DEEC429D6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2F1A2EA-F14A-C70C-B2E0-5E4A78D31304}"/>
              </a:ext>
            </a:extLst>
          </p:cNvPr>
          <p:cNvSpPr txBox="1"/>
          <p:nvPr/>
        </p:nvSpPr>
        <p:spPr>
          <a:xfrm>
            <a:off x="704341" y="272541"/>
            <a:ext cx="105702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60" dirty="0">
                <a:solidFill>
                  <a:srgbClr val="8B1A4A"/>
                </a:solidFill>
                <a:latin typeface="Tahoma"/>
                <a:cs typeface="Tahoma"/>
              </a:rPr>
              <a:t>5.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dirty="0">
                <a:solidFill>
                  <a:srgbClr val="8B1A4A"/>
                </a:solidFill>
                <a:latin typeface="Tahoma"/>
                <a:cs typeface="Tahoma"/>
              </a:rPr>
              <a:t>Impact</a:t>
            </a:r>
            <a:r>
              <a:rPr sz="3300" b="1" spc="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65" dirty="0">
                <a:solidFill>
                  <a:srgbClr val="8B1A4A"/>
                </a:solidFill>
                <a:latin typeface="Tahoma"/>
                <a:cs typeface="Tahoma"/>
              </a:rPr>
              <a:t>of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00" dirty="0">
                <a:solidFill>
                  <a:srgbClr val="8B1A4A"/>
                </a:solidFill>
                <a:latin typeface="Tahoma"/>
                <a:cs typeface="Tahoma"/>
              </a:rPr>
              <a:t>Network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70" dirty="0">
                <a:solidFill>
                  <a:srgbClr val="8B1A4A"/>
                </a:solidFill>
                <a:latin typeface="Tahoma"/>
                <a:cs typeface="Tahoma"/>
              </a:rPr>
              <a:t>Topology,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25" dirty="0">
                <a:solidFill>
                  <a:srgbClr val="8B1A4A"/>
                </a:solidFill>
                <a:latin typeface="Tahoma"/>
                <a:cs typeface="Tahoma"/>
              </a:rPr>
              <a:t>Communication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A8B672E-3E40-5490-5259-E4C15B9F2944}"/>
              </a:ext>
            </a:extLst>
          </p:cNvPr>
          <p:cNvSpPr txBox="1"/>
          <p:nvPr/>
        </p:nvSpPr>
        <p:spPr>
          <a:xfrm>
            <a:off x="704341" y="624331"/>
            <a:ext cx="6661784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140" dirty="0">
                <a:solidFill>
                  <a:srgbClr val="8B1A4A"/>
                </a:solidFill>
                <a:latin typeface="Tahoma"/>
                <a:cs typeface="Tahoma"/>
              </a:rPr>
              <a:t>and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30" dirty="0">
                <a:solidFill>
                  <a:srgbClr val="8B1A4A"/>
                </a:solidFill>
                <a:latin typeface="Tahoma"/>
                <a:cs typeface="Tahoma"/>
              </a:rPr>
              <a:t>Bandwidth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90" dirty="0">
                <a:solidFill>
                  <a:srgbClr val="8B1A4A"/>
                </a:solidFill>
                <a:latin typeface="Tahoma"/>
                <a:cs typeface="Tahoma"/>
              </a:rPr>
              <a:t>Requirements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00F5D-D33E-C07F-ADCC-347C43791D26}"/>
              </a:ext>
            </a:extLst>
          </p:cNvPr>
          <p:cNvSpPr txBox="1"/>
          <p:nvPr/>
        </p:nvSpPr>
        <p:spPr>
          <a:xfrm>
            <a:off x="704341" y="1371600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788035" algn="l"/>
              </a:tabLst>
            </a:pP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Tree Topology: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Structured like a tree where a root node branches out into multiple nodes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pic>
        <p:nvPicPr>
          <p:cNvPr id="4098" name="Picture 2" descr="Tree Topology And Mesh Topology. Tree topology is a type of network… | by  Tanushi Bandara | Bug Zero">
            <a:extLst>
              <a:ext uri="{FF2B5EF4-FFF2-40B4-BE49-F238E27FC236}">
                <a16:creationId xmlns:a16="http://schemas.microsoft.com/office/drawing/2014/main" id="{CBF0DDA4-0B81-316B-C327-B90603FCE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233169"/>
            <a:ext cx="8001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96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706A3-1E57-FCC9-FB57-B20B3AFFD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78A5E7B-020D-97ED-B950-1BA2B06D462D}"/>
              </a:ext>
            </a:extLst>
          </p:cNvPr>
          <p:cNvSpPr txBox="1"/>
          <p:nvPr/>
        </p:nvSpPr>
        <p:spPr>
          <a:xfrm>
            <a:off x="704341" y="272541"/>
            <a:ext cx="105702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60" dirty="0">
                <a:solidFill>
                  <a:srgbClr val="8B1A4A"/>
                </a:solidFill>
                <a:latin typeface="Tahoma"/>
                <a:cs typeface="Tahoma"/>
              </a:rPr>
              <a:t>5.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dirty="0">
                <a:solidFill>
                  <a:srgbClr val="8B1A4A"/>
                </a:solidFill>
                <a:latin typeface="Tahoma"/>
                <a:cs typeface="Tahoma"/>
              </a:rPr>
              <a:t>Impact</a:t>
            </a:r>
            <a:r>
              <a:rPr sz="3300" b="1" spc="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65" dirty="0">
                <a:solidFill>
                  <a:srgbClr val="8B1A4A"/>
                </a:solidFill>
                <a:latin typeface="Tahoma"/>
                <a:cs typeface="Tahoma"/>
              </a:rPr>
              <a:t>of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00" dirty="0">
                <a:solidFill>
                  <a:srgbClr val="8B1A4A"/>
                </a:solidFill>
                <a:latin typeface="Tahoma"/>
                <a:cs typeface="Tahoma"/>
              </a:rPr>
              <a:t>Network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70" dirty="0">
                <a:solidFill>
                  <a:srgbClr val="8B1A4A"/>
                </a:solidFill>
                <a:latin typeface="Tahoma"/>
                <a:cs typeface="Tahoma"/>
              </a:rPr>
              <a:t>Topology,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25" dirty="0">
                <a:solidFill>
                  <a:srgbClr val="8B1A4A"/>
                </a:solidFill>
                <a:latin typeface="Tahoma"/>
                <a:cs typeface="Tahoma"/>
              </a:rPr>
              <a:t>Communication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5AE847B-ED83-FD02-817E-6EEAF88B7A30}"/>
              </a:ext>
            </a:extLst>
          </p:cNvPr>
          <p:cNvSpPr txBox="1"/>
          <p:nvPr/>
        </p:nvSpPr>
        <p:spPr>
          <a:xfrm>
            <a:off x="704341" y="624331"/>
            <a:ext cx="6661784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140" dirty="0">
                <a:solidFill>
                  <a:srgbClr val="8B1A4A"/>
                </a:solidFill>
                <a:latin typeface="Tahoma"/>
                <a:cs typeface="Tahoma"/>
              </a:rPr>
              <a:t>and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30" dirty="0">
                <a:solidFill>
                  <a:srgbClr val="8B1A4A"/>
                </a:solidFill>
                <a:latin typeface="Tahoma"/>
                <a:cs typeface="Tahoma"/>
              </a:rPr>
              <a:t>Bandwidth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90" dirty="0">
                <a:solidFill>
                  <a:srgbClr val="8B1A4A"/>
                </a:solidFill>
                <a:latin typeface="Tahoma"/>
                <a:cs typeface="Tahoma"/>
              </a:rPr>
              <a:t>Requirements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B7453-2990-9146-9E95-3E0F2CB77E5F}"/>
              </a:ext>
            </a:extLst>
          </p:cNvPr>
          <p:cNvSpPr txBox="1"/>
          <p:nvPr/>
        </p:nvSpPr>
        <p:spPr>
          <a:xfrm>
            <a:off x="704341" y="1494190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788035" algn="l"/>
              </a:tabLst>
            </a:pP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Ring Topology: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Devices form a loop making a circle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pic>
        <p:nvPicPr>
          <p:cNvPr id="5122" name="Picture 2" descr="Ring Topology Diagram Template | MyDraw">
            <a:extLst>
              <a:ext uri="{FF2B5EF4-FFF2-40B4-BE49-F238E27FC236}">
                <a16:creationId xmlns:a16="http://schemas.microsoft.com/office/drawing/2014/main" id="{EA11776F-555C-1A73-CACA-3B79CF90A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693" y="2050401"/>
            <a:ext cx="5916613" cy="418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777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54C6C-20D4-2195-8183-C8389934D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1CF9750-3663-E4D9-BB89-636C65398DA0}"/>
              </a:ext>
            </a:extLst>
          </p:cNvPr>
          <p:cNvSpPr txBox="1"/>
          <p:nvPr/>
        </p:nvSpPr>
        <p:spPr>
          <a:xfrm>
            <a:off x="704341" y="272541"/>
            <a:ext cx="105702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60" dirty="0">
                <a:solidFill>
                  <a:srgbClr val="8B1A4A"/>
                </a:solidFill>
                <a:latin typeface="Tahoma"/>
                <a:cs typeface="Tahoma"/>
              </a:rPr>
              <a:t>5.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dirty="0">
                <a:solidFill>
                  <a:srgbClr val="8B1A4A"/>
                </a:solidFill>
                <a:latin typeface="Tahoma"/>
                <a:cs typeface="Tahoma"/>
              </a:rPr>
              <a:t>Impact</a:t>
            </a:r>
            <a:r>
              <a:rPr sz="3300" b="1" spc="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65" dirty="0">
                <a:solidFill>
                  <a:srgbClr val="8B1A4A"/>
                </a:solidFill>
                <a:latin typeface="Tahoma"/>
                <a:cs typeface="Tahoma"/>
              </a:rPr>
              <a:t>of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00" dirty="0">
                <a:solidFill>
                  <a:srgbClr val="8B1A4A"/>
                </a:solidFill>
                <a:latin typeface="Tahoma"/>
                <a:cs typeface="Tahoma"/>
              </a:rPr>
              <a:t>Network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70" dirty="0">
                <a:solidFill>
                  <a:srgbClr val="8B1A4A"/>
                </a:solidFill>
                <a:latin typeface="Tahoma"/>
                <a:cs typeface="Tahoma"/>
              </a:rPr>
              <a:t>Topology,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25" dirty="0">
                <a:solidFill>
                  <a:srgbClr val="8B1A4A"/>
                </a:solidFill>
                <a:latin typeface="Tahoma"/>
                <a:cs typeface="Tahoma"/>
              </a:rPr>
              <a:t>Communication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D8496C4-3D3C-2239-1E1E-283A499FC091}"/>
              </a:ext>
            </a:extLst>
          </p:cNvPr>
          <p:cNvSpPr txBox="1"/>
          <p:nvPr/>
        </p:nvSpPr>
        <p:spPr>
          <a:xfrm>
            <a:off x="704341" y="624331"/>
            <a:ext cx="6661784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140" dirty="0">
                <a:solidFill>
                  <a:srgbClr val="8B1A4A"/>
                </a:solidFill>
                <a:latin typeface="Tahoma"/>
                <a:cs typeface="Tahoma"/>
              </a:rPr>
              <a:t>and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30" dirty="0">
                <a:solidFill>
                  <a:srgbClr val="8B1A4A"/>
                </a:solidFill>
                <a:latin typeface="Tahoma"/>
                <a:cs typeface="Tahoma"/>
              </a:rPr>
              <a:t>Bandwidth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90" dirty="0">
                <a:solidFill>
                  <a:srgbClr val="8B1A4A"/>
                </a:solidFill>
                <a:latin typeface="Tahoma"/>
                <a:cs typeface="Tahoma"/>
              </a:rPr>
              <a:t>Requirements</a:t>
            </a:r>
            <a:endParaRPr sz="3300">
              <a:latin typeface="Tahoma"/>
              <a:cs typeface="Tahoma"/>
            </a:endParaRPr>
          </a:p>
        </p:txBody>
      </p:sp>
      <p:pic>
        <p:nvPicPr>
          <p:cNvPr id="6146" name="Picture 2" descr="Infographics background network communication Vector Image">
            <a:extLst>
              <a:ext uri="{FF2B5EF4-FFF2-40B4-BE49-F238E27FC236}">
                <a16:creationId xmlns:a16="http://schemas.microsoft.com/office/drawing/2014/main" id="{402ACEF7-C94C-C156-C15B-2612DA2763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6"/>
          <a:stretch/>
        </p:blipFill>
        <p:spPr bwMode="auto">
          <a:xfrm>
            <a:off x="3657600" y="2661920"/>
            <a:ext cx="4241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7B3A9D-BCCE-13EE-4011-3A947B3DFE58}"/>
              </a:ext>
            </a:extLst>
          </p:cNvPr>
          <p:cNvSpPr txBox="1"/>
          <p:nvPr/>
        </p:nvSpPr>
        <p:spPr>
          <a:xfrm>
            <a:off x="1600200" y="1584824"/>
            <a:ext cx="85337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Communication -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Communication ensures seamless data exchange between devices and users within a network. It’s like the network’s “language” that allows devices to talk to each other effectively.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827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2E655-A8BE-6935-9D15-959AD18BA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A075978-A8AE-E659-FE66-1882D9C58918}"/>
              </a:ext>
            </a:extLst>
          </p:cNvPr>
          <p:cNvSpPr txBox="1"/>
          <p:nvPr/>
        </p:nvSpPr>
        <p:spPr>
          <a:xfrm>
            <a:off x="704341" y="272541"/>
            <a:ext cx="105702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60" dirty="0">
                <a:solidFill>
                  <a:srgbClr val="8B1A4A"/>
                </a:solidFill>
                <a:latin typeface="Tahoma"/>
                <a:cs typeface="Tahoma"/>
              </a:rPr>
              <a:t>5.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dirty="0">
                <a:solidFill>
                  <a:srgbClr val="8B1A4A"/>
                </a:solidFill>
                <a:latin typeface="Tahoma"/>
                <a:cs typeface="Tahoma"/>
              </a:rPr>
              <a:t>Impact</a:t>
            </a:r>
            <a:r>
              <a:rPr sz="3300" b="1" spc="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65" dirty="0">
                <a:solidFill>
                  <a:srgbClr val="8B1A4A"/>
                </a:solidFill>
                <a:latin typeface="Tahoma"/>
                <a:cs typeface="Tahoma"/>
              </a:rPr>
              <a:t>of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00" dirty="0">
                <a:solidFill>
                  <a:srgbClr val="8B1A4A"/>
                </a:solidFill>
                <a:latin typeface="Tahoma"/>
                <a:cs typeface="Tahoma"/>
              </a:rPr>
              <a:t>Network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70" dirty="0">
                <a:solidFill>
                  <a:srgbClr val="8B1A4A"/>
                </a:solidFill>
                <a:latin typeface="Tahoma"/>
                <a:cs typeface="Tahoma"/>
              </a:rPr>
              <a:t>Topology,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25" dirty="0">
                <a:solidFill>
                  <a:srgbClr val="8B1A4A"/>
                </a:solidFill>
                <a:latin typeface="Tahoma"/>
                <a:cs typeface="Tahoma"/>
              </a:rPr>
              <a:t>Communication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3ECB771-C91C-5BA7-B087-F0485C964E75}"/>
              </a:ext>
            </a:extLst>
          </p:cNvPr>
          <p:cNvSpPr txBox="1"/>
          <p:nvPr/>
        </p:nvSpPr>
        <p:spPr>
          <a:xfrm>
            <a:off x="704341" y="624331"/>
            <a:ext cx="6661784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140" dirty="0">
                <a:solidFill>
                  <a:srgbClr val="8B1A4A"/>
                </a:solidFill>
                <a:latin typeface="Tahoma"/>
                <a:cs typeface="Tahoma"/>
              </a:rPr>
              <a:t>and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30" dirty="0">
                <a:solidFill>
                  <a:srgbClr val="8B1A4A"/>
                </a:solidFill>
                <a:latin typeface="Tahoma"/>
                <a:cs typeface="Tahoma"/>
              </a:rPr>
              <a:t>Bandwidth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90" dirty="0">
                <a:solidFill>
                  <a:srgbClr val="8B1A4A"/>
                </a:solidFill>
                <a:latin typeface="Tahoma"/>
                <a:cs typeface="Tahoma"/>
              </a:rPr>
              <a:t>Requirements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81ADC3-20DA-BEA2-DF6B-90E8AC394CC4}"/>
              </a:ext>
            </a:extLst>
          </p:cNvPr>
          <p:cNvSpPr txBox="1"/>
          <p:nvPr/>
        </p:nvSpPr>
        <p:spPr>
          <a:xfrm>
            <a:off x="1981200" y="1505076"/>
            <a:ext cx="7239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Twisted Pair Cables: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Twisted pair cables consist of wires twisted together in pairs. They are cost-effective, easy to install, and suitable for short distances. </a:t>
            </a:r>
            <a:endParaRPr lang="en-US" dirty="0"/>
          </a:p>
        </p:txBody>
      </p:sp>
      <p:pic>
        <p:nvPicPr>
          <p:cNvPr id="7170" name="Picture 2" descr="Unshielded Twisted Pair Cable at Rs 650/meter | Telephone Cable in Chennai  | ID: 7581457991">
            <a:extLst>
              <a:ext uri="{FF2B5EF4-FFF2-40B4-BE49-F238E27FC236}">
                <a16:creationId xmlns:a16="http://schemas.microsoft.com/office/drawing/2014/main" id="{B87F95D5-97FB-E661-4EA3-EB236C045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861839"/>
            <a:ext cx="57150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243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501AD-21A4-0415-D282-DE18BC43E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9169DDD-6FAB-B8E2-D6C2-29593592EC42}"/>
              </a:ext>
            </a:extLst>
          </p:cNvPr>
          <p:cNvSpPr txBox="1"/>
          <p:nvPr/>
        </p:nvSpPr>
        <p:spPr>
          <a:xfrm>
            <a:off x="704341" y="272541"/>
            <a:ext cx="105702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60" dirty="0">
                <a:solidFill>
                  <a:srgbClr val="8B1A4A"/>
                </a:solidFill>
                <a:latin typeface="Tahoma"/>
                <a:cs typeface="Tahoma"/>
              </a:rPr>
              <a:t>5.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dirty="0">
                <a:solidFill>
                  <a:srgbClr val="8B1A4A"/>
                </a:solidFill>
                <a:latin typeface="Tahoma"/>
                <a:cs typeface="Tahoma"/>
              </a:rPr>
              <a:t>Impact</a:t>
            </a:r>
            <a:r>
              <a:rPr sz="3300" b="1" spc="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65" dirty="0">
                <a:solidFill>
                  <a:srgbClr val="8B1A4A"/>
                </a:solidFill>
                <a:latin typeface="Tahoma"/>
                <a:cs typeface="Tahoma"/>
              </a:rPr>
              <a:t>of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00" dirty="0">
                <a:solidFill>
                  <a:srgbClr val="8B1A4A"/>
                </a:solidFill>
                <a:latin typeface="Tahoma"/>
                <a:cs typeface="Tahoma"/>
              </a:rPr>
              <a:t>Network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70" dirty="0">
                <a:solidFill>
                  <a:srgbClr val="8B1A4A"/>
                </a:solidFill>
                <a:latin typeface="Tahoma"/>
                <a:cs typeface="Tahoma"/>
              </a:rPr>
              <a:t>Topology,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25" dirty="0">
                <a:solidFill>
                  <a:srgbClr val="8B1A4A"/>
                </a:solidFill>
                <a:latin typeface="Tahoma"/>
                <a:cs typeface="Tahoma"/>
              </a:rPr>
              <a:t>Communication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9C49B61-B91B-55B7-CBF3-E4188E15A6C8}"/>
              </a:ext>
            </a:extLst>
          </p:cNvPr>
          <p:cNvSpPr txBox="1"/>
          <p:nvPr/>
        </p:nvSpPr>
        <p:spPr>
          <a:xfrm>
            <a:off x="704341" y="624331"/>
            <a:ext cx="6661784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140" dirty="0">
                <a:solidFill>
                  <a:srgbClr val="8B1A4A"/>
                </a:solidFill>
                <a:latin typeface="Tahoma"/>
                <a:cs typeface="Tahoma"/>
              </a:rPr>
              <a:t>and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30" dirty="0">
                <a:solidFill>
                  <a:srgbClr val="8B1A4A"/>
                </a:solidFill>
                <a:latin typeface="Tahoma"/>
                <a:cs typeface="Tahoma"/>
              </a:rPr>
              <a:t>Bandwidth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90" dirty="0">
                <a:solidFill>
                  <a:srgbClr val="8B1A4A"/>
                </a:solidFill>
                <a:latin typeface="Tahoma"/>
                <a:cs typeface="Tahoma"/>
              </a:rPr>
              <a:t>Requirements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A11AF6-2317-A464-A13F-43576597F3DD}"/>
              </a:ext>
            </a:extLst>
          </p:cNvPr>
          <p:cNvSpPr txBox="1"/>
          <p:nvPr/>
        </p:nvSpPr>
        <p:spPr>
          <a:xfrm>
            <a:off x="1828800" y="1676400"/>
            <a:ext cx="7620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Fiber Optic Cables: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Fiber optic cables use light signals for data transmission. They offer high performance, immunity to electromagnetic interference, and long-distance connectivity.</a:t>
            </a:r>
            <a:endParaRPr lang="en-US" dirty="0"/>
          </a:p>
        </p:txBody>
      </p:sp>
      <p:pic>
        <p:nvPicPr>
          <p:cNvPr id="8194" name="Picture 2" descr="Fiber-Optic Cable Vs. Coaxial Cable… Which is Better? - Chariton Valley">
            <a:extLst>
              <a:ext uri="{FF2B5EF4-FFF2-40B4-BE49-F238E27FC236}">
                <a16:creationId xmlns:a16="http://schemas.microsoft.com/office/drawing/2014/main" id="{6A7F3AC6-48CF-6F69-8A10-79BE09ED1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724" y="2953219"/>
            <a:ext cx="4902075" cy="326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670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C7A11-751C-7648-4002-7FBB2405C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8807E4E-FA78-1805-83B9-B2BC253B42C9}"/>
              </a:ext>
            </a:extLst>
          </p:cNvPr>
          <p:cNvSpPr txBox="1"/>
          <p:nvPr/>
        </p:nvSpPr>
        <p:spPr>
          <a:xfrm>
            <a:off x="704341" y="272541"/>
            <a:ext cx="105702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60" dirty="0">
                <a:solidFill>
                  <a:srgbClr val="8B1A4A"/>
                </a:solidFill>
                <a:latin typeface="Tahoma"/>
                <a:cs typeface="Tahoma"/>
              </a:rPr>
              <a:t>5.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dirty="0">
                <a:solidFill>
                  <a:srgbClr val="8B1A4A"/>
                </a:solidFill>
                <a:latin typeface="Tahoma"/>
                <a:cs typeface="Tahoma"/>
              </a:rPr>
              <a:t>Impact</a:t>
            </a:r>
            <a:r>
              <a:rPr sz="3300" b="1" spc="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65" dirty="0">
                <a:solidFill>
                  <a:srgbClr val="8B1A4A"/>
                </a:solidFill>
                <a:latin typeface="Tahoma"/>
                <a:cs typeface="Tahoma"/>
              </a:rPr>
              <a:t>of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00" dirty="0">
                <a:solidFill>
                  <a:srgbClr val="8B1A4A"/>
                </a:solidFill>
                <a:latin typeface="Tahoma"/>
                <a:cs typeface="Tahoma"/>
              </a:rPr>
              <a:t>Network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70" dirty="0">
                <a:solidFill>
                  <a:srgbClr val="8B1A4A"/>
                </a:solidFill>
                <a:latin typeface="Tahoma"/>
                <a:cs typeface="Tahoma"/>
              </a:rPr>
              <a:t>Topology,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25" dirty="0">
                <a:solidFill>
                  <a:srgbClr val="8B1A4A"/>
                </a:solidFill>
                <a:latin typeface="Tahoma"/>
                <a:cs typeface="Tahoma"/>
              </a:rPr>
              <a:t>Communication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82C6D34-F0AF-0680-1141-2151271DF6C3}"/>
              </a:ext>
            </a:extLst>
          </p:cNvPr>
          <p:cNvSpPr txBox="1"/>
          <p:nvPr/>
        </p:nvSpPr>
        <p:spPr>
          <a:xfrm>
            <a:off x="704341" y="624331"/>
            <a:ext cx="6661784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140" dirty="0">
                <a:solidFill>
                  <a:srgbClr val="8B1A4A"/>
                </a:solidFill>
                <a:latin typeface="Tahoma"/>
                <a:cs typeface="Tahoma"/>
              </a:rPr>
              <a:t>and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30" dirty="0">
                <a:solidFill>
                  <a:srgbClr val="8B1A4A"/>
                </a:solidFill>
                <a:latin typeface="Tahoma"/>
                <a:cs typeface="Tahoma"/>
              </a:rPr>
              <a:t>Bandwidth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90" dirty="0">
                <a:solidFill>
                  <a:srgbClr val="8B1A4A"/>
                </a:solidFill>
                <a:latin typeface="Tahoma"/>
                <a:cs typeface="Tahoma"/>
              </a:rPr>
              <a:t>Requirements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DBFBF-3C55-6E6B-3E2E-FE4A88A240AF}"/>
              </a:ext>
            </a:extLst>
          </p:cNvPr>
          <p:cNvSpPr txBox="1"/>
          <p:nvPr/>
        </p:nvSpPr>
        <p:spPr>
          <a:xfrm>
            <a:off x="1600200" y="1752600"/>
            <a:ext cx="8534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Wireless Networks: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Wireless networks provide mobility and ubiquitous access. They allow devices to connect without physical cables, making them versatile for various scenarios. </a:t>
            </a:r>
            <a:endParaRPr lang="en-US" dirty="0"/>
          </a:p>
        </p:txBody>
      </p:sp>
      <p:pic>
        <p:nvPicPr>
          <p:cNvPr id="9222" name="Picture 6" descr="What Hardware Is Required For A Wireless Network?">
            <a:extLst>
              <a:ext uri="{FF2B5EF4-FFF2-40B4-BE49-F238E27FC236}">
                <a16:creationId xmlns:a16="http://schemas.microsoft.com/office/drawing/2014/main" id="{3C137119-8AB1-B8A8-1BEA-31F7AB026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955216"/>
            <a:ext cx="5448300" cy="363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916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1A0A0-CBFD-89D9-D2E0-D0E1E5899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7191ECE-16C7-4CA4-1395-431916E46853}"/>
              </a:ext>
            </a:extLst>
          </p:cNvPr>
          <p:cNvSpPr txBox="1"/>
          <p:nvPr/>
        </p:nvSpPr>
        <p:spPr>
          <a:xfrm>
            <a:off x="704341" y="272541"/>
            <a:ext cx="105702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60" dirty="0">
                <a:solidFill>
                  <a:srgbClr val="8B1A4A"/>
                </a:solidFill>
                <a:latin typeface="Tahoma"/>
                <a:cs typeface="Tahoma"/>
              </a:rPr>
              <a:t>5.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dirty="0">
                <a:solidFill>
                  <a:srgbClr val="8B1A4A"/>
                </a:solidFill>
                <a:latin typeface="Tahoma"/>
                <a:cs typeface="Tahoma"/>
              </a:rPr>
              <a:t>Impact</a:t>
            </a:r>
            <a:r>
              <a:rPr sz="3300" b="1" spc="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65" dirty="0">
                <a:solidFill>
                  <a:srgbClr val="8B1A4A"/>
                </a:solidFill>
                <a:latin typeface="Tahoma"/>
                <a:cs typeface="Tahoma"/>
              </a:rPr>
              <a:t>of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00" dirty="0">
                <a:solidFill>
                  <a:srgbClr val="8B1A4A"/>
                </a:solidFill>
                <a:latin typeface="Tahoma"/>
                <a:cs typeface="Tahoma"/>
              </a:rPr>
              <a:t>Network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70" dirty="0">
                <a:solidFill>
                  <a:srgbClr val="8B1A4A"/>
                </a:solidFill>
                <a:latin typeface="Tahoma"/>
                <a:cs typeface="Tahoma"/>
              </a:rPr>
              <a:t>Topology,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25" dirty="0">
                <a:solidFill>
                  <a:srgbClr val="8B1A4A"/>
                </a:solidFill>
                <a:latin typeface="Tahoma"/>
                <a:cs typeface="Tahoma"/>
              </a:rPr>
              <a:t>Communication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3E4D9A3-B0ED-A54A-F8EB-64B571157697}"/>
              </a:ext>
            </a:extLst>
          </p:cNvPr>
          <p:cNvSpPr txBox="1"/>
          <p:nvPr/>
        </p:nvSpPr>
        <p:spPr>
          <a:xfrm>
            <a:off x="704341" y="624331"/>
            <a:ext cx="6661784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140" dirty="0">
                <a:solidFill>
                  <a:srgbClr val="8B1A4A"/>
                </a:solidFill>
                <a:latin typeface="Tahoma"/>
                <a:cs typeface="Tahoma"/>
              </a:rPr>
              <a:t>and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30" dirty="0">
                <a:solidFill>
                  <a:srgbClr val="8B1A4A"/>
                </a:solidFill>
                <a:latin typeface="Tahoma"/>
                <a:cs typeface="Tahoma"/>
              </a:rPr>
              <a:t>Bandwidth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90" dirty="0">
                <a:solidFill>
                  <a:srgbClr val="8B1A4A"/>
                </a:solidFill>
                <a:latin typeface="Tahoma"/>
                <a:cs typeface="Tahoma"/>
              </a:rPr>
              <a:t>Requirements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99FFF-6069-2E0E-D0B3-926554EBE2CC}"/>
              </a:ext>
            </a:extLst>
          </p:cNvPr>
          <p:cNvSpPr txBox="1"/>
          <p:nvPr/>
        </p:nvSpPr>
        <p:spPr>
          <a:xfrm>
            <a:off x="609600" y="1752600"/>
            <a:ext cx="3962400" cy="29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tabLst>
                <a:tab pos="78803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Bandwidth Requirements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tabLst>
                <a:tab pos="78803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marR="0" lvl="0" indent="-342900">
              <a:spcBef>
                <a:spcPts val="600"/>
              </a:spcBef>
              <a:buFont typeface="Cambria" panose="02040503050406030204" pitchFamily="18" charset="0"/>
              <a:buChar char="-"/>
              <a:tabLst>
                <a:tab pos="78803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Bandwidth refers to how much data can be sent or received through a network link in a given time. It’s like the network’s “highway capacity”—enough bandwidth ensures smooth data flow, while insufficient bandwidth leads to congestion.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pic>
        <p:nvPicPr>
          <p:cNvPr id="10242" name="Picture 2" descr="What Is Bandwidth?">
            <a:extLst>
              <a:ext uri="{FF2B5EF4-FFF2-40B4-BE49-F238E27FC236}">
                <a16:creationId xmlns:a16="http://schemas.microsoft.com/office/drawing/2014/main" id="{ACEE820E-4CC5-C516-6DE5-9CD27821F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05076"/>
            <a:ext cx="7044267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976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6.</a:t>
            </a:r>
            <a:r>
              <a:rPr spc="-120" dirty="0"/>
              <a:t> </a:t>
            </a:r>
            <a:r>
              <a:rPr spc="210" dirty="0"/>
              <a:t>Common</a:t>
            </a:r>
            <a:r>
              <a:rPr spc="-60" dirty="0"/>
              <a:t> </a:t>
            </a:r>
            <a:r>
              <a:rPr spc="125" dirty="0"/>
              <a:t>Networking</a:t>
            </a:r>
            <a:r>
              <a:rPr spc="-55" dirty="0"/>
              <a:t> </a:t>
            </a:r>
            <a:r>
              <a:rPr spc="85" dirty="0"/>
              <a:t>Principles</a:t>
            </a:r>
          </a:p>
        </p:txBody>
      </p:sp>
      <p:pic>
        <p:nvPicPr>
          <p:cNvPr id="11266" name="Picture 2" descr="6 Tips to Make Your Company More Scalable | Inc.com">
            <a:extLst>
              <a:ext uri="{FF2B5EF4-FFF2-40B4-BE49-F238E27FC236}">
                <a16:creationId xmlns:a16="http://schemas.microsoft.com/office/drawing/2014/main" id="{7731934D-4A6D-27E3-5630-A2686BAA9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295400"/>
            <a:ext cx="411480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5DB6A5-7D45-555D-893C-EDE17F497699}"/>
              </a:ext>
            </a:extLst>
          </p:cNvPr>
          <p:cNvSpPr txBox="1"/>
          <p:nvPr/>
        </p:nvSpPr>
        <p:spPr>
          <a:xfrm>
            <a:off x="592327" y="1600200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Scalability: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 network must be able to handle growth like if new devices are added or if new users are using it.</a:t>
            </a:r>
            <a:endParaRPr lang="en-US" dirty="0"/>
          </a:p>
        </p:txBody>
      </p:sp>
      <p:pic>
        <p:nvPicPr>
          <p:cNvPr id="11268" name="Picture 4" descr="Secure Connect | IT@Cornell">
            <a:extLst>
              <a:ext uri="{FF2B5EF4-FFF2-40B4-BE49-F238E27FC236}">
                <a16:creationId xmlns:a16="http://schemas.microsoft.com/office/drawing/2014/main" id="{7E266039-E85A-3BDC-73A7-FB2777995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27" y="3810000"/>
            <a:ext cx="3657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59B8BD-CC10-22D2-C18A-E40F53A22A7F}"/>
              </a:ext>
            </a:extLst>
          </p:cNvPr>
          <p:cNvSpPr txBox="1"/>
          <p:nvPr/>
        </p:nvSpPr>
        <p:spPr>
          <a:xfrm>
            <a:off x="4056555" y="4250114"/>
            <a:ext cx="77710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88035" marR="0" indent="0">
              <a:spcBef>
                <a:spcPts val="600"/>
              </a:spcBef>
              <a:tabLst>
                <a:tab pos="788035" algn="l"/>
                <a:tab pos="1095375" algn="l"/>
              </a:tabLst>
            </a:pP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Security: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Protecting the network from cyber threats is essential. Security measure like encryptions, firewalls or protocols must be used in order to ensure safe data travel.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087" y="294385"/>
            <a:ext cx="1978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Content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1791" y="958722"/>
          <a:ext cx="11127105" cy="5179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8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R="537210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</a:t>
                      </a:r>
                      <a:r>
                        <a:rPr sz="16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solidFill>
                      <a:srgbClr val="8D1B4A"/>
                    </a:solidFill>
                  </a:tcPr>
                </a:tc>
                <a:tc>
                  <a:txBody>
                    <a:bodyPr/>
                    <a:lstStyle/>
                    <a:p>
                      <a:pPr marL="163830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solidFill>
                      <a:srgbClr val="8D1B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R="503555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01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background,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objective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deliverables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R="50355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02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List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used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556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R="503555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03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Network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Types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R="503555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04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Network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Standards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8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R="503555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05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Impact</a:t>
                      </a:r>
                      <a:r>
                        <a:rPr sz="16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Network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Topology,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Communication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Bandwidth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Requirements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R="503555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06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Common</a:t>
                      </a:r>
                      <a:r>
                        <a:rPr sz="16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Networking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Principles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83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R="502920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07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Network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Server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Types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R="502920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08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Network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Design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project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747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R="502920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09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Maintenance</a:t>
                      </a:r>
                      <a:r>
                        <a:rPr sz="16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Schedule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R="502920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30" dirty="0">
                          <a:latin typeface="Calibri"/>
                          <a:cs typeface="Calibri"/>
                        </a:rPr>
                        <a:t>Test</a:t>
                      </a:r>
                      <a:r>
                        <a:rPr sz="16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Plan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R="503555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Improved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Network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Design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based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feedback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6710">
                <a:tc>
                  <a:txBody>
                    <a:bodyPr/>
                    <a:lstStyle/>
                    <a:p>
                      <a:pPr marR="50292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Implementation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of Network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Design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83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R="50292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13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Implementation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Test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Plan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835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marR="50292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14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ts val="1900"/>
                        </a:lnSpc>
                        <a:spcBef>
                          <a:spcPts val="605"/>
                        </a:spcBef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Evaluation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83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1DB9E-1F87-1DD4-5B2D-32B5E6038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5ED4953-8E40-C475-D26C-8154E50E57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6.</a:t>
            </a:r>
            <a:r>
              <a:rPr spc="-120" dirty="0"/>
              <a:t> </a:t>
            </a:r>
            <a:r>
              <a:rPr spc="210" dirty="0"/>
              <a:t>Common</a:t>
            </a:r>
            <a:r>
              <a:rPr spc="-60" dirty="0"/>
              <a:t> </a:t>
            </a:r>
            <a:r>
              <a:rPr spc="125" dirty="0"/>
              <a:t>Networking</a:t>
            </a:r>
            <a:r>
              <a:rPr spc="-55" dirty="0"/>
              <a:t> </a:t>
            </a:r>
            <a:r>
              <a:rPr spc="85" dirty="0"/>
              <a:t>Principles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8890D9-A5EE-63C6-3B31-B5B31D6D9BD2}"/>
              </a:ext>
            </a:extLst>
          </p:cNvPr>
          <p:cNvSpPr txBox="1"/>
          <p:nvPr/>
        </p:nvSpPr>
        <p:spPr>
          <a:xfrm>
            <a:off x="381000" y="1515919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Redundancy: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Networks must have a backup system in place just in case some unfortunate circumstances happen.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92E6A-8B86-754C-BC2C-1D837D2893C5}"/>
              </a:ext>
            </a:extLst>
          </p:cNvPr>
          <p:cNvSpPr txBox="1"/>
          <p:nvPr/>
        </p:nvSpPr>
        <p:spPr>
          <a:xfrm>
            <a:off x="5410200" y="4195741"/>
            <a:ext cx="6098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Reliability: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 network must provide a consistent and stable connection with minimal outages. </a:t>
            </a:r>
            <a:endParaRPr lang="en-US" dirty="0"/>
          </a:p>
        </p:txBody>
      </p:sp>
      <p:pic>
        <p:nvPicPr>
          <p:cNvPr id="12290" name="Picture 2" descr="Comprehensive Guide to IT Redundancy &amp; Why It is Essential | Giva">
            <a:extLst>
              <a:ext uri="{FF2B5EF4-FFF2-40B4-BE49-F238E27FC236}">
                <a16:creationId xmlns:a16="http://schemas.microsoft.com/office/drawing/2014/main" id="{79F38C99-EB96-9741-3819-63CCAD9A5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151428"/>
            <a:ext cx="4648200" cy="281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Internet, network, reliable, web icon - Download on Iconfinder">
            <a:extLst>
              <a:ext uri="{FF2B5EF4-FFF2-40B4-BE49-F238E27FC236}">
                <a16:creationId xmlns:a16="http://schemas.microsoft.com/office/drawing/2014/main" id="{CB054A44-FE7D-B90E-4737-7F8AB8D66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112050"/>
            <a:ext cx="2813712" cy="281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480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18D1F-D383-74F3-6AAA-8D43945D4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FDDA55C-0B7B-52B3-F6B7-0805968A14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6.</a:t>
            </a:r>
            <a:r>
              <a:rPr spc="-120" dirty="0"/>
              <a:t> </a:t>
            </a:r>
            <a:r>
              <a:rPr spc="210" dirty="0"/>
              <a:t>Common</a:t>
            </a:r>
            <a:r>
              <a:rPr spc="-60" dirty="0"/>
              <a:t> </a:t>
            </a:r>
            <a:r>
              <a:rPr spc="125" dirty="0"/>
              <a:t>Networking</a:t>
            </a:r>
            <a:r>
              <a:rPr spc="-55" dirty="0"/>
              <a:t> </a:t>
            </a:r>
            <a:r>
              <a:rPr spc="85" dirty="0"/>
              <a:t>Principles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718DA-B220-2389-65E6-07CA603BAE93}"/>
              </a:ext>
            </a:extLst>
          </p:cNvPr>
          <p:cNvSpPr txBox="1"/>
          <p:nvPr/>
        </p:nvSpPr>
        <p:spPr>
          <a:xfrm>
            <a:off x="592327" y="1295400"/>
            <a:ext cx="55036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88035" marR="0" indent="0">
              <a:spcBef>
                <a:spcPts val="600"/>
              </a:spcBef>
              <a:tabLst>
                <a:tab pos="788035" algn="l"/>
                <a:tab pos="1095375" algn="l"/>
              </a:tabLst>
            </a:pPr>
            <a:r>
              <a:rPr lang="en-US" sz="1800" b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US" sz="160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sz="1800" b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Bandwidth Management: </a:t>
            </a:r>
            <a:r>
              <a:rPr lang="en-US" sz="180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Ensuring proper bandwidth for all data demand is crucial.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A65174-3F8A-F94A-1ED3-1717ABB84E16}"/>
              </a:ext>
            </a:extLst>
          </p:cNvPr>
          <p:cNvSpPr txBox="1"/>
          <p:nvPr/>
        </p:nvSpPr>
        <p:spPr>
          <a:xfrm>
            <a:off x="5791200" y="4938040"/>
            <a:ext cx="52537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Latency and Throughput: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Latency refers to delay while throughput refer to successfully transmitted data.</a:t>
            </a:r>
            <a:endParaRPr lang="en-US" dirty="0"/>
          </a:p>
        </p:txBody>
      </p:sp>
      <p:pic>
        <p:nvPicPr>
          <p:cNvPr id="13314" name="Picture 2" descr="What is Bandwidth Management?">
            <a:extLst>
              <a:ext uri="{FF2B5EF4-FFF2-40B4-BE49-F238E27FC236}">
                <a16:creationId xmlns:a16="http://schemas.microsoft.com/office/drawing/2014/main" id="{BC3CA045-1DF5-AE84-357D-91D07343C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273629"/>
            <a:ext cx="4781550" cy="266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Latency vs. Throughput: Differences, What Matters, and Why | Vibes">
            <a:extLst>
              <a:ext uri="{FF2B5EF4-FFF2-40B4-BE49-F238E27FC236}">
                <a16:creationId xmlns:a16="http://schemas.microsoft.com/office/drawing/2014/main" id="{05798375-B1FD-9B17-967A-116B6556B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80362"/>
            <a:ext cx="4664362" cy="291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887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F2D98-DF09-B048-2D24-811C97451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5EE45CD-FA87-1246-444D-CD7141BB14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7</a:t>
            </a:r>
            <a:r>
              <a:rPr sz="4000" spc="-160" dirty="0"/>
              <a:t>.</a:t>
            </a:r>
            <a:r>
              <a:rPr sz="4000" spc="-114" dirty="0"/>
              <a:t> </a:t>
            </a:r>
            <a:r>
              <a:rPr spc="50" dirty="0"/>
              <a:t>Network</a:t>
            </a:r>
            <a:r>
              <a:rPr spc="-175" dirty="0"/>
              <a:t> </a:t>
            </a:r>
            <a:r>
              <a:rPr dirty="0"/>
              <a:t>Server</a:t>
            </a:r>
            <a:r>
              <a:rPr spc="-180" dirty="0"/>
              <a:t> </a:t>
            </a:r>
            <a:r>
              <a:rPr spc="-10" dirty="0"/>
              <a:t>Types</a:t>
            </a:r>
            <a:endParaRPr sz="400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3FE12F-7493-F174-EABA-9A11D618B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284081"/>
              </p:ext>
            </p:extLst>
          </p:nvPr>
        </p:nvGraphicFramePr>
        <p:xfrm>
          <a:off x="1600200" y="962150"/>
          <a:ext cx="8991600" cy="51767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3772">
                  <a:extLst>
                    <a:ext uri="{9D8B030D-6E8A-4147-A177-3AD203B41FA5}">
                      <a16:colId xmlns:a16="http://schemas.microsoft.com/office/drawing/2014/main" val="3115417035"/>
                    </a:ext>
                  </a:extLst>
                </a:gridCol>
                <a:gridCol w="2089276">
                  <a:extLst>
                    <a:ext uri="{9D8B030D-6E8A-4147-A177-3AD203B41FA5}">
                      <a16:colId xmlns:a16="http://schemas.microsoft.com/office/drawing/2014/main" val="3204548210"/>
                    </a:ext>
                  </a:extLst>
                </a:gridCol>
                <a:gridCol w="2089276">
                  <a:extLst>
                    <a:ext uri="{9D8B030D-6E8A-4147-A177-3AD203B41FA5}">
                      <a16:colId xmlns:a16="http://schemas.microsoft.com/office/drawing/2014/main" val="864774638"/>
                    </a:ext>
                  </a:extLst>
                </a:gridCol>
                <a:gridCol w="2089276">
                  <a:extLst>
                    <a:ext uri="{9D8B030D-6E8A-4147-A177-3AD203B41FA5}">
                      <a16:colId xmlns:a16="http://schemas.microsoft.com/office/drawing/2014/main" val="1299336878"/>
                    </a:ext>
                  </a:extLst>
                </a:gridCol>
              </a:tblGrid>
              <a:tr h="23617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Network Server Types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Operating Principle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Function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Impact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extLst>
                  <a:ext uri="{0D108BD9-81ED-4DB2-BD59-A6C34878D82A}">
                    <a16:rowId xmlns:a16="http://schemas.microsoft.com/office/drawing/2014/main" val="1467330412"/>
                  </a:ext>
                </a:extLst>
              </a:tr>
              <a:tr h="100051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Routers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Operate at network layer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Connect different networks</a:t>
                      </a:r>
                    </a:p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Route data packets between networks</a:t>
                      </a:r>
                    </a:p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Choose optimal paths for data transmission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Enables communication between networks</a:t>
                      </a:r>
                    </a:p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Manages data traffic efficiently</a:t>
                      </a:r>
                    </a:p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Enhance connectivity to network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extLst>
                  <a:ext uri="{0D108BD9-81ED-4DB2-BD59-A6C34878D82A}">
                    <a16:rowId xmlns:a16="http://schemas.microsoft.com/office/drawing/2014/main" val="3699883694"/>
                  </a:ext>
                </a:extLst>
              </a:tr>
              <a:tr h="88934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Switches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Operate at the data link layer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tc>
                  <a:txBody>
                    <a:bodyPr/>
                    <a:lstStyle/>
                    <a:p>
                      <a:pPr marL="0" marR="0"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Connect devices within a local LAN</a:t>
                      </a:r>
                    </a:p>
                    <a:p>
                      <a:pPr marL="0" marR="0"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Forward data based on MAC addresses</a:t>
                      </a:r>
                    </a:p>
                    <a:p>
                      <a:pPr marL="0" marR="0"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Improve network efficiency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Facilitate device communication</a:t>
                      </a:r>
                    </a:p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Reduce unnecessary traffic</a:t>
                      </a:r>
                    </a:p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Enhance LAN performance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extLst>
                  <a:ext uri="{0D108BD9-81ED-4DB2-BD59-A6C34878D82A}">
                    <a16:rowId xmlns:a16="http://schemas.microsoft.com/office/drawing/2014/main" val="1750323105"/>
                  </a:ext>
                </a:extLst>
              </a:tr>
              <a:tr h="88934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Firewalls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Operate based on predefined rules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Control access for networks</a:t>
                      </a:r>
                    </a:p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Inspect packet headers and manage traffic</a:t>
                      </a:r>
                    </a:p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Blocks threats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Protection from unauthorized access</a:t>
                      </a:r>
                    </a:p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Safeguard sensitive data</a:t>
                      </a:r>
                    </a:p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Prevent malicious traffic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extLst>
                  <a:ext uri="{0D108BD9-81ED-4DB2-BD59-A6C34878D82A}">
                    <a16:rowId xmlns:a16="http://schemas.microsoft.com/office/drawing/2014/main" val="3332989744"/>
                  </a:ext>
                </a:extLst>
              </a:tr>
              <a:tr h="66701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 dirty="0">
                          <a:effectLst/>
                        </a:rPr>
                        <a:t>Web Servers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Serve web content to clients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Respond to HTTP requests</a:t>
                      </a:r>
                    </a:p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Host websites and web applications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 dirty="0">
                          <a:effectLst/>
                        </a:rPr>
                        <a:t>- Efficient web page delivery</a:t>
                      </a:r>
                    </a:p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 dirty="0">
                          <a:effectLst/>
                        </a:rPr>
                        <a:t>- Enable online presence for businesses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extLst>
                  <a:ext uri="{0D108BD9-81ED-4DB2-BD59-A6C34878D82A}">
                    <a16:rowId xmlns:a16="http://schemas.microsoft.com/office/drawing/2014/main" val="3735222030"/>
                  </a:ext>
                </a:extLst>
              </a:tr>
              <a:tr h="77818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File Servers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Store and manage files for network users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Centralize file storage</a:t>
                      </a:r>
                    </a:p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Provide access control and permissions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Facilitate collaboration</a:t>
                      </a:r>
                    </a:p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Ensure data consistency</a:t>
                      </a:r>
                    </a:p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Improve data security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extLst>
                  <a:ext uri="{0D108BD9-81ED-4DB2-BD59-A6C34878D82A}">
                    <a16:rowId xmlns:a16="http://schemas.microsoft.com/office/drawing/2014/main" val="2380282945"/>
                  </a:ext>
                </a:extLst>
              </a:tr>
              <a:tr h="444674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Database Servers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Manage databases and handle queries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Create, read, update, and delete data.</a:t>
                      </a:r>
                    </a:p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>
                          <a:effectLst/>
                        </a:rPr>
                        <a:t>- Handle transactions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 dirty="0">
                          <a:effectLst/>
                        </a:rPr>
                        <a:t>- Optimize query performance</a:t>
                      </a:r>
                    </a:p>
                    <a:p>
                      <a:pPr marL="0" marR="0" indent="0">
                        <a:spcBef>
                          <a:spcPts val="600"/>
                        </a:spcBef>
                        <a:tabLst>
                          <a:tab pos="788035" algn="l"/>
                          <a:tab pos="1095375" algn="l"/>
                        </a:tabLst>
                      </a:pPr>
                      <a:r>
                        <a:rPr lang="en-US" sz="1200" dirty="0">
                          <a:effectLst/>
                        </a:rPr>
                        <a:t>- Ensure data integrity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30353" marR="30353" marT="0" marB="0"/>
                </a:tc>
                <a:extLst>
                  <a:ext uri="{0D108BD9-81ED-4DB2-BD59-A6C34878D82A}">
                    <a16:rowId xmlns:a16="http://schemas.microsoft.com/office/drawing/2014/main" val="2176298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296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00"/>
              </a:spcBef>
            </a:pPr>
            <a:r>
              <a:rPr dirty="0"/>
              <a:t>8.</a:t>
            </a:r>
            <a:r>
              <a:rPr spc="-80" dirty="0"/>
              <a:t> </a:t>
            </a:r>
            <a:r>
              <a:rPr spc="110" dirty="0"/>
              <a:t>Network</a:t>
            </a:r>
            <a:r>
              <a:rPr spc="-15" dirty="0"/>
              <a:t> </a:t>
            </a:r>
            <a:r>
              <a:rPr spc="140" dirty="0"/>
              <a:t>Design</a:t>
            </a:r>
            <a:r>
              <a:rPr spc="-20" dirty="0"/>
              <a:t> </a:t>
            </a:r>
            <a:r>
              <a:rPr dirty="0"/>
              <a:t>for</a:t>
            </a:r>
            <a:r>
              <a:rPr spc="-35" dirty="0"/>
              <a:t> </a:t>
            </a:r>
            <a:r>
              <a:rPr spc="65" dirty="0"/>
              <a:t>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50E465-96DF-EDE5-87C3-84CE2B79E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62151"/>
            <a:ext cx="7453885" cy="548003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9.</a:t>
            </a:r>
            <a:r>
              <a:rPr spc="-145" dirty="0"/>
              <a:t> </a:t>
            </a:r>
            <a:r>
              <a:rPr spc="125" dirty="0"/>
              <a:t>Maintenance</a:t>
            </a:r>
            <a:r>
              <a:rPr spc="-100" dirty="0"/>
              <a:t> </a:t>
            </a:r>
            <a:r>
              <a:rPr spc="110" dirty="0"/>
              <a:t>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594384-DDB2-968C-BEAC-DF94B30AB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372183"/>
              </p:ext>
            </p:extLst>
          </p:nvPr>
        </p:nvGraphicFramePr>
        <p:xfrm>
          <a:off x="914400" y="1219200"/>
          <a:ext cx="9982201" cy="4724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4752">
                  <a:extLst>
                    <a:ext uri="{9D8B030D-6E8A-4147-A177-3AD203B41FA5}">
                      <a16:colId xmlns:a16="http://schemas.microsoft.com/office/drawing/2014/main" val="2696091976"/>
                    </a:ext>
                  </a:extLst>
                </a:gridCol>
                <a:gridCol w="1340440">
                  <a:extLst>
                    <a:ext uri="{9D8B030D-6E8A-4147-A177-3AD203B41FA5}">
                      <a16:colId xmlns:a16="http://schemas.microsoft.com/office/drawing/2014/main" val="2011026200"/>
                    </a:ext>
                  </a:extLst>
                </a:gridCol>
                <a:gridCol w="1146104">
                  <a:extLst>
                    <a:ext uri="{9D8B030D-6E8A-4147-A177-3AD203B41FA5}">
                      <a16:colId xmlns:a16="http://schemas.microsoft.com/office/drawing/2014/main" val="1106109128"/>
                    </a:ext>
                  </a:extLst>
                </a:gridCol>
                <a:gridCol w="1443769">
                  <a:extLst>
                    <a:ext uri="{9D8B030D-6E8A-4147-A177-3AD203B41FA5}">
                      <a16:colId xmlns:a16="http://schemas.microsoft.com/office/drawing/2014/main" val="1639739058"/>
                    </a:ext>
                  </a:extLst>
                </a:gridCol>
                <a:gridCol w="1488324">
                  <a:extLst>
                    <a:ext uri="{9D8B030D-6E8A-4147-A177-3AD203B41FA5}">
                      <a16:colId xmlns:a16="http://schemas.microsoft.com/office/drawing/2014/main" val="1252985495"/>
                    </a:ext>
                  </a:extLst>
                </a:gridCol>
                <a:gridCol w="1087330">
                  <a:extLst>
                    <a:ext uri="{9D8B030D-6E8A-4147-A177-3AD203B41FA5}">
                      <a16:colId xmlns:a16="http://schemas.microsoft.com/office/drawing/2014/main" val="3748988130"/>
                    </a:ext>
                  </a:extLst>
                </a:gridCol>
                <a:gridCol w="1480741">
                  <a:extLst>
                    <a:ext uri="{9D8B030D-6E8A-4147-A177-3AD203B41FA5}">
                      <a16:colId xmlns:a16="http://schemas.microsoft.com/office/drawing/2014/main" val="12792969"/>
                    </a:ext>
                  </a:extLst>
                </a:gridCol>
                <a:gridCol w="1480741">
                  <a:extLst>
                    <a:ext uri="{9D8B030D-6E8A-4147-A177-3AD203B41FA5}">
                      <a16:colId xmlns:a16="http://schemas.microsoft.com/office/drawing/2014/main" val="734264491"/>
                    </a:ext>
                  </a:extLst>
                </a:gridCol>
              </a:tblGrid>
              <a:tr h="8808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No.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Equipment Description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Condition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Maintenance Frequency (days)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Description of Maintenance Activity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Assignee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Last Maintenance Date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Next Maintenance Date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961806"/>
                  </a:ext>
                </a:extLst>
              </a:tr>
              <a:tr h="8808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Public Repository Server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Good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Inspection, Security Check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Network Admin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11/02/2024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11/09/2024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2491654"/>
                  </a:ext>
                </a:extLst>
              </a:tr>
              <a:tr h="8808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Secure Publishing Server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Good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effectLst/>
                        </a:rPr>
                        <a:t>Content Review,</a:t>
                      </a:r>
                    </a:p>
                    <a:p>
                      <a:pPr marL="0" marR="0" algn="ctr"/>
                      <a:r>
                        <a:rPr lang="en-US" sz="1200">
                          <a:effectLst/>
                        </a:rPr>
                        <a:t>Check Backup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Network Admin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11/02/2024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11/09/2024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8364067"/>
                  </a:ext>
                </a:extLst>
              </a:tr>
              <a:tr h="8808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Email Server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Good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Security Check, System Updates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Network Admin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11/02/2024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11/09/2024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7450837"/>
                  </a:ext>
                </a:extLst>
              </a:tr>
              <a:tr h="58721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Laptops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Fair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90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Inspection, Virus Check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Senior IT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11/02/2024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11/09/2024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0872881"/>
                  </a:ext>
                </a:extLst>
              </a:tr>
              <a:tr h="6139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Network Admin’s Pc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Good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60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Inspection, Check Updates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Senior IT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>
                          <a:effectLst/>
                        </a:rPr>
                        <a:t>11/02/2024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5"/>
                        </a:spcBef>
                      </a:pPr>
                      <a:r>
                        <a:rPr lang="en-US" sz="1200" dirty="0">
                          <a:effectLst/>
                        </a:rPr>
                        <a:t>11/09/2024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11802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486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10.</a:t>
            </a:r>
            <a:r>
              <a:rPr spc="-10" dirty="0"/>
              <a:t> </a:t>
            </a:r>
            <a:r>
              <a:rPr dirty="0"/>
              <a:t>Test</a:t>
            </a:r>
            <a:r>
              <a:rPr spc="-45" dirty="0"/>
              <a:t> </a:t>
            </a:r>
            <a:r>
              <a:rPr spc="65" dirty="0"/>
              <a:t>Plan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ECE5D6-58A4-8759-8E7E-8961A6D89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288935"/>
              </p:ext>
            </p:extLst>
          </p:nvPr>
        </p:nvGraphicFramePr>
        <p:xfrm>
          <a:off x="1447800" y="1295400"/>
          <a:ext cx="8915401" cy="472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52983723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260612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230506120"/>
                    </a:ext>
                  </a:extLst>
                </a:gridCol>
                <a:gridCol w="2057401">
                  <a:extLst>
                    <a:ext uri="{9D8B030D-6E8A-4147-A177-3AD203B41FA5}">
                      <a16:colId xmlns:a16="http://schemas.microsoft.com/office/drawing/2014/main" val="2148237083"/>
                    </a:ext>
                  </a:extLst>
                </a:gridCol>
              </a:tblGrid>
              <a:tr h="205409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effectLst/>
                        </a:rPr>
                        <a:t>Test Item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effectLst/>
                        </a:rPr>
                        <a:t>Test Data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effectLst/>
                        </a:rPr>
                        <a:t>Test Action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200">
                          <a:effectLst/>
                        </a:rPr>
                        <a:t>Expected Result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2796833"/>
                  </a:ext>
                </a:extLst>
              </a:tr>
              <a:tr h="410817">
                <a:tc>
                  <a:txBody>
                    <a:bodyPr/>
                    <a:lstStyle/>
                    <a:p>
                      <a:pPr marL="0" marR="0"/>
                      <a:r>
                        <a:rPr lang="en-US" sz="1200">
                          <a:effectLst/>
                        </a:rPr>
                        <a:t>Topology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>
                          <a:effectLst/>
                        </a:rPr>
                        <a:t>Test if topology is up and running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279400"/>
                      <a:r>
                        <a:rPr lang="en-US" sz="1200">
                          <a:effectLst/>
                        </a:rPr>
                        <a:t>Routing tables ping requests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>
                          <a:effectLst/>
                        </a:rPr>
                        <a:t>All devices are connected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3569609"/>
                  </a:ext>
                </a:extLst>
              </a:tr>
              <a:tr h="616226">
                <a:tc>
                  <a:txBody>
                    <a:bodyPr/>
                    <a:lstStyle/>
                    <a:p>
                      <a:pPr marL="0" marR="0"/>
                      <a:r>
                        <a:rPr lang="en-US" sz="1200">
                          <a:effectLst/>
                        </a:rPr>
                        <a:t>VPN Test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>
                          <a:effectLst/>
                        </a:rPr>
                        <a:t>Test if VPN configuration on laptops is running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>
                          <a:effectLst/>
                        </a:rPr>
                        <a:t>Connecting VPN to servers and try to access them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>
                          <a:effectLst/>
                        </a:rPr>
                        <a:t>Remote users should access internal resources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7285541"/>
                  </a:ext>
                </a:extLst>
              </a:tr>
              <a:tr h="2670313">
                <a:tc>
                  <a:txBody>
                    <a:bodyPr/>
                    <a:lstStyle/>
                    <a:p>
                      <a:pPr marL="0" marR="0"/>
                      <a:r>
                        <a:rPr lang="en-US" sz="1200">
                          <a:effectLst/>
                        </a:rPr>
                        <a:t>Access Control Test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>
                          <a:effectLst/>
                        </a:rPr>
                        <a:t>Test if users have the proper roles and permissions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>
                          <a:effectLst/>
                        </a:rPr>
                        <a:t>Attempt to access files with different roles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>
                          <a:effectLst/>
                        </a:rPr>
                        <a:t>- Network Administrator should have full access to all server resources.</a:t>
                      </a:r>
                    </a:p>
                    <a:p>
                      <a:pPr marL="0" marR="0"/>
                      <a:r>
                        <a:rPr lang="en-US" sz="1200">
                          <a:effectLst/>
                        </a:rPr>
                        <a:t>-Publishing Editor and Publishing Team Leader should have limited or read-only access, depending on their roles.</a:t>
                      </a:r>
                    </a:p>
                    <a:p>
                      <a:pPr marL="0" marR="0"/>
                      <a:r>
                        <a:rPr lang="en-US" sz="1200">
                          <a:effectLst/>
                        </a:rPr>
                        <a:t>-Unauthorized access attempts should be denied, maintaining security policies.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6692385"/>
                  </a:ext>
                </a:extLst>
              </a:tr>
              <a:tr h="821635">
                <a:tc>
                  <a:txBody>
                    <a:bodyPr/>
                    <a:lstStyle/>
                    <a:p>
                      <a:pPr marL="0" marR="0"/>
                      <a:r>
                        <a:rPr lang="en-US" sz="1200">
                          <a:effectLst/>
                        </a:rPr>
                        <a:t>Bandwidth Test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>
                          <a:effectLst/>
                        </a:rPr>
                        <a:t>Test if multiple files load properly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>
                          <a:effectLst/>
                        </a:rPr>
                        <a:t>Measure upload/download speeds between floors</a:t>
                      </a:r>
                      <a:endParaRPr lang="en-US" sz="1200" b="1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200" dirty="0">
                          <a:effectLst/>
                        </a:rPr>
                        <a:t>Network should handle the file transfers smoothly with minimal speed drop.</a:t>
                      </a:r>
                      <a:endParaRPr lang="en-US" sz="12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4011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8082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00"/>
              </a:spcBef>
            </a:pPr>
            <a:r>
              <a:rPr sz="3100" spc="-575" dirty="0"/>
              <a:t>11.</a:t>
            </a:r>
            <a:r>
              <a:rPr sz="3100" spc="-85" dirty="0"/>
              <a:t> </a:t>
            </a:r>
            <a:r>
              <a:rPr sz="3100" spc="55" dirty="0"/>
              <a:t>Improved</a:t>
            </a:r>
            <a:r>
              <a:rPr sz="3100" spc="-30" dirty="0"/>
              <a:t> </a:t>
            </a:r>
            <a:r>
              <a:rPr sz="3100" spc="90" dirty="0"/>
              <a:t>Network</a:t>
            </a:r>
            <a:r>
              <a:rPr sz="3100" spc="-40" dirty="0"/>
              <a:t> </a:t>
            </a:r>
            <a:r>
              <a:rPr sz="3100" spc="120" dirty="0"/>
              <a:t>Design</a:t>
            </a:r>
            <a:r>
              <a:rPr sz="3100" spc="-25" dirty="0"/>
              <a:t> </a:t>
            </a:r>
            <a:r>
              <a:rPr sz="3100" spc="110" dirty="0"/>
              <a:t>based</a:t>
            </a:r>
            <a:r>
              <a:rPr sz="3100" spc="-25" dirty="0"/>
              <a:t> </a:t>
            </a:r>
            <a:r>
              <a:rPr sz="3100" spc="135" dirty="0"/>
              <a:t>on</a:t>
            </a:r>
            <a:r>
              <a:rPr sz="3100" spc="-50" dirty="0"/>
              <a:t> </a:t>
            </a:r>
            <a:r>
              <a:rPr sz="3100" spc="110" dirty="0"/>
              <a:t>feedback</a:t>
            </a:r>
            <a:endParaRPr sz="31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F1BF47-EDB9-838F-2D26-BC77C882B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10" y="976483"/>
            <a:ext cx="7735380" cy="561100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19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spc="-420" dirty="0"/>
              <a:t>12.</a:t>
            </a:r>
            <a:r>
              <a:rPr spc="-65" dirty="0"/>
              <a:t> </a:t>
            </a:r>
            <a:r>
              <a:rPr spc="80" dirty="0"/>
              <a:t>Implementation</a:t>
            </a:r>
            <a:r>
              <a:rPr spc="-5" dirty="0"/>
              <a:t> </a:t>
            </a:r>
            <a:r>
              <a:rPr spc="70" dirty="0"/>
              <a:t>of</a:t>
            </a:r>
            <a:r>
              <a:rPr spc="-25" dirty="0"/>
              <a:t> </a:t>
            </a:r>
            <a:r>
              <a:rPr spc="105" dirty="0"/>
              <a:t>Network</a:t>
            </a:r>
            <a:r>
              <a:rPr spc="-25" dirty="0"/>
              <a:t> </a:t>
            </a:r>
            <a:r>
              <a:rPr spc="120" dirty="0"/>
              <a:t>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2DE93D-8E53-B410-35E0-ED8E5F912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143000"/>
            <a:ext cx="3411650" cy="3460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AD587C-0471-B5B9-2FE2-CA3F99185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588" y="1143000"/>
            <a:ext cx="3397012" cy="3460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C98A12-A680-6FB8-B717-ECABC74C1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01" y="1143000"/>
            <a:ext cx="3397012" cy="345566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19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13.</a:t>
            </a:r>
            <a:r>
              <a:rPr spc="-65" dirty="0"/>
              <a:t> </a:t>
            </a:r>
            <a:r>
              <a:rPr spc="80" dirty="0"/>
              <a:t>Implementation</a:t>
            </a:r>
            <a:r>
              <a:rPr spc="-5" dirty="0"/>
              <a:t> </a:t>
            </a:r>
            <a:r>
              <a:rPr spc="70" dirty="0"/>
              <a:t>of</a:t>
            </a:r>
            <a:r>
              <a:rPr spc="-20" dirty="0"/>
              <a:t> </a:t>
            </a:r>
            <a:r>
              <a:rPr spc="60" dirty="0"/>
              <a:t>Test</a:t>
            </a:r>
            <a:r>
              <a:rPr spc="-20" dirty="0"/>
              <a:t> </a:t>
            </a:r>
            <a:r>
              <a:rPr spc="95" dirty="0"/>
              <a:t>Plan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B9ACD-47CE-1E94-0CE0-C803D1378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230" y="533400"/>
            <a:ext cx="1878576" cy="51474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0198DF-0212-414D-20F5-D5E3774E43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019" y="1048647"/>
            <a:ext cx="2805956" cy="28584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858A6D-FEE1-BD7C-599F-C8D5270F7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543" y="1109641"/>
            <a:ext cx="2941188" cy="2962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A873AC-7101-D776-A955-7B2FEA02C9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267200"/>
            <a:ext cx="4272135" cy="250325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486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14.</a:t>
            </a:r>
            <a:r>
              <a:rPr spc="-55" dirty="0"/>
              <a:t> </a:t>
            </a:r>
            <a:r>
              <a:rPr spc="85" dirty="0"/>
              <a:t>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41B8B-8097-56DC-61BF-46C1383F38FA}"/>
              </a:ext>
            </a:extLst>
          </p:cNvPr>
          <p:cNvSpPr txBox="1"/>
          <p:nvPr/>
        </p:nvSpPr>
        <p:spPr>
          <a:xfrm>
            <a:off x="3048000" y="241333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 implemented network is designed to support a large, segmented office environment, with a clear separation of floors and departments. Each floor has a dedicated switch connected to a centralized router, which facilitates efficient data flow across the network and enables secure connections to essential services such as the PRS, SPS, and Email servers.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087" y="294385"/>
            <a:ext cx="1978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Content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1791" y="958722"/>
          <a:ext cx="11127105" cy="2076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8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8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R="536575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</a:t>
                      </a:r>
                      <a:r>
                        <a:rPr sz="16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solidFill>
                      <a:srgbClr val="8D1B4A"/>
                    </a:solidFill>
                  </a:tcPr>
                </a:tc>
                <a:tc>
                  <a:txBody>
                    <a:bodyPr/>
                    <a:lstStyle/>
                    <a:p>
                      <a:pPr marL="164465"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solidFill>
                      <a:srgbClr val="8D1B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R="503555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15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Milestones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Tasks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R="50355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Milestone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Feedback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Action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taken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556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R="50292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17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spc="-20" dirty="0">
                          <a:latin typeface="Calibri"/>
                          <a:cs typeface="Calibri"/>
                        </a:rPr>
                        <a:t>Modifications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Made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based</a:t>
                      </a:r>
                      <a:r>
                        <a:rPr sz="16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Feedback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R="50292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18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6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Results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R="503555" algn="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19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Proposed</a:t>
                      </a:r>
                      <a:r>
                        <a:rPr sz="16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Improvements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374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spc="-420" dirty="0"/>
              <a:t>15.</a:t>
            </a:r>
            <a:r>
              <a:rPr spc="-55" dirty="0"/>
              <a:t> </a:t>
            </a:r>
            <a:r>
              <a:rPr spc="70" dirty="0"/>
              <a:t>Project</a:t>
            </a:r>
            <a:r>
              <a:rPr spc="-120" dirty="0"/>
              <a:t> </a:t>
            </a:r>
            <a:r>
              <a:rPr spc="90" dirty="0"/>
              <a:t>Milestones</a:t>
            </a:r>
            <a:r>
              <a:rPr spc="-65" dirty="0"/>
              <a:t> </a:t>
            </a:r>
            <a:r>
              <a:rPr dirty="0"/>
              <a:t>&amp;</a:t>
            </a:r>
            <a:r>
              <a:rPr spc="-80" dirty="0"/>
              <a:t> </a:t>
            </a:r>
            <a:r>
              <a:rPr spc="60" dirty="0"/>
              <a:t>Tasks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9033" y="411959"/>
            <a:ext cx="207645" cy="332105"/>
          </a:xfrm>
          <a:custGeom>
            <a:avLst/>
            <a:gdLst/>
            <a:ahLst/>
            <a:cxnLst/>
            <a:rect l="l" t="t" r="r" b="b"/>
            <a:pathLst>
              <a:path w="207645" h="332105">
                <a:moveTo>
                  <a:pt x="207217" y="0"/>
                </a:moveTo>
                <a:lnTo>
                  <a:pt x="159856" y="5587"/>
                </a:lnTo>
                <a:lnTo>
                  <a:pt x="116242" y="21535"/>
                </a:lnTo>
                <a:lnTo>
                  <a:pt x="77742" y="46549"/>
                </a:lnTo>
                <a:lnTo>
                  <a:pt x="45613" y="79347"/>
                </a:lnTo>
                <a:lnTo>
                  <a:pt x="21109" y="118648"/>
                </a:lnTo>
                <a:lnTo>
                  <a:pt x="5486" y="163171"/>
                </a:lnTo>
                <a:lnTo>
                  <a:pt x="0" y="211635"/>
                </a:lnTo>
                <a:lnTo>
                  <a:pt x="6011" y="262201"/>
                </a:lnTo>
                <a:lnTo>
                  <a:pt x="23070" y="308365"/>
                </a:lnTo>
                <a:lnTo>
                  <a:pt x="38621" y="331903"/>
                </a:lnTo>
                <a:lnTo>
                  <a:pt x="86547" y="237553"/>
                </a:lnTo>
                <a:lnTo>
                  <a:pt x="81410" y="211635"/>
                </a:lnTo>
                <a:lnTo>
                  <a:pt x="91319" y="161641"/>
                </a:lnTo>
                <a:lnTo>
                  <a:pt x="118326" y="120780"/>
                </a:lnTo>
                <a:lnTo>
                  <a:pt x="158356" y="93212"/>
                </a:lnTo>
                <a:lnTo>
                  <a:pt x="160045" y="92863"/>
                </a:lnTo>
                <a:lnTo>
                  <a:pt x="207217" y="0"/>
                </a:lnTo>
                <a:close/>
              </a:path>
            </a:pathLst>
          </a:custGeom>
          <a:solidFill>
            <a:srgbClr val="EB1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895" y="6244442"/>
            <a:ext cx="1541753" cy="42036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73511" y="6192011"/>
            <a:ext cx="1270253" cy="5204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486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spc="-370" dirty="0"/>
              <a:t>16.</a:t>
            </a:r>
            <a:r>
              <a:rPr spc="-50" dirty="0"/>
              <a:t> </a:t>
            </a:r>
            <a:r>
              <a:rPr spc="100" dirty="0"/>
              <a:t>Milestone</a:t>
            </a:r>
            <a:r>
              <a:rPr spc="-75" dirty="0"/>
              <a:t> </a:t>
            </a:r>
            <a:r>
              <a:rPr spc="160" dirty="0"/>
              <a:t>Feedback</a:t>
            </a:r>
            <a:r>
              <a:rPr spc="-70" dirty="0"/>
              <a:t> </a:t>
            </a:r>
            <a:r>
              <a:rPr dirty="0"/>
              <a:t>&amp;</a:t>
            </a:r>
            <a:r>
              <a:rPr spc="-65" dirty="0"/>
              <a:t> </a:t>
            </a:r>
            <a:r>
              <a:rPr spc="140" dirty="0"/>
              <a:t>Action</a:t>
            </a:r>
            <a:r>
              <a:rPr spc="-210" dirty="0"/>
              <a:t> </a:t>
            </a:r>
            <a:r>
              <a:rPr spc="100" dirty="0"/>
              <a:t>taken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25309" y="1190612"/>
          <a:ext cx="11160760" cy="4818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6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8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1685">
                <a:tc>
                  <a:txBody>
                    <a:bodyPr/>
                    <a:lstStyle/>
                    <a:p>
                      <a:pPr marL="219710" marR="233679" indent="261620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Milestone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843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8D1B4A"/>
                    </a:solidFill>
                  </a:tcPr>
                </a:tc>
                <a:tc>
                  <a:txBody>
                    <a:bodyPr/>
                    <a:lstStyle/>
                    <a:p>
                      <a:pPr marL="2152015" marR="274955" indent="-1948814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Milestone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Feedback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received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Tutor</a:t>
                      </a:r>
                      <a:r>
                        <a:rPr sz="1800" b="1" spc="-1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b="1" spc="3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Learning Facilitator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84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8D1B4A"/>
                    </a:solidFill>
                  </a:tcPr>
                </a:tc>
                <a:tc>
                  <a:txBody>
                    <a:bodyPr/>
                    <a:lstStyle/>
                    <a:p>
                      <a:pPr marL="567690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Taken</a:t>
                      </a:r>
                      <a:r>
                        <a:rPr sz="1800" b="1" spc="11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(Yes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843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8D1B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1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5080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5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5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5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51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5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5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5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515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05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05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05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05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486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spc="-390" dirty="0"/>
              <a:t>17.</a:t>
            </a:r>
            <a:r>
              <a:rPr spc="-25" dirty="0"/>
              <a:t> </a:t>
            </a:r>
            <a:r>
              <a:rPr spc="85" dirty="0"/>
              <a:t>Modifications</a:t>
            </a:r>
            <a:r>
              <a:rPr spc="-25" dirty="0"/>
              <a:t> </a:t>
            </a:r>
            <a:r>
              <a:rPr spc="140" dirty="0"/>
              <a:t>Made</a:t>
            </a:r>
            <a:r>
              <a:rPr spc="-25" dirty="0"/>
              <a:t> </a:t>
            </a:r>
            <a:r>
              <a:rPr spc="130" dirty="0"/>
              <a:t>based</a:t>
            </a:r>
            <a:r>
              <a:rPr spc="-25" dirty="0"/>
              <a:t> </a:t>
            </a:r>
            <a:r>
              <a:rPr spc="200" dirty="0"/>
              <a:t>On</a:t>
            </a:r>
            <a:r>
              <a:rPr spc="-40" dirty="0"/>
              <a:t> </a:t>
            </a:r>
            <a:r>
              <a:rPr spc="150" dirty="0"/>
              <a:t>Feedback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1B759-454F-94EB-A9B5-AB765EDD7C8B}"/>
              </a:ext>
            </a:extLst>
          </p:cNvPr>
          <p:cNvSpPr txBox="1"/>
          <p:nvPr/>
        </p:nvSpPr>
        <p:spPr>
          <a:xfrm>
            <a:off x="1752600" y="18288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Used copper cross-over wires to connect between switches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486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spc="-345" dirty="0"/>
              <a:t>18.</a:t>
            </a:r>
            <a:r>
              <a:rPr spc="-30" dirty="0"/>
              <a:t> </a:t>
            </a:r>
            <a:r>
              <a:rPr spc="70" dirty="0"/>
              <a:t>Project</a:t>
            </a:r>
            <a:r>
              <a:rPr spc="-45" dirty="0"/>
              <a:t> </a:t>
            </a:r>
            <a:r>
              <a:rPr spc="45" dirty="0"/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360455-9242-E177-63F7-4DE0ADE51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310" y="976483"/>
            <a:ext cx="7735380" cy="561100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486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spc="-375" dirty="0"/>
              <a:t>19.</a:t>
            </a:r>
            <a:r>
              <a:rPr spc="-40" dirty="0"/>
              <a:t> </a:t>
            </a:r>
            <a:r>
              <a:rPr spc="125" dirty="0"/>
              <a:t>Proposed</a:t>
            </a:r>
            <a:r>
              <a:rPr spc="-25" dirty="0"/>
              <a:t> </a:t>
            </a:r>
            <a:r>
              <a:rPr spc="65" dirty="0"/>
              <a:t>Improvements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39717" y="3822191"/>
            <a:ext cx="4464685" cy="796290"/>
            <a:chOff x="3839717" y="3822191"/>
            <a:chExt cx="4464685" cy="7962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39717" y="3880103"/>
              <a:ext cx="2487930" cy="6804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1175" y="3822191"/>
              <a:ext cx="1943100" cy="79629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54423" y="2768091"/>
            <a:ext cx="388492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0" dirty="0">
                <a:solidFill>
                  <a:srgbClr val="000000"/>
                </a:solidFill>
              </a:rPr>
              <a:t>THANK</a:t>
            </a:r>
            <a:r>
              <a:rPr sz="4800" spc="-35" dirty="0">
                <a:solidFill>
                  <a:srgbClr val="000000"/>
                </a:solidFill>
              </a:rPr>
              <a:t> </a:t>
            </a:r>
            <a:r>
              <a:rPr sz="4800" spc="145" dirty="0">
                <a:solidFill>
                  <a:srgbClr val="000000"/>
                </a:solidFill>
              </a:rPr>
              <a:t>YOU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6022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sz="3300" spc="-505" dirty="0"/>
              <a:t>1.</a:t>
            </a:r>
            <a:r>
              <a:rPr sz="3300" spc="-70" dirty="0"/>
              <a:t> </a:t>
            </a:r>
            <a:r>
              <a:rPr sz="3300" spc="70" dirty="0"/>
              <a:t>Project</a:t>
            </a:r>
            <a:r>
              <a:rPr sz="3300" spc="-75" dirty="0"/>
              <a:t> </a:t>
            </a:r>
            <a:r>
              <a:rPr sz="3300" spc="110" dirty="0"/>
              <a:t>background,</a:t>
            </a:r>
            <a:r>
              <a:rPr sz="3300" spc="-55" dirty="0"/>
              <a:t> </a:t>
            </a:r>
            <a:r>
              <a:rPr sz="3300" spc="65" dirty="0"/>
              <a:t>objective</a:t>
            </a:r>
            <a:r>
              <a:rPr sz="3300" spc="-50" dirty="0"/>
              <a:t> </a:t>
            </a:r>
            <a:r>
              <a:rPr sz="3300" dirty="0"/>
              <a:t>&amp;</a:t>
            </a:r>
            <a:r>
              <a:rPr sz="3300" spc="-55" dirty="0"/>
              <a:t> </a:t>
            </a:r>
            <a:r>
              <a:rPr sz="3300" spc="60" dirty="0"/>
              <a:t>deliverables</a:t>
            </a:r>
            <a:endParaRPr sz="33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AAE709-659C-320F-1A0B-EDF0212E6934}"/>
              </a:ext>
            </a:extLst>
          </p:cNvPr>
          <p:cNvSpPr txBox="1"/>
          <p:nvPr/>
        </p:nvSpPr>
        <p:spPr>
          <a:xfrm>
            <a:off x="914400" y="1379721"/>
            <a:ext cx="9296400" cy="4098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7990" marR="0">
              <a:spcBef>
                <a:spcPts val="505"/>
              </a:spcBef>
              <a:spcAft>
                <a:spcPts val="0"/>
              </a:spcAft>
              <a:tabLst>
                <a:tab pos="78803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Swift &amp; Bacon Publishers (SBP) Ltd is a medium-sized company specializing in the publication of scientific and technical books and journals. SBP operates from two office buildings and supports a hybrid working model, allowing employees to work both remotely and on-site. The organization consists of four subject-specific Publishing Teams, each managed by a Publishing Team Leader (PTL) and supported by up to 20 Publishing Editors (PEs). SBP's network infrastructure includes secure servers for managing manuscripts and publishing content, with a need to maintain high security and efficient data handling.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27990" marR="0">
              <a:spcBef>
                <a:spcPts val="505"/>
              </a:spcBef>
              <a:spcAft>
                <a:spcPts val="0"/>
              </a:spcAft>
              <a:tabLst>
                <a:tab pos="78803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27990" marR="0">
              <a:spcBef>
                <a:spcPts val="505"/>
              </a:spcBef>
              <a:spcAft>
                <a:spcPts val="0"/>
              </a:spcAft>
              <a:tabLst>
                <a:tab pos="78803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Given the company's recent shift towards hybrid working, SBP plans to close one office building and reconfigure the remaining building to support both on-site and remote work. This reconfiguration involves setting up a secure, efficient, and robust network infrastructure that caters to the needs of employees working from home and those who choose to work from the office.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6022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sz="3300" spc="-505" dirty="0"/>
              <a:t>1.</a:t>
            </a:r>
            <a:r>
              <a:rPr sz="3300" spc="-70" dirty="0"/>
              <a:t> </a:t>
            </a:r>
            <a:r>
              <a:rPr sz="3300" spc="70" dirty="0"/>
              <a:t>Project</a:t>
            </a:r>
            <a:r>
              <a:rPr sz="3300" spc="-75" dirty="0"/>
              <a:t> </a:t>
            </a:r>
            <a:r>
              <a:rPr sz="3300" spc="110" dirty="0"/>
              <a:t>background,</a:t>
            </a:r>
            <a:r>
              <a:rPr sz="3300" spc="-55" dirty="0"/>
              <a:t> </a:t>
            </a:r>
            <a:r>
              <a:rPr sz="3300" spc="65" dirty="0"/>
              <a:t>objective</a:t>
            </a:r>
            <a:r>
              <a:rPr sz="3300" spc="-50" dirty="0"/>
              <a:t> </a:t>
            </a:r>
            <a:r>
              <a:rPr sz="3300" dirty="0"/>
              <a:t>&amp;</a:t>
            </a:r>
            <a:r>
              <a:rPr sz="3300" spc="-55" dirty="0"/>
              <a:t> </a:t>
            </a:r>
            <a:r>
              <a:rPr sz="3300" spc="60" dirty="0"/>
              <a:t>deliverables</a:t>
            </a:r>
            <a:endParaRPr sz="33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9B7390-B03C-57FA-0A1F-0B6FA26F3C0C}"/>
              </a:ext>
            </a:extLst>
          </p:cNvPr>
          <p:cNvSpPr txBox="1"/>
          <p:nvPr/>
        </p:nvSpPr>
        <p:spPr>
          <a:xfrm>
            <a:off x="586884" y="1905000"/>
            <a:ext cx="5180239" cy="2416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buSzPts val="1200"/>
              <a:tabLst>
                <a:tab pos="788035" algn="l"/>
              </a:tabLst>
            </a:pPr>
            <a:r>
              <a:rPr lang="en-US" sz="1800" b="1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Project</a:t>
            </a:r>
            <a:r>
              <a:rPr lang="en-US" sz="1800" b="1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Objective</a:t>
            </a:r>
            <a:endParaRPr lang="en-US" sz="1600" spc="-5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788035" algn="l"/>
              </a:tabLst>
            </a:pP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Cambria" panose="02040503050406030204" pitchFamily="18" charset="0"/>
              <a:buChar char="-"/>
              <a:tabLst>
                <a:tab pos="78803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Improve Remote Working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Cambria" panose="02040503050406030204" pitchFamily="18" charset="0"/>
              <a:buChar char="-"/>
              <a:tabLst>
                <a:tab pos="78803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Reconfigure Infrastructure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Cambria" panose="02040503050406030204" pitchFamily="18" charset="0"/>
              <a:buChar char="-"/>
              <a:tabLst>
                <a:tab pos="78803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Upgrade Network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Cambria" panose="02040503050406030204" pitchFamily="18" charset="0"/>
              <a:buChar char="-"/>
              <a:tabLst>
                <a:tab pos="78803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Better Security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Cambria" panose="02040503050406030204" pitchFamily="18" charset="0"/>
              <a:buChar char="-"/>
              <a:tabLst>
                <a:tab pos="78803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Networking Solutions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FE06C-2C75-4053-F3BD-AE85C3190078}"/>
              </a:ext>
            </a:extLst>
          </p:cNvPr>
          <p:cNvSpPr txBox="1"/>
          <p:nvPr/>
        </p:nvSpPr>
        <p:spPr>
          <a:xfrm>
            <a:off x="5506396" y="1767006"/>
            <a:ext cx="609872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buSzPts val="1200"/>
              <a:tabLst>
                <a:tab pos="788035" algn="l"/>
              </a:tabLst>
            </a:pPr>
            <a:r>
              <a:rPr lang="en-US" sz="1800" b="1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Requirement</a:t>
            </a:r>
            <a:r>
              <a:rPr lang="en-US" sz="1800" b="1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Specification</a:t>
            </a:r>
            <a:endParaRPr lang="en-US" sz="1600" spc="-5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788035" algn="l"/>
              </a:tabLst>
            </a:pP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Cambria" panose="02040503050406030204" pitchFamily="18" charset="0"/>
              <a:buChar char="-"/>
              <a:tabLst>
                <a:tab pos="78803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Network Infrastructure (Top Floor, Middle Floor, Ground Floor)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Cambria" panose="02040503050406030204" pitchFamily="18" charset="0"/>
              <a:buChar char="-"/>
              <a:tabLst>
                <a:tab pos="78803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Remote Work Capabilities: Company Issued Laptop and VPN Server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Cambria" panose="02040503050406030204" pitchFamily="18" charset="0"/>
              <a:buChar char="-"/>
              <a:tabLst>
                <a:tab pos="78803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Security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Cambria" panose="02040503050406030204" pitchFamily="18" charset="0"/>
              <a:buChar char="-"/>
              <a:tabLst>
                <a:tab pos="78803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Connectivity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Cambria" panose="02040503050406030204" pitchFamily="18" charset="0"/>
              <a:buChar char="-"/>
              <a:tabLst>
                <a:tab pos="78803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Data Management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marR="0" lvl="0" indent="-342900">
              <a:spcBef>
                <a:spcPts val="600"/>
              </a:spcBef>
              <a:spcAft>
                <a:spcPts val="0"/>
              </a:spcAft>
              <a:buFont typeface="Cambria" panose="02040503050406030204" pitchFamily="18" charset="0"/>
              <a:buChar char="-"/>
              <a:tabLst>
                <a:tab pos="78803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Employee Management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1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486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2.</a:t>
            </a:r>
            <a:r>
              <a:rPr spc="-25" dirty="0"/>
              <a:t> </a:t>
            </a:r>
            <a:r>
              <a:rPr dirty="0"/>
              <a:t>List</a:t>
            </a:r>
            <a:r>
              <a:rPr spc="10" dirty="0"/>
              <a:t> </a:t>
            </a:r>
            <a:r>
              <a:rPr spc="70" dirty="0"/>
              <a:t>of</a:t>
            </a:r>
            <a:r>
              <a:rPr spc="15" dirty="0"/>
              <a:t> </a:t>
            </a:r>
            <a:r>
              <a:rPr spc="80" dirty="0"/>
              <a:t>software</a:t>
            </a:r>
            <a:r>
              <a:rPr spc="20" dirty="0"/>
              <a:t> </a:t>
            </a:r>
            <a:r>
              <a:rPr spc="105" dirty="0"/>
              <a:t>used</a:t>
            </a:r>
          </a:p>
        </p:txBody>
      </p:sp>
      <p:pic>
        <p:nvPicPr>
          <p:cNvPr id="3074" name="Picture 2" descr="Cisco packet tracer - Networks Learning">
            <a:extLst>
              <a:ext uri="{FF2B5EF4-FFF2-40B4-BE49-F238E27FC236}">
                <a16:creationId xmlns:a16="http://schemas.microsoft.com/office/drawing/2014/main" id="{CEF3B1E4-5E1D-1D09-9BE9-0361F292E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13" y="1371600"/>
            <a:ext cx="2266217" cy="178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icrosoft Word Logo, symbol, meaning, history, PNG, brand">
            <a:extLst>
              <a:ext uri="{FF2B5EF4-FFF2-40B4-BE49-F238E27FC236}">
                <a16:creationId xmlns:a16="http://schemas.microsoft.com/office/drawing/2014/main" id="{064E72C6-F34E-8AE4-B0AD-005A1710F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859" y="1066800"/>
            <a:ext cx="4199466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icrosoft PowerPoint logo and symbol, meaning, history, PNG">
            <a:extLst>
              <a:ext uri="{FF2B5EF4-FFF2-40B4-BE49-F238E27FC236}">
                <a16:creationId xmlns:a16="http://schemas.microsoft.com/office/drawing/2014/main" id="{CEAA4A4A-89D4-3F44-220E-21503D2BD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162" y="1066800"/>
            <a:ext cx="3761725" cy="235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70509"/>
            <a:ext cx="10408156" cy="609140"/>
          </a:xfrm>
          <a:prstGeom prst="rect">
            <a:avLst/>
          </a:prstGeom>
        </p:spPr>
        <p:txBody>
          <a:bodyPr vert="horz" wrap="square" lIns="0" tIns="82549" rIns="0" bIns="0" rtlCol="0">
            <a:spAutoFit/>
          </a:bodyPr>
          <a:lstStyle/>
          <a:p>
            <a:pPr marL="166370">
              <a:lnSpc>
                <a:spcPts val="4120"/>
              </a:lnSpc>
            </a:pPr>
            <a:r>
              <a:rPr spc="-195" dirty="0"/>
              <a:t>3.</a:t>
            </a:r>
            <a:r>
              <a:rPr spc="-65" dirty="0"/>
              <a:t> </a:t>
            </a:r>
            <a:r>
              <a:rPr sz="3300" spc="100" dirty="0"/>
              <a:t>Network</a:t>
            </a:r>
            <a:r>
              <a:rPr sz="3300" spc="-25" dirty="0"/>
              <a:t> </a:t>
            </a:r>
            <a:r>
              <a:rPr sz="3300" spc="65" dirty="0"/>
              <a:t>Types</a:t>
            </a:r>
            <a:endParaRPr sz="330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2C5CE7-525D-E170-4E6E-DB6359486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182439"/>
              </p:ext>
            </p:extLst>
          </p:nvPr>
        </p:nvGraphicFramePr>
        <p:xfrm>
          <a:off x="609600" y="1066800"/>
          <a:ext cx="10668000" cy="4953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66430">
                  <a:extLst>
                    <a:ext uri="{9D8B030D-6E8A-4147-A177-3AD203B41FA5}">
                      <a16:colId xmlns:a16="http://schemas.microsoft.com/office/drawing/2014/main" val="3993583576"/>
                    </a:ext>
                  </a:extLst>
                </a:gridCol>
                <a:gridCol w="2666430">
                  <a:extLst>
                    <a:ext uri="{9D8B030D-6E8A-4147-A177-3AD203B41FA5}">
                      <a16:colId xmlns:a16="http://schemas.microsoft.com/office/drawing/2014/main" val="107781348"/>
                    </a:ext>
                  </a:extLst>
                </a:gridCol>
                <a:gridCol w="2667570">
                  <a:extLst>
                    <a:ext uri="{9D8B030D-6E8A-4147-A177-3AD203B41FA5}">
                      <a16:colId xmlns:a16="http://schemas.microsoft.com/office/drawing/2014/main" val="831382643"/>
                    </a:ext>
                  </a:extLst>
                </a:gridCol>
                <a:gridCol w="2667570">
                  <a:extLst>
                    <a:ext uri="{9D8B030D-6E8A-4147-A177-3AD203B41FA5}">
                      <a16:colId xmlns:a16="http://schemas.microsoft.com/office/drawing/2014/main" val="732273264"/>
                    </a:ext>
                  </a:extLst>
                </a:gridCol>
              </a:tblGrid>
              <a:tr h="27516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Network Types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Benefits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Constraints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Examples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9428844"/>
                  </a:ext>
                </a:extLst>
              </a:tr>
              <a:tr h="16510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Wired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-Stable and reliable connection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-High speeds with low latency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-Less susceptible to interference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-Limited mobility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-Requires physical cables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-Higer costs in a complex environment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-Ethernet (LAN)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-Fiber Optic Networks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7458206"/>
                  </a:ext>
                </a:extLst>
              </a:tr>
              <a:tr h="16510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Wireless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-Great mobility and flexibility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-Quicker to deploy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-No cables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-Might be affected by interference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-Slower compared to wired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-Possible security concerns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-Wi-fi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-Cellular Networks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3752750"/>
                  </a:ext>
                </a:extLst>
              </a:tr>
              <a:tr h="1375833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Hybrid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-Combines advantages of wireless and wired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-More scalable and flexible design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-Complex network management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-Expensive to deploy and maintain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-Integration issues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-Corporate Networks (wired LAN and wireless access)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-Home networks (Ethernet and Wi-fi)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62282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213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spc="-70" dirty="0"/>
              <a:t> </a:t>
            </a:r>
            <a:r>
              <a:rPr spc="105" dirty="0"/>
              <a:t>Network</a:t>
            </a:r>
            <a:r>
              <a:rPr spc="-35" dirty="0"/>
              <a:t> </a:t>
            </a:r>
            <a:r>
              <a:rPr spc="75" dirty="0"/>
              <a:t>Standards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6A73344-1F35-3AE9-D745-60028FEC5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854040"/>
              </p:ext>
            </p:extLst>
          </p:nvPr>
        </p:nvGraphicFramePr>
        <p:xfrm>
          <a:off x="592327" y="853819"/>
          <a:ext cx="10425430" cy="5272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086">
                  <a:extLst>
                    <a:ext uri="{9D8B030D-6E8A-4147-A177-3AD203B41FA5}">
                      <a16:colId xmlns:a16="http://schemas.microsoft.com/office/drawing/2014/main" val="4144790231"/>
                    </a:ext>
                  </a:extLst>
                </a:gridCol>
                <a:gridCol w="2085086">
                  <a:extLst>
                    <a:ext uri="{9D8B030D-6E8A-4147-A177-3AD203B41FA5}">
                      <a16:colId xmlns:a16="http://schemas.microsoft.com/office/drawing/2014/main" val="4204345334"/>
                    </a:ext>
                  </a:extLst>
                </a:gridCol>
                <a:gridCol w="2085086">
                  <a:extLst>
                    <a:ext uri="{9D8B030D-6E8A-4147-A177-3AD203B41FA5}">
                      <a16:colId xmlns:a16="http://schemas.microsoft.com/office/drawing/2014/main" val="3176366613"/>
                    </a:ext>
                  </a:extLst>
                </a:gridCol>
                <a:gridCol w="2085086">
                  <a:extLst>
                    <a:ext uri="{9D8B030D-6E8A-4147-A177-3AD203B41FA5}">
                      <a16:colId xmlns:a16="http://schemas.microsoft.com/office/drawing/2014/main" val="1471929432"/>
                    </a:ext>
                  </a:extLst>
                </a:gridCol>
                <a:gridCol w="2085086">
                  <a:extLst>
                    <a:ext uri="{9D8B030D-6E8A-4147-A177-3AD203B41FA5}">
                      <a16:colId xmlns:a16="http://schemas.microsoft.com/office/drawing/2014/main" val="3662564075"/>
                    </a:ext>
                  </a:extLst>
                </a:gridCol>
              </a:tblGrid>
              <a:tr h="3331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Network Standards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Benefits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Constraints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Purpose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List of Layers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6346427"/>
                  </a:ext>
                </a:extLst>
              </a:tr>
              <a:tr h="1644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OSI Model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- Provides a comprehensive framework for network architecture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- Helps in troubleshooting and standardizing protocols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- Easy to understand and teaches network fundamentals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- The model is theoretical and not always practical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-Implementation can vary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- To standardize network functions and facilitate interoperability between different systems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Physical</a:t>
                      </a:r>
                    </a:p>
                    <a:p>
                      <a:r>
                        <a:rPr lang="en-US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Data Link</a:t>
                      </a:r>
                    </a:p>
                    <a:p>
                      <a:r>
                        <a:rPr lang="en-US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Network</a:t>
                      </a:r>
                    </a:p>
                    <a:p>
                      <a:r>
                        <a:rPr lang="en-US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Transport</a:t>
                      </a:r>
                    </a:p>
                    <a:p>
                      <a:r>
                        <a:rPr lang="en-US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Session</a:t>
                      </a:r>
                    </a:p>
                    <a:p>
                      <a:r>
                        <a:rPr lang="en-US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Presentation</a:t>
                      </a:r>
                    </a:p>
                    <a:p>
                      <a:r>
                        <a:rPr lang="en-US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Application</a:t>
                      </a:r>
                      <a:endParaRPr lang="en-US" sz="1400" dirty="0">
                        <a:effectLst/>
                        <a:latin typeface="+mn-lt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0707940"/>
                  </a:ext>
                </a:extLst>
              </a:tr>
              <a:tr h="13124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TCP/IP Model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- Practical and widely used for real-world networks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- Simplified compared to OSI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- Focuses on protocols that are in use today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- Less granular than OSI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- Can be less helpful for detailed network troubleshooting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- To define the protocol suite used for communication over the internet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1. Link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2, Internet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3. Transport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4. Application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4432250"/>
                  </a:ext>
                </a:extLst>
              </a:tr>
              <a:tr h="164492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802.x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- Defines various aspects of local area network (LAN) standards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- Ensures compatibility and interoperability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- Supports high-speed networking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- Each standard has different applications and may not be compatible with each other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- Implementation complexity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- To provide standards for different types of network interfaces and technologies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- Specific layers vary by standard, but commonly include physical and data link layers.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Examples: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- </a:t>
                      </a: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802.3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(Ethernet)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- </a:t>
                      </a: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802.11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(Wi-Fi)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- </a:t>
                      </a:r>
                      <a:r>
                        <a:rPr lang="en-US" sz="14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802.15</a:t>
                      </a:r>
                      <a:r>
                        <a:rPr lang="en-US" sz="14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 (Bluetooth)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09632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4341" y="272541"/>
            <a:ext cx="105702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60" dirty="0">
                <a:solidFill>
                  <a:srgbClr val="8B1A4A"/>
                </a:solidFill>
                <a:latin typeface="Tahoma"/>
                <a:cs typeface="Tahoma"/>
              </a:rPr>
              <a:t>5.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dirty="0">
                <a:solidFill>
                  <a:srgbClr val="8B1A4A"/>
                </a:solidFill>
                <a:latin typeface="Tahoma"/>
                <a:cs typeface="Tahoma"/>
              </a:rPr>
              <a:t>Impact</a:t>
            </a:r>
            <a:r>
              <a:rPr sz="3300" b="1" spc="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65" dirty="0">
                <a:solidFill>
                  <a:srgbClr val="8B1A4A"/>
                </a:solidFill>
                <a:latin typeface="Tahoma"/>
                <a:cs typeface="Tahoma"/>
              </a:rPr>
              <a:t>of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00" dirty="0">
                <a:solidFill>
                  <a:srgbClr val="8B1A4A"/>
                </a:solidFill>
                <a:latin typeface="Tahoma"/>
                <a:cs typeface="Tahoma"/>
              </a:rPr>
              <a:t>Network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70" dirty="0">
                <a:solidFill>
                  <a:srgbClr val="8B1A4A"/>
                </a:solidFill>
                <a:latin typeface="Tahoma"/>
                <a:cs typeface="Tahoma"/>
              </a:rPr>
              <a:t>Topology,</a:t>
            </a:r>
            <a:r>
              <a:rPr sz="3300" b="1" spc="20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25" dirty="0">
                <a:solidFill>
                  <a:srgbClr val="8B1A4A"/>
                </a:solidFill>
                <a:latin typeface="Tahoma"/>
                <a:cs typeface="Tahoma"/>
              </a:rPr>
              <a:t>Communication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4341" y="624331"/>
            <a:ext cx="6661784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140" dirty="0">
                <a:solidFill>
                  <a:srgbClr val="8B1A4A"/>
                </a:solidFill>
                <a:latin typeface="Tahoma"/>
                <a:cs typeface="Tahoma"/>
              </a:rPr>
              <a:t>and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130" dirty="0">
                <a:solidFill>
                  <a:srgbClr val="8B1A4A"/>
                </a:solidFill>
                <a:latin typeface="Tahoma"/>
                <a:cs typeface="Tahoma"/>
              </a:rPr>
              <a:t>Bandwidth</a:t>
            </a:r>
            <a:r>
              <a:rPr sz="3300" b="1" spc="-25" dirty="0">
                <a:solidFill>
                  <a:srgbClr val="8B1A4A"/>
                </a:solidFill>
                <a:latin typeface="Tahoma"/>
                <a:cs typeface="Tahoma"/>
              </a:rPr>
              <a:t> </a:t>
            </a:r>
            <a:r>
              <a:rPr sz="3300" b="1" spc="90" dirty="0">
                <a:solidFill>
                  <a:srgbClr val="8B1A4A"/>
                </a:solidFill>
                <a:latin typeface="Tahoma"/>
                <a:cs typeface="Tahoma"/>
              </a:rPr>
              <a:t>Requirements</a:t>
            </a:r>
            <a:endParaRPr sz="3300">
              <a:latin typeface="Tahoma"/>
              <a:cs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DFC3C-BB80-4E9F-2710-76A29A88AEF8}"/>
              </a:ext>
            </a:extLst>
          </p:cNvPr>
          <p:cNvSpPr txBox="1"/>
          <p:nvPr/>
        </p:nvSpPr>
        <p:spPr>
          <a:xfrm>
            <a:off x="457200" y="2267877"/>
            <a:ext cx="4037239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88035" marR="0" indent="0">
              <a:spcBef>
                <a:spcPts val="600"/>
              </a:spcBef>
              <a:tabLst>
                <a:tab pos="788035" algn="l"/>
              </a:tabLst>
            </a:pP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	Network Topology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788035" marR="0" indent="0">
              <a:spcBef>
                <a:spcPts val="600"/>
              </a:spcBef>
              <a:tabLst>
                <a:tab pos="788035" algn="l"/>
              </a:tabLst>
            </a:pP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marR="0" lvl="0" indent="-342900">
              <a:spcBef>
                <a:spcPts val="600"/>
              </a:spcBef>
              <a:buFont typeface="Cambria" panose="02040503050406030204" pitchFamily="18" charset="0"/>
              <a:buChar char="-"/>
              <a:tabLst>
                <a:tab pos="78803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Network topology defines the arrangement of devices and connections within a network. It directly influences data flow, performance, and security. 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pic>
        <p:nvPicPr>
          <p:cNvPr id="1026" name="Picture 2" descr="What is Network Topology: Types, Best Practices">
            <a:extLst>
              <a:ext uri="{FF2B5EF4-FFF2-40B4-BE49-F238E27FC236}">
                <a16:creationId xmlns:a16="http://schemas.microsoft.com/office/drawing/2014/main" id="{1ED660B7-AB69-4466-5A8C-34E01FE0F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828800"/>
            <a:ext cx="6858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1831</Words>
  <Application>Microsoft Office PowerPoint</Application>
  <PresentationFormat>Widescreen</PresentationFormat>
  <Paragraphs>344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Calibri</vt:lpstr>
      <vt:lpstr>Cambria</vt:lpstr>
      <vt:lpstr>Symbol</vt:lpstr>
      <vt:lpstr>Tahoma</vt:lpstr>
      <vt:lpstr>Times New Roman</vt:lpstr>
      <vt:lpstr>Verdana</vt:lpstr>
      <vt:lpstr>Office Theme</vt:lpstr>
      <vt:lpstr>Module: &lt;IT Systems &amp; Networks&gt;</vt:lpstr>
      <vt:lpstr>Content</vt:lpstr>
      <vt:lpstr>Content</vt:lpstr>
      <vt:lpstr>1. Project background, objective &amp; deliverables</vt:lpstr>
      <vt:lpstr>1. Project background, objective &amp; deliverables</vt:lpstr>
      <vt:lpstr>2. List of software used</vt:lpstr>
      <vt:lpstr>3. Network Types</vt:lpstr>
      <vt:lpstr>4. Network Standards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6. Common Networking Principles</vt:lpstr>
      <vt:lpstr>6. Common Networking Principles</vt:lpstr>
      <vt:lpstr>6. Common Networking Principles</vt:lpstr>
      <vt:lpstr>7. Network Server Types</vt:lpstr>
      <vt:lpstr>8. Network Design for project</vt:lpstr>
      <vt:lpstr>9. Maintenance Schedule</vt:lpstr>
      <vt:lpstr>10. Test Plan</vt:lpstr>
      <vt:lpstr>11. Improved Network Design based on feedback</vt:lpstr>
      <vt:lpstr>12. Implementation of Network Design</vt:lpstr>
      <vt:lpstr>13. Implementation of Test Plan</vt:lpstr>
      <vt:lpstr>14. Evaluation</vt:lpstr>
      <vt:lpstr>15. Project Milestones &amp; Tasks</vt:lpstr>
      <vt:lpstr>16. Milestone Feedback &amp; Action taken</vt:lpstr>
      <vt:lpstr>17. Modifications Made based On Feedback</vt:lpstr>
      <vt:lpstr>18. Project Results</vt:lpstr>
      <vt:lpstr>19. Proposed Improvements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Suraj Uprety - Content Marketing Manager</dc:creator>
  <cp:lastModifiedBy>Francis Abarca</cp:lastModifiedBy>
  <cp:revision>4</cp:revision>
  <dcterms:created xsi:type="dcterms:W3CDTF">2024-07-20T02:36:00Z</dcterms:created>
  <dcterms:modified xsi:type="dcterms:W3CDTF">2024-11-09T15:51:33Z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2024-07-20T00:00:00Z</vt:filetime>
  </property>
  <property fmtid="{D5CDD505-2E9C-101B-9397-08002B2CF9AE}" pid="5" name="Producer">
    <vt:lpwstr>Microsoft® PowerPoint® for Microsoft 365</vt:lpwstr>
  </property>
</Properties>
</file>