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71" r:id="rId6"/>
    <p:sldId id="272" r:id="rId7"/>
    <p:sldId id="273" r:id="rId8"/>
    <p:sldId id="260" r:id="rId9"/>
    <p:sldId id="274" r:id="rId10"/>
    <p:sldId id="279" r:id="rId11"/>
    <p:sldId id="261" r:id="rId12"/>
    <p:sldId id="262" r:id="rId13"/>
    <p:sldId id="275" r:id="rId14"/>
    <p:sldId id="286" r:id="rId15"/>
    <p:sldId id="287" r:id="rId16"/>
    <p:sldId id="288" r:id="rId17"/>
    <p:sldId id="263" r:id="rId18"/>
    <p:sldId id="276" r:id="rId19"/>
    <p:sldId id="277" r:id="rId20"/>
    <p:sldId id="264" r:id="rId21"/>
    <p:sldId id="278" r:id="rId22"/>
    <p:sldId id="280" r:id="rId23"/>
    <p:sldId id="281" r:id="rId24"/>
    <p:sldId id="265" r:id="rId25"/>
    <p:sldId id="282" r:id="rId26"/>
    <p:sldId id="283" r:id="rId27"/>
    <p:sldId id="285" r:id="rId28"/>
    <p:sldId id="266" r:id="rId29"/>
    <p:sldId id="267" r:id="rId30"/>
    <p:sldId id="268" r:id="rId31"/>
    <p:sldId id="269" r:id="rId32"/>
    <p:sldId id="270" r:id="rId3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138"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C1CAA4-006E-4E90-B229-50093B51528C}" type="datetimeFigureOut">
              <a:rPr lang="en-PH" smtClean="0"/>
              <a:t>23/08/2023</a:t>
            </a:fld>
            <a:endParaRPr lang="en-PH"/>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7767435-587F-4AD9-8543-677CA3C5DB90}" type="slidenum">
              <a:rPr lang="en-PH" smtClean="0"/>
              <a:t>‹#›</a:t>
            </a:fld>
            <a:endParaRPr lang="en-PH"/>
          </a:p>
        </p:txBody>
      </p:sp>
    </p:spTree>
    <p:extLst>
      <p:ext uri="{BB962C8B-B14F-4D97-AF65-F5344CB8AC3E}">
        <p14:creationId xmlns:p14="http://schemas.microsoft.com/office/powerpoint/2010/main" val="98200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77767435-587F-4AD9-8543-677CA3C5DB90}" type="slidenum">
              <a:rPr lang="en-PH" smtClean="0"/>
              <a:t>17</a:t>
            </a:fld>
            <a:endParaRPr lang="en-PH"/>
          </a:p>
        </p:txBody>
      </p:sp>
    </p:spTree>
    <p:extLst>
      <p:ext uri="{BB962C8B-B14F-4D97-AF65-F5344CB8AC3E}">
        <p14:creationId xmlns:p14="http://schemas.microsoft.com/office/powerpoint/2010/main" val="361488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77767435-587F-4AD9-8543-677CA3C5DB90}" type="slidenum">
              <a:rPr lang="en-PH" smtClean="0"/>
              <a:t>18</a:t>
            </a:fld>
            <a:endParaRPr lang="en-PH"/>
          </a:p>
        </p:txBody>
      </p:sp>
    </p:spTree>
    <p:extLst>
      <p:ext uri="{BB962C8B-B14F-4D97-AF65-F5344CB8AC3E}">
        <p14:creationId xmlns:p14="http://schemas.microsoft.com/office/powerpoint/2010/main" val="372136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77767435-587F-4AD9-8543-677CA3C5DB90}" type="slidenum">
              <a:rPr lang="en-PH" smtClean="0"/>
              <a:t>19</a:t>
            </a:fld>
            <a:endParaRPr lang="en-PH"/>
          </a:p>
        </p:txBody>
      </p:sp>
    </p:spTree>
    <p:extLst>
      <p:ext uri="{BB962C8B-B14F-4D97-AF65-F5344CB8AC3E}">
        <p14:creationId xmlns:p14="http://schemas.microsoft.com/office/powerpoint/2010/main" val="77104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990600"/>
            <a:ext cx="3023616" cy="1103376"/>
          </a:xfrm>
          <a:prstGeom prst="rect">
            <a:avLst/>
          </a:prstGeom>
        </p:spPr>
      </p:pic>
      <p:pic>
        <p:nvPicPr>
          <p:cNvPr id="17" name="bg object 17"/>
          <p:cNvPicPr/>
          <p:nvPr/>
        </p:nvPicPr>
        <p:blipFill>
          <a:blip r:embed="rId3" cstate="print"/>
          <a:stretch>
            <a:fillRect/>
          </a:stretch>
        </p:blipFill>
        <p:spPr>
          <a:xfrm>
            <a:off x="449580" y="1027176"/>
            <a:ext cx="2598420" cy="103327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28600"/>
            <a:ext cx="8875776" cy="853439"/>
          </a:xfrm>
          <a:prstGeom prst="rect">
            <a:avLst/>
          </a:prstGeom>
        </p:spPr>
      </p:pic>
      <p:pic>
        <p:nvPicPr>
          <p:cNvPr id="17" name="bg object 17"/>
          <p:cNvPicPr/>
          <p:nvPr/>
        </p:nvPicPr>
        <p:blipFill>
          <a:blip r:embed="rId8" cstate="print"/>
          <a:stretch>
            <a:fillRect/>
          </a:stretch>
        </p:blipFill>
        <p:spPr>
          <a:xfrm>
            <a:off x="6789419" y="252983"/>
            <a:ext cx="2081783" cy="790956"/>
          </a:xfrm>
          <a:prstGeom prst="rect">
            <a:avLst/>
          </a:prstGeom>
        </p:spPr>
      </p:pic>
      <p:sp>
        <p:nvSpPr>
          <p:cNvPr id="2" name="Holder 2"/>
          <p:cNvSpPr>
            <a:spLocks noGrp="1"/>
          </p:cNvSpPr>
          <p:nvPr>
            <p:ph type="title"/>
          </p:nvPr>
        </p:nvSpPr>
        <p:spPr>
          <a:xfrm>
            <a:off x="113792" y="429005"/>
            <a:ext cx="6641160" cy="452119"/>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186639" y="1127206"/>
            <a:ext cx="7947659" cy="2720340"/>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67000"/>
            <a:ext cx="8915400" cy="762000"/>
          </a:xfrm>
          <a:prstGeom prst="rect">
            <a:avLst/>
          </a:prstGeom>
          <a:solidFill>
            <a:srgbClr val="D9D9D9"/>
          </a:solidFill>
        </p:spPr>
        <p:txBody>
          <a:bodyPr vert="horz" wrap="square" lIns="0" tIns="0" rIns="0" bIns="0" rtlCol="0">
            <a:spAutoFit/>
          </a:bodyPr>
          <a:lstStyle/>
          <a:p>
            <a:pPr marL="68580">
              <a:lnSpc>
                <a:spcPts val="2835"/>
              </a:lnSpc>
            </a:pPr>
            <a:r>
              <a:rPr sz="2700" dirty="0">
                <a:solidFill>
                  <a:srgbClr val="92176C"/>
                </a:solidFill>
                <a:latin typeface="Calibri"/>
                <a:cs typeface="Calibri"/>
              </a:rPr>
              <a:t>Problem</a:t>
            </a:r>
            <a:r>
              <a:rPr sz="2700" spc="-35" dirty="0">
                <a:solidFill>
                  <a:srgbClr val="92176C"/>
                </a:solidFill>
                <a:latin typeface="Calibri"/>
                <a:cs typeface="Calibri"/>
              </a:rPr>
              <a:t> </a:t>
            </a:r>
            <a:r>
              <a:rPr sz="2700" dirty="0">
                <a:solidFill>
                  <a:srgbClr val="92176C"/>
                </a:solidFill>
                <a:latin typeface="Calibri"/>
                <a:cs typeface="Calibri"/>
              </a:rPr>
              <a:t>Manage</a:t>
            </a:r>
            <a:r>
              <a:rPr sz="2700" spc="-40" dirty="0">
                <a:solidFill>
                  <a:srgbClr val="92176C"/>
                </a:solidFill>
                <a:latin typeface="Calibri"/>
                <a:cs typeface="Calibri"/>
              </a:rPr>
              <a:t> </a:t>
            </a:r>
            <a:r>
              <a:rPr sz="2700" dirty="0">
                <a:solidFill>
                  <a:srgbClr val="92176C"/>
                </a:solidFill>
                <a:latin typeface="Calibri"/>
                <a:cs typeface="Calibri"/>
              </a:rPr>
              <a:t>a</a:t>
            </a:r>
            <a:r>
              <a:rPr sz="2700" spc="-25" dirty="0">
                <a:solidFill>
                  <a:srgbClr val="92176C"/>
                </a:solidFill>
                <a:latin typeface="Calibri"/>
                <a:cs typeface="Calibri"/>
              </a:rPr>
              <a:t> </a:t>
            </a:r>
            <a:r>
              <a:rPr sz="2700" dirty="0">
                <a:solidFill>
                  <a:srgbClr val="92176C"/>
                </a:solidFill>
                <a:latin typeface="Calibri"/>
                <a:cs typeface="Calibri"/>
              </a:rPr>
              <a:t>Server</a:t>
            </a:r>
            <a:r>
              <a:rPr sz="2700" spc="-40" dirty="0">
                <a:solidFill>
                  <a:srgbClr val="92176C"/>
                </a:solidFill>
                <a:latin typeface="Calibri"/>
                <a:cs typeface="Calibri"/>
              </a:rPr>
              <a:t> </a:t>
            </a:r>
            <a:r>
              <a:rPr sz="2700" dirty="0">
                <a:solidFill>
                  <a:srgbClr val="92176C"/>
                </a:solidFill>
                <a:latin typeface="Calibri"/>
                <a:cs typeface="Calibri"/>
              </a:rPr>
              <a:t>Outage</a:t>
            </a:r>
            <a:r>
              <a:rPr sz="2700" spc="-40" dirty="0">
                <a:solidFill>
                  <a:srgbClr val="92176C"/>
                </a:solidFill>
                <a:latin typeface="Calibri"/>
                <a:cs typeface="Calibri"/>
              </a:rPr>
              <a:t> </a:t>
            </a:r>
            <a:r>
              <a:rPr sz="2700" dirty="0">
                <a:solidFill>
                  <a:srgbClr val="92176C"/>
                </a:solidFill>
                <a:latin typeface="Calibri"/>
                <a:cs typeface="Calibri"/>
              </a:rPr>
              <a:t>Scenario</a:t>
            </a:r>
            <a:r>
              <a:rPr sz="2700" spc="-45" dirty="0">
                <a:solidFill>
                  <a:srgbClr val="92176C"/>
                </a:solidFill>
                <a:latin typeface="Calibri"/>
                <a:cs typeface="Calibri"/>
              </a:rPr>
              <a:t> </a:t>
            </a:r>
            <a:r>
              <a:rPr sz="2700" dirty="0">
                <a:solidFill>
                  <a:srgbClr val="92176C"/>
                </a:solidFill>
                <a:latin typeface="Calibri"/>
                <a:cs typeface="Calibri"/>
              </a:rPr>
              <a:t>&amp;</a:t>
            </a:r>
            <a:r>
              <a:rPr sz="2700" spc="-20" dirty="0">
                <a:solidFill>
                  <a:srgbClr val="92176C"/>
                </a:solidFill>
                <a:latin typeface="Calibri"/>
                <a:cs typeface="Calibri"/>
              </a:rPr>
              <a:t> </a:t>
            </a:r>
            <a:r>
              <a:rPr sz="2700" dirty="0">
                <a:solidFill>
                  <a:srgbClr val="92176C"/>
                </a:solidFill>
                <a:latin typeface="Calibri"/>
                <a:cs typeface="Calibri"/>
              </a:rPr>
              <a:t>an</a:t>
            </a:r>
            <a:r>
              <a:rPr sz="2700" spc="-30" dirty="0">
                <a:solidFill>
                  <a:srgbClr val="92176C"/>
                </a:solidFill>
                <a:latin typeface="Calibri"/>
                <a:cs typeface="Calibri"/>
              </a:rPr>
              <a:t> </a:t>
            </a:r>
            <a:r>
              <a:rPr sz="2700" dirty="0">
                <a:solidFill>
                  <a:srgbClr val="92176C"/>
                </a:solidFill>
                <a:latin typeface="Calibri"/>
                <a:cs typeface="Calibri"/>
              </a:rPr>
              <a:t>Issue</a:t>
            </a:r>
            <a:r>
              <a:rPr sz="2700" spc="-65" dirty="0">
                <a:solidFill>
                  <a:srgbClr val="92176C"/>
                </a:solidFill>
                <a:latin typeface="Calibri"/>
                <a:cs typeface="Calibri"/>
              </a:rPr>
              <a:t> </a:t>
            </a:r>
            <a:r>
              <a:rPr sz="2700" spc="-50" dirty="0">
                <a:solidFill>
                  <a:srgbClr val="92176C"/>
                </a:solidFill>
                <a:latin typeface="Calibri"/>
                <a:cs typeface="Calibri"/>
              </a:rPr>
              <a:t>&amp;</a:t>
            </a:r>
            <a:endParaRPr sz="2700">
              <a:latin typeface="Calibri"/>
              <a:cs typeface="Calibri"/>
            </a:endParaRPr>
          </a:p>
          <a:p>
            <a:pPr marL="68580">
              <a:lnSpc>
                <a:spcPts val="3160"/>
              </a:lnSpc>
            </a:pPr>
            <a:r>
              <a:rPr sz="2700" dirty="0">
                <a:solidFill>
                  <a:srgbClr val="92176C"/>
                </a:solidFill>
                <a:latin typeface="Calibri"/>
                <a:cs typeface="Calibri"/>
              </a:rPr>
              <a:t>Change</a:t>
            </a:r>
            <a:r>
              <a:rPr sz="2700" spc="-110" dirty="0">
                <a:solidFill>
                  <a:srgbClr val="92176C"/>
                </a:solidFill>
                <a:latin typeface="Calibri"/>
                <a:cs typeface="Calibri"/>
              </a:rPr>
              <a:t> </a:t>
            </a:r>
            <a:r>
              <a:rPr sz="2700" dirty="0">
                <a:solidFill>
                  <a:srgbClr val="92176C"/>
                </a:solidFill>
                <a:latin typeface="Calibri"/>
                <a:cs typeface="Calibri"/>
              </a:rPr>
              <a:t>Request</a:t>
            </a:r>
            <a:r>
              <a:rPr sz="2700" spc="-85" dirty="0">
                <a:solidFill>
                  <a:srgbClr val="92176C"/>
                </a:solidFill>
                <a:latin typeface="Calibri"/>
                <a:cs typeface="Calibri"/>
              </a:rPr>
              <a:t> </a:t>
            </a:r>
            <a:r>
              <a:rPr sz="2700" dirty="0">
                <a:solidFill>
                  <a:srgbClr val="92176C"/>
                </a:solidFill>
                <a:latin typeface="Calibri"/>
                <a:cs typeface="Calibri"/>
              </a:rPr>
              <a:t>Management</a:t>
            </a:r>
            <a:r>
              <a:rPr sz="2700" spc="-100" dirty="0">
                <a:solidFill>
                  <a:srgbClr val="92176C"/>
                </a:solidFill>
                <a:latin typeface="Calibri"/>
                <a:cs typeface="Calibri"/>
              </a:rPr>
              <a:t> </a:t>
            </a:r>
            <a:r>
              <a:rPr sz="2700" spc="-10" dirty="0">
                <a:solidFill>
                  <a:srgbClr val="92176C"/>
                </a:solidFill>
                <a:latin typeface="Calibri"/>
                <a:cs typeface="Calibri"/>
              </a:rPr>
              <a:t>System</a:t>
            </a:r>
            <a:endParaRPr sz="2700">
              <a:latin typeface="Calibri"/>
              <a:cs typeface="Calibri"/>
            </a:endParaRPr>
          </a:p>
        </p:txBody>
      </p:sp>
      <p:sp>
        <p:nvSpPr>
          <p:cNvPr id="3" name="object 3"/>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 dirty="0">
                <a:solidFill>
                  <a:srgbClr val="92176C"/>
                </a:solidFill>
                <a:latin typeface="Calibri"/>
                <a:cs typeface="Calibri"/>
              </a:rPr>
              <a:t> </a:t>
            </a:r>
            <a:r>
              <a:rPr sz="1500" spc="-10" dirty="0">
                <a:solidFill>
                  <a:srgbClr val="92176C"/>
                </a:solidFill>
                <a:latin typeface="Calibri"/>
                <a:cs typeface="Calibri"/>
              </a:rPr>
              <a:t>Project</a:t>
            </a:r>
            <a:endParaRPr sz="1500">
              <a:latin typeface="Calibri"/>
              <a:cs typeface="Calibri"/>
            </a:endParaRPr>
          </a:p>
        </p:txBody>
      </p:sp>
      <p:sp>
        <p:nvSpPr>
          <p:cNvPr id="4" name="object 4"/>
          <p:cNvSpPr txBox="1"/>
          <p:nvPr/>
        </p:nvSpPr>
        <p:spPr>
          <a:xfrm>
            <a:off x="32003" y="4724400"/>
            <a:ext cx="4323715" cy="1007744"/>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dirty="0">
                <a:latin typeface="Calibri"/>
                <a:cs typeface="Calibri"/>
              </a:rPr>
              <a:t>Start</a:t>
            </a:r>
            <a:r>
              <a:rPr sz="1400" b="1" spc="-4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a:latin typeface="Calibri"/>
              <a:cs typeface="Calibri"/>
            </a:endParaRPr>
          </a:p>
          <a:p>
            <a:pPr marL="90805">
              <a:lnSpc>
                <a:spcPct val="100000"/>
              </a:lnSpc>
              <a:spcBef>
                <a:spcPts val="515"/>
              </a:spcBef>
              <a:tabLst>
                <a:tab pos="1462405" algn="l"/>
              </a:tabLst>
            </a:pPr>
            <a:r>
              <a:rPr sz="1400" b="1" dirty="0">
                <a:latin typeface="Calibri"/>
                <a:cs typeface="Calibri"/>
              </a:rPr>
              <a:t>End</a:t>
            </a:r>
            <a:r>
              <a:rPr sz="1400" b="1" spc="-1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4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a:latin typeface="Calibri"/>
              <a:cs typeface="Calibri"/>
            </a:endParaRPr>
          </a:p>
        </p:txBody>
      </p:sp>
      <p:sp>
        <p:nvSpPr>
          <p:cNvPr id="5" name="object 5"/>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a:t>
            </a:r>
            <a:r>
              <a:rPr sz="1400" b="1" spc="235" dirty="0">
                <a:latin typeface="Calibri"/>
                <a:cs typeface="Calibri"/>
              </a:rPr>
              <a:t> </a:t>
            </a:r>
            <a:r>
              <a:rPr sz="1400" dirty="0">
                <a:latin typeface="Calibri"/>
                <a:cs typeface="Calibri"/>
              </a:rPr>
              <a:t>NICF</a:t>
            </a:r>
            <a:r>
              <a:rPr sz="1400" spc="-35" dirty="0">
                <a:latin typeface="Calibri"/>
                <a:cs typeface="Calibri"/>
              </a:rPr>
              <a:t> </a:t>
            </a:r>
            <a:r>
              <a:rPr sz="1400" dirty="0">
                <a:latin typeface="Calibri"/>
                <a:cs typeface="Calibri"/>
              </a:rPr>
              <a:t>Capstone</a:t>
            </a:r>
            <a:r>
              <a:rPr sz="1400" spc="-15" dirty="0">
                <a:latin typeface="Calibri"/>
                <a:cs typeface="Calibri"/>
              </a:rPr>
              <a:t> </a:t>
            </a:r>
            <a:r>
              <a:rPr sz="1400" dirty="0">
                <a:latin typeface="Calibri"/>
                <a:cs typeface="Calibri"/>
              </a:rPr>
              <a:t>Project</a:t>
            </a:r>
            <a:r>
              <a:rPr sz="1400" spc="-20" dirty="0">
                <a:latin typeface="Calibri"/>
                <a:cs typeface="Calibri"/>
              </a:rPr>
              <a:t> </a:t>
            </a:r>
            <a:r>
              <a:rPr sz="1400" dirty="0">
                <a:latin typeface="Calibri"/>
                <a:cs typeface="Calibri"/>
              </a:rPr>
              <a:t>using</a:t>
            </a:r>
            <a:r>
              <a:rPr sz="1400" spc="-20" dirty="0">
                <a:latin typeface="Calibri"/>
                <a:cs typeface="Calibri"/>
              </a:rPr>
              <a:t> Java</a:t>
            </a:r>
            <a:endParaRPr sz="1400">
              <a:latin typeface="Calibri"/>
              <a:cs typeface="Calibri"/>
            </a:endParaRPr>
          </a:p>
          <a:p>
            <a:pPr marL="41910">
              <a:lnSpc>
                <a:spcPct val="100000"/>
              </a:lnSpc>
              <a:spcBef>
                <a:spcPts val="520"/>
              </a:spcBef>
            </a:pPr>
            <a:r>
              <a:rPr sz="1400" dirty="0">
                <a:latin typeface="Calibri"/>
                <a:cs typeface="Calibri"/>
              </a:rPr>
              <a:t>Course:</a:t>
            </a:r>
            <a:r>
              <a:rPr sz="1400" spc="-55" dirty="0">
                <a:latin typeface="Calibri"/>
                <a:cs typeface="Calibri"/>
              </a:rPr>
              <a:t> </a:t>
            </a:r>
            <a:r>
              <a:rPr sz="1400" dirty="0">
                <a:latin typeface="Calibri"/>
                <a:cs typeface="Calibri"/>
              </a:rPr>
              <a:t>NICF</a:t>
            </a:r>
            <a:r>
              <a:rPr sz="1400" spc="-55" dirty="0">
                <a:latin typeface="Calibri"/>
                <a:cs typeface="Calibri"/>
              </a:rPr>
              <a:t> </a:t>
            </a:r>
            <a:r>
              <a:rPr sz="1400" dirty="0">
                <a:latin typeface="Calibri"/>
                <a:cs typeface="Calibri"/>
              </a:rPr>
              <a:t>Advanced</a:t>
            </a:r>
            <a:r>
              <a:rPr sz="1400" spc="-30" dirty="0">
                <a:latin typeface="Calibri"/>
                <a:cs typeface="Calibri"/>
              </a:rPr>
              <a:t> </a:t>
            </a:r>
            <a:r>
              <a:rPr sz="1400" dirty="0">
                <a:latin typeface="Calibri"/>
                <a:cs typeface="Calibri"/>
              </a:rPr>
              <a:t>Certificate</a:t>
            </a:r>
            <a:r>
              <a:rPr sz="1400" spc="-25" dirty="0">
                <a:latin typeface="Calibri"/>
                <a:cs typeface="Calibri"/>
              </a:rPr>
              <a:t> </a:t>
            </a:r>
            <a:r>
              <a:rPr sz="1400" dirty="0">
                <a:latin typeface="Calibri"/>
                <a:cs typeface="Calibri"/>
              </a:rPr>
              <a:t>in</a:t>
            </a:r>
            <a:r>
              <a:rPr sz="1400" spc="-35" dirty="0">
                <a:latin typeface="Calibri"/>
                <a:cs typeface="Calibri"/>
              </a:rPr>
              <a:t> </a:t>
            </a:r>
            <a:r>
              <a:rPr sz="1400" dirty="0">
                <a:latin typeface="Calibri"/>
                <a:cs typeface="Calibri"/>
              </a:rPr>
              <a:t>Software</a:t>
            </a:r>
            <a:r>
              <a:rPr sz="1400" spc="-65" dirty="0">
                <a:latin typeface="Calibri"/>
                <a:cs typeface="Calibri"/>
              </a:rPr>
              <a:t> </a:t>
            </a:r>
            <a:r>
              <a:rPr sz="1400" dirty="0">
                <a:latin typeface="Calibri"/>
                <a:cs typeface="Calibri"/>
              </a:rPr>
              <a:t>&amp;</a:t>
            </a:r>
            <a:r>
              <a:rPr sz="1400" spc="-50" dirty="0">
                <a:latin typeface="Calibri"/>
                <a:cs typeface="Calibri"/>
              </a:rPr>
              <a:t> </a:t>
            </a:r>
            <a:r>
              <a:rPr sz="1400" dirty="0">
                <a:latin typeface="Calibri"/>
                <a:cs typeface="Calibri"/>
              </a:rPr>
              <a:t>Applications</a:t>
            </a:r>
            <a:r>
              <a:rPr sz="1400" spc="-30" dirty="0">
                <a:latin typeface="Calibri"/>
                <a:cs typeface="Calibri"/>
              </a:rPr>
              <a:t> </a:t>
            </a:r>
            <a:r>
              <a:rPr sz="1400" dirty="0">
                <a:latin typeface="Calibri"/>
                <a:cs typeface="Calibri"/>
              </a:rPr>
              <a:t>(Development</a:t>
            </a:r>
            <a:r>
              <a:rPr sz="1400" spc="-15" dirty="0">
                <a:latin typeface="Calibri"/>
                <a:cs typeface="Calibri"/>
              </a:rPr>
              <a:t> </a:t>
            </a:r>
            <a:r>
              <a:rPr sz="1400" dirty="0">
                <a:latin typeface="Calibri"/>
                <a:cs typeface="Calibri"/>
              </a:rPr>
              <a:t>&amp;</a:t>
            </a:r>
            <a:r>
              <a:rPr sz="1400" spc="-45" dirty="0">
                <a:latin typeface="Calibri"/>
                <a:cs typeface="Calibri"/>
              </a:rPr>
              <a:t> </a:t>
            </a:r>
            <a:r>
              <a:rPr sz="1400" spc="-10" dirty="0">
                <a:latin typeface="Calibri"/>
                <a:cs typeface="Calibri"/>
              </a:rPr>
              <a:t>Deployment)</a:t>
            </a:r>
            <a:endParaRPr sz="1400">
              <a:latin typeface="Calibri"/>
              <a:cs typeface="Calibri"/>
            </a:endParaRPr>
          </a:p>
        </p:txBody>
      </p:sp>
      <p:sp>
        <p:nvSpPr>
          <p:cNvPr id="6" name="object 6"/>
          <p:cNvSpPr/>
          <p:nvPr/>
        </p:nvSpPr>
        <p:spPr>
          <a:xfrm>
            <a:off x="4507991" y="4724400"/>
            <a:ext cx="4325620" cy="1007744"/>
          </a:xfrm>
          <a:custGeom>
            <a:avLst/>
            <a:gdLst/>
            <a:ahLst/>
            <a:cxnLst/>
            <a:rect l="l" t="t" r="r" b="b"/>
            <a:pathLst>
              <a:path w="4325620" h="1007745">
                <a:moveTo>
                  <a:pt x="4325112" y="0"/>
                </a:moveTo>
                <a:lnTo>
                  <a:pt x="0" y="0"/>
                </a:lnTo>
                <a:lnTo>
                  <a:pt x="0" y="1007363"/>
                </a:lnTo>
                <a:lnTo>
                  <a:pt x="4325112" y="1007363"/>
                </a:lnTo>
                <a:lnTo>
                  <a:pt x="4325112" y="0"/>
                </a:lnTo>
                <a:close/>
              </a:path>
            </a:pathLst>
          </a:custGeom>
          <a:solidFill>
            <a:srgbClr val="F1F1F1"/>
          </a:solidFill>
        </p:spPr>
        <p:txBody>
          <a:bodyPr wrap="square" lIns="0" tIns="0" rIns="0" bIns="0" rtlCol="0"/>
          <a:lstStyle/>
          <a:p>
            <a:endParaRPr/>
          </a:p>
        </p:txBody>
      </p:sp>
      <p:sp>
        <p:nvSpPr>
          <p:cNvPr id="7" name="object 7"/>
          <p:cNvSpPr txBox="1"/>
          <p:nvPr/>
        </p:nvSpPr>
        <p:spPr>
          <a:xfrm>
            <a:off x="4600702" y="4687671"/>
            <a:ext cx="1054735" cy="583565"/>
          </a:xfrm>
          <a:prstGeom prst="rect">
            <a:avLst/>
          </a:prstGeom>
        </p:spPr>
        <p:txBody>
          <a:bodyPr vert="horz" wrap="square" lIns="0" tIns="12700" rIns="0" bIns="0" rtlCol="0">
            <a:spAutoFit/>
          </a:bodyPr>
          <a:lstStyle/>
          <a:p>
            <a:pPr marR="5080">
              <a:lnSpc>
                <a:spcPct val="130700"/>
              </a:lnSpc>
              <a:spcBef>
                <a:spcPts val="100"/>
              </a:spcBef>
            </a:pPr>
            <a:r>
              <a:rPr sz="1400" b="1" dirty="0">
                <a:latin typeface="Calibri"/>
                <a:cs typeface="Calibri"/>
              </a:rPr>
              <a:t>Learner</a:t>
            </a:r>
            <a:r>
              <a:rPr sz="1400" b="1" spc="-55" dirty="0">
                <a:latin typeface="Calibri"/>
                <a:cs typeface="Calibri"/>
              </a:rPr>
              <a:t> </a:t>
            </a:r>
            <a:r>
              <a:rPr sz="1400" b="1" spc="-20" dirty="0">
                <a:latin typeface="Calibri"/>
                <a:cs typeface="Calibri"/>
              </a:rPr>
              <a:t>Name </a:t>
            </a:r>
            <a:r>
              <a:rPr sz="1400" b="1" dirty="0">
                <a:latin typeface="Calibri"/>
                <a:cs typeface="Calibri"/>
              </a:rPr>
              <a:t>Enrollment</a:t>
            </a:r>
            <a:r>
              <a:rPr sz="1400" b="1" spc="-80" dirty="0">
                <a:latin typeface="Calibri"/>
                <a:cs typeface="Calibri"/>
              </a:rPr>
              <a:t> </a:t>
            </a:r>
            <a:r>
              <a:rPr sz="1400" b="1" spc="-25" dirty="0">
                <a:latin typeface="Calibri"/>
                <a:cs typeface="Calibri"/>
              </a:rPr>
              <a:t>ID</a:t>
            </a:r>
            <a:endParaRPr sz="1400">
              <a:latin typeface="Calibri"/>
              <a:cs typeface="Calibri"/>
            </a:endParaRPr>
          </a:p>
        </p:txBody>
      </p:sp>
      <p:sp>
        <p:nvSpPr>
          <p:cNvPr id="8" name="object 8"/>
          <p:cNvSpPr txBox="1"/>
          <p:nvPr/>
        </p:nvSpPr>
        <p:spPr>
          <a:xfrm>
            <a:off x="5972555" y="4687671"/>
            <a:ext cx="62230" cy="583565"/>
          </a:xfrm>
          <a:prstGeom prst="rect">
            <a:avLst/>
          </a:prstGeom>
        </p:spPr>
        <p:txBody>
          <a:bodyPr vert="horz" wrap="square" lIns="0" tIns="78105" rIns="0" bIns="0" rtlCol="0">
            <a:spAutoFit/>
          </a:bodyPr>
          <a:lstStyle/>
          <a:p>
            <a:pPr>
              <a:lnSpc>
                <a:spcPct val="100000"/>
              </a:lnSpc>
              <a:spcBef>
                <a:spcPts val="615"/>
              </a:spcBef>
            </a:pPr>
            <a:r>
              <a:rPr sz="1400" b="1" dirty="0">
                <a:latin typeface="Calibri"/>
                <a:cs typeface="Calibri"/>
              </a:rPr>
              <a:t>:</a:t>
            </a:r>
            <a:endParaRPr sz="1400">
              <a:latin typeface="Calibri"/>
              <a:cs typeface="Calibri"/>
            </a:endParaRPr>
          </a:p>
          <a:p>
            <a:pPr>
              <a:lnSpc>
                <a:spcPct val="100000"/>
              </a:lnSpc>
              <a:spcBef>
                <a:spcPts val="515"/>
              </a:spcBef>
            </a:pPr>
            <a:r>
              <a:rPr sz="1400" b="1" dirty="0">
                <a:latin typeface="Calibri"/>
                <a:cs typeface="Calibri"/>
              </a:rPr>
              <a:t>:</a:t>
            </a:r>
            <a:endParaRPr sz="1400">
              <a:latin typeface="Calibri"/>
              <a:cs typeface="Calibri"/>
            </a:endParaRPr>
          </a:p>
        </p:txBody>
      </p:sp>
      <p:sp>
        <p:nvSpPr>
          <p:cNvPr id="9" name="object 9"/>
          <p:cNvSpPr txBox="1"/>
          <p:nvPr/>
        </p:nvSpPr>
        <p:spPr>
          <a:xfrm>
            <a:off x="4600702" y="5310073"/>
            <a:ext cx="1433830" cy="240029"/>
          </a:xfrm>
          <a:prstGeom prst="rect">
            <a:avLst/>
          </a:prstGeom>
        </p:spPr>
        <p:txBody>
          <a:bodyPr vert="horz" wrap="square" lIns="0" tIns="13335" rIns="0" bIns="0" rtlCol="0">
            <a:spAutoFit/>
          </a:bodyPr>
          <a:lstStyle/>
          <a:p>
            <a:pPr>
              <a:lnSpc>
                <a:spcPct val="100000"/>
              </a:lnSpc>
              <a:spcBef>
                <a:spcPts val="105"/>
              </a:spcBef>
            </a:pPr>
            <a:r>
              <a:rPr sz="1400" b="1" spc="-10" dirty="0">
                <a:latin typeface="Calibri"/>
                <a:cs typeface="Calibri"/>
              </a:rPr>
              <a:t>Presentation</a:t>
            </a:r>
            <a:r>
              <a:rPr sz="1400" b="1" spc="-50" dirty="0">
                <a:latin typeface="Calibri"/>
                <a:cs typeface="Calibri"/>
              </a:rPr>
              <a:t> </a:t>
            </a:r>
            <a:r>
              <a:rPr sz="1400" b="1" dirty="0">
                <a:latin typeface="Calibri"/>
                <a:cs typeface="Calibri"/>
              </a:rPr>
              <a:t>Date</a:t>
            </a:r>
            <a:r>
              <a:rPr sz="1400" b="1" spc="15" dirty="0">
                <a:latin typeface="Calibri"/>
                <a:cs typeface="Calibri"/>
              </a:rPr>
              <a:t> </a:t>
            </a:r>
            <a:r>
              <a:rPr sz="1400" b="1" spc="-50" dirty="0">
                <a:latin typeface="Calibri"/>
                <a:cs typeface="Calibri"/>
              </a:rPr>
              <a:t>:</a:t>
            </a:r>
            <a:endParaRPr sz="1400">
              <a:latin typeface="Calibri"/>
              <a:cs typeface="Calibri"/>
            </a:endParaRPr>
          </a:p>
        </p:txBody>
      </p:sp>
      <p:sp>
        <p:nvSpPr>
          <p:cNvPr id="10" name="object 7">
            <a:extLst>
              <a:ext uri="{FF2B5EF4-FFF2-40B4-BE49-F238E27FC236}">
                <a16:creationId xmlns:a16="http://schemas.microsoft.com/office/drawing/2014/main" id="{2DD43107-A590-7F8F-89A1-4FC178188E32}"/>
              </a:ext>
            </a:extLst>
          </p:cNvPr>
          <p:cNvSpPr txBox="1"/>
          <p:nvPr/>
        </p:nvSpPr>
        <p:spPr>
          <a:xfrm>
            <a:off x="32003" y="4724400"/>
            <a:ext cx="4323715" cy="816249"/>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dirty="0">
                <a:latin typeface="Calibri"/>
                <a:cs typeface="Calibri"/>
              </a:rPr>
              <a:t>Start</a:t>
            </a:r>
            <a:r>
              <a:rPr sz="1400" b="1" spc="-4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07/23/2023    </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End</a:t>
            </a:r>
            <a:r>
              <a:rPr sz="1400" b="1" spc="-1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08/18/2023</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4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08/18/2023</a:t>
            </a:r>
            <a:endParaRPr sz="1400" dirty="0">
              <a:latin typeface="Calibri"/>
              <a:cs typeface="Calibri"/>
            </a:endParaRPr>
          </a:p>
        </p:txBody>
      </p:sp>
      <p:sp>
        <p:nvSpPr>
          <p:cNvPr id="11" name="object 10">
            <a:extLst>
              <a:ext uri="{FF2B5EF4-FFF2-40B4-BE49-F238E27FC236}">
                <a16:creationId xmlns:a16="http://schemas.microsoft.com/office/drawing/2014/main" id="{E9AE1C7B-ECE6-96E4-D976-EBDB9CE90D49}"/>
              </a:ext>
            </a:extLst>
          </p:cNvPr>
          <p:cNvSpPr txBox="1"/>
          <p:nvPr/>
        </p:nvSpPr>
        <p:spPr>
          <a:xfrm>
            <a:off x="6151752" y="4702357"/>
            <a:ext cx="2230248" cy="271934"/>
          </a:xfrm>
          <a:prstGeom prst="rect">
            <a:avLst/>
          </a:prstGeom>
        </p:spPr>
        <p:txBody>
          <a:bodyPr vert="horz" wrap="square" lIns="0" tIns="12700" rIns="0" bIns="0" rtlCol="0">
            <a:spAutoFit/>
          </a:bodyPr>
          <a:lstStyle/>
          <a:p>
            <a:pPr marR="5080">
              <a:lnSpc>
                <a:spcPct val="130700"/>
              </a:lnSpc>
              <a:spcBef>
                <a:spcPts val="100"/>
              </a:spcBef>
            </a:pPr>
            <a:r>
              <a:rPr lang="en-US" sz="1400" b="1" dirty="0">
                <a:latin typeface="Calibri"/>
                <a:cs typeface="Calibri"/>
              </a:rPr>
              <a:t>Francis Roel L. Abarca</a:t>
            </a:r>
            <a:endParaRPr sz="1400" dirty="0">
              <a:latin typeface="Calibri"/>
              <a:cs typeface="Calibri"/>
            </a:endParaRPr>
          </a:p>
        </p:txBody>
      </p:sp>
      <p:sp>
        <p:nvSpPr>
          <p:cNvPr id="12" name="object 10">
            <a:extLst>
              <a:ext uri="{FF2B5EF4-FFF2-40B4-BE49-F238E27FC236}">
                <a16:creationId xmlns:a16="http://schemas.microsoft.com/office/drawing/2014/main" id="{EC4B77C0-D145-E535-24EE-EC63D0A4F946}"/>
              </a:ext>
            </a:extLst>
          </p:cNvPr>
          <p:cNvSpPr txBox="1"/>
          <p:nvPr/>
        </p:nvSpPr>
        <p:spPr>
          <a:xfrm>
            <a:off x="6151752" y="4956338"/>
            <a:ext cx="2230248" cy="271934"/>
          </a:xfrm>
          <a:prstGeom prst="rect">
            <a:avLst/>
          </a:prstGeom>
        </p:spPr>
        <p:txBody>
          <a:bodyPr vert="horz" wrap="square" lIns="0" tIns="12700" rIns="0" bIns="0" rtlCol="0">
            <a:spAutoFit/>
          </a:bodyPr>
          <a:lstStyle/>
          <a:p>
            <a:pPr marR="5080">
              <a:lnSpc>
                <a:spcPct val="130700"/>
              </a:lnSpc>
              <a:spcBef>
                <a:spcPts val="100"/>
              </a:spcBef>
            </a:pPr>
            <a:r>
              <a:rPr lang="en-US" sz="1400" b="1" dirty="0">
                <a:latin typeface="Calibri"/>
                <a:cs typeface="Calibri"/>
              </a:rPr>
              <a:t>BDSE-0922-113</a:t>
            </a: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2.</a:t>
            </a:r>
            <a:r>
              <a:rPr spc="-110" dirty="0"/>
              <a:t> </a:t>
            </a:r>
            <a:r>
              <a:rPr dirty="0"/>
              <a:t>Problem</a:t>
            </a:r>
            <a:r>
              <a:rPr spc="-85" dirty="0"/>
              <a:t> </a:t>
            </a:r>
            <a:r>
              <a:rPr dirty="0"/>
              <a:t>Management</a:t>
            </a:r>
            <a:r>
              <a:rPr spc="-75" dirty="0"/>
              <a:t> </a:t>
            </a:r>
            <a:r>
              <a:rPr spc="-10" dirty="0"/>
              <a:t>Example</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5047488"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5008"/>
            <a:ext cx="8811062" cy="1159292"/>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Calibri"/>
                <a:cs typeface="Calibri"/>
              </a:rPr>
              <a:t>Write</a:t>
            </a:r>
            <a:r>
              <a:rPr sz="1800" spc="-30" dirty="0">
                <a:latin typeface="Calibri"/>
                <a:cs typeface="Calibri"/>
              </a:rPr>
              <a:t> </a:t>
            </a:r>
            <a:r>
              <a:rPr sz="1800" dirty="0">
                <a:latin typeface="Calibri"/>
                <a:cs typeface="Calibri"/>
              </a:rPr>
              <a:t>briefly</a:t>
            </a:r>
            <a:r>
              <a:rPr sz="1800" spc="-20" dirty="0">
                <a:latin typeface="Calibri"/>
                <a:cs typeface="Calibri"/>
              </a:rPr>
              <a:t> </a:t>
            </a:r>
            <a:r>
              <a:rPr sz="1800" dirty="0">
                <a:latin typeface="Calibri"/>
                <a:cs typeface="Calibri"/>
              </a:rPr>
              <a:t>on</a:t>
            </a:r>
            <a:r>
              <a:rPr sz="1800" spc="-30" dirty="0">
                <a:latin typeface="Calibri"/>
                <a:cs typeface="Calibri"/>
              </a:rPr>
              <a:t> </a:t>
            </a:r>
            <a:r>
              <a:rPr sz="1800" dirty="0">
                <a:latin typeface="Calibri"/>
                <a:cs typeface="Calibri"/>
              </a:rPr>
              <a:t>problem</a:t>
            </a:r>
            <a:r>
              <a:rPr sz="1800" spc="-15" dirty="0">
                <a:latin typeface="Calibri"/>
                <a:cs typeface="Calibri"/>
              </a:rPr>
              <a:t> </a:t>
            </a:r>
            <a:r>
              <a:rPr sz="1800" dirty="0">
                <a:latin typeface="Calibri"/>
                <a:cs typeface="Calibri"/>
              </a:rPr>
              <a:t>management</a:t>
            </a:r>
            <a:r>
              <a:rPr sz="1800" spc="-40" dirty="0">
                <a:latin typeface="Calibri"/>
                <a:cs typeface="Calibri"/>
              </a:rPr>
              <a:t> </a:t>
            </a:r>
            <a:r>
              <a:rPr sz="1800" spc="-10" dirty="0">
                <a:latin typeface="Calibri"/>
                <a:cs typeface="Calibri"/>
              </a:rPr>
              <a:t>example</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 typeface="Arial" panose="020B0604020202020204" pitchFamily="34" charset="0"/>
              <a:buChar char="•"/>
              <a:tabLst>
                <a:tab pos="298450" algn="l"/>
              </a:tabLst>
            </a:pPr>
            <a:r>
              <a:rPr lang="en-US" sz="1800" spc="-10" dirty="0">
                <a:latin typeface="Calibri"/>
                <a:cs typeface="Calibri"/>
              </a:rPr>
              <a:t>Problem Identification</a:t>
            </a:r>
          </a:p>
          <a:p>
            <a:pPr marL="12700" lvl="2" algn="l">
              <a:spcBef>
                <a:spcPts val="100"/>
              </a:spcBef>
              <a:tabLst>
                <a:tab pos="298450" algn="l"/>
              </a:tabLst>
            </a:pPr>
            <a:r>
              <a:rPr lang="en-SG" dirty="0">
                <a:effectLst/>
                <a:latin typeface="Calibri" panose="020F0502020204030204" pitchFamily="34" charset="0"/>
                <a:ea typeface="Calibri" panose="020F0502020204030204" pitchFamily="34" charset="0"/>
                <a:cs typeface="Arial" panose="020B0604020202020204" pitchFamily="34" charset="0"/>
              </a:rPr>
              <a:t>	- </a:t>
            </a:r>
            <a:r>
              <a:rPr lang="en-US" sz="1800" b="0" dirty="0">
                <a:effectLst/>
                <a:latin typeface="+mj-lt"/>
                <a:ea typeface="Calibri" panose="020F0502020204030204" pitchFamily="34" charset="0"/>
                <a:cs typeface="Arial" panose="020B0604020202020204" pitchFamily="34" charset="0"/>
              </a:rPr>
              <a:t>The Admin link on the navbar still shows up when the user isn’t logged in as admin</a:t>
            </a:r>
            <a:endParaRPr lang="en-PH" sz="1800" b="0" dirty="0">
              <a:effectLst/>
              <a:latin typeface="+mj-lt"/>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456D98A-BF72-DC89-4CFF-F012ED336E22}"/>
              </a:ext>
            </a:extLst>
          </p:cNvPr>
          <p:cNvPicPr>
            <a:picLocks noChangeAspect="1"/>
          </p:cNvPicPr>
          <p:nvPr/>
        </p:nvPicPr>
        <p:blipFill>
          <a:blip r:embed="rId4"/>
          <a:stretch>
            <a:fillRect/>
          </a:stretch>
        </p:blipFill>
        <p:spPr>
          <a:xfrm>
            <a:off x="304800" y="3395870"/>
            <a:ext cx="8179061" cy="912240"/>
          </a:xfrm>
          <a:prstGeom prst="rect">
            <a:avLst/>
          </a:prstGeom>
        </p:spPr>
      </p:pic>
    </p:spTree>
    <p:extLst>
      <p:ext uri="{BB962C8B-B14F-4D97-AF65-F5344CB8AC3E}">
        <p14:creationId xmlns:p14="http://schemas.microsoft.com/office/powerpoint/2010/main" val="129934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3.</a:t>
            </a:r>
            <a:r>
              <a:rPr spc="-110" dirty="0"/>
              <a:t> </a:t>
            </a:r>
            <a:r>
              <a:rPr spc="-50" dirty="0"/>
              <a:t>Tools,</a:t>
            </a:r>
            <a:r>
              <a:rPr spc="-65" dirty="0"/>
              <a:t> </a:t>
            </a:r>
            <a:r>
              <a:rPr dirty="0"/>
              <a:t>Process</a:t>
            </a:r>
            <a:r>
              <a:rPr spc="-60" dirty="0"/>
              <a:t> </a:t>
            </a:r>
            <a:r>
              <a:rPr dirty="0"/>
              <a:t>&amp;</a:t>
            </a:r>
            <a:r>
              <a:rPr spc="-114" dirty="0"/>
              <a:t> </a:t>
            </a:r>
            <a:r>
              <a:rPr spc="-10" dirty="0"/>
              <a:t>Technologies</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3217164"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8" y="1215008"/>
            <a:ext cx="8777909" cy="1738938"/>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20" dirty="0">
                <a:latin typeface="Calibri"/>
                <a:cs typeface="Calibri"/>
              </a:rPr>
              <a:t>Tools,</a:t>
            </a:r>
            <a:r>
              <a:rPr sz="1800" spc="-30" dirty="0">
                <a:latin typeface="Calibri"/>
                <a:cs typeface="Calibri"/>
              </a:rPr>
              <a:t> </a:t>
            </a:r>
            <a:r>
              <a:rPr sz="1800" dirty="0">
                <a:latin typeface="Calibri"/>
                <a:cs typeface="Calibri"/>
              </a:rPr>
              <a:t>Process</a:t>
            </a:r>
            <a:r>
              <a:rPr sz="1800" spc="-20" dirty="0">
                <a:latin typeface="Calibri"/>
                <a:cs typeface="Calibri"/>
              </a:rPr>
              <a:t> </a:t>
            </a:r>
            <a:r>
              <a:rPr sz="1800" dirty="0">
                <a:latin typeface="Calibri"/>
                <a:cs typeface="Calibri"/>
              </a:rPr>
              <a:t>&amp;</a:t>
            </a:r>
            <a:r>
              <a:rPr sz="1800" spc="-30" dirty="0">
                <a:latin typeface="Calibri"/>
                <a:cs typeface="Calibri"/>
              </a:rPr>
              <a:t> </a:t>
            </a:r>
            <a:r>
              <a:rPr sz="1800" spc="-10" dirty="0">
                <a:latin typeface="Calibri"/>
                <a:cs typeface="Calibri"/>
              </a:rPr>
              <a:t>Techniques</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Tx/>
              <a:buChar char="-"/>
              <a:tabLst>
                <a:tab pos="298450" algn="l"/>
              </a:tabLst>
            </a:pPr>
            <a:r>
              <a:rPr lang="en-US" spc="-10" dirty="0">
                <a:latin typeface="Calibri"/>
                <a:cs typeface="Calibri"/>
              </a:rPr>
              <a:t>Problem Logging</a:t>
            </a:r>
          </a:p>
          <a:p>
            <a:pPr marL="12700">
              <a:lnSpc>
                <a:spcPct val="100000"/>
              </a:lnSpc>
              <a:spcBef>
                <a:spcPts val="100"/>
              </a:spcBef>
              <a:tabLst>
                <a:tab pos="298450" algn="l"/>
              </a:tabLst>
            </a:pPr>
            <a:r>
              <a:rPr lang="en-US" spc="-10" dirty="0">
                <a:latin typeface="Calibri"/>
                <a:cs typeface="Calibri"/>
              </a:rPr>
              <a:t>	Techniques = Issue Tracking System</a:t>
            </a:r>
          </a:p>
          <a:p>
            <a:pPr marL="298450" indent="-285750">
              <a:lnSpc>
                <a:spcPct val="100000"/>
              </a:lnSpc>
              <a:spcBef>
                <a:spcPts val="100"/>
              </a:spcBef>
              <a:buFontTx/>
              <a:buChar char="-"/>
              <a:tabLst>
                <a:tab pos="298450" algn="l"/>
              </a:tabLst>
            </a:pPr>
            <a:endParaRPr lang="en-US" spc="-10" dirty="0">
              <a:latin typeface="Calibri"/>
              <a:cs typeface="Calibri"/>
            </a:endParaRPr>
          </a:p>
          <a:p>
            <a:pPr marL="12700">
              <a:lnSpc>
                <a:spcPct val="100000"/>
              </a:lnSpc>
              <a:spcBef>
                <a:spcPts val="100"/>
              </a:spcBef>
              <a:tabLst>
                <a:tab pos="298450" algn="l"/>
              </a:tabLst>
            </a:pPr>
            <a:r>
              <a:rPr lang="en-US" spc="-10" dirty="0">
                <a:latin typeface="Calibri"/>
                <a:cs typeface="Calibri"/>
              </a:rPr>
              <a:t>	Tool = Microsoft Word Table</a:t>
            </a:r>
          </a:p>
        </p:txBody>
      </p:sp>
      <p:graphicFrame>
        <p:nvGraphicFramePr>
          <p:cNvPr id="9" name="Table 8">
            <a:extLst>
              <a:ext uri="{FF2B5EF4-FFF2-40B4-BE49-F238E27FC236}">
                <a16:creationId xmlns:a16="http://schemas.microsoft.com/office/drawing/2014/main" id="{495ECC48-7432-6E98-F909-92116BF3C4CA}"/>
              </a:ext>
            </a:extLst>
          </p:cNvPr>
          <p:cNvGraphicFramePr>
            <a:graphicFrameLocks noGrp="1"/>
          </p:cNvGraphicFramePr>
          <p:nvPr>
            <p:extLst>
              <p:ext uri="{D42A27DB-BD31-4B8C-83A1-F6EECF244321}">
                <p14:modId xmlns:p14="http://schemas.microsoft.com/office/powerpoint/2010/main" val="3494913107"/>
              </p:ext>
            </p:extLst>
          </p:nvPr>
        </p:nvGraphicFramePr>
        <p:xfrm>
          <a:off x="200386" y="2433514"/>
          <a:ext cx="8562611" cy="4319113"/>
        </p:xfrm>
        <a:graphic>
          <a:graphicData uri="http://schemas.openxmlformats.org/drawingml/2006/table">
            <a:tbl>
              <a:tblPr firstRow="1" firstCol="1" bandRow="1">
                <a:tableStyleId>{5C22544A-7EE6-4342-B048-85BDC9FD1C3A}</a:tableStyleId>
              </a:tblPr>
              <a:tblGrid>
                <a:gridCol w="509390">
                  <a:extLst>
                    <a:ext uri="{9D8B030D-6E8A-4147-A177-3AD203B41FA5}">
                      <a16:colId xmlns:a16="http://schemas.microsoft.com/office/drawing/2014/main" val="100341510"/>
                    </a:ext>
                  </a:extLst>
                </a:gridCol>
                <a:gridCol w="858687">
                  <a:extLst>
                    <a:ext uri="{9D8B030D-6E8A-4147-A177-3AD203B41FA5}">
                      <a16:colId xmlns:a16="http://schemas.microsoft.com/office/drawing/2014/main" val="1995248597"/>
                    </a:ext>
                  </a:extLst>
                </a:gridCol>
                <a:gridCol w="695359">
                  <a:extLst>
                    <a:ext uri="{9D8B030D-6E8A-4147-A177-3AD203B41FA5}">
                      <a16:colId xmlns:a16="http://schemas.microsoft.com/office/drawing/2014/main" val="544265656"/>
                    </a:ext>
                  </a:extLst>
                </a:gridCol>
                <a:gridCol w="693742">
                  <a:extLst>
                    <a:ext uri="{9D8B030D-6E8A-4147-A177-3AD203B41FA5}">
                      <a16:colId xmlns:a16="http://schemas.microsoft.com/office/drawing/2014/main" val="3573656449"/>
                    </a:ext>
                  </a:extLst>
                </a:gridCol>
                <a:gridCol w="810173">
                  <a:extLst>
                    <a:ext uri="{9D8B030D-6E8A-4147-A177-3AD203B41FA5}">
                      <a16:colId xmlns:a16="http://schemas.microsoft.com/office/drawing/2014/main" val="2119267780"/>
                    </a:ext>
                  </a:extLst>
                </a:gridCol>
                <a:gridCol w="925796">
                  <a:extLst>
                    <a:ext uri="{9D8B030D-6E8A-4147-A177-3AD203B41FA5}">
                      <a16:colId xmlns:a16="http://schemas.microsoft.com/office/drawing/2014/main" val="541760185"/>
                    </a:ext>
                  </a:extLst>
                </a:gridCol>
                <a:gridCol w="810982">
                  <a:extLst>
                    <a:ext uri="{9D8B030D-6E8A-4147-A177-3AD203B41FA5}">
                      <a16:colId xmlns:a16="http://schemas.microsoft.com/office/drawing/2014/main" val="1704653151"/>
                    </a:ext>
                  </a:extLst>
                </a:gridCol>
                <a:gridCol w="694550">
                  <a:extLst>
                    <a:ext uri="{9D8B030D-6E8A-4147-A177-3AD203B41FA5}">
                      <a16:colId xmlns:a16="http://schemas.microsoft.com/office/drawing/2014/main" val="3771308844"/>
                    </a:ext>
                  </a:extLst>
                </a:gridCol>
                <a:gridCol w="925796">
                  <a:extLst>
                    <a:ext uri="{9D8B030D-6E8A-4147-A177-3AD203B41FA5}">
                      <a16:colId xmlns:a16="http://schemas.microsoft.com/office/drawing/2014/main" val="1805703067"/>
                    </a:ext>
                  </a:extLst>
                </a:gridCol>
                <a:gridCol w="810173">
                  <a:extLst>
                    <a:ext uri="{9D8B030D-6E8A-4147-A177-3AD203B41FA5}">
                      <a16:colId xmlns:a16="http://schemas.microsoft.com/office/drawing/2014/main" val="1206845652"/>
                    </a:ext>
                  </a:extLst>
                </a:gridCol>
                <a:gridCol w="827963">
                  <a:extLst>
                    <a:ext uri="{9D8B030D-6E8A-4147-A177-3AD203B41FA5}">
                      <a16:colId xmlns:a16="http://schemas.microsoft.com/office/drawing/2014/main" val="1798891303"/>
                    </a:ext>
                  </a:extLst>
                </a:gridCol>
              </a:tblGrid>
              <a:tr h="176520">
                <a:tc gridSpan="11">
                  <a:txBody>
                    <a:bodyPr/>
                    <a:lstStyle/>
                    <a:p>
                      <a:pPr marL="0" marR="0" algn="ctr">
                        <a:lnSpc>
                          <a:spcPts val="1300"/>
                        </a:lnSpc>
                        <a:spcBef>
                          <a:spcPts val="400"/>
                        </a:spcBef>
                        <a:spcAft>
                          <a:spcPts val="200"/>
                        </a:spcAft>
                      </a:pPr>
                      <a:r>
                        <a:rPr lang="en-US" sz="1200">
                          <a:effectLst/>
                        </a:rPr>
                        <a:t>Issue Identification and Tracking Document</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312865930"/>
                  </a:ext>
                </a:extLst>
              </a:tr>
              <a:tr h="176520">
                <a:tc gridSpan="3">
                  <a:txBody>
                    <a:bodyPr/>
                    <a:lstStyle/>
                    <a:p>
                      <a:pPr marL="0" marR="0" algn="just">
                        <a:lnSpc>
                          <a:spcPts val="1300"/>
                        </a:lnSpc>
                        <a:spcBef>
                          <a:spcPts val="400"/>
                        </a:spcBef>
                        <a:spcAft>
                          <a:spcPts val="200"/>
                        </a:spcAft>
                      </a:pPr>
                      <a:r>
                        <a:rPr lang="en-US" sz="1200">
                          <a:effectLst/>
                        </a:rPr>
                        <a:t>Created By: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2">
                  <a:txBody>
                    <a:bodyPr/>
                    <a:lstStyle/>
                    <a:p>
                      <a:pPr marL="0" marR="0" algn="just">
                        <a:lnSpc>
                          <a:spcPts val="1300"/>
                        </a:lnSpc>
                        <a:spcBef>
                          <a:spcPts val="400"/>
                        </a:spcBef>
                        <a:spcAft>
                          <a:spcPts val="200"/>
                        </a:spcAft>
                      </a:pPr>
                      <a:r>
                        <a:rPr lang="en-US" sz="1200">
                          <a:effectLst/>
                        </a:rPr>
                        <a:t>Francis Roel Abarca</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Last Update By: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08/17/2023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3616567388"/>
                  </a:ext>
                </a:extLst>
              </a:tr>
              <a:tr h="176520">
                <a:tc gridSpan="3">
                  <a:txBody>
                    <a:bodyPr/>
                    <a:lstStyle/>
                    <a:p>
                      <a:pPr marL="0" marR="0" algn="just">
                        <a:lnSpc>
                          <a:spcPts val="1300"/>
                        </a:lnSpc>
                        <a:spcBef>
                          <a:spcPts val="400"/>
                        </a:spcBef>
                        <a:spcAft>
                          <a:spcPts val="200"/>
                        </a:spcAft>
                      </a:pPr>
                      <a:r>
                        <a:rPr lang="en-US" sz="1200">
                          <a:effectLst/>
                        </a:rPr>
                        <a:t>Date Created: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2">
                  <a:txBody>
                    <a:bodyPr/>
                    <a:lstStyle/>
                    <a:p>
                      <a:pPr marL="0" marR="0" algn="just">
                        <a:lnSpc>
                          <a:spcPts val="1300"/>
                        </a:lnSpc>
                        <a:spcBef>
                          <a:spcPts val="400"/>
                        </a:spcBef>
                        <a:spcAft>
                          <a:spcPts val="200"/>
                        </a:spcAft>
                      </a:pPr>
                      <a:r>
                        <a:rPr lang="en-US" sz="1200">
                          <a:effectLst/>
                        </a:rPr>
                        <a:t>08/17/2023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Last Revision Date: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08/18/2023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4197208723"/>
                  </a:ext>
                </a:extLst>
              </a:tr>
              <a:tr h="433625">
                <a:tc>
                  <a:txBody>
                    <a:bodyPr/>
                    <a:lstStyle/>
                    <a:p>
                      <a:pPr marL="0" marR="0" algn="just">
                        <a:lnSpc>
                          <a:spcPts val="1300"/>
                        </a:lnSpc>
                        <a:spcBef>
                          <a:spcPts val="400"/>
                        </a:spcBef>
                        <a:spcAft>
                          <a:spcPts val="200"/>
                        </a:spcAft>
                      </a:pPr>
                      <a:r>
                        <a:rPr lang="en-US" sz="1200">
                          <a:effectLst/>
                        </a:rPr>
                        <a:t>Issue No.</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Issue Description</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Issue Type</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Identified By</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Date Identified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Issue Assigned To</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Target Resolution Date</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dirty="0">
                          <a:effectLst/>
                        </a:rPr>
                        <a:t>Priority</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Status</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Date Resolved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Resolution Description</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2318763351"/>
                  </a:ext>
                </a:extLst>
              </a:tr>
              <a:tr h="1011792">
                <a:tc>
                  <a:txBody>
                    <a:bodyPr/>
                    <a:lstStyle/>
                    <a:p>
                      <a:pPr marL="0" marR="0" algn="just">
                        <a:lnSpc>
                          <a:spcPts val="1300"/>
                        </a:lnSpc>
                        <a:spcBef>
                          <a:spcPts val="0"/>
                        </a:spcBef>
                        <a:spcAft>
                          <a:spcPts val="0"/>
                        </a:spcAft>
                      </a:pPr>
                      <a:r>
                        <a:rPr lang="en-US" sz="1200">
                          <a:effectLst/>
                        </a:rPr>
                        <a:t>1</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The job post isn’t working. </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Technical Issues</a:t>
                      </a:r>
                      <a:endParaRPr lang="en-PH" sz="1400" dirty="0">
                        <a:effectLst/>
                      </a:endParaRPr>
                    </a:p>
                    <a:p>
                      <a:pPr marL="0" marR="0" algn="just">
                        <a:lnSpc>
                          <a:spcPts val="1300"/>
                        </a:lnSpc>
                        <a:spcBef>
                          <a:spcPts val="0"/>
                        </a:spcBef>
                        <a:spcAft>
                          <a:spcPts val="0"/>
                        </a:spcAft>
                      </a:pPr>
                      <a:r>
                        <a:rPr lang="en-US" sz="1200" dirty="0">
                          <a:effectLst/>
                        </a:rPr>
                        <a:t> </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dirty="0">
                          <a:effectLst/>
                        </a:rPr>
                        <a:t>Developer</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08/14/2023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Developer</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a:effectLst/>
                        </a:rPr>
                        <a:t>High</a:t>
                      </a:r>
                      <a:endParaRPr lang="en-PH" sz="1400">
                        <a:effectLst/>
                      </a:endParaRPr>
                    </a:p>
                    <a:p>
                      <a:pPr marL="0" marR="0" algn="just">
                        <a:lnSpc>
                          <a:spcPts val="1300"/>
                        </a:lnSpc>
                        <a:spcBef>
                          <a:spcPts val="0"/>
                        </a:spcBef>
                        <a:spcAft>
                          <a:spcPts val="0"/>
                        </a:spcAft>
                      </a:pPr>
                      <a:r>
                        <a:rPr lang="en-US" sz="1200">
                          <a:effectLst/>
                        </a:rPr>
                        <a:t>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Resolved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Changing the server address listed on the .jsp to the correct one.</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995021689"/>
                  </a:ext>
                </a:extLst>
              </a:tr>
              <a:tr h="1011792">
                <a:tc>
                  <a:txBody>
                    <a:bodyPr/>
                    <a:lstStyle/>
                    <a:p>
                      <a:pPr marL="0" marR="0" algn="just">
                        <a:lnSpc>
                          <a:spcPts val="1300"/>
                        </a:lnSpc>
                        <a:spcBef>
                          <a:spcPts val="0"/>
                        </a:spcBef>
                        <a:spcAft>
                          <a:spcPts val="0"/>
                        </a:spcAft>
                      </a:pPr>
                      <a:r>
                        <a:rPr lang="en-US" sz="1200">
                          <a:effectLst/>
                        </a:rPr>
                        <a:t>2</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All the jobs aren’t showing up on the page.</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Technical Issues</a:t>
                      </a:r>
                      <a:endParaRPr lang="en-PH" sz="1400" dirty="0">
                        <a:effectLst/>
                      </a:endParaRPr>
                    </a:p>
                    <a:p>
                      <a:pPr marL="0" marR="0" algn="just">
                        <a:lnSpc>
                          <a:spcPts val="1300"/>
                        </a:lnSpc>
                        <a:spcBef>
                          <a:spcPts val="0"/>
                        </a:spcBef>
                        <a:spcAft>
                          <a:spcPts val="0"/>
                        </a:spcAft>
                      </a:pPr>
                      <a:r>
                        <a:rPr lang="en-US" sz="1200" dirty="0">
                          <a:effectLst/>
                        </a:rPr>
                        <a:t> </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Developer</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Developer</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a:effectLst/>
                        </a:rPr>
                        <a:t>High</a:t>
                      </a:r>
                      <a:endParaRPr lang="en-PH" sz="1400">
                        <a:effectLst/>
                      </a:endParaRPr>
                    </a:p>
                    <a:p>
                      <a:pPr marL="0" marR="0" algn="just">
                        <a:lnSpc>
                          <a:spcPts val="1300"/>
                        </a:lnSpc>
                        <a:spcBef>
                          <a:spcPts val="0"/>
                        </a:spcBef>
                        <a:spcAft>
                          <a:spcPts val="0"/>
                        </a:spcAft>
                      </a:pPr>
                      <a:r>
                        <a:rPr lang="en-US" sz="1200">
                          <a:effectLst/>
                        </a:rPr>
                        <a:t>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Resolved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dirty="0">
                          <a:effectLst/>
                        </a:rPr>
                        <a:t>Changing the server address listed on the .</a:t>
                      </a:r>
                      <a:r>
                        <a:rPr lang="en-US" sz="1200" dirty="0" err="1">
                          <a:effectLst/>
                        </a:rPr>
                        <a:t>jsp</a:t>
                      </a:r>
                      <a:r>
                        <a:rPr lang="en-US" sz="1200" dirty="0">
                          <a:effectLst/>
                        </a:rPr>
                        <a:t> to the correct one.</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3663135094"/>
                  </a:ext>
                </a:extLst>
              </a:tr>
              <a:tr h="0">
                <a:tc>
                  <a:txBody>
                    <a:bodyPr/>
                    <a:lstStyle/>
                    <a:p>
                      <a:pPr marL="0" marR="0" algn="just">
                        <a:lnSpc>
                          <a:spcPts val="1300"/>
                        </a:lnSpc>
                        <a:spcBef>
                          <a:spcPts val="0"/>
                        </a:spcBef>
                        <a:spcAft>
                          <a:spcPts val="0"/>
                        </a:spcAft>
                      </a:pPr>
                      <a:r>
                        <a:rPr lang="en-US" sz="1400" b="1" dirty="0">
                          <a:effectLst/>
                          <a:latin typeface="Cambria" panose="02040503050406030204" pitchFamily="18" charset="0"/>
                          <a:ea typeface="Calibri" panose="020F0502020204030204" pitchFamily="34" charset="0"/>
                          <a:cs typeface="Arial" panose="020B0604020202020204" pitchFamily="34" charset="0"/>
                        </a:rPr>
                        <a:t>3</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000" b="0" dirty="0">
                          <a:effectLst/>
                          <a:latin typeface="+mj-lt"/>
                          <a:ea typeface="Calibri" panose="020F0502020204030204" pitchFamily="34" charset="0"/>
                          <a:cs typeface="Arial" panose="020B0604020202020204" pitchFamily="34" charset="0"/>
                        </a:rPr>
                        <a:t>The Admin link on the navbar still shows up when the user isn’t logged in as admin</a:t>
                      </a:r>
                      <a:endParaRPr lang="en-PH" sz="10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Technical Issues</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Developer</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08/17/2023</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Developer</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08/17/2023</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High</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Resolved</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8/17/2023</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900" b="0" dirty="0">
                          <a:effectLst/>
                          <a:latin typeface="+mj-lt"/>
                          <a:ea typeface="Calibri" panose="020F0502020204030204" pitchFamily="34" charset="0"/>
                          <a:cs typeface="Arial" panose="020B0604020202020204" pitchFamily="34" charset="0"/>
                        </a:rPr>
                        <a:t>Adding a </a:t>
                      </a:r>
                      <a:r>
                        <a:rPr lang="en-US" sz="900" b="0" dirty="0" err="1">
                          <a:effectLst/>
                          <a:latin typeface="+mj-lt"/>
                          <a:ea typeface="Calibri" panose="020F0502020204030204" pitchFamily="34" charset="0"/>
                          <a:cs typeface="Arial" panose="020B0604020202020204" pitchFamily="34" charset="0"/>
                        </a:rPr>
                        <a:t>session.getAttribute</a:t>
                      </a:r>
                      <a:r>
                        <a:rPr lang="en-US" sz="900" b="0" dirty="0">
                          <a:effectLst/>
                          <a:latin typeface="+mj-lt"/>
                          <a:ea typeface="Calibri" panose="020F0502020204030204" pitchFamily="34" charset="0"/>
                          <a:cs typeface="Arial" panose="020B0604020202020204" pitchFamily="34" charset="0"/>
                        </a:rPr>
                        <a:t> function to identify if the </a:t>
                      </a:r>
                      <a:r>
                        <a:rPr lang="en-US" sz="900" b="0" dirty="0" err="1">
                          <a:effectLst/>
                          <a:latin typeface="+mj-lt"/>
                          <a:ea typeface="Calibri" panose="020F0502020204030204" pitchFamily="34" charset="0"/>
                          <a:cs typeface="Arial" panose="020B0604020202020204" pitchFamily="34" charset="0"/>
                        </a:rPr>
                        <a:t>roleId</a:t>
                      </a:r>
                      <a:r>
                        <a:rPr lang="en-US" sz="900" b="0" dirty="0">
                          <a:effectLst/>
                          <a:latin typeface="+mj-lt"/>
                          <a:ea typeface="Calibri" panose="020F0502020204030204" pitchFamily="34" charset="0"/>
                          <a:cs typeface="Arial" panose="020B0604020202020204" pitchFamily="34" charset="0"/>
                        </a:rPr>
                        <a:t> = admin or not.</a:t>
                      </a:r>
                      <a:endParaRPr lang="en-PH" sz="900" b="0" dirty="0">
                        <a:effectLst/>
                        <a:latin typeface="+mj-lt"/>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55937687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3531736"/>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1: Problem Investigation</a:t>
            </a:r>
          </a:p>
          <a:p>
            <a:pPr marL="12700">
              <a:lnSpc>
                <a:spcPct val="100000"/>
              </a:lnSpc>
              <a:spcBef>
                <a:spcPts val="100"/>
              </a:spcBef>
              <a:tabLst>
                <a:tab pos="298450" algn="l"/>
              </a:tabLst>
            </a:pPr>
            <a:r>
              <a:rPr lang="en-US" sz="1800" spc="-20" dirty="0">
                <a:latin typeface="Calibri"/>
                <a:cs typeface="Calibri"/>
              </a:rPr>
              <a:t>-	Gather debugging data and information.</a:t>
            </a:r>
          </a:p>
          <a:p>
            <a:pPr marL="12700">
              <a:lnSpc>
                <a:spcPct val="100000"/>
              </a:lnSpc>
              <a:spcBef>
                <a:spcPts val="100"/>
              </a:spcBef>
              <a:tabLst>
                <a:tab pos="298450" algn="l"/>
              </a:tabLst>
            </a:pPr>
            <a:r>
              <a:rPr lang="en-US" sz="1800" spc="-20" dirty="0">
                <a:latin typeface="Calibri"/>
                <a:cs typeface="Calibri"/>
              </a:rPr>
              <a:t>	o	Amass as much data as you can regarding the issue. This can contain customer comments, issue reports, error messages, logs, and other pertinent data or records.</a:t>
            </a:r>
          </a:p>
          <a:p>
            <a:pPr marL="12700">
              <a:lnSpc>
                <a:spcPct val="100000"/>
              </a:lnSpc>
              <a:spcBef>
                <a:spcPts val="100"/>
              </a:spcBef>
              <a:tabLst>
                <a:tab pos="298450" algn="l"/>
              </a:tabLst>
            </a:pPr>
            <a:r>
              <a:rPr lang="en-US" sz="1800" spc="-20" dirty="0">
                <a:latin typeface="Calibri"/>
                <a:cs typeface="Calibri"/>
              </a:rPr>
              <a:t>-	Identify the Problem</a:t>
            </a:r>
          </a:p>
          <a:p>
            <a:pPr marL="12700">
              <a:lnSpc>
                <a:spcPct val="100000"/>
              </a:lnSpc>
              <a:spcBef>
                <a:spcPts val="100"/>
              </a:spcBef>
              <a:tabLst>
                <a:tab pos="298450" algn="l"/>
              </a:tabLst>
            </a:pPr>
            <a:r>
              <a:rPr lang="en-US" sz="1800" spc="-20" dirty="0">
                <a:latin typeface="Calibri"/>
                <a:cs typeface="Calibri"/>
              </a:rPr>
              <a:t>	o	Clearly state the issue at hand. What specifically isn't performing as planned or raising questions?</a:t>
            </a:r>
          </a:p>
          <a:p>
            <a:pPr marL="12700">
              <a:lnSpc>
                <a:spcPct val="100000"/>
              </a:lnSpc>
              <a:spcBef>
                <a:spcPts val="100"/>
              </a:spcBef>
              <a:tabLst>
                <a:tab pos="298450" algn="l"/>
              </a:tabLst>
            </a:pPr>
            <a:r>
              <a:rPr lang="en-US" sz="1800" spc="-20" dirty="0">
                <a:latin typeface="Calibri"/>
                <a:cs typeface="Calibri"/>
              </a:rPr>
              <a:t>-	Look for Patterns.</a:t>
            </a:r>
          </a:p>
          <a:p>
            <a:pPr marL="12700">
              <a:lnSpc>
                <a:spcPct val="100000"/>
              </a:lnSpc>
              <a:spcBef>
                <a:spcPts val="100"/>
              </a:spcBef>
              <a:tabLst>
                <a:tab pos="298450" algn="l"/>
              </a:tabLst>
            </a:pPr>
            <a:r>
              <a:rPr lang="en-US" sz="1800" spc="-20" dirty="0">
                <a:latin typeface="Calibri"/>
                <a:cs typeface="Calibri"/>
              </a:rPr>
              <a:t>	o	Keep an eye out for trends or patterns. Are there certain circumstances, behaviors, or settings that cause the issue?</a:t>
            </a:r>
          </a:p>
          <a:p>
            <a:pPr marL="12700">
              <a:lnSpc>
                <a:spcPct val="100000"/>
              </a:lnSpc>
              <a:spcBef>
                <a:spcPts val="100"/>
              </a:spcBef>
              <a:tabLst>
                <a:tab pos="298450" algn="l"/>
              </a:tabLst>
            </a:pPr>
            <a:r>
              <a:rPr lang="en-US" sz="1800" spc="-20" dirty="0">
                <a:latin typeface="Calibri"/>
                <a:cs typeface="Calibri"/>
              </a:rPr>
              <a:t>-	Determine its severity</a:t>
            </a:r>
          </a:p>
          <a:p>
            <a:pPr marL="12700">
              <a:lnSpc>
                <a:spcPct val="100000"/>
              </a:lnSpc>
              <a:spcBef>
                <a:spcPts val="100"/>
              </a:spcBef>
              <a:tabLst>
                <a:tab pos="298450" algn="l"/>
              </a:tabLst>
            </a:pPr>
            <a:r>
              <a:rPr lang="en-US" sz="1800" spc="-20" dirty="0">
                <a:latin typeface="Calibri"/>
                <a:cs typeface="Calibri"/>
              </a:rPr>
              <a:t>	o	Evaluate how the issue may affect customers, services, or business operations.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5127045"/>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2: Diagnose the Problem</a:t>
            </a:r>
          </a:p>
          <a:p>
            <a:pPr marL="12700">
              <a:lnSpc>
                <a:spcPct val="100000"/>
              </a:lnSpc>
              <a:spcBef>
                <a:spcPts val="100"/>
              </a:spcBef>
              <a:tabLst>
                <a:tab pos="298450" algn="l"/>
              </a:tabLst>
            </a:pPr>
            <a:r>
              <a:rPr lang="en-US" sz="2000" spc="-20" dirty="0">
                <a:latin typeface="Calibri"/>
                <a:cs typeface="Calibri"/>
              </a:rPr>
              <a:t>	-	Analyze Logs and Data</a:t>
            </a:r>
          </a:p>
          <a:p>
            <a:pPr marL="12700">
              <a:lnSpc>
                <a:spcPct val="100000"/>
              </a:lnSpc>
              <a:spcBef>
                <a:spcPts val="100"/>
              </a:spcBef>
              <a:tabLst>
                <a:tab pos="298450" algn="l"/>
              </a:tabLst>
            </a:pPr>
            <a:r>
              <a:rPr lang="en-US" sz="2000" spc="-20" dirty="0">
                <a:latin typeface="Calibri"/>
                <a:cs typeface="Calibri"/>
              </a:rPr>
              <a:t>		o	Look through logs, error messages, and other sources of data to determine the sequence of events that led to the issue.</a:t>
            </a:r>
          </a:p>
          <a:p>
            <a:pPr marL="12700">
              <a:lnSpc>
                <a:spcPct val="100000"/>
              </a:lnSpc>
              <a:spcBef>
                <a:spcPts val="100"/>
              </a:spcBef>
              <a:tabLst>
                <a:tab pos="298450" algn="l"/>
              </a:tabLst>
            </a:pPr>
            <a:r>
              <a:rPr lang="en-US" sz="2000" spc="-20" dirty="0">
                <a:latin typeface="Calibri"/>
                <a:cs typeface="Calibri"/>
              </a:rPr>
              <a:t>	-	Debugging</a:t>
            </a:r>
          </a:p>
          <a:p>
            <a:pPr marL="12700">
              <a:lnSpc>
                <a:spcPct val="100000"/>
              </a:lnSpc>
              <a:spcBef>
                <a:spcPts val="100"/>
              </a:spcBef>
              <a:tabLst>
                <a:tab pos="298450" algn="l"/>
              </a:tabLst>
            </a:pPr>
            <a:r>
              <a:rPr lang="en-US" sz="2000" spc="-20" dirty="0">
                <a:latin typeface="Calibri"/>
                <a:cs typeface="Calibri"/>
              </a:rPr>
              <a:t>		o	If necessary, employ debugging tools and procedures to go through the code and locate the problematic areas.</a:t>
            </a:r>
          </a:p>
          <a:p>
            <a:pPr marL="12700">
              <a:lnSpc>
                <a:spcPct val="100000"/>
              </a:lnSpc>
              <a:spcBef>
                <a:spcPts val="100"/>
              </a:spcBef>
              <a:tabLst>
                <a:tab pos="298450" algn="l"/>
              </a:tabLst>
            </a:pPr>
            <a:r>
              <a:rPr lang="en-US" sz="2000" spc="-20" dirty="0">
                <a:latin typeface="Calibri"/>
                <a:cs typeface="Calibri"/>
              </a:rPr>
              <a:t>	-	Root Cause Analysis</a:t>
            </a:r>
          </a:p>
          <a:p>
            <a:pPr marL="12700">
              <a:lnSpc>
                <a:spcPct val="100000"/>
              </a:lnSpc>
              <a:spcBef>
                <a:spcPts val="100"/>
              </a:spcBef>
              <a:tabLst>
                <a:tab pos="298450" algn="l"/>
              </a:tabLst>
            </a:pPr>
            <a:r>
              <a:rPr lang="en-US" sz="2000" spc="-20" dirty="0">
                <a:latin typeface="Calibri"/>
                <a:cs typeface="Calibri"/>
              </a:rPr>
              <a:t>		o	Look into the root reasons of the problem. Ask "why" a number of times to get to the core causes.</a:t>
            </a:r>
          </a:p>
          <a:p>
            <a:pPr marL="12700">
              <a:lnSpc>
                <a:spcPct val="100000"/>
              </a:lnSpc>
              <a:spcBef>
                <a:spcPts val="100"/>
              </a:spcBef>
              <a:tabLst>
                <a:tab pos="298450" algn="l"/>
              </a:tabLst>
            </a:pPr>
            <a:r>
              <a:rPr lang="en-US" sz="2000" spc="-20" dirty="0">
                <a:latin typeface="Calibri"/>
                <a:cs typeface="Calibri"/>
              </a:rPr>
              <a:t>	-	Testing </a:t>
            </a:r>
          </a:p>
          <a:p>
            <a:pPr marL="12700">
              <a:lnSpc>
                <a:spcPct val="100000"/>
              </a:lnSpc>
              <a:spcBef>
                <a:spcPts val="100"/>
              </a:spcBef>
              <a:tabLst>
                <a:tab pos="298450" algn="l"/>
              </a:tabLst>
            </a:pPr>
            <a:r>
              <a:rPr lang="en-US" sz="2000" spc="-20" dirty="0">
                <a:latin typeface="Calibri"/>
                <a:cs typeface="Calibri"/>
              </a:rPr>
              <a:t>		o	Try out various settings or scenarios to see if you can replicate and comprehend the issue.</a:t>
            </a:r>
          </a:p>
          <a:p>
            <a:pPr marL="12700">
              <a:lnSpc>
                <a:spcPct val="100000"/>
              </a:lnSpc>
              <a:spcBef>
                <a:spcPts val="100"/>
              </a:spcBef>
              <a:tabLst>
                <a:tab pos="298450" algn="l"/>
              </a:tabLst>
            </a:pPr>
            <a:r>
              <a:rPr lang="en-US" sz="2000" spc="-20" dirty="0">
                <a:latin typeface="Calibri"/>
                <a:cs typeface="Calibri"/>
              </a:rPr>
              <a:t>	-	Replication</a:t>
            </a:r>
          </a:p>
          <a:p>
            <a:pPr marL="12700">
              <a:lnSpc>
                <a:spcPct val="100000"/>
              </a:lnSpc>
              <a:spcBef>
                <a:spcPts val="100"/>
              </a:spcBef>
              <a:tabLst>
                <a:tab pos="298450" algn="l"/>
              </a:tabLst>
            </a:pPr>
            <a:r>
              <a:rPr lang="en-US" sz="2000" spc="-20" dirty="0">
                <a:latin typeface="Calibri"/>
                <a:cs typeface="Calibri"/>
              </a:rPr>
              <a:t>		o	Replicate the problem on a different machine or scenario to ensure consistency and severity.</a:t>
            </a:r>
          </a:p>
        </p:txBody>
      </p:sp>
    </p:spTree>
    <p:extLst>
      <p:ext uri="{BB962C8B-B14F-4D97-AF65-F5344CB8AC3E}">
        <p14:creationId xmlns:p14="http://schemas.microsoft.com/office/powerpoint/2010/main" val="100276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76431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3: Create a Fishbone Diagram to outline its causes and effects.</a:t>
            </a:r>
          </a:p>
          <a:p>
            <a:pPr marL="12700">
              <a:lnSpc>
                <a:spcPct val="100000"/>
              </a:lnSpc>
              <a:spcBef>
                <a:spcPts val="100"/>
              </a:spcBef>
              <a:tabLst>
                <a:tab pos="298450" algn="l"/>
              </a:tabLst>
            </a:pPr>
            <a:r>
              <a:rPr lang="en-US" sz="2400" spc="-20" dirty="0">
                <a:latin typeface="Calibri"/>
                <a:cs typeface="Calibri"/>
              </a:rPr>
              <a:t>- Job Post Issue</a:t>
            </a:r>
            <a:endParaRPr lang="en-US" sz="2000" spc="-20" dirty="0">
              <a:latin typeface="Calibri"/>
              <a:cs typeface="Calibri"/>
            </a:endParaRPr>
          </a:p>
        </p:txBody>
      </p:sp>
      <p:pic>
        <p:nvPicPr>
          <p:cNvPr id="8" name="Picture 7" descr="A diagram of a diagram&#10;&#10;Description automatically generated">
            <a:extLst>
              <a:ext uri="{FF2B5EF4-FFF2-40B4-BE49-F238E27FC236}">
                <a16:creationId xmlns:a16="http://schemas.microsoft.com/office/drawing/2014/main" id="{7928AFB2-641C-261A-CB27-EA486FB8A79E}"/>
              </a:ext>
            </a:extLst>
          </p:cNvPr>
          <p:cNvPicPr>
            <a:picLocks noChangeAspect="1"/>
          </p:cNvPicPr>
          <p:nvPr/>
        </p:nvPicPr>
        <p:blipFill>
          <a:blip r:embed="rId3"/>
          <a:stretch>
            <a:fillRect/>
          </a:stretch>
        </p:blipFill>
        <p:spPr>
          <a:xfrm>
            <a:off x="1568470" y="2074660"/>
            <a:ext cx="6007060" cy="4354335"/>
          </a:xfrm>
          <a:prstGeom prst="rect">
            <a:avLst/>
          </a:prstGeom>
        </p:spPr>
      </p:pic>
    </p:spTree>
    <p:extLst>
      <p:ext uri="{BB962C8B-B14F-4D97-AF65-F5344CB8AC3E}">
        <p14:creationId xmlns:p14="http://schemas.microsoft.com/office/powerpoint/2010/main" val="26370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76431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3: Create a Fishbone Diagram to outline its causes and effects.</a:t>
            </a:r>
          </a:p>
          <a:p>
            <a:pPr marL="12700">
              <a:lnSpc>
                <a:spcPct val="100000"/>
              </a:lnSpc>
              <a:spcBef>
                <a:spcPts val="100"/>
              </a:spcBef>
              <a:tabLst>
                <a:tab pos="298450" algn="l"/>
              </a:tabLst>
            </a:pPr>
            <a:r>
              <a:rPr lang="en-US" sz="2400" spc="-20" dirty="0">
                <a:latin typeface="Calibri"/>
                <a:cs typeface="Calibri"/>
              </a:rPr>
              <a:t>- Job List Issue</a:t>
            </a:r>
            <a:endParaRPr lang="en-US" sz="2000" spc="-20" dirty="0">
              <a:latin typeface="Calibri"/>
              <a:cs typeface="Calibri"/>
            </a:endParaRPr>
          </a:p>
        </p:txBody>
      </p:sp>
      <p:pic>
        <p:nvPicPr>
          <p:cNvPr id="8" name="Picture 7">
            <a:extLst>
              <a:ext uri="{FF2B5EF4-FFF2-40B4-BE49-F238E27FC236}">
                <a16:creationId xmlns:a16="http://schemas.microsoft.com/office/drawing/2014/main" id="{7928AFB2-641C-261A-CB27-EA486FB8A7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68470" y="2151587"/>
            <a:ext cx="6007060" cy="4200481"/>
          </a:xfrm>
          <a:prstGeom prst="rect">
            <a:avLst/>
          </a:prstGeom>
        </p:spPr>
      </p:pic>
    </p:spTree>
    <p:extLst>
      <p:ext uri="{BB962C8B-B14F-4D97-AF65-F5344CB8AC3E}">
        <p14:creationId xmlns:p14="http://schemas.microsoft.com/office/powerpoint/2010/main" val="333984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76431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3: Create a Fishbone Diagram to outline its causes and effects.</a:t>
            </a:r>
          </a:p>
          <a:p>
            <a:pPr marL="12700">
              <a:lnSpc>
                <a:spcPct val="100000"/>
              </a:lnSpc>
              <a:spcBef>
                <a:spcPts val="100"/>
              </a:spcBef>
              <a:tabLst>
                <a:tab pos="298450" algn="l"/>
              </a:tabLst>
            </a:pPr>
            <a:r>
              <a:rPr lang="en-US" sz="2400" spc="-20" dirty="0">
                <a:latin typeface="Calibri"/>
                <a:cs typeface="Calibri"/>
              </a:rPr>
              <a:t>- Admin persistence Issue</a:t>
            </a:r>
            <a:endParaRPr lang="en-US" sz="2000" spc="-20" dirty="0">
              <a:latin typeface="Calibri"/>
              <a:cs typeface="Calibri"/>
            </a:endParaRPr>
          </a:p>
        </p:txBody>
      </p:sp>
      <p:pic>
        <p:nvPicPr>
          <p:cNvPr id="8" name="Picture 7">
            <a:extLst>
              <a:ext uri="{FF2B5EF4-FFF2-40B4-BE49-F238E27FC236}">
                <a16:creationId xmlns:a16="http://schemas.microsoft.com/office/drawing/2014/main" id="{7928AFB2-641C-261A-CB27-EA486FB8A7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37517" y="2151587"/>
            <a:ext cx="5868965" cy="4200481"/>
          </a:xfrm>
          <a:prstGeom prst="rect">
            <a:avLst/>
          </a:prstGeom>
        </p:spPr>
      </p:pic>
    </p:spTree>
    <p:extLst>
      <p:ext uri="{BB962C8B-B14F-4D97-AF65-F5344CB8AC3E}">
        <p14:creationId xmlns:p14="http://schemas.microsoft.com/office/powerpoint/2010/main" val="192732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5.</a:t>
            </a:r>
            <a:r>
              <a:rPr spc="-70" dirty="0"/>
              <a:t> </a:t>
            </a:r>
            <a:r>
              <a:rPr dirty="0"/>
              <a:t>Explain</a:t>
            </a:r>
            <a:r>
              <a:rPr spc="-50" dirty="0"/>
              <a:t> </a:t>
            </a:r>
            <a:r>
              <a:rPr spc="-10" dirty="0"/>
              <a:t>Prioritization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3"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630DF86-D8D4-C0B3-51B4-40234F4FE3AD}"/>
              </a:ext>
            </a:extLst>
          </p:cNvPr>
          <p:cNvSpPr txBox="1"/>
          <p:nvPr/>
        </p:nvSpPr>
        <p:spPr>
          <a:xfrm>
            <a:off x="186638" y="1215008"/>
            <a:ext cx="8777909" cy="5570756"/>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Prioritization is the ability to organize and arrange tasks according to their level of importance.</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Tier 1: Low Priority-level Issues</a:t>
            </a:r>
          </a:p>
          <a:p>
            <a:pPr marL="355600" indent="-342900">
              <a:lnSpc>
                <a:spcPct val="100000"/>
              </a:lnSpc>
              <a:spcBef>
                <a:spcPts val="100"/>
              </a:spcBef>
              <a:buFontTx/>
              <a:buChar char="-"/>
              <a:tabLst>
                <a:tab pos="298450" algn="l"/>
              </a:tabLst>
            </a:pPr>
            <a:endParaRPr lang="en-US" sz="20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 This category is reserved for simple or minor issues that have a negligible effect on users or company operations.</a:t>
            </a:r>
          </a:p>
          <a:p>
            <a:pPr marL="12700">
              <a:lnSpc>
                <a:spcPct val="100000"/>
              </a:lnSpc>
              <a:spcBef>
                <a:spcPts val="100"/>
              </a:spcBef>
              <a:tabLst>
                <a:tab pos="298450" algn="l"/>
              </a:tabLst>
            </a:pPr>
            <a:r>
              <a:rPr lang="en-US" sz="2000" spc="-20" dirty="0">
                <a:latin typeface="Calibri"/>
                <a:cs typeface="Calibri"/>
              </a:rPr>
              <a:t>	- Urgency: These problems aren't as urgent and might not have a big impact on services.</a:t>
            </a:r>
          </a:p>
          <a:p>
            <a:pPr marL="355600" indent="-342900">
              <a:lnSpc>
                <a:spcPct val="100000"/>
              </a:lnSpc>
              <a:spcBef>
                <a:spcPts val="100"/>
              </a:spcBef>
              <a:buFontTx/>
              <a:buChar char="-"/>
              <a:tabLst>
                <a:tab pos="298450" algn="l"/>
              </a:tabLst>
            </a:pPr>
            <a:endParaRPr lang="en-US" sz="20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Tier 2: Medium Priority-level Issues</a:t>
            </a:r>
          </a:p>
          <a:p>
            <a:pPr marL="355600" indent="-342900">
              <a:lnSpc>
                <a:spcPct val="100000"/>
              </a:lnSpc>
              <a:spcBef>
                <a:spcPts val="100"/>
              </a:spcBef>
              <a:buFontTx/>
              <a:buChar char="-"/>
              <a:tabLst>
                <a:tab pos="298450" algn="l"/>
              </a:tabLst>
            </a:pPr>
            <a:endParaRPr lang="en-US" sz="20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 The second tier is for serious issues that might significantly affect consumers or services.</a:t>
            </a:r>
          </a:p>
          <a:p>
            <a:pPr marL="12700">
              <a:lnSpc>
                <a:spcPct val="100000"/>
              </a:lnSpc>
              <a:spcBef>
                <a:spcPts val="100"/>
              </a:spcBef>
              <a:tabLst>
                <a:tab pos="298450" algn="l"/>
              </a:tabLst>
            </a:pPr>
            <a:r>
              <a:rPr lang="en-US" sz="2000" spc="-20" dirty="0">
                <a:latin typeface="Calibri"/>
                <a:cs typeface="Calibri"/>
              </a:rPr>
              <a:t>	- Urgency: These problems need immediate action since they are more pressing than low-priority ones and might cause more disruption.</a:t>
            </a:r>
          </a:p>
          <a:p>
            <a:pPr marL="355600" indent="-342900">
              <a:lnSpc>
                <a:spcPct val="100000"/>
              </a:lnSpc>
              <a:spcBef>
                <a:spcPts val="100"/>
              </a:spcBef>
              <a:buFontTx/>
              <a:buChar char="-"/>
              <a:tabLst>
                <a:tab pos="298450" algn="l"/>
              </a:tabLst>
            </a:pPr>
            <a:endParaRPr lang="en-US" sz="2000" spc="-2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5.</a:t>
            </a:r>
            <a:r>
              <a:rPr spc="-70" dirty="0"/>
              <a:t> </a:t>
            </a:r>
            <a:r>
              <a:rPr dirty="0"/>
              <a:t>Explain</a:t>
            </a:r>
            <a:r>
              <a:rPr spc="-50" dirty="0"/>
              <a:t> </a:t>
            </a:r>
            <a:r>
              <a:rPr spc="-10" dirty="0"/>
              <a:t>Prioritization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3"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630DF86-D8D4-C0B3-51B4-40234F4FE3AD}"/>
              </a:ext>
            </a:extLst>
          </p:cNvPr>
          <p:cNvSpPr txBox="1"/>
          <p:nvPr/>
        </p:nvSpPr>
        <p:spPr>
          <a:xfrm>
            <a:off x="186638" y="1215008"/>
            <a:ext cx="8777909" cy="2267287"/>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Tier 3: High Priority-level Issues</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r>
              <a:rPr lang="en-US" sz="2400" spc="-20" dirty="0">
                <a:latin typeface="Calibri"/>
                <a:cs typeface="Calibri"/>
              </a:rPr>
              <a:t>Third-tier issues are those that have the potential to significantly affect services, business operations, or even user safety.</a:t>
            </a:r>
          </a:p>
          <a:p>
            <a:pPr marL="355600" indent="-342900">
              <a:lnSpc>
                <a:spcPct val="100000"/>
              </a:lnSpc>
              <a:spcBef>
                <a:spcPts val="100"/>
              </a:spcBef>
              <a:buFontTx/>
              <a:buChar char="-"/>
              <a:tabLst>
                <a:tab pos="298450" algn="l"/>
              </a:tabLst>
            </a:pPr>
            <a:r>
              <a:rPr lang="en-US" sz="2400" spc="-20" dirty="0">
                <a:latin typeface="Calibri"/>
                <a:cs typeface="Calibri"/>
              </a:rPr>
              <a:t>- Urgency: In order to lessen the serious effects that these problems might have, rapid action and resolution are required.</a:t>
            </a:r>
          </a:p>
        </p:txBody>
      </p:sp>
    </p:spTree>
    <p:extLst>
      <p:ext uri="{BB962C8B-B14F-4D97-AF65-F5344CB8AC3E}">
        <p14:creationId xmlns:p14="http://schemas.microsoft.com/office/powerpoint/2010/main" val="375332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5.</a:t>
            </a:r>
            <a:r>
              <a:rPr spc="-70" dirty="0"/>
              <a:t> </a:t>
            </a:r>
            <a:r>
              <a:rPr dirty="0"/>
              <a:t>Explain</a:t>
            </a:r>
            <a:r>
              <a:rPr spc="-50" dirty="0"/>
              <a:t> </a:t>
            </a:r>
            <a:r>
              <a:rPr spc="-10" dirty="0"/>
              <a:t>Prioritization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3"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630DF86-D8D4-C0B3-51B4-40234F4FE3AD}"/>
              </a:ext>
            </a:extLst>
          </p:cNvPr>
          <p:cNvSpPr txBox="1"/>
          <p:nvPr/>
        </p:nvSpPr>
        <p:spPr>
          <a:xfrm>
            <a:off x="186638" y="1215008"/>
            <a:ext cx="8777909" cy="382156"/>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 Problem Category Diagram</a:t>
            </a:r>
          </a:p>
        </p:txBody>
      </p:sp>
      <p:pic>
        <p:nvPicPr>
          <p:cNvPr id="9" name="Picture 8">
            <a:extLst>
              <a:ext uri="{FF2B5EF4-FFF2-40B4-BE49-F238E27FC236}">
                <a16:creationId xmlns:a16="http://schemas.microsoft.com/office/drawing/2014/main" id="{80EF9107-62AD-BC0F-4F4D-A069D08A73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6818" y="1612412"/>
            <a:ext cx="6214162" cy="4944963"/>
          </a:xfrm>
          <a:prstGeom prst="rect">
            <a:avLst/>
          </a:prstGeom>
          <a:ln w="38100" cap="sq">
            <a:noFill/>
            <a:prstDash val="solid"/>
            <a:miter lim="800000"/>
          </a:ln>
          <a:effectLst/>
        </p:spPr>
      </p:pic>
    </p:spTree>
    <p:extLst>
      <p:ext uri="{BB962C8B-B14F-4D97-AF65-F5344CB8AC3E}">
        <p14:creationId xmlns:p14="http://schemas.microsoft.com/office/powerpoint/2010/main" val="276355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Document</a:t>
            </a:r>
            <a:r>
              <a:rPr spc="-114" dirty="0"/>
              <a:t> </a:t>
            </a:r>
            <a:r>
              <a:rPr spc="-10" dirty="0"/>
              <a:t>History</a:t>
            </a:r>
          </a:p>
        </p:txBody>
      </p:sp>
      <p:graphicFrame>
        <p:nvGraphicFramePr>
          <p:cNvPr id="3" name="object 3"/>
          <p:cNvGraphicFramePr>
            <a:graphicFrameLocks noGrp="1"/>
          </p:cNvGraphicFramePr>
          <p:nvPr>
            <p:extLst>
              <p:ext uri="{D42A27DB-BD31-4B8C-83A1-F6EECF244321}">
                <p14:modId xmlns:p14="http://schemas.microsoft.com/office/powerpoint/2010/main" val="3788566516"/>
              </p:ext>
            </p:extLst>
          </p:nvPr>
        </p:nvGraphicFramePr>
        <p:xfrm>
          <a:off x="160337" y="1154175"/>
          <a:ext cx="8641079" cy="1576705"/>
        </p:xfrm>
        <a:graphic>
          <a:graphicData uri="http://schemas.openxmlformats.org/drawingml/2006/table">
            <a:tbl>
              <a:tblPr firstRow="1" bandRow="1">
                <a:tableStyleId>{2D5ABB26-0587-4C30-8999-92F81FD0307C}</a:tableStyleId>
              </a:tblPr>
              <a:tblGrid>
                <a:gridCol w="1036955">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3197225">
                  <a:extLst>
                    <a:ext uri="{9D8B030D-6E8A-4147-A177-3AD203B41FA5}">
                      <a16:colId xmlns:a16="http://schemas.microsoft.com/office/drawing/2014/main" val="20002"/>
                    </a:ext>
                  </a:extLst>
                </a:gridCol>
                <a:gridCol w="2246629">
                  <a:extLst>
                    <a:ext uri="{9D8B030D-6E8A-4147-A177-3AD203B41FA5}">
                      <a16:colId xmlns:a16="http://schemas.microsoft.com/office/drawing/2014/main" val="20003"/>
                    </a:ext>
                  </a:extLst>
                </a:gridCol>
              </a:tblGrid>
              <a:tr h="970280">
                <a:tc>
                  <a:txBody>
                    <a:bodyPr/>
                    <a:lstStyle/>
                    <a:p>
                      <a:pPr>
                        <a:lnSpc>
                          <a:spcPct val="100000"/>
                        </a:lnSpc>
                        <a:spcBef>
                          <a:spcPts val="20"/>
                        </a:spcBef>
                      </a:pPr>
                      <a:endParaRPr sz="1550">
                        <a:latin typeface="Times New Roman"/>
                        <a:cs typeface="Times New Roman"/>
                      </a:endParaRPr>
                    </a:p>
                    <a:p>
                      <a:pPr marL="202565">
                        <a:lnSpc>
                          <a:spcPct val="100000"/>
                        </a:lnSpc>
                      </a:pPr>
                      <a:r>
                        <a:rPr sz="1600" b="1" spc="-10" dirty="0">
                          <a:solidFill>
                            <a:srgbClr val="FFFFFF"/>
                          </a:solidFill>
                          <a:latin typeface="Calibri"/>
                          <a:cs typeface="Calibri"/>
                        </a:rPr>
                        <a:t>Version</a:t>
                      </a:r>
                      <a:endParaRPr sz="1600">
                        <a:latin typeface="Calibri"/>
                        <a:cs typeface="Calibri"/>
                      </a:endParaRPr>
                    </a:p>
                    <a:p>
                      <a:pPr marL="173990">
                        <a:lnSpc>
                          <a:spcPct val="100000"/>
                        </a:lnSpc>
                        <a:spcBef>
                          <a:spcPts val="10"/>
                        </a:spcBef>
                      </a:pPr>
                      <a:r>
                        <a:rPr sz="1600" b="1" spc="-10" dirty="0">
                          <a:solidFill>
                            <a:srgbClr val="FFFFFF"/>
                          </a:solidFill>
                          <a:latin typeface="Calibri"/>
                          <a:cs typeface="Calibri"/>
                        </a:rPr>
                        <a:t>Number</a:t>
                      </a:r>
                      <a:endParaRPr sz="1600">
                        <a:latin typeface="Calibri"/>
                        <a:cs typeface="Calibri"/>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0" dirty="0">
                          <a:solidFill>
                            <a:srgbClr val="FFFFFF"/>
                          </a:solidFill>
                          <a:latin typeface="Calibri"/>
                          <a:cs typeface="Calibri"/>
                        </a:rPr>
                        <a:t>Effective</a:t>
                      </a:r>
                      <a:r>
                        <a:rPr sz="1600" b="1" spc="-45" dirty="0">
                          <a:solidFill>
                            <a:srgbClr val="FFFFFF"/>
                          </a:solidFill>
                          <a:latin typeface="Calibri"/>
                          <a:cs typeface="Calibri"/>
                        </a:rPr>
                        <a:t> </a:t>
                      </a:r>
                      <a:r>
                        <a:rPr sz="1600" b="1" dirty="0">
                          <a:solidFill>
                            <a:srgbClr val="FFFFFF"/>
                          </a:solidFill>
                          <a:latin typeface="Calibri"/>
                          <a:cs typeface="Calibri"/>
                        </a:rPr>
                        <a:t>Date</a:t>
                      </a:r>
                      <a:r>
                        <a:rPr sz="1600" b="1" spc="-45" dirty="0">
                          <a:solidFill>
                            <a:srgbClr val="FFFFFF"/>
                          </a:solidFill>
                          <a:latin typeface="Calibri"/>
                          <a:cs typeface="Calibri"/>
                        </a:rPr>
                        <a:t> </a:t>
                      </a:r>
                      <a:r>
                        <a:rPr sz="1600" b="1" dirty="0">
                          <a:solidFill>
                            <a:srgbClr val="FFFFFF"/>
                          </a:solidFill>
                          <a:latin typeface="Calibri"/>
                          <a:cs typeface="Calibri"/>
                        </a:rPr>
                        <a:t>of</a:t>
                      </a:r>
                      <a:r>
                        <a:rPr sz="1600" b="1" spc="-35"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323850">
                        <a:lnSpc>
                          <a:spcPct val="100000"/>
                        </a:lnSpc>
                        <a:spcBef>
                          <a:spcPts val="935"/>
                        </a:spcBef>
                      </a:pPr>
                      <a:r>
                        <a:rPr sz="1600" b="1" dirty="0">
                          <a:solidFill>
                            <a:srgbClr val="FFFFFF"/>
                          </a:solidFill>
                          <a:latin typeface="Calibri"/>
                          <a:cs typeface="Calibri"/>
                        </a:rPr>
                        <a:t>Summary</a:t>
                      </a:r>
                      <a:r>
                        <a:rPr sz="1600" b="1" spc="-35" dirty="0">
                          <a:solidFill>
                            <a:srgbClr val="FFFFFF"/>
                          </a:solidFill>
                          <a:latin typeface="Calibri"/>
                          <a:cs typeface="Calibri"/>
                        </a:rPr>
                        <a:t> </a:t>
                      </a:r>
                      <a:r>
                        <a:rPr sz="1600" b="1" dirty="0">
                          <a:solidFill>
                            <a:srgbClr val="FFFFFF"/>
                          </a:solidFill>
                          <a:latin typeface="Calibri"/>
                          <a:cs typeface="Calibri"/>
                        </a:rPr>
                        <a:t>of</a:t>
                      </a:r>
                      <a:r>
                        <a:rPr sz="1600" b="1" spc="-55" dirty="0">
                          <a:solidFill>
                            <a:srgbClr val="FFFFFF"/>
                          </a:solidFill>
                          <a:latin typeface="Calibri"/>
                          <a:cs typeface="Calibri"/>
                        </a:rPr>
                        <a:t> </a:t>
                      </a:r>
                      <a:r>
                        <a:rPr sz="1600" b="1" dirty="0">
                          <a:solidFill>
                            <a:srgbClr val="FFFFFF"/>
                          </a:solidFill>
                          <a:latin typeface="Calibri"/>
                          <a:cs typeface="Calibri"/>
                        </a:rPr>
                        <a:t>Included</a:t>
                      </a:r>
                      <a:r>
                        <a:rPr sz="1600" b="1" spc="-35"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10"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06425">
                <a:tc>
                  <a:txBody>
                    <a:bodyPr/>
                    <a:lstStyle/>
                    <a:p>
                      <a:pPr marR="430530" algn="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lang="en-US" sz="1575" baseline="26455" dirty="0">
                          <a:latin typeface="+mn-lt"/>
                          <a:cs typeface="Calibri"/>
                        </a:rPr>
                        <a:t>18th</a:t>
                      </a:r>
                      <a:r>
                        <a:rPr lang="en-US" sz="1575" spc="135" baseline="26455" dirty="0">
                          <a:latin typeface="+mn-lt"/>
                          <a:cs typeface="Calibri"/>
                        </a:rPr>
                        <a:t> </a:t>
                      </a:r>
                      <a:r>
                        <a:rPr lang="en-US" sz="1600" dirty="0">
                          <a:latin typeface="+mn-lt"/>
                          <a:cs typeface="Calibri"/>
                        </a:rPr>
                        <a:t>August</a:t>
                      </a:r>
                      <a:r>
                        <a:rPr lang="en-US" sz="1600" spc="-45" dirty="0">
                          <a:latin typeface="+mn-lt"/>
                          <a:cs typeface="Calibri"/>
                        </a:rPr>
                        <a:t> </a:t>
                      </a:r>
                      <a:r>
                        <a:rPr lang="en-US" sz="1600" spc="-20" dirty="0">
                          <a:latin typeface="+mn-lt"/>
                          <a:cs typeface="Calibri"/>
                        </a:rPr>
                        <a:t>2023</a:t>
                      </a:r>
                      <a:endParaRPr lang="en-US" sz="1600" dirty="0">
                        <a:latin typeface="+mn-lt"/>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2240">
                        <a:lnSpc>
                          <a:spcPct val="100000"/>
                        </a:lnSpc>
                        <a:spcBef>
                          <a:spcPts val="1345"/>
                        </a:spcBef>
                      </a:pPr>
                      <a:r>
                        <a:rPr sz="1600" dirty="0">
                          <a:latin typeface="Calibri"/>
                          <a:cs typeface="Calibri"/>
                        </a:rPr>
                        <a:t>First</a:t>
                      </a:r>
                      <a:r>
                        <a:rPr sz="1600" spc="-70" dirty="0">
                          <a:latin typeface="Calibri"/>
                          <a:cs typeface="Calibri"/>
                        </a:rPr>
                        <a:t> </a:t>
                      </a:r>
                      <a:r>
                        <a:rPr sz="1600" spc="-10" dirty="0">
                          <a:latin typeface="Calibri"/>
                          <a:cs typeface="Calibri"/>
                        </a:rPr>
                        <a:t>Edition</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7950">
                        <a:lnSpc>
                          <a:spcPct val="100000"/>
                        </a:lnSpc>
                        <a:spcBef>
                          <a:spcPts val="1345"/>
                        </a:spcBef>
                      </a:pPr>
                      <a:r>
                        <a:rPr lang="en-US" sz="1600" dirty="0">
                          <a:latin typeface="Calibri"/>
                          <a:cs typeface="Calibri"/>
                        </a:rPr>
                        <a:t>Francis Abarca</a:t>
                      </a: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Job Lists and Job Posting are not working</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Updated the URL to match the server’s address.</a:t>
            </a:r>
          </a:p>
        </p:txBody>
      </p:sp>
      <p:pic>
        <p:nvPicPr>
          <p:cNvPr id="8" name="Picture 7" descr="A screenshot of a computer&#10;&#10;Description automatically generated">
            <a:extLst>
              <a:ext uri="{FF2B5EF4-FFF2-40B4-BE49-F238E27FC236}">
                <a16:creationId xmlns:a16="http://schemas.microsoft.com/office/drawing/2014/main" id="{7891862D-CF8E-747A-1DC5-29A3BB2793BB}"/>
              </a:ext>
            </a:extLst>
          </p:cNvPr>
          <p:cNvPicPr>
            <a:picLocks noChangeAspect="1"/>
          </p:cNvPicPr>
          <p:nvPr/>
        </p:nvPicPr>
        <p:blipFill>
          <a:blip r:embed="rId3"/>
          <a:stretch>
            <a:fillRect/>
          </a:stretch>
        </p:blipFill>
        <p:spPr>
          <a:xfrm>
            <a:off x="1371600" y="2455635"/>
            <a:ext cx="6116320" cy="2040890"/>
          </a:xfrm>
          <a:prstGeom prst="rect">
            <a:avLst/>
          </a:prstGeom>
        </p:spPr>
      </p:pic>
      <p:pic>
        <p:nvPicPr>
          <p:cNvPr id="9" name="Picture 8">
            <a:extLst>
              <a:ext uri="{FF2B5EF4-FFF2-40B4-BE49-F238E27FC236}">
                <a16:creationId xmlns:a16="http://schemas.microsoft.com/office/drawing/2014/main" id="{971A57A8-F48F-8541-CF86-9CB5BB087F22}"/>
              </a:ext>
            </a:extLst>
          </p:cNvPr>
          <p:cNvPicPr>
            <a:picLocks noChangeAspect="1"/>
          </p:cNvPicPr>
          <p:nvPr/>
        </p:nvPicPr>
        <p:blipFill>
          <a:blip r:embed="rId4"/>
          <a:stretch>
            <a:fillRect/>
          </a:stretch>
        </p:blipFill>
        <p:spPr>
          <a:xfrm>
            <a:off x="1220025" y="4547668"/>
            <a:ext cx="6419469" cy="21562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Job Lists and Job Posting are not working</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Issue fixed.</a:t>
            </a:r>
          </a:p>
        </p:txBody>
      </p:sp>
      <p:pic>
        <p:nvPicPr>
          <p:cNvPr id="10" name="Picture 9" descr="A screenshot of a computer&#10;&#10;Description automatically generated">
            <a:extLst>
              <a:ext uri="{FF2B5EF4-FFF2-40B4-BE49-F238E27FC236}">
                <a16:creationId xmlns:a16="http://schemas.microsoft.com/office/drawing/2014/main" id="{858E3405-0F62-78FC-4950-37E442EF7637}"/>
              </a:ext>
            </a:extLst>
          </p:cNvPr>
          <p:cNvPicPr>
            <a:picLocks noChangeAspect="1"/>
          </p:cNvPicPr>
          <p:nvPr/>
        </p:nvPicPr>
        <p:blipFill>
          <a:blip r:embed="rId3"/>
          <a:stretch>
            <a:fillRect/>
          </a:stretch>
        </p:blipFill>
        <p:spPr>
          <a:xfrm>
            <a:off x="766287" y="2438400"/>
            <a:ext cx="7535224" cy="3521966"/>
          </a:xfrm>
          <a:prstGeom prst="rect">
            <a:avLst/>
          </a:prstGeom>
        </p:spPr>
      </p:pic>
    </p:spTree>
    <p:extLst>
      <p:ext uri="{BB962C8B-B14F-4D97-AF65-F5344CB8AC3E}">
        <p14:creationId xmlns:p14="http://schemas.microsoft.com/office/powerpoint/2010/main" val="398149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1885131"/>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Admin link on the navbar still shows up when the user isn’t logged in as admin</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Added a </a:t>
            </a:r>
            <a:r>
              <a:rPr lang="en-US" sz="2400" spc="-20" dirty="0" err="1">
                <a:latin typeface="Calibri"/>
                <a:cs typeface="Calibri"/>
              </a:rPr>
              <a:t>session.getAttribute</a:t>
            </a:r>
            <a:r>
              <a:rPr lang="en-US" sz="2400" spc="-20" dirty="0">
                <a:latin typeface="Calibri"/>
                <a:cs typeface="Calibri"/>
              </a:rPr>
              <a:t> function to identify if the </a:t>
            </a:r>
            <a:r>
              <a:rPr lang="en-US" sz="2400" spc="-20" dirty="0" err="1">
                <a:latin typeface="Calibri"/>
                <a:cs typeface="Calibri"/>
              </a:rPr>
              <a:t>roleId</a:t>
            </a:r>
            <a:r>
              <a:rPr lang="en-US" sz="2400" spc="-20" dirty="0">
                <a:latin typeface="Calibri"/>
                <a:cs typeface="Calibri"/>
              </a:rPr>
              <a:t> = admin or not.</a:t>
            </a:r>
          </a:p>
        </p:txBody>
      </p:sp>
      <p:pic>
        <p:nvPicPr>
          <p:cNvPr id="11" name="Picture 10">
            <a:extLst>
              <a:ext uri="{FF2B5EF4-FFF2-40B4-BE49-F238E27FC236}">
                <a16:creationId xmlns:a16="http://schemas.microsoft.com/office/drawing/2014/main" id="{36216593-32EB-04FC-F9AD-7FEC7E762B4C}"/>
              </a:ext>
            </a:extLst>
          </p:cNvPr>
          <p:cNvPicPr>
            <a:picLocks noChangeAspect="1"/>
          </p:cNvPicPr>
          <p:nvPr/>
        </p:nvPicPr>
        <p:blipFill>
          <a:blip r:embed="rId3"/>
          <a:stretch>
            <a:fillRect/>
          </a:stretch>
        </p:blipFill>
        <p:spPr>
          <a:xfrm>
            <a:off x="186638" y="3757862"/>
            <a:ext cx="12239612" cy="1118938"/>
          </a:xfrm>
          <a:prstGeom prst="rect">
            <a:avLst/>
          </a:prstGeom>
        </p:spPr>
      </p:pic>
    </p:spTree>
    <p:extLst>
      <p:ext uri="{BB962C8B-B14F-4D97-AF65-F5344CB8AC3E}">
        <p14:creationId xmlns:p14="http://schemas.microsoft.com/office/powerpoint/2010/main" val="82384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3426579"/>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Admin link on the navbar still shows up when the user isn’t logged in as admin</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Issue fixed.</a:t>
            </a:r>
          </a:p>
          <a:p>
            <a:pPr marL="12700" lvl="1">
              <a:spcBef>
                <a:spcPts val="100"/>
              </a:spcBef>
              <a:tabLst>
                <a:tab pos="298450" algn="l"/>
              </a:tabLst>
            </a:pPr>
            <a:endParaRPr lang="en-US" sz="2400" spc="-20" dirty="0">
              <a:latin typeface="Calibri"/>
              <a:cs typeface="Calibri"/>
            </a:endParaRPr>
          </a:p>
          <a:p>
            <a:pPr marL="12700" lvl="1">
              <a:spcBef>
                <a:spcPts val="100"/>
              </a:spcBef>
              <a:tabLst>
                <a:tab pos="298450" algn="l"/>
              </a:tabLst>
            </a:pPr>
            <a:r>
              <a:rPr lang="en-US" sz="2400" spc="-20" dirty="0">
                <a:latin typeface="Calibri"/>
                <a:cs typeface="Calibri"/>
              </a:rPr>
              <a:t>	- Ordinary User</a:t>
            </a:r>
          </a:p>
          <a:p>
            <a:pPr marL="12700" lvl="1">
              <a:spcBef>
                <a:spcPts val="100"/>
              </a:spcBef>
              <a:tabLst>
                <a:tab pos="298450" algn="l"/>
              </a:tabLst>
            </a:pPr>
            <a:endParaRPr lang="en-US" sz="2400" spc="-20" dirty="0">
              <a:latin typeface="Calibri"/>
              <a:cs typeface="Calibri"/>
            </a:endParaRPr>
          </a:p>
          <a:p>
            <a:pPr marL="12700" lvl="1">
              <a:spcBef>
                <a:spcPts val="100"/>
              </a:spcBef>
              <a:tabLst>
                <a:tab pos="298450" algn="l"/>
              </a:tabLst>
            </a:pPr>
            <a:endParaRPr lang="en-US" sz="2400" spc="-20" dirty="0">
              <a:latin typeface="Calibri"/>
              <a:cs typeface="Calibri"/>
            </a:endParaRPr>
          </a:p>
          <a:p>
            <a:pPr marL="12700" lvl="1">
              <a:spcBef>
                <a:spcPts val="100"/>
              </a:spcBef>
              <a:tabLst>
                <a:tab pos="298450" algn="l"/>
              </a:tabLst>
            </a:pPr>
            <a:r>
              <a:rPr lang="en-US" sz="2400" spc="-20" dirty="0">
                <a:latin typeface="Calibri"/>
                <a:cs typeface="Calibri"/>
              </a:rPr>
              <a:t>	- Admin User</a:t>
            </a:r>
          </a:p>
        </p:txBody>
      </p:sp>
      <p:pic>
        <p:nvPicPr>
          <p:cNvPr id="9" name="Picture 8">
            <a:extLst>
              <a:ext uri="{FF2B5EF4-FFF2-40B4-BE49-F238E27FC236}">
                <a16:creationId xmlns:a16="http://schemas.microsoft.com/office/drawing/2014/main" id="{744A9A2B-D1F6-1953-1B62-3D9735FEABF7}"/>
              </a:ext>
            </a:extLst>
          </p:cNvPr>
          <p:cNvPicPr>
            <a:picLocks noChangeAspect="1"/>
          </p:cNvPicPr>
          <p:nvPr/>
        </p:nvPicPr>
        <p:blipFill>
          <a:blip r:embed="rId3"/>
          <a:stretch>
            <a:fillRect/>
          </a:stretch>
        </p:blipFill>
        <p:spPr>
          <a:xfrm>
            <a:off x="443384" y="3581400"/>
            <a:ext cx="8257232" cy="425151"/>
          </a:xfrm>
          <a:prstGeom prst="rect">
            <a:avLst/>
          </a:prstGeom>
        </p:spPr>
      </p:pic>
      <p:pic>
        <p:nvPicPr>
          <p:cNvPr id="12" name="Picture 11">
            <a:extLst>
              <a:ext uri="{FF2B5EF4-FFF2-40B4-BE49-F238E27FC236}">
                <a16:creationId xmlns:a16="http://schemas.microsoft.com/office/drawing/2014/main" id="{1224EF4D-1F52-9EFC-BE60-8B65414C4222}"/>
              </a:ext>
            </a:extLst>
          </p:cNvPr>
          <p:cNvPicPr>
            <a:picLocks noChangeAspect="1"/>
          </p:cNvPicPr>
          <p:nvPr/>
        </p:nvPicPr>
        <p:blipFill>
          <a:blip r:embed="rId4"/>
          <a:stretch>
            <a:fillRect/>
          </a:stretch>
        </p:blipFill>
        <p:spPr>
          <a:xfrm>
            <a:off x="445040" y="4668579"/>
            <a:ext cx="8255576" cy="392488"/>
          </a:xfrm>
          <a:prstGeom prst="rect">
            <a:avLst/>
          </a:prstGeom>
        </p:spPr>
      </p:pic>
    </p:spTree>
    <p:extLst>
      <p:ext uri="{BB962C8B-B14F-4D97-AF65-F5344CB8AC3E}">
        <p14:creationId xmlns:p14="http://schemas.microsoft.com/office/powerpoint/2010/main" val="281610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561692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	Implement an incident management system or ticketing tool to log, track, and manage incidents and problems.</a:t>
            </a:r>
          </a:p>
          <a:p>
            <a:pPr marL="12700">
              <a:lnSpc>
                <a:spcPct val="100000"/>
              </a:lnSpc>
              <a:spcBef>
                <a:spcPts val="100"/>
              </a:spcBef>
              <a:tabLst>
                <a:tab pos="298450" algn="l"/>
              </a:tabLst>
            </a:pPr>
            <a:r>
              <a:rPr lang="en-US" sz="2400" spc="-20" dirty="0">
                <a:latin typeface="Calibri"/>
                <a:cs typeface="Calibri"/>
              </a:rPr>
              <a:t>-	Set up a monitoring system that continuously monitors the IT environment for anomalies, errors, and performance issues, generating alerts when predefined thresholds are exceeded.</a:t>
            </a:r>
          </a:p>
          <a:p>
            <a:pPr marL="355600" indent="-342900">
              <a:lnSpc>
                <a:spcPct val="100000"/>
              </a:lnSpc>
              <a:spcBef>
                <a:spcPts val="100"/>
              </a:spcBef>
              <a:buFontTx/>
              <a:buChar char="-"/>
              <a:tabLst>
                <a:tab pos="298450" algn="l"/>
              </a:tabLst>
            </a:pPr>
            <a:r>
              <a:rPr lang="en-US" sz="2400" spc="-20" dirty="0">
                <a:latin typeface="Calibri"/>
                <a:cs typeface="Calibri"/>
              </a:rPr>
              <a:t>Develop or utilize a knowledge management system to store documentation, RCA findings, solutions, and best practices.</a:t>
            </a:r>
          </a:p>
          <a:p>
            <a:pPr marL="355600" indent="-342900">
              <a:lnSpc>
                <a:spcPct val="100000"/>
              </a:lnSpc>
              <a:spcBef>
                <a:spcPts val="100"/>
              </a:spcBef>
              <a:buFontTx/>
              <a:buChar char="-"/>
              <a:tabLst>
                <a:tab pos="298450" algn="l"/>
              </a:tabLst>
            </a:pPr>
            <a:r>
              <a:rPr lang="en-US" sz="2400" spc="-20" dirty="0">
                <a:latin typeface="Calibri"/>
                <a:cs typeface="Calibri"/>
              </a:rPr>
              <a:t>Integrate with a change management system to ensure that changes resulting from problem resolutions are properly planned, tested, and implemented without causing new issues.</a:t>
            </a:r>
          </a:p>
          <a:p>
            <a:pPr marL="355600" indent="-342900">
              <a:lnSpc>
                <a:spcPct val="100000"/>
              </a:lnSpc>
              <a:spcBef>
                <a:spcPts val="100"/>
              </a:spcBef>
              <a:buFontTx/>
              <a:buChar char="-"/>
              <a:tabLst>
                <a:tab pos="298450" algn="l"/>
              </a:tabLst>
            </a:pPr>
            <a:r>
              <a:rPr lang="en-US" sz="2400" spc="-20" dirty="0">
                <a:latin typeface="Calibri"/>
                <a:cs typeface="Calibri"/>
              </a:rPr>
              <a:t>Implement a reporting and analytics system to generate insights from incident and problem data. This helps identify recurring problems, evaluate trends, and make informed decisions for process improvements.</a:t>
            </a:r>
          </a:p>
          <a:p>
            <a:pPr marL="355600" indent="-342900">
              <a:lnSpc>
                <a:spcPct val="100000"/>
              </a:lnSpc>
              <a:spcBef>
                <a:spcPts val="100"/>
              </a:spcBef>
              <a:buFontTx/>
              <a:buChar char="-"/>
              <a:tabLst>
                <a:tab pos="298450" algn="l"/>
              </a:tabLst>
            </a:pPr>
            <a:endParaRPr lang="en-US" sz="2400" spc="-2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Status Monitoring (Uptime Kuma)</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endParaRPr lang="en-US" sz="2400" spc="-20" dirty="0">
              <a:latin typeface="Calibri"/>
              <a:cs typeface="Calibri"/>
            </a:endParaRPr>
          </a:p>
        </p:txBody>
      </p:sp>
      <p:pic>
        <p:nvPicPr>
          <p:cNvPr id="11" name="Picture 10">
            <a:extLst>
              <a:ext uri="{FF2B5EF4-FFF2-40B4-BE49-F238E27FC236}">
                <a16:creationId xmlns:a16="http://schemas.microsoft.com/office/drawing/2014/main" id="{4D887CF7-77C0-3CF2-8F3D-8446452677B0}"/>
              </a:ext>
            </a:extLst>
          </p:cNvPr>
          <p:cNvPicPr>
            <a:picLocks noChangeAspect="1"/>
          </p:cNvPicPr>
          <p:nvPr/>
        </p:nvPicPr>
        <p:blipFill>
          <a:blip r:embed="rId3"/>
          <a:stretch>
            <a:fillRect/>
          </a:stretch>
        </p:blipFill>
        <p:spPr>
          <a:xfrm>
            <a:off x="1620778" y="1641952"/>
            <a:ext cx="5826242" cy="5115724"/>
          </a:xfrm>
          <a:prstGeom prst="rect">
            <a:avLst/>
          </a:prstGeom>
        </p:spPr>
      </p:pic>
    </p:spTree>
    <p:extLst>
      <p:ext uri="{BB962C8B-B14F-4D97-AF65-F5344CB8AC3E}">
        <p14:creationId xmlns:p14="http://schemas.microsoft.com/office/powerpoint/2010/main" val="186557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Remote Management (</a:t>
            </a:r>
            <a:r>
              <a:rPr lang="en-US" sz="2400" spc="-20" dirty="0" err="1">
                <a:latin typeface="Calibri"/>
                <a:cs typeface="Calibri"/>
              </a:rPr>
              <a:t>DWService</a:t>
            </a:r>
            <a:r>
              <a:rPr lang="en-US" sz="2400" spc="-20" dirty="0">
                <a:latin typeface="Calibri"/>
                <a:cs typeface="Calibri"/>
              </a:rPr>
              <a:t>)</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endParaRPr lang="en-US" sz="2400" spc="-20" dirty="0">
              <a:latin typeface="Calibri"/>
              <a:cs typeface="Calibri"/>
            </a:endParaRPr>
          </a:p>
        </p:txBody>
      </p:sp>
      <p:pic>
        <p:nvPicPr>
          <p:cNvPr id="9" name="Picture 8">
            <a:extLst>
              <a:ext uri="{FF2B5EF4-FFF2-40B4-BE49-F238E27FC236}">
                <a16:creationId xmlns:a16="http://schemas.microsoft.com/office/drawing/2014/main" id="{C02E0C0F-69F3-4B7F-9B18-A7C35C398331}"/>
              </a:ext>
            </a:extLst>
          </p:cNvPr>
          <p:cNvPicPr>
            <a:picLocks noChangeAspect="1"/>
          </p:cNvPicPr>
          <p:nvPr/>
        </p:nvPicPr>
        <p:blipFill>
          <a:blip r:embed="rId3"/>
          <a:stretch>
            <a:fillRect/>
          </a:stretch>
        </p:blipFill>
        <p:spPr>
          <a:xfrm>
            <a:off x="1028699" y="1702318"/>
            <a:ext cx="7010400" cy="4792390"/>
          </a:xfrm>
          <a:prstGeom prst="rect">
            <a:avLst/>
          </a:prstGeom>
        </p:spPr>
      </p:pic>
    </p:spTree>
    <p:extLst>
      <p:ext uri="{BB962C8B-B14F-4D97-AF65-F5344CB8AC3E}">
        <p14:creationId xmlns:p14="http://schemas.microsoft.com/office/powerpoint/2010/main" val="4247481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Remote Access (</a:t>
            </a:r>
            <a:r>
              <a:rPr lang="en-US" sz="2400" spc="-20" dirty="0" err="1">
                <a:latin typeface="Calibri"/>
                <a:cs typeface="Calibri"/>
              </a:rPr>
              <a:t>RustDesk</a:t>
            </a:r>
            <a:r>
              <a:rPr lang="en-US" sz="2400" spc="-20" dirty="0">
                <a:latin typeface="Calibri"/>
                <a:cs typeface="Calibri"/>
              </a:rPr>
              <a:t> &amp; </a:t>
            </a:r>
            <a:r>
              <a:rPr lang="en-US" sz="2400" spc="-20" dirty="0" err="1">
                <a:latin typeface="Calibri"/>
                <a:cs typeface="Calibri"/>
              </a:rPr>
              <a:t>Tailscale</a:t>
            </a:r>
            <a:r>
              <a:rPr lang="en-US" sz="2400" spc="-20" dirty="0">
                <a:latin typeface="Calibri"/>
                <a:cs typeface="Calibri"/>
              </a:rPr>
              <a:t> VPN)</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endParaRPr lang="en-US" sz="2400" spc="-20" dirty="0">
              <a:latin typeface="Calibri"/>
              <a:cs typeface="Calibri"/>
            </a:endParaRPr>
          </a:p>
        </p:txBody>
      </p:sp>
      <p:pic>
        <p:nvPicPr>
          <p:cNvPr id="9" name="Picture 8">
            <a:extLst>
              <a:ext uri="{FF2B5EF4-FFF2-40B4-BE49-F238E27FC236}">
                <a16:creationId xmlns:a16="http://schemas.microsoft.com/office/drawing/2014/main" id="{63983FE0-09C5-978D-271E-127A228ADE01}"/>
              </a:ext>
            </a:extLst>
          </p:cNvPr>
          <p:cNvPicPr>
            <a:picLocks noChangeAspect="1"/>
          </p:cNvPicPr>
          <p:nvPr/>
        </p:nvPicPr>
        <p:blipFill>
          <a:blip r:embed="rId3"/>
          <a:stretch>
            <a:fillRect/>
          </a:stretch>
        </p:blipFill>
        <p:spPr>
          <a:xfrm>
            <a:off x="251291" y="2361476"/>
            <a:ext cx="5447550" cy="3512319"/>
          </a:xfrm>
          <a:prstGeom prst="rect">
            <a:avLst/>
          </a:prstGeom>
        </p:spPr>
      </p:pic>
      <p:pic>
        <p:nvPicPr>
          <p:cNvPr id="12" name="Picture 11">
            <a:extLst>
              <a:ext uri="{FF2B5EF4-FFF2-40B4-BE49-F238E27FC236}">
                <a16:creationId xmlns:a16="http://schemas.microsoft.com/office/drawing/2014/main" id="{E930F1B4-DE60-53E0-508D-D39761DFD56D}"/>
              </a:ext>
            </a:extLst>
          </p:cNvPr>
          <p:cNvPicPr>
            <a:picLocks noChangeAspect="1"/>
          </p:cNvPicPr>
          <p:nvPr/>
        </p:nvPicPr>
        <p:blipFill>
          <a:blip r:embed="rId4"/>
          <a:stretch>
            <a:fillRect/>
          </a:stretch>
        </p:blipFill>
        <p:spPr>
          <a:xfrm>
            <a:off x="5769796" y="2851777"/>
            <a:ext cx="3019846" cy="2791215"/>
          </a:xfrm>
          <a:prstGeom prst="rect">
            <a:avLst/>
          </a:prstGeom>
        </p:spPr>
      </p:pic>
    </p:spTree>
    <p:extLst>
      <p:ext uri="{BB962C8B-B14F-4D97-AF65-F5344CB8AC3E}">
        <p14:creationId xmlns:p14="http://schemas.microsoft.com/office/powerpoint/2010/main" val="327456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8.</a:t>
            </a:r>
            <a:r>
              <a:rPr spc="-75" dirty="0"/>
              <a:t> </a:t>
            </a:r>
            <a:r>
              <a:rPr dirty="0"/>
              <a:t>Project</a:t>
            </a:r>
            <a:r>
              <a:rPr spc="-65" dirty="0"/>
              <a:t> </a:t>
            </a:r>
            <a:r>
              <a:rPr dirty="0"/>
              <a:t>Milestones</a:t>
            </a:r>
            <a:r>
              <a:rPr spc="-65" dirty="0"/>
              <a:t> </a:t>
            </a:r>
            <a:r>
              <a:rPr dirty="0"/>
              <a:t>&amp;</a:t>
            </a:r>
            <a:r>
              <a:rPr spc="-114" dirty="0"/>
              <a:t> </a:t>
            </a:r>
            <a:r>
              <a:rPr spc="-10" dirty="0"/>
              <a:t>Tasks</a:t>
            </a:r>
          </a:p>
        </p:txBody>
      </p:sp>
      <p:graphicFrame>
        <p:nvGraphicFramePr>
          <p:cNvPr id="3" name="object 3"/>
          <p:cNvGraphicFramePr>
            <a:graphicFrameLocks noGrp="1"/>
          </p:cNvGraphicFramePr>
          <p:nvPr/>
        </p:nvGraphicFramePr>
        <p:xfrm>
          <a:off x="147637" y="1190625"/>
          <a:ext cx="8785224" cy="3689984"/>
        </p:xfrm>
        <a:graphic>
          <a:graphicData uri="http://schemas.openxmlformats.org/drawingml/2006/table">
            <a:tbl>
              <a:tblPr firstRow="1" bandRow="1">
                <a:tableStyleId>{2D5ABB26-0587-4C30-8999-92F81FD0307C}</a:tableStyleId>
              </a:tblPr>
              <a:tblGrid>
                <a:gridCol w="1080135">
                  <a:extLst>
                    <a:ext uri="{9D8B030D-6E8A-4147-A177-3AD203B41FA5}">
                      <a16:colId xmlns:a16="http://schemas.microsoft.com/office/drawing/2014/main" val="20000"/>
                    </a:ext>
                  </a:extLst>
                </a:gridCol>
                <a:gridCol w="6064249">
                  <a:extLst>
                    <a:ext uri="{9D8B030D-6E8A-4147-A177-3AD203B41FA5}">
                      <a16:colId xmlns:a16="http://schemas.microsoft.com/office/drawing/2014/main" val="20001"/>
                    </a:ext>
                  </a:extLst>
                </a:gridCol>
                <a:gridCol w="1640840">
                  <a:extLst>
                    <a:ext uri="{9D8B030D-6E8A-4147-A177-3AD203B41FA5}">
                      <a16:colId xmlns:a16="http://schemas.microsoft.com/office/drawing/2014/main" val="20002"/>
                    </a:ext>
                  </a:extLst>
                </a:gridCol>
              </a:tblGrid>
              <a:tr h="852169">
                <a:tc>
                  <a:txBody>
                    <a:bodyPr/>
                    <a:lstStyle/>
                    <a:p>
                      <a:pPr marL="205740" marR="197485" indent="-3175">
                        <a:lnSpc>
                          <a:spcPct val="100000"/>
                        </a:lnSpc>
                        <a:spcBef>
                          <a:spcPts val="1115"/>
                        </a:spcBef>
                      </a:pPr>
                      <a:r>
                        <a:rPr sz="1800" b="1" spc="-10" dirty="0">
                          <a:solidFill>
                            <a:srgbClr val="FFFFFF"/>
                          </a:solidFill>
                          <a:latin typeface="Calibri"/>
                          <a:cs typeface="Calibri"/>
                        </a:rPr>
                        <a:t>Project </a:t>
                      </a:r>
                      <a:r>
                        <a:rPr sz="1800" b="1" spc="-20" dirty="0">
                          <a:solidFill>
                            <a:srgbClr val="FFFFFF"/>
                          </a:solidFill>
                          <a:latin typeface="Calibri"/>
                          <a:cs typeface="Calibri"/>
                        </a:rPr>
                        <a:t>Task</a:t>
                      </a:r>
                      <a:r>
                        <a:rPr sz="1800" b="1" spc="-75"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10"/>
                        </a:spcBef>
                      </a:pPr>
                      <a:endParaRPr sz="1900">
                        <a:latin typeface="Times New Roman"/>
                        <a:cs typeface="Times New Roman"/>
                      </a:endParaRPr>
                    </a:p>
                    <a:p>
                      <a:pPr marL="1270" algn="ctr">
                        <a:lnSpc>
                          <a:spcPct val="100000"/>
                        </a:lnSpc>
                      </a:pPr>
                      <a:r>
                        <a:rPr sz="1800" b="1" dirty="0">
                          <a:solidFill>
                            <a:srgbClr val="FFFFFF"/>
                          </a:solidFill>
                          <a:latin typeface="Calibri"/>
                          <a:cs typeface="Calibri"/>
                        </a:rPr>
                        <a:t>Project</a:t>
                      </a:r>
                      <a:r>
                        <a:rPr sz="1800" b="1" spc="-75" dirty="0">
                          <a:solidFill>
                            <a:srgbClr val="FFFFFF"/>
                          </a:solidFill>
                          <a:latin typeface="Calibri"/>
                          <a:cs typeface="Calibri"/>
                        </a:rPr>
                        <a:t> </a:t>
                      </a:r>
                      <a:r>
                        <a:rPr sz="1800" b="1" spc="-20" dirty="0">
                          <a:solidFill>
                            <a:srgbClr val="FFFFFF"/>
                          </a:solidFill>
                          <a:latin typeface="Calibri"/>
                          <a:cs typeface="Calibri"/>
                        </a:rPr>
                        <a:t>Task</a:t>
                      </a:r>
                      <a:r>
                        <a:rPr sz="1800" b="1" spc="-65" dirty="0">
                          <a:solidFill>
                            <a:srgbClr val="FFFFFF"/>
                          </a:solidFill>
                          <a:latin typeface="Calibri"/>
                          <a:cs typeface="Calibri"/>
                        </a:rPr>
                        <a:t> </a:t>
                      </a:r>
                      <a:r>
                        <a:rPr sz="1800" b="1" spc="-10" dirty="0">
                          <a:solidFill>
                            <a:srgbClr val="FFFFFF"/>
                          </a:solidFill>
                          <a:latin typeface="Calibri"/>
                          <a:cs typeface="Calibri"/>
                        </a:rPr>
                        <a:t>Description</a:t>
                      </a:r>
                      <a:endParaRPr sz="1800">
                        <a:latin typeface="Calibri"/>
                        <a:cs typeface="Calibri"/>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217804" marR="208279" indent="266700">
                        <a:lnSpc>
                          <a:spcPct val="100000"/>
                        </a:lnSpc>
                        <a:spcBef>
                          <a:spcPts val="1115"/>
                        </a:spcBef>
                      </a:pPr>
                      <a:r>
                        <a:rPr sz="1800" b="1" spc="-10" dirty="0">
                          <a:solidFill>
                            <a:srgbClr val="FFFFFF"/>
                          </a:solidFill>
                          <a:latin typeface="Calibri"/>
                          <a:cs typeface="Calibri"/>
                        </a:rPr>
                        <a:t>Project </a:t>
                      </a:r>
                      <a:r>
                        <a:rPr sz="1800" b="1" dirty="0">
                          <a:solidFill>
                            <a:srgbClr val="FFFFFF"/>
                          </a:solidFill>
                          <a:latin typeface="Calibri"/>
                          <a:cs typeface="Calibri"/>
                        </a:rPr>
                        <a:t>Milestone</a:t>
                      </a:r>
                      <a:r>
                        <a:rPr sz="1800" b="1" spc="-10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554355">
                <a:tc>
                  <a:txBody>
                    <a:bodyPr/>
                    <a:lstStyle/>
                    <a:p>
                      <a:pPr marR="448309"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727075"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554990">
                <a:tc>
                  <a:txBody>
                    <a:bodyPr/>
                    <a:lstStyle/>
                    <a:p>
                      <a:pPr marR="448309" algn="r">
                        <a:lnSpc>
                          <a:spcPct val="100000"/>
                        </a:lnSpc>
                        <a:spcBef>
                          <a:spcPts val="1030"/>
                        </a:spcBef>
                      </a:pPr>
                      <a:r>
                        <a:rPr sz="1800" dirty="0">
                          <a:latin typeface="Calibri"/>
                          <a:cs typeface="Calibri"/>
                        </a:rPr>
                        <a:t>2</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27075" algn="r">
                        <a:lnSpc>
                          <a:spcPct val="100000"/>
                        </a:lnSpc>
                        <a:spcBef>
                          <a:spcPts val="1030"/>
                        </a:spcBef>
                      </a:pPr>
                      <a:r>
                        <a:rPr sz="1800" dirty="0">
                          <a:latin typeface="Calibri"/>
                          <a:cs typeface="Calibri"/>
                        </a:rPr>
                        <a:t>1</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54355">
                <a:tc>
                  <a:txBody>
                    <a:bodyPr/>
                    <a:lstStyle/>
                    <a:p>
                      <a:pPr marR="448309" algn="r">
                        <a:lnSpc>
                          <a:spcPct val="100000"/>
                        </a:lnSpc>
                        <a:spcBef>
                          <a:spcPts val="1025"/>
                        </a:spcBef>
                      </a:pPr>
                      <a:r>
                        <a:rPr sz="1800" dirty="0">
                          <a:latin typeface="Calibri"/>
                          <a:cs typeface="Calibri"/>
                        </a:rPr>
                        <a:t>3</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727075"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554355">
                <a:tc>
                  <a:txBody>
                    <a:bodyPr/>
                    <a:lstStyle/>
                    <a:p>
                      <a:pPr marR="448309" algn="r">
                        <a:lnSpc>
                          <a:spcPct val="100000"/>
                        </a:lnSpc>
                        <a:spcBef>
                          <a:spcPts val="1025"/>
                        </a:spcBef>
                      </a:pPr>
                      <a:r>
                        <a:rPr sz="1800" dirty="0">
                          <a:latin typeface="Calibri"/>
                          <a:cs typeface="Calibri"/>
                        </a:rPr>
                        <a:t>5</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27075" algn="r">
                        <a:lnSpc>
                          <a:spcPct val="100000"/>
                        </a:lnSpc>
                        <a:spcBef>
                          <a:spcPts val="1025"/>
                        </a:spcBef>
                      </a:pPr>
                      <a:r>
                        <a:rPr sz="1800" dirty="0">
                          <a:latin typeface="Calibri"/>
                          <a:cs typeface="Calibri"/>
                        </a:rPr>
                        <a:t>2</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619760">
                <a:tc>
                  <a:txBody>
                    <a:bodyPr/>
                    <a:lstStyle/>
                    <a:p>
                      <a:pPr marR="448309" algn="r">
                        <a:lnSpc>
                          <a:spcPct val="100000"/>
                        </a:lnSpc>
                        <a:spcBef>
                          <a:spcPts val="1290"/>
                        </a:spcBef>
                      </a:pPr>
                      <a:r>
                        <a:rPr sz="1800" dirty="0">
                          <a:latin typeface="Calibri"/>
                          <a:cs typeface="Calibri"/>
                        </a:rPr>
                        <a:t>6</a:t>
                      </a:r>
                      <a:endParaRPr sz="1800">
                        <a:latin typeface="Calibri"/>
                        <a:cs typeface="Calibri"/>
                      </a:endParaRPr>
                    </a:p>
                  </a:txBody>
                  <a:tcPr marL="0" marR="0" marT="163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727075" algn="r">
                        <a:lnSpc>
                          <a:spcPct val="100000"/>
                        </a:lnSpc>
                        <a:spcBef>
                          <a:spcPts val="1290"/>
                        </a:spcBef>
                      </a:pPr>
                      <a:r>
                        <a:rPr sz="1800" dirty="0">
                          <a:latin typeface="Calibri"/>
                          <a:cs typeface="Calibri"/>
                        </a:rPr>
                        <a:t>3</a:t>
                      </a:r>
                      <a:endParaRPr sz="1800">
                        <a:latin typeface="Calibri"/>
                        <a:cs typeface="Calibri"/>
                      </a:endParaRPr>
                    </a:p>
                  </a:txBody>
                  <a:tcPr marL="0" marR="0" marT="163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9.</a:t>
            </a:r>
            <a:r>
              <a:rPr spc="-120" dirty="0"/>
              <a:t> </a:t>
            </a:r>
            <a:r>
              <a:rPr dirty="0"/>
              <a:t>Milestone</a:t>
            </a:r>
            <a:r>
              <a:rPr spc="-65" dirty="0"/>
              <a:t> </a:t>
            </a:r>
            <a:r>
              <a:rPr dirty="0"/>
              <a:t>Feedback</a:t>
            </a:r>
            <a:r>
              <a:rPr spc="-70" dirty="0"/>
              <a:t> </a:t>
            </a:r>
            <a:r>
              <a:rPr dirty="0"/>
              <a:t>&amp;</a:t>
            </a:r>
            <a:r>
              <a:rPr spc="-195" dirty="0"/>
              <a:t> </a:t>
            </a:r>
            <a:r>
              <a:rPr dirty="0"/>
              <a:t>Action</a:t>
            </a:r>
            <a:r>
              <a:rPr spc="-85" dirty="0"/>
              <a:t> </a:t>
            </a:r>
            <a:r>
              <a:rPr spc="-10" dirty="0"/>
              <a:t>taken</a:t>
            </a:r>
          </a:p>
        </p:txBody>
      </p:sp>
      <p:graphicFrame>
        <p:nvGraphicFramePr>
          <p:cNvPr id="3" name="object 3"/>
          <p:cNvGraphicFramePr>
            <a:graphicFrameLocks noGrp="1"/>
          </p:cNvGraphicFramePr>
          <p:nvPr/>
        </p:nvGraphicFramePr>
        <p:xfrm>
          <a:off x="173037" y="1190625"/>
          <a:ext cx="8784590" cy="5397500"/>
        </p:xfrm>
        <a:graphic>
          <a:graphicData uri="http://schemas.openxmlformats.org/drawingml/2006/table">
            <a:tbl>
              <a:tblPr firstRow="1" bandRow="1">
                <a:tableStyleId>{2D5ABB26-0587-4C30-8999-92F81FD0307C}</a:tableStyleId>
              </a:tblPr>
              <a:tblGrid>
                <a:gridCol w="1296035">
                  <a:extLst>
                    <a:ext uri="{9D8B030D-6E8A-4147-A177-3AD203B41FA5}">
                      <a16:colId xmlns:a16="http://schemas.microsoft.com/office/drawing/2014/main" val="20000"/>
                    </a:ext>
                  </a:extLst>
                </a:gridCol>
                <a:gridCol w="4176395">
                  <a:extLst>
                    <a:ext uri="{9D8B030D-6E8A-4147-A177-3AD203B41FA5}">
                      <a16:colId xmlns:a16="http://schemas.microsoft.com/office/drawing/2014/main" val="20001"/>
                    </a:ext>
                  </a:extLst>
                </a:gridCol>
                <a:gridCol w="3312160">
                  <a:extLst>
                    <a:ext uri="{9D8B030D-6E8A-4147-A177-3AD203B41FA5}">
                      <a16:colId xmlns:a16="http://schemas.microsoft.com/office/drawing/2014/main" val="20002"/>
                    </a:ext>
                  </a:extLst>
                </a:gridCol>
              </a:tblGrid>
              <a:tr h="875665">
                <a:tc>
                  <a:txBody>
                    <a:bodyPr/>
                    <a:lstStyle/>
                    <a:p>
                      <a:pPr marL="44450" marR="38100" indent="266700">
                        <a:lnSpc>
                          <a:spcPct val="100000"/>
                        </a:lnSpc>
                        <a:spcBef>
                          <a:spcPts val="1205"/>
                        </a:spcBef>
                      </a:pPr>
                      <a:r>
                        <a:rPr sz="1800" b="1" spc="-10" dirty="0">
                          <a:solidFill>
                            <a:srgbClr val="FFFFFF"/>
                          </a:solidFill>
                          <a:latin typeface="Calibri"/>
                          <a:cs typeface="Calibri"/>
                        </a:rPr>
                        <a:t>Project Milestone</a:t>
                      </a:r>
                      <a:r>
                        <a:rPr sz="1800" b="1" spc="-3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82370" marR="97790" indent="-1076325">
                        <a:lnSpc>
                          <a:spcPct val="100000"/>
                        </a:lnSpc>
                        <a:spcBef>
                          <a:spcPts val="1205"/>
                        </a:spcBef>
                      </a:pPr>
                      <a:r>
                        <a:rPr sz="1800" b="1" spc="-10" dirty="0">
                          <a:solidFill>
                            <a:srgbClr val="FFFFFF"/>
                          </a:solidFill>
                          <a:latin typeface="Calibri"/>
                          <a:cs typeface="Calibri"/>
                        </a:rPr>
                        <a:t>Milestone</a:t>
                      </a:r>
                      <a:r>
                        <a:rPr sz="1800" b="1" spc="-65" dirty="0">
                          <a:solidFill>
                            <a:srgbClr val="FFFFFF"/>
                          </a:solidFill>
                          <a:latin typeface="Calibri"/>
                          <a:cs typeface="Calibri"/>
                        </a:rPr>
                        <a:t> </a:t>
                      </a:r>
                      <a:r>
                        <a:rPr sz="1800" b="1" dirty="0">
                          <a:solidFill>
                            <a:srgbClr val="FFFFFF"/>
                          </a:solidFill>
                          <a:latin typeface="Calibri"/>
                          <a:cs typeface="Calibri"/>
                        </a:rPr>
                        <a:t>Feedback</a:t>
                      </a:r>
                      <a:r>
                        <a:rPr sz="1800" b="1" spc="-55" dirty="0">
                          <a:solidFill>
                            <a:srgbClr val="FFFFFF"/>
                          </a:solidFill>
                          <a:latin typeface="Calibri"/>
                          <a:cs typeface="Calibri"/>
                        </a:rPr>
                        <a:t> </a:t>
                      </a:r>
                      <a:r>
                        <a:rPr sz="1800" b="1" spc="-10" dirty="0">
                          <a:solidFill>
                            <a:srgbClr val="FFFFFF"/>
                          </a:solidFill>
                          <a:latin typeface="Calibri"/>
                          <a:cs typeface="Calibri"/>
                        </a:rPr>
                        <a:t>received</a:t>
                      </a:r>
                      <a:r>
                        <a:rPr sz="1800" b="1" spc="-65" dirty="0">
                          <a:solidFill>
                            <a:srgbClr val="FFFFFF"/>
                          </a:solidFill>
                          <a:latin typeface="Calibri"/>
                          <a:cs typeface="Calibri"/>
                        </a:rPr>
                        <a:t> </a:t>
                      </a:r>
                      <a:r>
                        <a:rPr sz="1800" b="1" dirty="0">
                          <a:solidFill>
                            <a:srgbClr val="FFFFFF"/>
                          </a:solidFill>
                          <a:latin typeface="Calibri"/>
                          <a:cs typeface="Calibri"/>
                        </a:rPr>
                        <a:t>from</a:t>
                      </a:r>
                      <a:r>
                        <a:rPr sz="1800" b="1" spc="10" dirty="0">
                          <a:solidFill>
                            <a:srgbClr val="FFFFFF"/>
                          </a:solidFill>
                          <a:latin typeface="Calibri"/>
                          <a:cs typeface="Calibri"/>
                        </a:rPr>
                        <a:t> </a:t>
                      </a:r>
                      <a:r>
                        <a:rPr sz="1800" b="1" spc="-10" dirty="0">
                          <a:solidFill>
                            <a:srgbClr val="FFFFFF"/>
                          </a:solidFill>
                          <a:latin typeface="Calibri"/>
                          <a:cs typeface="Calibri"/>
                        </a:rPr>
                        <a:t>Tutor</a:t>
                      </a:r>
                      <a:r>
                        <a:rPr sz="1800" b="1" spc="-35" dirty="0">
                          <a:solidFill>
                            <a:srgbClr val="FFFFFF"/>
                          </a:solidFill>
                          <a:latin typeface="Calibri"/>
                          <a:cs typeface="Calibri"/>
                        </a:rPr>
                        <a:t> </a:t>
                      </a:r>
                      <a:r>
                        <a:rPr sz="1800" b="1" spc="-50" dirty="0">
                          <a:solidFill>
                            <a:srgbClr val="FFFFFF"/>
                          </a:solidFill>
                          <a:latin typeface="Calibri"/>
                          <a:cs typeface="Calibri"/>
                        </a:rPr>
                        <a:t>/ </a:t>
                      </a:r>
                      <a:r>
                        <a:rPr sz="1800" b="1" dirty="0">
                          <a:solidFill>
                            <a:srgbClr val="FFFFFF"/>
                          </a:solidFill>
                          <a:latin typeface="Calibri"/>
                          <a:cs typeface="Calibri"/>
                        </a:rPr>
                        <a:t>Learning</a:t>
                      </a:r>
                      <a:r>
                        <a:rPr sz="1800" b="1" spc="-30" dirty="0">
                          <a:solidFill>
                            <a:srgbClr val="FFFFFF"/>
                          </a:solidFill>
                          <a:latin typeface="Calibri"/>
                          <a:cs typeface="Calibri"/>
                        </a:rPr>
                        <a:t> </a:t>
                      </a:r>
                      <a:r>
                        <a:rPr sz="1800" b="1" spc="-10" dirty="0">
                          <a:solidFill>
                            <a:srgbClr val="FFFFFF"/>
                          </a:solidFill>
                          <a:latin typeface="Calibri"/>
                          <a:cs typeface="Calibri"/>
                        </a:rPr>
                        <a:t>Facilitator</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93165" marR="1040765" indent="-144780">
                        <a:lnSpc>
                          <a:spcPct val="100000"/>
                        </a:lnSpc>
                        <a:spcBef>
                          <a:spcPts val="1205"/>
                        </a:spcBef>
                      </a:pPr>
                      <a:r>
                        <a:rPr sz="1800" b="1" dirty="0">
                          <a:solidFill>
                            <a:srgbClr val="FFFFFF"/>
                          </a:solidFill>
                          <a:latin typeface="Calibri"/>
                          <a:cs typeface="Calibri"/>
                        </a:rPr>
                        <a:t>Action</a:t>
                      </a:r>
                      <a:r>
                        <a:rPr sz="1800" b="1" spc="-40" dirty="0">
                          <a:solidFill>
                            <a:srgbClr val="FFFFFF"/>
                          </a:solidFill>
                          <a:latin typeface="Calibri"/>
                          <a:cs typeface="Calibri"/>
                        </a:rPr>
                        <a:t> </a:t>
                      </a:r>
                      <a:r>
                        <a:rPr sz="1800" b="1" spc="-50" dirty="0">
                          <a:solidFill>
                            <a:srgbClr val="FFFFFF"/>
                          </a:solidFill>
                          <a:latin typeface="Calibri"/>
                          <a:cs typeface="Calibri"/>
                        </a:rPr>
                        <a:t>Taken </a:t>
                      </a:r>
                      <a:r>
                        <a:rPr sz="1800" b="1" spc="-20" dirty="0">
                          <a:solidFill>
                            <a:srgbClr val="FFFFFF"/>
                          </a:solidFill>
                          <a:latin typeface="Calibri"/>
                          <a:cs typeface="Calibri"/>
                        </a:rPr>
                        <a:t>(Yes</a:t>
                      </a:r>
                      <a:r>
                        <a:rPr sz="1800" b="1" spc="-55" dirty="0">
                          <a:solidFill>
                            <a:srgbClr val="FFFFFF"/>
                          </a:solidFill>
                          <a:latin typeface="Calibri"/>
                          <a:cs typeface="Calibri"/>
                        </a:rPr>
                        <a:t> </a:t>
                      </a:r>
                      <a:r>
                        <a:rPr sz="1800" b="1" dirty="0">
                          <a:solidFill>
                            <a:srgbClr val="FFFFFF"/>
                          </a:solidFill>
                          <a:latin typeface="Calibri"/>
                          <a:cs typeface="Calibri"/>
                        </a:rPr>
                        <a:t>/</a:t>
                      </a:r>
                      <a:r>
                        <a:rPr sz="1800" b="1" spc="-25" dirty="0">
                          <a:solidFill>
                            <a:srgbClr val="FFFFFF"/>
                          </a:solidFill>
                          <a:latin typeface="Calibri"/>
                          <a:cs typeface="Calibri"/>
                        </a:rPr>
                        <a:t> No)</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47345">
                <a:tc rowSpan="4">
                  <a:txBody>
                    <a:bodyPr/>
                    <a:lstStyle/>
                    <a:p>
                      <a:pPr>
                        <a:lnSpc>
                          <a:spcPct val="100000"/>
                        </a:lnSpc>
                      </a:pPr>
                      <a:endParaRPr sz="1800">
                        <a:latin typeface="Times New Roman"/>
                        <a:cs typeface="Times New Roman"/>
                      </a:endParaRPr>
                    </a:p>
                    <a:p>
                      <a:pPr>
                        <a:lnSpc>
                          <a:spcPct val="100000"/>
                        </a:lnSpc>
                        <a:spcBef>
                          <a:spcPts val="10"/>
                        </a:spcBef>
                      </a:pPr>
                      <a:endParaRPr sz="1950">
                        <a:latin typeface="Times New Roman"/>
                        <a:cs typeface="Times New Roman"/>
                      </a:endParaRPr>
                    </a:p>
                    <a:p>
                      <a:pPr marL="52069" algn="ctr">
                        <a:lnSpc>
                          <a:spcPct val="100000"/>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47345">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47345">
                <a:tc rowSpan="4">
                  <a:txBody>
                    <a:bodyPr/>
                    <a:lstStyle/>
                    <a:p>
                      <a:pPr>
                        <a:lnSpc>
                          <a:spcPct val="100000"/>
                        </a:lnSpc>
                      </a:pPr>
                      <a:endParaRPr sz="1800">
                        <a:latin typeface="Times New Roman"/>
                        <a:cs typeface="Times New Roman"/>
                      </a:endParaRPr>
                    </a:p>
                    <a:p>
                      <a:pPr>
                        <a:lnSpc>
                          <a:spcPct val="100000"/>
                        </a:lnSpc>
                        <a:spcBef>
                          <a:spcPts val="10"/>
                        </a:spcBef>
                      </a:pPr>
                      <a:endParaRPr sz="1950">
                        <a:latin typeface="Times New Roman"/>
                        <a:cs typeface="Times New Roman"/>
                      </a:endParaRPr>
                    </a:p>
                    <a:p>
                      <a:pPr marL="635" algn="ctr">
                        <a:lnSpc>
                          <a:spcPct val="100000"/>
                        </a:lnSpc>
                        <a:spcBef>
                          <a:spcPts val="5"/>
                        </a:spcBef>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47980">
                <a:tc rowSpan="5">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635" algn="ctr">
                        <a:lnSpc>
                          <a:spcPct val="100000"/>
                        </a:lnSpc>
                        <a:spcBef>
                          <a:spcPts val="1560"/>
                        </a:spcBef>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Contents</a:t>
            </a:r>
          </a:p>
        </p:txBody>
      </p:sp>
      <p:graphicFrame>
        <p:nvGraphicFramePr>
          <p:cNvPr id="3" name="object 3"/>
          <p:cNvGraphicFramePr>
            <a:graphicFrameLocks noGrp="1"/>
          </p:cNvGraphicFramePr>
          <p:nvPr/>
        </p:nvGraphicFramePr>
        <p:xfrm>
          <a:off x="173037" y="1095375"/>
          <a:ext cx="8705849" cy="4354830"/>
        </p:xfrm>
        <a:graphic>
          <a:graphicData uri="http://schemas.openxmlformats.org/drawingml/2006/table">
            <a:tbl>
              <a:tblPr firstRow="1" bandRow="1">
                <a:tableStyleId>{2D5ABB26-0587-4C30-8999-92F81FD0307C}</a:tableStyleId>
              </a:tblPr>
              <a:tblGrid>
                <a:gridCol w="1212215">
                  <a:extLst>
                    <a:ext uri="{9D8B030D-6E8A-4147-A177-3AD203B41FA5}">
                      <a16:colId xmlns:a16="http://schemas.microsoft.com/office/drawing/2014/main" val="20000"/>
                    </a:ext>
                  </a:extLst>
                </a:gridCol>
                <a:gridCol w="7493634">
                  <a:extLst>
                    <a:ext uri="{9D8B030D-6E8A-4147-A177-3AD203B41FA5}">
                      <a16:colId xmlns:a16="http://schemas.microsoft.com/office/drawing/2014/main" val="20001"/>
                    </a:ext>
                  </a:extLst>
                </a:gridCol>
              </a:tblGrid>
              <a:tr h="334645">
                <a:tc>
                  <a:txBody>
                    <a:bodyPr/>
                    <a:lstStyle/>
                    <a:p>
                      <a:pPr marL="358140">
                        <a:lnSpc>
                          <a:spcPct val="100000"/>
                        </a:lnSpc>
                        <a:spcBef>
                          <a:spcPts val="260"/>
                        </a:spcBef>
                      </a:pPr>
                      <a:r>
                        <a:rPr sz="1600" b="1" dirty="0">
                          <a:solidFill>
                            <a:srgbClr val="FFFFFF"/>
                          </a:solidFill>
                          <a:latin typeface="Calibri"/>
                          <a:cs typeface="Calibri"/>
                        </a:rPr>
                        <a:t>S.</a:t>
                      </a:r>
                      <a:r>
                        <a:rPr sz="1600" b="1" spc="-20" dirty="0">
                          <a:solidFill>
                            <a:srgbClr val="FFFFFF"/>
                          </a:solidFill>
                          <a:latin typeface="Calibri"/>
                          <a:cs typeface="Calibri"/>
                        </a:rPr>
                        <a:t> </a:t>
                      </a:r>
                      <a:r>
                        <a:rPr sz="1600" b="1" spc="-25" dirty="0">
                          <a:solidFill>
                            <a:srgbClr val="FFFFFF"/>
                          </a:solidFill>
                          <a:latin typeface="Calibri"/>
                          <a:cs typeface="Calibri"/>
                        </a:rPr>
                        <a:t>No.</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60"/>
                        </a:spcBef>
                      </a:pPr>
                      <a:r>
                        <a:rPr sz="1600" b="1" spc="-10" dirty="0">
                          <a:solidFill>
                            <a:srgbClr val="FFFFFF"/>
                          </a:solidFill>
                          <a:latin typeface="Calibri"/>
                          <a:cs typeface="Calibri"/>
                        </a:rPr>
                        <a:t>Description</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35280">
                <a:tc>
                  <a:txBody>
                    <a:bodyPr/>
                    <a:lstStyle/>
                    <a:p>
                      <a:pPr algn="ctr">
                        <a:lnSpc>
                          <a:spcPct val="100000"/>
                        </a:lnSpc>
                        <a:spcBef>
                          <a:spcPts val="260"/>
                        </a:spcBef>
                      </a:pPr>
                      <a:r>
                        <a:rPr sz="1600" spc="-25" dirty="0">
                          <a:latin typeface="Calibri"/>
                          <a:cs typeface="Calibri"/>
                        </a:rPr>
                        <a:t>01</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0"/>
                        </a:spcBef>
                      </a:pPr>
                      <a:r>
                        <a:rPr sz="1800" dirty="0">
                          <a:latin typeface="Calibri"/>
                          <a:cs typeface="Calibri"/>
                        </a:rPr>
                        <a:t>Principles</a:t>
                      </a:r>
                      <a:r>
                        <a:rPr sz="1800" spc="-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Problem</a:t>
                      </a:r>
                      <a:r>
                        <a:rPr sz="1800" spc="-15" dirty="0">
                          <a:latin typeface="Calibri"/>
                          <a:cs typeface="Calibri"/>
                        </a:rPr>
                        <a:t> </a:t>
                      </a:r>
                      <a:r>
                        <a:rPr sz="1800" spc="-10" dirty="0">
                          <a:latin typeface="Calibri"/>
                          <a:cs typeface="Calibri"/>
                        </a:rPr>
                        <a:t>Management</a:t>
                      </a:r>
                      <a:endParaRPr sz="1800">
                        <a:latin typeface="Calibri"/>
                        <a:cs typeface="Calibri"/>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34645">
                <a:tc>
                  <a:txBody>
                    <a:bodyPr/>
                    <a:lstStyle/>
                    <a:p>
                      <a:pPr algn="ctr">
                        <a:lnSpc>
                          <a:spcPct val="100000"/>
                        </a:lnSpc>
                        <a:spcBef>
                          <a:spcPts val="260"/>
                        </a:spcBef>
                      </a:pPr>
                      <a:r>
                        <a:rPr sz="1600" spc="-25" dirty="0">
                          <a:latin typeface="Calibri"/>
                          <a:cs typeface="Calibri"/>
                        </a:rPr>
                        <a:t>02</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0"/>
                        </a:spcBef>
                      </a:pPr>
                      <a:r>
                        <a:rPr sz="1800" dirty="0">
                          <a:latin typeface="Calibri"/>
                          <a:cs typeface="Calibri"/>
                        </a:rPr>
                        <a:t>Problem</a:t>
                      </a:r>
                      <a:r>
                        <a:rPr sz="1800" spc="-15" dirty="0">
                          <a:latin typeface="Calibri"/>
                          <a:cs typeface="Calibri"/>
                        </a:rPr>
                        <a:t> </a:t>
                      </a:r>
                      <a:r>
                        <a:rPr sz="1800" dirty="0">
                          <a:latin typeface="Calibri"/>
                          <a:cs typeface="Calibri"/>
                        </a:rPr>
                        <a:t>Management</a:t>
                      </a:r>
                      <a:r>
                        <a:rPr sz="1800" spc="-35" dirty="0">
                          <a:latin typeface="Calibri"/>
                          <a:cs typeface="Calibri"/>
                        </a:rPr>
                        <a:t> </a:t>
                      </a:r>
                      <a:r>
                        <a:rPr sz="1800" spc="-10" dirty="0">
                          <a:latin typeface="Calibri"/>
                          <a:cs typeface="Calibri"/>
                        </a:rPr>
                        <a:t>Example</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35280">
                <a:tc>
                  <a:txBody>
                    <a:bodyPr/>
                    <a:lstStyle/>
                    <a:p>
                      <a:pPr algn="ctr">
                        <a:lnSpc>
                          <a:spcPct val="100000"/>
                        </a:lnSpc>
                        <a:spcBef>
                          <a:spcPts val="265"/>
                        </a:spcBef>
                      </a:pPr>
                      <a:r>
                        <a:rPr sz="1600" spc="-25" dirty="0">
                          <a:latin typeface="Calibri"/>
                          <a:cs typeface="Calibri"/>
                        </a:rPr>
                        <a:t>03</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spc="-20" dirty="0">
                          <a:latin typeface="Calibri"/>
                          <a:cs typeface="Calibri"/>
                        </a:rPr>
                        <a:t>Tools,</a:t>
                      </a:r>
                      <a:r>
                        <a:rPr sz="1800" spc="-45" dirty="0">
                          <a:latin typeface="Calibri"/>
                          <a:cs typeface="Calibri"/>
                        </a:rPr>
                        <a:t> </a:t>
                      </a:r>
                      <a:r>
                        <a:rPr sz="1800" dirty="0">
                          <a:latin typeface="Calibri"/>
                          <a:cs typeface="Calibri"/>
                        </a:rPr>
                        <a:t>Process</a:t>
                      </a:r>
                      <a:r>
                        <a:rPr sz="1800" spc="-35" dirty="0">
                          <a:latin typeface="Calibri"/>
                          <a:cs typeface="Calibri"/>
                        </a:rPr>
                        <a:t> </a:t>
                      </a:r>
                      <a:r>
                        <a:rPr sz="1800" dirty="0">
                          <a:latin typeface="Calibri"/>
                          <a:cs typeface="Calibri"/>
                        </a:rPr>
                        <a:t>&amp;</a:t>
                      </a:r>
                      <a:r>
                        <a:rPr sz="1800" spc="-35" dirty="0">
                          <a:latin typeface="Calibri"/>
                          <a:cs typeface="Calibri"/>
                        </a:rPr>
                        <a:t> </a:t>
                      </a:r>
                      <a:r>
                        <a:rPr sz="1800" spc="-10" dirty="0">
                          <a:latin typeface="Calibri"/>
                          <a:cs typeface="Calibri"/>
                        </a:rPr>
                        <a:t>Technologies</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34645">
                <a:tc>
                  <a:txBody>
                    <a:bodyPr/>
                    <a:lstStyle/>
                    <a:p>
                      <a:pPr algn="ctr">
                        <a:lnSpc>
                          <a:spcPct val="100000"/>
                        </a:lnSpc>
                        <a:spcBef>
                          <a:spcPts val="265"/>
                        </a:spcBef>
                      </a:pPr>
                      <a:r>
                        <a:rPr sz="1600" spc="-25" dirty="0">
                          <a:latin typeface="Calibri"/>
                          <a:cs typeface="Calibri"/>
                        </a:rPr>
                        <a:t>04</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spc="-10" dirty="0">
                          <a:latin typeface="Calibri"/>
                          <a:cs typeface="Calibri"/>
                        </a:rPr>
                        <a:t>Investigation</a:t>
                      </a:r>
                      <a:r>
                        <a:rPr sz="1800" spc="-15" dirty="0">
                          <a:latin typeface="Calibri"/>
                          <a:cs typeface="Calibri"/>
                        </a:rPr>
                        <a:t> </a:t>
                      </a:r>
                      <a:r>
                        <a:rPr sz="1800" dirty="0">
                          <a:latin typeface="Calibri"/>
                          <a:cs typeface="Calibri"/>
                        </a:rPr>
                        <a:t>&amp;</a:t>
                      </a:r>
                      <a:r>
                        <a:rPr sz="1800" spc="5" dirty="0">
                          <a:latin typeface="Calibri"/>
                          <a:cs typeface="Calibri"/>
                        </a:rPr>
                        <a:t> </a:t>
                      </a:r>
                      <a:r>
                        <a:rPr sz="1800" spc="-10" dirty="0">
                          <a:latin typeface="Calibri"/>
                          <a:cs typeface="Calibri"/>
                        </a:rPr>
                        <a:t>Diagnosis</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34645">
                <a:tc>
                  <a:txBody>
                    <a:bodyPr/>
                    <a:lstStyle/>
                    <a:p>
                      <a:pPr algn="ctr">
                        <a:lnSpc>
                          <a:spcPct val="100000"/>
                        </a:lnSpc>
                        <a:spcBef>
                          <a:spcPts val="265"/>
                        </a:spcBef>
                      </a:pPr>
                      <a:r>
                        <a:rPr sz="1600" spc="-25" dirty="0">
                          <a:latin typeface="Calibri"/>
                          <a:cs typeface="Calibri"/>
                        </a:rPr>
                        <a:t>05</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dirty="0">
                          <a:latin typeface="Calibri"/>
                          <a:cs typeface="Calibri"/>
                        </a:rPr>
                        <a:t>Explain </a:t>
                      </a:r>
                      <a:r>
                        <a:rPr sz="1800" spc="-10" dirty="0">
                          <a:latin typeface="Calibri"/>
                          <a:cs typeface="Calibri"/>
                        </a:rPr>
                        <a:t>Prioritization</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35280">
                <a:tc>
                  <a:txBody>
                    <a:bodyPr/>
                    <a:lstStyle/>
                    <a:p>
                      <a:pPr algn="ctr">
                        <a:lnSpc>
                          <a:spcPct val="100000"/>
                        </a:lnSpc>
                        <a:spcBef>
                          <a:spcPts val="265"/>
                        </a:spcBef>
                      </a:pPr>
                      <a:r>
                        <a:rPr sz="1600" spc="-25" dirty="0">
                          <a:latin typeface="Calibri"/>
                          <a:cs typeface="Calibri"/>
                        </a:rPr>
                        <a:t>06</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dirty="0">
                          <a:latin typeface="Calibri"/>
                          <a:cs typeface="Calibri"/>
                        </a:rPr>
                        <a:t>Problem</a:t>
                      </a:r>
                      <a:r>
                        <a:rPr sz="1800" spc="-40" dirty="0">
                          <a:latin typeface="Calibri"/>
                          <a:cs typeface="Calibri"/>
                        </a:rPr>
                        <a:t> </a:t>
                      </a:r>
                      <a:r>
                        <a:rPr sz="1800" dirty="0">
                          <a:latin typeface="Calibri"/>
                          <a:cs typeface="Calibri"/>
                        </a:rPr>
                        <a:t>Management</a:t>
                      </a:r>
                      <a:r>
                        <a:rPr sz="1800" spc="-55" dirty="0">
                          <a:latin typeface="Calibri"/>
                          <a:cs typeface="Calibri"/>
                        </a:rPr>
                        <a:t> </a:t>
                      </a:r>
                      <a:r>
                        <a:rPr sz="1800" spc="-10" dirty="0">
                          <a:latin typeface="Calibri"/>
                          <a:cs typeface="Calibri"/>
                        </a:rPr>
                        <a:t>Solution</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34645">
                <a:tc>
                  <a:txBody>
                    <a:bodyPr/>
                    <a:lstStyle/>
                    <a:p>
                      <a:pPr algn="ctr">
                        <a:lnSpc>
                          <a:spcPct val="100000"/>
                        </a:lnSpc>
                        <a:spcBef>
                          <a:spcPts val="265"/>
                        </a:spcBef>
                      </a:pPr>
                      <a:r>
                        <a:rPr sz="1600" spc="-25" dirty="0">
                          <a:latin typeface="Calibri"/>
                          <a:cs typeface="Calibri"/>
                        </a:rPr>
                        <a:t>07</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spc="-10" dirty="0">
                          <a:latin typeface="Calibri"/>
                          <a:cs typeface="Calibri"/>
                        </a:rPr>
                        <a:t>Systems</a:t>
                      </a:r>
                      <a:r>
                        <a:rPr sz="1800" spc="-30" dirty="0">
                          <a:latin typeface="Calibri"/>
                          <a:cs typeface="Calibri"/>
                        </a:rPr>
                        <a:t> </a:t>
                      </a:r>
                      <a:r>
                        <a:rPr sz="1800" dirty="0">
                          <a:latin typeface="Calibri"/>
                          <a:cs typeface="Calibri"/>
                        </a:rPr>
                        <a:t>you</a:t>
                      </a:r>
                      <a:r>
                        <a:rPr sz="1800" spc="-30" dirty="0">
                          <a:latin typeface="Calibri"/>
                          <a:cs typeface="Calibri"/>
                        </a:rPr>
                        <a:t> </a:t>
                      </a:r>
                      <a:r>
                        <a:rPr sz="1800" dirty="0">
                          <a:latin typeface="Calibri"/>
                          <a:cs typeface="Calibri"/>
                        </a:rPr>
                        <a:t>will</a:t>
                      </a:r>
                      <a:r>
                        <a:rPr sz="1800" spc="-5" dirty="0">
                          <a:latin typeface="Calibri"/>
                          <a:cs typeface="Calibri"/>
                        </a:rPr>
                        <a:t> </a:t>
                      </a:r>
                      <a:r>
                        <a:rPr sz="1800" spc="-10" dirty="0">
                          <a:latin typeface="Calibri"/>
                          <a:cs typeface="Calibri"/>
                        </a:rPr>
                        <a:t>Implement</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35280">
                <a:tc>
                  <a:txBody>
                    <a:bodyPr/>
                    <a:lstStyle/>
                    <a:p>
                      <a:pPr algn="ctr">
                        <a:lnSpc>
                          <a:spcPct val="100000"/>
                        </a:lnSpc>
                        <a:spcBef>
                          <a:spcPts val="265"/>
                        </a:spcBef>
                      </a:pPr>
                      <a:r>
                        <a:rPr sz="1600" spc="-25" dirty="0">
                          <a:latin typeface="Calibri"/>
                          <a:cs typeface="Calibri"/>
                        </a:rPr>
                        <a:t>08</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dirty="0">
                          <a:latin typeface="Calibri"/>
                          <a:cs typeface="Calibri"/>
                        </a:rPr>
                        <a:t>Project</a:t>
                      </a:r>
                      <a:r>
                        <a:rPr sz="1800" spc="-40" dirty="0">
                          <a:latin typeface="Calibri"/>
                          <a:cs typeface="Calibri"/>
                        </a:rPr>
                        <a:t> </a:t>
                      </a:r>
                      <a:r>
                        <a:rPr sz="1800" dirty="0">
                          <a:latin typeface="Calibri"/>
                          <a:cs typeface="Calibri"/>
                        </a:rPr>
                        <a:t>Milestones</a:t>
                      </a:r>
                      <a:r>
                        <a:rPr sz="1800" spc="-35" dirty="0">
                          <a:latin typeface="Calibri"/>
                          <a:cs typeface="Calibri"/>
                        </a:rPr>
                        <a:t> </a:t>
                      </a:r>
                      <a:r>
                        <a:rPr sz="1800" dirty="0">
                          <a:latin typeface="Calibri"/>
                          <a:cs typeface="Calibri"/>
                        </a:rPr>
                        <a:t>&amp;</a:t>
                      </a:r>
                      <a:r>
                        <a:rPr sz="1800" spc="-25" dirty="0">
                          <a:latin typeface="Calibri"/>
                          <a:cs typeface="Calibri"/>
                        </a:rPr>
                        <a:t> </a:t>
                      </a:r>
                      <a:r>
                        <a:rPr sz="1800" spc="-20" dirty="0">
                          <a:latin typeface="Calibri"/>
                          <a:cs typeface="Calibri"/>
                        </a:rPr>
                        <a:t>Tasks</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35280">
                <a:tc>
                  <a:txBody>
                    <a:bodyPr/>
                    <a:lstStyle/>
                    <a:p>
                      <a:pPr algn="ctr">
                        <a:lnSpc>
                          <a:spcPct val="100000"/>
                        </a:lnSpc>
                        <a:spcBef>
                          <a:spcPts val="265"/>
                        </a:spcBef>
                      </a:pPr>
                      <a:r>
                        <a:rPr sz="1600" spc="-25" dirty="0">
                          <a:latin typeface="Calibri"/>
                          <a:cs typeface="Calibri"/>
                        </a:rPr>
                        <a:t>09</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dirty="0">
                          <a:latin typeface="Calibri"/>
                          <a:cs typeface="Calibri"/>
                        </a:rPr>
                        <a:t>Milestone</a:t>
                      </a:r>
                      <a:r>
                        <a:rPr sz="1800" spc="-15" dirty="0">
                          <a:latin typeface="Calibri"/>
                          <a:cs typeface="Calibri"/>
                        </a:rPr>
                        <a:t> </a:t>
                      </a:r>
                      <a:r>
                        <a:rPr sz="1800" dirty="0">
                          <a:latin typeface="Calibri"/>
                          <a:cs typeface="Calibri"/>
                        </a:rPr>
                        <a:t>Feedback</a:t>
                      </a:r>
                      <a:r>
                        <a:rPr sz="1800" spc="-30" dirty="0">
                          <a:latin typeface="Calibri"/>
                          <a:cs typeface="Calibri"/>
                        </a:rPr>
                        <a:t> </a:t>
                      </a:r>
                      <a:r>
                        <a:rPr sz="1800" dirty="0">
                          <a:latin typeface="Calibri"/>
                          <a:cs typeface="Calibri"/>
                        </a:rPr>
                        <a:t>&amp;</a:t>
                      </a:r>
                      <a:r>
                        <a:rPr sz="1800" spc="-20" dirty="0">
                          <a:latin typeface="Calibri"/>
                          <a:cs typeface="Calibri"/>
                        </a:rPr>
                        <a:t> </a:t>
                      </a:r>
                      <a:r>
                        <a:rPr sz="1800" dirty="0">
                          <a:latin typeface="Calibri"/>
                          <a:cs typeface="Calibri"/>
                        </a:rPr>
                        <a:t>Action</a:t>
                      </a:r>
                      <a:r>
                        <a:rPr sz="1800" spc="-15" dirty="0">
                          <a:latin typeface="Calibri"/>
                          <a:cs typeface="Calibri"/>
                        </a:rPr>
                        <a:t> </a:t>
                      </a:r>
                      <a:r>
                        <a:rPr sz="1800" spc="-10" dirty="0">
                          <a:latin typeface="Calibri"/>
                          <a:cs typeface="Calibri"/>
                        </a:rPr>
                        <a:t>taken</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35280">
                <a:tc>
                  <a:txBody>
                    <a:bodyPr/>
                    <a:lstStyle/>
                    <a:p>
                      <a:pPr algn="ctr">
                        <a:lnSpc>
                          <a:spcPct val="100000"/>
                        </a:lnSpc>
                        <a:spcBef>
                          <a:spcPts val="265"/>
                        </a:spcBef>
                      </a:pPr>
                      <a:r>
                        <a:rPr sz="1600" spc="-25" dirty="0">
                          <a:latin typeface="Calibri"/>
                          <a:cs typeface="Calibri"/>
                        </a:rPr>
                        <a:t>10</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dirty="0">
                          <a:latin typeface="Calibri"/>
                          <a:cs typeface="Calibri"/>
                        </a:rPr>
                        <a:t>Modifications</a:t>
                      </a:r>
                      <a:r>
                        <a:rPr sz="1800" spc="-30" dirty="0">
                          <a:latin typeface="Calibri"/>
                          <a:cs typeface="Calibri"/>
                        </a:rPr>
                        <a:t> </a:t>
                      </a:r>
                      <a:r>
                        <a:rPr sz="1800" dirty="0">
                          <a:latin typeface="Calibri"/>
                          <a:cs typeface="Calibri"/>
                        </a:rPr>
                        <a:t>Made</a:t>
                      </a:r>
                      <a:r>
                        <a:rPr sz="1800" spc="-15" dirty="0">
                          <a:latin typeface="Calibri"/>
                          <a:cs typeface="Calibri"/>
                        </a:rPr>
                        <a:t> </a:t>
                      </a:r>
                      <a:r>
                        <a:rPr sz="1800" dirty="0">
                          <a:latin typeface="Calibri"/>
                          <a:cs typeface="Calibri"/>
                        </a:rPr>
                        <a:t>based</a:t>
                      </a:r>
                      <a:r>
                        <a:rPr sz="1800" spc="-30" dirty="0">
                          <a:latin typeface="Calibri"/>
                          <a:cs typeface="Calibri"/>
                        </a:rPr>
                        <a:t> </a:t>
                      </a:r>
                      <a:r>
                        <a:rPr sz="1800" dirty="0">
                          <a:latin typeface="Calibri"/>
                          <a:cs typeface="Calibri"/>
                        </a:rPr>
                        <a:t>On</a:t>
                      </a:r>
                      <a:r>
                        <a:rPr sz="1800" spc="-25" dirty="0">
                          <a:latin typeface="Calibri"/>
                          <a:cs typeface="Calibri"/>
                        </a:rPr>
                        <a:t> </a:t>
                      </a:r>
                      <a:r>
                        <a:rPr sz="1800" spc="-10" dirty="0">
                          <a:latin typeface="Calibri"/>
                          <a:cs typeface="Calibri"/>
                        </a:rPr>
                        <a:t>Feedback</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35280">
                <a:tc>
                  <a:txBody>
                    <a:bodyPr/>
                    <a:lstStyle/>
                    <a:p>
                      <a:pPr algn="ctr">
                        <a:lnSpc>
                          <a:spcPct val="100000"/>
                        </a:lnSpc>
                        <a:spcBef>
                          <a:spcPts val="270"/>
                        </a:spcBef>
                      </a:pPr>
                      <a:r>
                        <a:rPr sz="1600" spc="-25" dirty="0">
                          <a:latin typeface="Calibri"/>
                          <a:cs typeface="Calibri"/>
                        </a:rPr>
                        <a:t>11</a:t>
                      </a:r>
                      <a:endParaRPr sz="16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70"/>
                        </a:spcBef>
                      </a:pPr>
                      <a:r>
                        <a:rPr sz="1800" dirty="0">
                          <a:latin typeface="Calibri"/>
                          <a:cs typeface="Calibri"/>
                        </a:rPr>
                        <a:t>Project</a:t>
                      </a:r>
                      <a:r>
                        <a:rPr sz="1800" spc="-45" dirty="0">
                          <a:latin typeface="Calibri"/>
                          <a:cs typeface="Calibri"/>
                        </a:rPr>
                        <a:t> </a:t>
                      </a:r>
                      <a:r>
                        <a:rPr sz="1800" spc="-10" dirty="0">
                          <a:latin typeface="Calibri"/>
                          <a:cs typeface="Calibri"/>
                        </a:rPr>
                        <a:t>Results</a:t>
                      </a:r>
                      <a:endParaRPr sz="1800">
                        <a:latin typeface="Calibri"/>
                        <a:cs typeface="Calibri"/>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34645">
                <a:tc>
                  <a:txBody>
                    <a:bodyPr/>
                    <a:lstStyle/>
                    <a:p>
                      <a:pPr algn="ctr">
                        <a:lnSpc>
                          <a:spcPct val="100000"/>
                        </a:lnSpc>
                        <a:spcBef>
                          <a:spcPts val="270"/>
                        </a:spcBef>
                      </a:pPr>
                      <a:r>
                        <a:rPr sz="1600" spc="-25" dirty="0">
                          <a:latin typeface="Calibri"/>
                          <a:cs typeface="Calibri"/>
                        </a:rPr>
                        <a:t>12</a:t>
                      </a:r>
                      <a:endParaRPr sz="16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70"/>
                        </a:spcBef>
                      </a:pPr>
                      <a:r>
                        <a:rPr sz="1800" dirty="0">
                          <a:latin typeface="Calibri"/>
                          <a:cs typeface="Calibri"/>
                        </a:rPr>
                        <a:t>Proposed</a:t>
                      </a:r>
                      <a:r>
                        <a:rPr sz="1800" spc="-60" dirty="0">
                          <a:latin typeface="Calibri"/>
                          <a:cs typeface="Calibri"/>
                        </a:rPr>
                        <a:t> </a:t>
                      </a:r>
                      <a:r>
                        <a:rPr sz="1800" spc="-10" dirty="0">
                          <a:latin typeface="Calibri"/>
                          <a:cs typeface="Calibri"/>
                        </a:rPr>
                        <a:t>Improvements</a:t>
                      </a:r>
                      <a:endParaRPr sz="1800">
                        <a:latin typeface="Calibri"/>
                        <a:cs typeface="Calibri"/>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56845">
              <a:lnSpc>
                <a:spcPct val="100000"/>
              </a:lnSpc>
              <a:spcBef>
                <a:spcPts val="105"/>
              </a:spcBef>
            </a:pPr>
            <a:r>
              <a:rPr sz="2600" dirty="0"/>
              <a:t>10.</a:t>
            </a:r>
            <a:r>
              <a:rPr sz="2600" spc="-20" dirty="0"/>
              <a:t> </a:t>
            </a:r>
            <a:r>
              <a:rPr sz="2600" dirty="0"/>
              <a:t>Modifications</a:t>
            </a:r>
            <a:r>
              <a:rPr sz="2600" spc="-15" dirty="0"/>
              <a:t> </a:t>
            </a:r>
            <a:r>
              <a:rPr sz="2600" dirty="0"/>
              <a:t>Made</a:t>
            </a:r>
            <a:r>
              <a:rPr sz="2600" spc="-25" dirty="0"/>
              <a:t> </a:t>
            </a:r>
            <a:r>
              <a:rPr sz="2600" dirty="0"/>
              <a:t>based</a:t>
            </a:r>
            <a:r>
              <a:rPr sz="2600" spc="-20" dirty="0"/>
              <a:t> </a:t>
            </a:r>
            <a:r>
              <a:rPr sz="2600" dirty="0"/>
              <a:t>On</a:t>
            </a:r>
            <a:r>
              <a:rPr sz="2600" spc="-5" dirty="0"/>
              <a:t> </a:t>
            </a:r>
            <a:r>
              <a:rPr sz="2600" spc="-10" dirty="0"/>
              <a:t>Feedback</a:t>
            </a:r>
            <a:endParaRPr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11.</a:t>
            </a:r>
            <a:r>
              <a:rPr spc="-135" dirty="0"/>
              <a:t> </a:t>
            </a:r>
            <a:r>
              <a:rPr dirty="0"/>
              <a:t>Project</a:t>
            </a:r>
            <a:r>
              <a:rPr spc="-130" dirty="0"/>
              <a:t> </a:t>
            </a:r>
            <a:r>
              <a:rPr spc="-10" dirty="0"/>
              <a:t>Results</a:t>
            </a:r>
          </a:p>
        </p:txBody>
      </p:sp>
      <p:grpSp>
        <p:nvGrpSpPr>
          <p:cNvPr id="3" name="object 3"/>
          <p:cNvGrpSpPr/>
          <p:nvPr/>
        </p:nvGrpSpPr>
        <p:grpSpPr>
          <a:xfrm>
            <a:off x="70097" y="1201716"/>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graphicFrame>
        <p:nvGraphicFramePr>
          <p:cNvPr id="7" name="Table 6">
            <a:extLst>
              <a:ext uri="{FF2B5EF4-FFF2-40B4-BE49-F238E27FC236}">
                <a16:creationId xmlns:a16="http://schemas.microsoft.com/office/drawing/2014/main" id="{45323F1D-8C90-138C-3775-F3BCEE61D513}"/>
              </a:ext>
            </a:extLst>
          </p:cNvPr>
          <p:cNvGraphicFramePr>
            <a:graphicFrameLocks noGrp="1"/>
          </p:cNvGraphicFramePr>
          <p:nvPr>
            <p:extLst>
              <p:ext uri="{D42A27DB-BD31-4B8C-83A1-F6EECF244321}">
                <p14:modId xmlns:p14="http://schemas.microsoft.com/office/powerpoint/2010/main" val="436825472"/>
              </p:ext>
            </p:extLst>
          </p:nvPr>
        </p:nvGraphicFramePr>
        <p:xfrm>
          <a:off x="146299" y="1237411"/>
          <a:ext cx="8650582" cy="5546091"/>
        </p:xfrm>
        <a:graphic>
          <a:graphicData uri="http://schemas.openxmlformats.org/drawingml/2006/table">
            <a:tbl>
              <a:tblPr firstRow="1" firstCol="1" bandRow="1">
                <a:tableStyleId>{5C22544A-7EE6-4342-B048-85BDC9FD1C3A}</a:tableStyleId>
              </a:tblPr>
              <a:tblGrid>
                <a:gridCol w="621620">
                  <a:extLst>
                    <a:ext uri="{9D8B030D-6E8A-4147-A177-3AD203B41FA5}">
                      <a16:colId xmlns:a16="http://schemas.microsoft.com/office/drawing/2014/main" val="79392734"/>
                    </a:ext>
                  </a:extLst>
                </a:gridCol>
                <a:gridCol w="1618727">
                  <a:extLst>
                    <a:ext uri="{9D8B030D-6E8A-4147-A177-3AD203B41FA5}">
                      <a16:colId xmlns:a16="http://schemas.microsoft.com/office/drawing/2014/main" val="3881950597"/>
                    </a:ext>
                  </a:extLst>
                </a:gridCol>
                <a:gridCol w="997107">
                  <a:extLst>
                    <a:ext uri="{9D8B030D-6E8A-4147-A177-3AD203B41FA5}">
                      <a16:colId xmlns:a16="http://schemas.microsoft.com/office/drawing/2014/main" val="1650994658"/>
                    </a:ext>
                  </a:extLst>
                </a:gridCol>
                <a:gridCol w="1372596">
                  <a:extLst>
                    <a:ext uri="{9D8B030D-6E8A-4147-A177-3AD203B41FA5}">
                      <a16:colId xmlns:a16="http://schemas.microsoft.com/office/drawing/2014/main" val="671193886"/>
                    </a:ext>
                  </a:extLst>
                </a:gridCol>
                <a:gridCol w="1243240">
                  <a:extLst>
                    <a:ext uri="{9D8B030D-6E8A-4147-A177-3AD203B41FA5}">
                      <a16:colId xmlns:a16="http://schemas.microsoft.com/office/drawing/2014/main" val="1196534159"/>
                    </a:ext>
                  </a:extLst>
                </a:gridCol>
                <a:gridCol w="1644779">
                  <a:extLst>
                    <a:ext uri="{9D8B030D-6E8A-4147-A177-3AD203B41FA5}">
                      <a16:colId xmlns:a16="http://schemas.microsoft.com/office/drawing/2014/main" val="3829929805"/>
                    </a:ext>
                  </a:extLst>
                </a:gridCol>
                <a:gridCol w="1152513">
                  <a:extLst>
                    <a:ext uri="{9D8B030D-6E8A-4147-A177-3AD203B41FA5}">
                      <a16:colId xmlns:a16="http://schemas.microsoft.com/office/drawing/2014/main" val="1258231969"/>
                    </a:ext>
                  </a:extLst>
                </a:gridCol>
              </a:tblGrid>
              <a:tr h="347517">
                <a:tc gridSpan="7">
                  <a:txBody>
                    <a:bodyPr/>
                    <a:lstStyle/>
                    <a:p>
                      <a:pPr marL="0" marR="0" algn="ctr">
                        <a:lnSpc>
                          <a:spcPct val="150000"/>
                        </a:lnSpc>
                        <a:spcBef>
                          <a:spcPts val="0"/>
                        </a:spcBef>
                        <a:spcAft>
                          <a:spcPts val="0"/>
                        </a:spcAft>
                      </a:pPr>
                      <a:r>
                        <a:rPr lang="en-SG" sz="1400" dirty="0">
                          <a:effectLst/>
                        </a:rPr>
                        <a:t>Known Error Database</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3268012"/>
                  </a:ext>
                </a:extLst>
              </a:tr>
              <a:tr h="730980">
                <a:tc>
                  <a:txBody>
                    <a:bodyPr/>
                    <a:lstStyle/>
                    <a:p>
                      <a:pPr marL="0" marR="0" algn="ctr">
                        <a:lnSpc>
                          <a:spcPct val="150000"/>
                        </a:lnSpc>
                        <a:spcBef>
                          <a:spcPts val="0"/>
                        </a:spcBef>
                        <a:spcAft>
                          <a:spcPts val="0"/>
                        </a:spcAft>
                      </a:pPr>
                      <a:r>
                        <a:rPr lang="en-SG" sz="1400">
                          <a:effectLst/>
                        </a:rPr>
                        <a:t>Ticket no.</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Issue Description</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Issue Type</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Root Cause</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Workaround</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Status</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Date Resolve</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extLst>
                  <a:ext uri="{0D108BD9-81ED-4DB2-BD59-A6C34878D82A}">
                    <a16:rowId xmlns:a16="http://schemas.microsoft.com/office/drawing/2014/main" val="1352072469"/>
                  </a:ext>
                </a:extLst>
              </a:tr>
              <a:tr h="1489198">
                <a:tc>
                  <a:txBody>
                    <a:bodyPr/>
                    <a:lstStyle/>
                    <a:p>
                      <a:pPr marL="0" marR="0">
                        <a:lnSpc>
                          <a:spcPct val="150000"/>
                        </a:lnSpc>
                        <a:spcBef>
                          <a:spcPts val="0"/>
                        </a:spcBef>
                        <a:spcAft>
                          <a:spcPts val="0"/>
                        </a:spcAft>
                      </a:pPr>
                      <a:r>
                        <a:rPr lang="en-SG" sz="1400">
                          <a:effectLst/>
                        </a:rPr>
                        <a:t>1.</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The job post isn’t working.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07000"/>
                        </a:lnSpc>
                        <a:spcBef>
                          <a:spcPts val="0"/>
                        </a:spcBef>
                        <a:spcAft>
                          <a:spcPts val="0"/>
                        </a:spcAft>
                      </a:pPr>
                      <a:r>
                        <a:rPr lang="en-US" sz="1400">
                          <a:effectLst/>
                        </a:rPr>
                        <a:t>Technical Issues</a:t>
                      </a:r>
                      <a:endParaRPr lang="en-PH" sz="1600">
                        <a:effectLst/>
                      </a:endParaRPr>
                    </a:p>
                    <a:p>
                      <a:pPr marL="0" marR="0">
                        <a:lnSpc>
                          <a:spcPct val="150000"/>
                        </a:lnSpc>
                        <a:spcBef>
                          <a:spcPts val="0"/>
                        </a:spcBef>
                        <a:spcAft>
                          <a:spcPts val="0"/>
                        </a:spcAft>
                      </a:pPr>
                      <a:r>
                        <a:rPr lang="en-SG" sz="1400">
                          <a:effectLst/>
                        </a:rPr>
                        <a:t>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Wrong address set on the JSP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Updating the URL to match the server’s address.</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Resolved</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08/16/2023</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extLst>
                  <a:ext uri="{0D108BD9-81ED-4DB2-BD59-A6C34878D82A}">
                    <a16:rowId xmlns:a16="http://schemas.microsoft.com/office/drawing/2014/main" val="1805125863"/>
                  </a:ext>
                </a:extLst>
              </a:tr>
              <a:tr h="1489198">
                <a:tc>
                  <a:txBody>
                    <a:bodyPr/>
                    <a:lstStyle/>
                    <a:p>
                      <a:pPr marL="0" marR="0">
                        <a:lnSpc>
                          <a:spcPct val="150000"/>
                        </a:lnSpc>
                        <a:spcBef>
                          <a:spcPts val="0"/>
                        </a:spcBef>
                        <a:spcAft>
                          <a:spcPts val="0"/>
                        </a:spcAft>
                      </a:pPr>
                      <a:r>
                        <a:rPr lang="en-SG" sz="1400">
                          <a:effectLst/>
                        </a:rPr>
                        <a:t>2</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dirty="0">
                          <a:effectLst/>
                        </a:rPr>
                        <a:t>All the jobs aren’t showing up on the page.</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07000"/>
                        </a:lnSpc>
                        <a:spcBef>
                          <a:spcPts val="0"/>
                        </a:spcBef>
                        <a:spcAft>
                          <a:spcPts val="0"/>
                        </a:spcAft>
                      </a:pPr>
                      <a:r>
                        <a:rPr lang="en-US" sz="1400">
                          <a:effectLst/>
                        </a:rPr>
                        <a:t>Technical Issues</a:t>
                      </a:r>
                      <a:endParaRPr lang="en-PH" sz="1600">
                        <a:effectLst/>
                      </a:endParaRPr>
                    </a:p>
                    <a:p>
                      <a:pPr marL="0" marR="0">
                        <a:lnSpc>
                          <a:spcPct val="107000"/>
                        </a:lnSpc>
                        <a:spcBef>
                          <a:spcPts val="0"/>
                        </a:spcBef>
                        <a:spcAft>
                          <a:spcPts val="0"/>
                        </a:spcAft>
                      </a:pPr>
                      <a:r>
                        <a:rPr lang="en-US" sz="1400">
                          <a:effectLst/>
                        </a:rPr>
                        <a:t>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dirty="0">
                          <a:effectLst/>
                        </a:rPr>
                        <a:t>Wrong address set on the JSP</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Updating the URL to match the server’s address.</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Resolved</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dirty="0">
                          <a:effectLst/>
                        </a:rPr>
                        <a:t>08/16/2023</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extLst>
                  <a:ext uri="{0D108BD9-81ED-4DB2-BD59-A6C34878D82A}">
                    <a16:rowId xmlns:a16="http://schemas.microsoft.com/office/drawing/2014/main" val="1963757694"/>
                  </a:ext>
                </a:extLst>
              </a:tr>
              <a:tr h="1489198">
                <a:tc>
                  <a:txBody>
                    <a:bodyPr/>
                    <a:lstStyle/>
                    <a:p>
                      <a:pPr marL="0" marR="0" algn="just">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3</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The Admin link on the navbar still shows up when the user isn’t logged in as admin</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SG" sz="1400" dirty="0" err="1">
                          <a:solidFill>
                            <a:schemeClr val="dk1"/>
                          </a:solidFill>
                          <a:effectLst/>
                          <a:latin typeface="Cambria" panose="02040503050406030204" pitchFamily="18" charset="0"/>
                          <a:ea typeface="Cambria" panose="02040503050406030204" pitchFamily="18" charset="0"/>
                          <a:cs typeface="+mn-cs"/>
                        </a:rPr>
                        <a:t>roleID</a:t>
                      </a:r>
                      <a:r>
                        <a:rPr lang="en-SG" sz="1400" dirty="0">
                          <a:solidFill>
                            <a:schemeClr val="dk1"/>
                          </a:solidFill>
                          <a:effectLst/>
                          <a:latin typeface="Cambria" panose="02040503050406030204" pitchFamily="18" charset="0"/>
                          <a:ea typeface="Cambria" panose="02040503050406030204" pitchFamily="18" charset="0"/>
                          <a:cs typeface="+mn-cs"/>
                        </a:rPr>
                        <a:t> verification wasn’t handled on the client side.</a:t>
                      </a:r>
                      <a:endParaRPr lang="en-PH" sz="1400" b="1" dirty="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dirty="0">
                          <a:effectLst/>
                          <a:latin typeface="Cambria" panose="02040503050406030204" pitchFamily="18" charset="0"/>
                          <a:ea typeface="Cambria" panose="02040503050406030204" pitchFamily="18" charset="0"/>
                          <a:cs typeface="Arial" panose="020B0604020202020204" pitchFamily="34" charset="0"/>
                        </a:rPr>
                        <a:t>Adding a </a:t>
                      </a:r>
                      <a:r>
                        <a:rPr lang="en-US" sz="1400" b="0" dirty="0" err="1">
                          <a:effectLst/>
                          <a:latin typeface="Cambria" panose="02040503050406030204" pitchFamily="18" charset="0"/>
                          <a:ea typeface="Cambria" panose="02040503050406030204" pitchFamily="18" charset="0"/>
                          <a:cs typeface="Arial" panose="020B0604020202020204" pitchFamily="34" charset="0"/>
                        </a:rPr>
                        <a:t>session.getAttribute</a:t>
                      </a:r>
                      <a:r>
                        <a:rPr lang="en-US" sz="1400" b="0" dirty="0">
                          <a:effectLst/>
                          <a:latin typeface="Cambria" panose="02040503050406030204" pitchFamily="18" charset="0"/>
                          <a:ea typeface="Cambria" panose="02040503050406030204" pitchFamily="18" charset="0"/>
                          <a:cs typeface="Arial" panose="020B0604020202020204" pitchFamily="34" charset="0"/>
                        </a:rPr>
                        <a:t> function to identify if the </a:t>
                      </a:r>
                      <a:r>
                        <a:rPr lang="en-US" sz="1400" b="0" dirty="0" err="1">
                          <a:effectLst/>
                          <a:latin typeface="Cambria" panose="02040503050406030204" pitchFamily="18" charset="0"/>
                          <a:ea typeface="Cambria" panose="02040503050406030204" pitchFamily="18" charset="0"/>
                          <a:cs typeface="Arial" panose="020B0604020202020204" pitchFamily="34" charset="0"/>
                        </a:rPr>
                        <a:t>roleId</a:t>
                      </a:r>
                      <a:r>
                        <a:rPr lang="en-US" sz="1400" b="0" dirty="0">
                          <a:effectLst/>
                          <a:latin typeface="Cambria" panose="02040503050406030204" pitchFamily="18" charset="0"/>
                          <a:ea typeface="Cambria" panose="02040503050406030204" pitchFamily="18" charset="0"/>
                          <a:cs typeface="Arial" panose="020B0604020202020204" pitchFamily="34" charset="0"/>
                        </a:rPr>
                        <a:t> = admin or not.</a:t>
                      </a:r>
                      <a:endParaRPr lang="en-PH" sz="1400" b="0" dirty="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a:solidFill>
                            <a:srgbClr val="000000"/>
                          </a:solidFill>
                          <a:effectLst/>
                          <a:latin typeface="Cambria" panose="02040503050406030204" pitchFamily="18" charset="0"/>
                          <a:ea typeface="Calibri" panose="020F0502020204030204" pitchFamily="34" charset="0"/>
                          <a:cs typeface="Arial" panose="020B0604020202020204" pitchFamily="34" charset="0"/>
                        </a:rPr>
                        <a:t>08/17/2023</a:t>
                      </a:r>
                      <a:endParaRPr lang="en-PH" sz="1600" b="1">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Developer</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08/17/2023</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519199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12.</a:t>
            </a:r>
            <a:r>
              <a:rPr spc="-85" dirty="0"/>
              <a:t> </a:t>
            </a:r>
            <a:r>
              <a:rPr dirty="0"/>
              <a:t>Proposed</a:t>
            </a:r>
            <a:r>
              <a:rPr spc="-85" dirty="0"/>
              <a:t> </a:t>
            </a:r>
            <a:r>
              <a:rPr spc="-10" dirty="0"/>
              <a:t>Improvements</a:t>
            </a:r>
          </a:p>
        </p:txBody>
      </p:sp>
      <p:grpSp>
        <p:nvGrpSpPr>
          <p:cNvPr id="3" name="object 3"/>
          <p:cNvGrpSpPr/>
          <p:nvPr/>
        </p:nvGrpSpPr>
        <p:grpSpPr>
          <a:xfrm>
            <a:off x="15240" y="1147572"/>
            <a:ext cx="8982710" cy="5651500"/>
            <a:chOff x="15240" y="1147572"/>
            <a:chExt cx="8982710" cy="565150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15240" y="1147572"/>
              <a:ext cx="8336280" cy="2898647"/>
            </a:xfrm>
            <a:prstGeom prst="rect">
              <a:avLst/>
            </a:prstGeom>
          </p:spPr>
        </p:pic>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a:spLocks noGrp="1"/>
          </p:cNvSpPr>
          <p:nvPr>
            <p:ph type="body" idx="1"/>
          </p:nvPr>
        </p:nvSpPr>
        <p:spPr>
          <a:xfrm>
            <a:off x="186639" y="1127206"/>
            <a:ext cx="7947659" cy="2100575"/>
          </a:xfrm>
          <a:prstGeom prst="rect">
            <a:avLst/>
          </a:prstGeom>
        </p:spPr>
        <p:txBody>
          <a:bodyPr vert="horz" wrap="square" lIns="0" tIns="99060" rIns="0" bIns="0" rtlCol="0">
            <a:spAutoFit/>
          </a:bodyPr>
          <a:lstStyle/>
          <a:p>
            <a:pPr marL="299085" indent="-286385">
              <a:lnSpc>
                <a:spcPct val="100000"/>
              </a:lnSpc>
              <a:spcBef>
                <a:spcPts val="780"/>
              </a:spcBef>
              <a:buFont typeface="Wingdings"/>
              <a:buChar char=""/>
              <a:tabLst>
                <a:tab pos="299085" algn="l"/>
              </a:tabLst>
            </a:pPr>
            <a:r>
              <a:rPr dirty="0"/>
              <a:t>List</a:t>
            </a:r>
            <a:r>
              <a:rPr spc="-35" dirty="0"/>
              <a:t> </a:t>
            </a:r>
            <a:r>
              <a:rPr dirty="0"/>
              <a:t>of</a:t>
            </a:r>
            <a:r>
              <a:rPr spc="-15" dirty="0"/>
              <a:t> </a:t>
            </a:r>
            <a:r>
              <a:rPr spc="-10" dirty="0"/>
              <a:t>Improvements</a:t>
            </a:r>
          </a:p>
          <a:p>
            <a:pPr marL="756285" marR="5080" lvl="1" indent="-287020">
              <a:lnSpc>
                <a:spcPct val="100000"/>
              </a:lnSpc>
              <a:spcBef>
                <a:spcPts val="615"/>
              </a:spcBef>
              <a:buFont typeface="Wingdings"/>
              <a:buChar char=""/>
              <a:tabLst>
                <a:tab pos="756285" algn="l"/>
              </a:tabLst>
            </a:pPr>
            <a:r>
              <a:rPr lang="en-US" sz="1800" dirty="0">
                <a:latin typeface="Calibri"/>
                <a:cs typeface="Calibri"/>
              </a:rPr>
              <a:t>Add a monitoring system that will constantly allow the server and its back-end to be monitored anywhere and anytime.</a:t>
            </a:r>
          </a:p>
          <a:p>
            <a:pPr marL="756285" marR="5080" lvl="1" indent="-287020">
              <a:lnSpc>
                <a:spcPct val="100000"/>
              </a:lnSpc>
              <a:spcBef>
                <a:spcPts val="615"/>
              </a:spcBef>
              <a:buFont typeface="Wingdings"/>
              <a:buChar char=""/>
              <a:tabLst>
                <a:tab pos="756285" algn="l"/>
              </a:tabLst>
            </a:pPr>
            <a:r>
              <a:rPr lang="en-US" dirty="0">
                <a:latin typeface="Calibri"/>
                <a:cs typeface="Calibri"/>
              </a:rPr>
              <a:t>Prepare mitigation plans for unexpected scenarios.</a:t>
            </a:r>
          </a:p>
          <a:p>
            <a:pPr marL="756285" marR="5080" lvl="1" indent="-287020">
              <a:lnSpc>
                <a:spcPct val="100000"/>
              </a:lnSpc>
              <a:spcBef>
                <a:spcPts val="615"/>
              </a:spcBef>
              <a:buFont typeface="Wingdings"/>
              <a:buChar char=""/>
              <a:tabLst>
                <a:tab pos="756285" algn="l"/>
              </a:tabLst>
            </a:pPr>
            <a:r>
              <a:rPr lang="en-US" sz="1800" dirty="0">
                <a:latin typeface="Calibri"/>
                <a:cs typeface="Calibri"/>
              </a:rPr>
              <a:t>H</a:t>
            </a:r>
            <a:r>
              <a:rPr lang="en-US" dirty="0">
                <a:latin typeface="Calibri"/>
                <a:cs typeface="Calibri"/>
              </a:rPr>
              <a:t>ave a frequent offsite backup of the project to prevent data loss problems.</a:t>
            </a:r>
          </a:p>
          <a:p>
            <a:pPr marL="756285" marR="5080" lvl="1" indent="-287020">
              <a:lnSpc>
                <a:spcPct val="100000"/>
              </a:lnSpc>
              <a:spcBef>
                <a:spcPts val="615"/>
              </a:spcBef>
              <a:buFont typeface="Wingdings"/>
              <a:buChar char=""/>
              <a:tabLst>
                <a:tab pos="756285" algn="l"/>
              </a:tabLst>
            </a:pPr>
            <a:r>
              <a:rPr lang="en-US" sz="1800" dirty="0">
                <a:latin typeface="Calibri"/>
                <a:cs typeface="Calibri"/>
              </a:rPr>
              <a:t>Implement an offsite fallback system.</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3336811"/>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spc="-50" dirty="0">
                <a:latin typeface="Calibri"/>
                <a:cs typeface="Calibri"/>
              </a:rPr>
              <a:t>‒</a:t>
            </a:r>
            <a:r>
              <a:rPr dirty="0">
                <a:latin typeface="Calibri"/>
                <a:cs typeface="Calibri"/>
              </a:rPr>
              <a:t>	</a:t>
            </a:r>
            <a:r>
              <a:rPr lang="en-US" sz="2400" spc="-50" dirty="0">
                <a:latin typeface="Calibri"/>
                <a:cs typeface="Calibri"/>
              </a:rPr>
              <a:t>Problem Management</a:t>
            </a:r>
          </a:p>
          <a:p>
            <a:pPr marL="755650" lvl="1" indent="-285750">
              <a:spcBef>
                <a:spcPts val="1205"/>
              </a:spcBef>
              <a:buFont typeface="Arial" panose="020B0604020202020204" pitchFamily="34" charset="0"/>
              <a:buChar char="•"/>
              <a:tabLst>
                <a:tab pos="756285" algn="l"/>
              </a:tabLst>
            </a:pPr>
            <a:r>
              <a:rPr lang="en-US" sz="2400" spc="-50" dirty="0">
                <a:latin typeface="Calibri"/>
                <a:cs typeface="Calibri"/>
              </a:rPr>
              <a:t>In the context of an organization's IT infrastructure, problem management is an IT service management (ITSM) procedure that focuses on determining and addressing the root causes of problems as well as avoiding their recurrence. Reducing the effect of reoccurring occurrences and minimizing the disruption they bring to the business is the primary objective of problem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6076022"/>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lang="en-US" sz="2400" spc="-50" dirty="0">
                <a:latin typeface="Calibri"/>
                <a:cs typeface="Calibri"/>
              </a:rPr>
              <a:t>‒</a:t>
            </a:r>
            <a:r>
              <a:rPr lang="en-US" sz="2400" dirty="0">
                <a:latin typeface="Calibri"/>
                <a:cs typeface="Calibri"/>
              </a:rPr>
              <a:t>	</a:t>
            </a:r>
            <a:r>
              <a:rPr lang="en-US" sz="2400" spc="-50" dirty="0">
                <a:latin typeface="Calibri"/>
                <a:cs typeface="Calibri"/>
              </a:rPr>
              <a:t>Problem Identification</a:t>
            </a:r>
          </a:p>
          <a:p>
            <a:pPr marL="469900">
              <a:lnSpc>
                <a:spcPct val="100000"/>
              </a:lnSpc>
              <a:spcBef>
                <a:spcPts val="1205"/>
              </a:spcBef>
              <a:tabLst>
                <a:tab pos="756285" algn="l"/>
              </a:tabLst>
            </a:pPr>
            <a:r>
              <a:rPr lang="en-US" sz="2400" spc="-50" dirty="0">
                <a:latin typeface="Calibri"/>
                <a:cs typeface="Calibri"/>
              </a:rPr>
              <a:t>		Recognizing and identifying the existence of problems or possible difficulties inside the IT environment falls under this concept. Effective systems must be in place for identifying and documenting occurrences or anomalies that can point to deeper issues.</a:t>
            </a:r>
          </a:p>
          <a:p>
            <a:pPr marL="469900">
              <a:lnSpc>
                <a:spcPct val="100000"/>
              </a:lnSpc>
              <a:spcBef>
                <a:spcPts val="1205"/>
              </a:spcBef>
              <a:tabLst>
                <a:tab pos="756285" algn="l"/>
              </a:tabLst>
            </a:pPr>
            <a:r>
              <a:rPr lang="en-US" sz="2400" spc="-50" dirty="0">
                <a:latin typeface="Calibri"/>
                <a:cs typeface="Calibri"/>
              </a:rPr>
              <a:t>- 	Problem Investigation</a:t>
            </a:r>
          </a:p>
          <a:p>
            <a:pPr marL="469900">
              <a:lnSpc>
                <a:spcPct val="100000"/>
              </a:lnSpc>
              <a:spcBef>
                <a:spcPts val="1205"/>
              </a:spcBef>
              <a:tabLst>
                <a:tab pos="756285" algn="l"/>
              </a:tabLst>
            </a:pPr>
            <a:r>
              <a:rPr lang="en-US" sz="2400" spc="-50" dirty="0">
                <a:latin typeface="Calibri"/>
                <a:cs typeface="Calibri"/>
              </a:rPr>
              <a:t>		Issues with a high priority or a high risk should be fixed first since they have the biggest effects on the service. Depending on the priority given, problems are researched and diagnosed more quickly or more slowly. Correct problem classification facilitates the detection of trends.</a:t>
            </a:r>
          </a:p>
          <a:p>
            <a:pPr marL="469900">
              <a:lnSpc>
                <a:spcPct val="100000"/>
              </a:lnSpc>
              <a:spcBef>
                <a:spcPts val="1205"/>
              </a:spcBef>
              <a:tabLst>
                <a:tab pos="756285" algn="l"/>
              </a:tabLst>
            </a:pPr>
            <a:endParaRPr lang="en-US" sz="2400" spc="-50" dirty="0">
              <a:latin typeface="Calibri"/>
              <a:cs typeface="Calibri"/>
            </a:endParaRPr>
          </a:p>
          <a:p>
            <a:pPr marL="469900" lvl="2" algn="just">
              <a:spcBef>
                <a:spcPts val="1205"/>
              </a:spcBef>
              <a:tabLst>
                <a:tab pos="756285" algn="l"/>
              </a:tabLst>
            </a:pPr>
            <a:endParaRPr lang="en-PH" sz="1800" b="1" dirty="0">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877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6445354"/>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lang="en-US" sz="2400" spc="-50" dirty="0">
                <a:latin typeface="Calibri"/>
                <a:cs typeface="Calibri"/>
              </a:rPr>
              <a:t>‒</a:t>
            </a:r>
            <a:r>
              <a:rPr lang="en-US" sz="2400" dirty="0">
                <a:latin typeface="Calibri"/>
                <a:cs typeface="Calibri"/>
              </a:rPr>
              <a:t>	</a:t>
            </a:r>
            <a:r>
              <a:rPr lang="en-US" sz="2400" spc="-50" dirty="0">
                <a:latin typeface="Calibri"/>
                <a:cs typeface="Calibri"/>
              </a:rPr>
              <a:t>Problem Analysis</a:t>
            </a:r>
          </a:p>
          <a:p>
            <a:pPr marL="469900">
              <a:lnSpc>
                <a:spcPct val="100000"/>
              </a:lnSpc>
              <a:spcBef>
                <a:spcPts val="1205"/>
              </a:spcBef>
              <a:tabLst>
                <a:tab pos="756285" algn="l"/>
              </a:tabLst>
            </a:pPr>
            <a:r>
              <a:rPr lang="en-US" sz="2400" spc="-50" dirty="0">
                <a:latin typeface="Calibri"/>
                <a:cs typeface="Calibri"/>
              </a:rPr>
              <a:t>		After an issue has been detected and looked at, a comprehensive analysis should be done to ascertain its underlying causes. This entails investigating the fundamental problems, comprehending the connections between diverse elements, and figuring out the contributing elements to the problem.</a:t>
            </a:r>
          </a:p>
          <a:p>
            <a:pPr marL="469900">
              <a:lnSpc>
                <a:spcPct val="100000"/>
              </a:lnSpc>
              <a:spcBef>
                <a:spcPts val="1205"/>
              </a:spcBef>
              <a:tabLst>
                <a:tab pos="756285" algn="l"/>
              </a:tabLst>
            </a:pPr>
            <a:r>
              <a:rPr lang="en-US" sz="2400" spc="-50" dirty="0">
                <a:latin typeface="Calibri"/>
                <a:cs typeface="Calibri"/>
              </a:rPr>
              <a:t>- 	Problem Resolution</a:t>
            </a:r>
          </a:p>
          <a:p>
            <a:pPr marL="469900">
              <a:lnSpc>
                <a:spcPct val="100000"/>
              </a:lnSpc>
              <a:spcBef>
                <a:spcPts val="1205"/>
              </a:spcBef>
              <a:tabLst>
                <a:tab pos="756285" algn="l"/>
              </a:tabLst>
            </a:pPr>
            <a:r>
              <a:rPr lang="en-US" sz="2400" spc="-50" dirty="0">
                <a:latin typeface="Calibri"/>
                <a:cs typeface="Calibri"/>
              </a:rPr>
              <a:t>		Finding practical fixes or workarounds for the problems that have been recognized is the emphasis of this approach. In addition to treating the symptoms, solutions should focus on the underlying issues. Before being put into practice, proposed ideas must be extensively evaluated and confirmed.</a:t>
            </a:r>
          </a:p>
          <a:p>
            <a:pPr marL="469900">
              <a:lnSpc>
                <a:spcPct val="100000"/>
              </a:lnSpc>
              <a:spcBef>
                <a:spcPts val="1205"/>
              </a:spcBef>
              <a:tabLst>
                <a:tab pos="756285" algn="l"/>
              </a:tabLst>
            </a:pPr>
            <a:endParaRPr lang="en-US" sz="2400" spc="-50" dirty="0">
              <a:latin typeface="Calibri"/>
              <a:cs typeface="Calibri"/>
            </a:endParaRPr>
          </a:p>
          <a:p>
            <a:pPr marL="469900" lvl="2" algn="just">
              <a:spcBef>
                <a:spcPts val="1205"/>
              </a:spcBef>
              <a:tabLst>
                <a:tab pos="756285" algn="l"/>
              </a:tabLst>
            </a:pPr>
            <a:endParaRPr lang="en-PH" sz="1800" b="1" dirty="0">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390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3921586"/>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lang="en-US" sz="2400" spc="-50" dirty="0">
                <a:latin typeface="Calibri"/>
                <a:cs typeface="Calibri"/>
              </a:rPr>
              <a:t>‒</a:t>
            </a:r>
            <a:r>
              <a:rPr lang="en-US" sz="2400" dirty="0">
                <a:latin typeface="Calibri"/>
                <a:cs typeface="Calibri"/>
              </a:rPr>
              <a:t>	</a:t>
            </a:r>
            <a:r>
              <a:rPr lang="en-US" sz="2400" spc="-50" dirty="0">
                <a:latin typeface="Calibri"/>
                <a:cs typeface="Calibri"/>
              </a:rPr>
              <a:t>Review</a:t>
            </a:r>
          </a:p>
          <a:p>
            <a:pPr marL="469900">
              <a:lnSpc>
                <a:spcPct val="100000"/>
              </a:lnSpc>
              <a:spcBef>
                <a:spcPts val="1205"/>
              </a:spcBef>
              <a:tabLst>
                <a:tab pos="756285" algn="l"/>
              </a:tabLst>
            </a:pPr>
            <a:r>
              <a:rPr lang="en-US" sz="2400" spc="-50" dirty="0">
                <a:latin typeface="Calibri"/>
                <a:cs typeface="Calibri"/>
              </a:rPr>
              <a:t>		It's important to evaluate the success of a remedy after putting it into action and to keep an eye on the situation to make sure the issue has been totally resolved. The problem has not recurred, and the remedy has had the desired effect on the IT environment, according to regular reviews and follow-ups.</a:t>
            </a:r>
          </a:p>
          <a:p>
            <a:pPr marL="469900">
              <a:lnSpc>
                <a:spcPct val="100000"/>
              </a:lnSpc>
              <a:spcBef>
                <a:spcPts val="1205"/>
              </a:spcBef>
              <a:tabLst>
                <a:tab pos="756285" algn="l"/>
              </a:tabLst>
            </a:pPr>
            <a:endParaRPr lang="en-US" sz="2400" spc="-50" dirty="0">
              <a:latin typeface="Calibri"/>
              <a:cs typeface="Calibri"/>
            </a:endParaRPr>
          </a:p>
          <a:p>
            <a:pPr marL="469900" lvl="2" algn="just">
              <a:spcBef>
                <a:spcPts val="1205"/>
              </a:spcBef>
              <a:tabLst>
                <a:tab pos="756285" algn="l"/>
              </a:tabLst>
            </a:pPr>
            <a:endParaRPr lang="en-PH" sz="1800" b="1" dirty="0">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64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2.</a:t>
            </a:r>
            <a:r>
              <a:rPr spc="-110" dirty="0"/>
              <a:t> </a:t>
            </a:r>
            <a:r>
              <a:rPr dirty="0"/>
              <a:t>Problem</a:t>
            </a:r>
            <a:r>
              <a:rPr spc="-85" dirty="0"/>
              <a:t> </a:t>
            </a:r>
            <a:r>
              <a:rPr dirty="0"/>
              <a:t>Management</a:t>
            </a:r>
            <a:r>
              <a:rPr spc="-75" dirty="0"/>
              <a:t> </a:t>
            </a:r>
            <a:r>
              <a:rPr spc="-10" dirty="0"/>
              <a:t>Example</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5047488"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5008"/>
            <a:ext cx="8811062" cy="1159292"/>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Calibri"/>
                <a:cs typeface="Calibri"/>
              </a:rPr>
              <a:t>Write</a:t>
            </a:r>
            <a:r>
              <a:rPr sz="1800" spc="-30" dirty="0">
                <a:latin typeface="Calibri"/>
                <a:cs typeface="Calibri"/>
              </a:rPr>
              <a:t> </a:t>
            </a:r>
            <a:r>
              <a:rPr sz="1800" dirty="0">
                <a:latin typeface="Calibri"/>
                <a:cs typeface="Calibri"/>
              </a:rPr>
              <a:t>briefly</a:t>
            </a:r>
            <a:r>
              <a:rPr sz="1800" spc="-20" dirty="0">
                <a:latin typeface="Calibri"/>
                <a:cs typeface="Calibri"/>
              </a:rPr>
              <a:t> </a:t>
            </a:r>
            <a:r>
              <a:rPr sz="1800" dirty="0">
                <a:latin typeface="Calibri"/>
                <a:cs typeface="Calibri"/>
              </a:rPr>
              <a:t>on</a:t>
            </a:r>
            <a:r>
              <a:rPr sz="1800" spc="-30" dirty="0">
                <a:latin typeface="Calibri"/>
                <a:cs typeface="Calibri"/>
              </a:rPr>
              <a:t> </a:t>
            </a:r>
            <a:r>
              <a:rPr sz="1800" dirty="0">
                <a:latin typeface="Calibri"/>
                <a:cs typeface="Calibri"/>
              </a:rPr>
              <a:t>problem</a:t>
            </a:r>
            <a:r>
              <a:rPr sz="1800" spc="-15" dirty="0">
                <a:latin typeface="Calibri"/>
                <a:cs typeface="Calibri"/>
              </a:rPr>
              <a:t> </a:t>
            </a:r>
            <a:r>
              <a:rPr sz="1800" dirty="0">
                <a:latin typeface="Calibri"/>
                <a:cs typeface="Calibri"/>
              </a:rPr>
              <a:t>management</a:t>
            </a:r>
            <a:r>
              <a:rPr sz="1800" spc="-40" dirty="0">
                <a:latin typeface="Calibri"/>
                <a:cs typeface="Calibri"/>
              </a:rPr>
              <a:t> </a:t>
            </a:r>
            <a:r>
              <a:rPr sz="1800" spc="-10" dirty="0">
                <a:latin typeface="Calibri"/>
                <a:cs typeface="Calibri"/>
              </a:rPr>
              <a:t>example</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 typeface="Arial" panose="020B0604020202020204" pitchFamily="34" charset="0"/>
              <a:buChar char="•"/>
              <a:tabLst>
                <a:tab pos="298450" algn="l"/>
              </a:tabLst>
            </a:pPr>
            <a:r>
              <a:rPr lang="en-US" sz="1800" spc="-10" dirty="0">
                <a:latin typeface="Calibri"/>
                <a:cs typeface="Calibri"/>
              </a:rPr>
              <a:t>Problem Identification</a:t>
            </a:r>
          </a:p>
          <a:p>
            <a:pPr marL="12700" lvl="2">
              <a:spcBef>
                <a:spcPts val="100"/>
              </a:spcBef>
              <a:tabLst>
                <a:tab pos="298450" algn="l"/>
              </a:tabLst>
            </a:pPr>
            <a:r>
              <a:rPr lang="en-SG" dirty="0">
                <a:effectLst/>
                <a:latin typeface="Calibri" panose="020F0502020204030204" pitchFamily="34" charset="0"/>
                <a:ea typeface="Calibri" panose="020F0502020204030204" pitchFamily="34" charset="0"/>
                <a:cs typeface="Arial" panose="020B0604020202020204" pitchFamily="34" charset="0"/>
              </a:rPr>
              <a:t>	- The job list is blank and the user isn’t able to post a job.</a:t>
            </a:r>
            <a:endParaRPr dirty="0">
              <a:latin typeface="Calibri"/>
              <a:cs typeface="Calibri"/>
            </a:endParaRPr>
          </a:p>
        </p:txBody>
      </p:sp>
      <p:pic>
        <p:nvPicPr>
          <p:cNvPr id="10" name="Picture 9">
            <a:extLst>
              <a:ext uri="{FF2B5EF4-FFF2-40B4-BE49-F238E27FC236}">
                <a16:creationId xmlns:a16="http://schemas.microsoft.com/office/drawing/2014/main" id="{CB43ADBF-E0C9-ACD9-01CC-8C9B3BC823C1}"/>
              </a:ext>
            </a:extLst>
          </p:cNvPr>
          <p:cNvPicPr>
            <a:picLocks noChangeAspect="1"/>
          </p:cNvPicPr>
          <p:nvPr/>
        </p:nvPicPr>
        <p:blipFill>
          <a:blip r:embed="rId4"/>
          <a:stretch>
            <a:fillRect/>
          </a:stretch>
        </p:blipFill>
        <p:spPr>
          <a:xfrm>
            <a:off x="450883" y="2475733"/>
            <a:ext cx="8296737" cy="4153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2.</a:t>
            </a:r>
            <a:r>
              <a:rPr spc="-110" dirty="0"/>
              <a:t> </a:t>
            </a:r>
            <a:r>
              <a:rPr dirty="0"/>
              <a:t>Problem</a:t>
            </a:r>
            <a:r>
              <a:rPr spc="-85" dirty="0"/>
              <a:t> </a:t>
            </a:r>
            <a:r>
              <a:rPr dirty="0"/>
              <a:t>Management</a:t>
            </a:r>
            <a:r>
              <a:rPr spc="-75" dirty="0"/>
              <a:t> </a:t>
            </a:r>
            <a:r>
              <a:rPr spc="-10" dirty="0"/>
              <a:t>Example</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5047488"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5008"/>
            <a:ext cx="8811062" cy="1159292"/>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Calibri"/>
                <a:cs typeface="Calibri"/>
              </a:rPr>
              <a:t>Write</a:t>
            </a:r>
            <a:r>
              <a:rPr sz="1800" spc="-30" dirty="0">
                <a:latin typeface="Calibri"/>
                <a:cs typeface="Calibri"/>
              </a:rPr>
              <a:t> </a:t>
            </a:r>
            <a:r>
              <a:rPr sz="1800" dirty="0">
                <a:latin typeface="Calibri"/>
                <a:cs typeface="Calibri"/>
              </a:rPr>
              <a:t>briefly</a:t>
            </a:r>
            <a:r>
              <a:rPr sz="1800" spc="-20" dirty="0">
                <a:latin typeface="Calibri"/>
                <a:cs typeface="Calibri"/>
              </a:rPr>
              <a:t> </a:t>
            </a:r>
            <a:r>
              <a:rPr sz="1800" dirty="0">
                <a:latin typeface="Calibri"/>
                <a:cs typeface="Calibri"/>
              </a:rPr>
              <a:t>on</a:t>
            </a:r>
            <a:r>
              <a:rPr sz="1800" spc="-30" dirty="0">
                <a:latin typeface="Calibri"/>
                <a:cs typeface="Calibri"/>
              </a:rPr>
              <a:t> </a:t>
            </a:r>
            <a:r>
              <a:rPr sz="1800" dirty="0">
                <a:latin typeface="Calibri"/>
                <a:cs typeface="Calibri"/>
              </a:rPr>
              <a:t>problem</a:t>
            </a:r>
            <a:r>
              <a:rPr sz="1800" spc="-15" dirty="0">
                <a:latin typeface="Calibri"/>
                <a:cs typeface="Calibri"/>
              </a:rPr>
              <a:t> </a:t>
            </a:r>
            <a:r>
              <a:rPr sz="1800" dirty="0">
                <a:latin typeface="Calibri"/>
                <a:cs typeface="Calibri"/>
              </a:rPr>
              <a:t>management</a:t>
            </a:r>
            <a:r>
              <a:rPr sz="1800" spc="-40" dirty="0">
                <a:latin typeface="Calibri"/>
                <a:cs typeface="Calibri"/>
              </a:rPr>
              <a:t> </a:t>
            </a:r>
            <a:r>
              <a:rPr sz="1800" spc="-10" dirty="0">
                <a:latin typeface="Calibri"/>
                <a:cs typeface="Calibri"/>
              </a:rPr>
              <a:t>example</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 typeface="Arial" panose="020B0604020202020204" pitchFamily="34" charset="0"/>
              <a:buChar char="•"/>
              <a:tabLst>
                <a:tab pos="298450" algn="l"/>
              </a:tabLst>
            </a:pPr>
            <a:r>
              <a:rPr lang="en-US" sz="1800" spc="-10" dirty="0">
                <a:latin typeface="Calibri"/>
                <a:cs typeface="Calibri"/>
              </a:rPr>
              <a:t>Problem Identification</a:t>
            </a:r>
          </a:p>
          <a:p>
            <a:pPr marL="12700" lvl="2">
              <a:spcBef>
                <a:spcPts val="100"/>
              </a:spcBef>
              <a:tabLst>
                <a:tab pos="298450" algn="l"/>
              </a:tabLst>
            </a:pPr>
            <a:r>
              <a:rPr lang="en-SG" dirty="0">
                <a:effectLst/>
                <a:latin typeface="Calibri" panose="020F0502020204030204" pitchFamily="34" charset="0"/>
                <a:ea typeface="Calibri" panose="020F0502020204030204" pitchFamily="34" charset="0"/>
                <a:cs typeface="Arial" panose="020B0604020202020204" pitchFamily="34" charset="0"/>
              </a:rPr>
              <a:t>	- The job list is blank and the user isn’t able to post a job.</a:t>
            </a:r>
            <a:endParaRPr dirty="0">
              <a:latin typeface="Calibri"/>
              <a:cs typeface="Calibri"/>
            </a:endParaRPr>
          </a:p>
        </p:txBody>
      </p:sp>
      <p:pic>
        <p:nvPicPr>
          <p:cNvPr id="11" name="Picture 10">
            <a:extLst>
              <a:ext uri="{FF2B5EF4-FFF2-40B4-BE49-F238E27FC236}">
                <a16:creationId xmlns:a16="http://schemas.microsoft.com/office/drawing/2014/main" id="{D00F014A-A196-6640-6B32-52786FE60E3B}"/>
              </a:ext>
            </a:extLst>
          </p:cNvPr>
          <p:cNvPicPr>
            <a:picLocks noChangeAspect="1"/>
          </p:cNvPicPr>
          <p:nvPr/>
        </p:nvPicPr>
        <p:blipFill>
          <a:blip r:embed="rId4"/>
          <a:stretch>
            <a:fillRect/>
          </a:stretch>
        </p:blipFill>
        <p:spPr>
          <a:xfrm>
            <a:off x="212109" y="2895601"/>
            <a:ext cx="3398480" cy="2747392"/>
          </a:xfrm>
          <a:prstGeom prst="rect">
            <a:avLst/>
          </a:prstGeom>
        </p:spPr>
      </p:pic>
      <p:pic>
        <p:nvPicPr>
          <p:cNvPr id="13" name="Picture 12">
            <a:extLst>
              <a:ext uri="{FF2B5EF4-FFF2-40B4-BE49-F238E27FC236}">
                <a16:creationId xmlns:a16="http://schemas.microsoft.com/office/drawing/2014/main" id="{B0222BAE-6D50-4FC0-3BDF-D3A335E737ED}"/>
              </a:ext>
            </a:extLst>
          </p:cNvPr>
          <p:cNvPicPr>
            <a:picLocks noChangeAspect="1"/>
          </p:cNvPicPr>
          <p:nvPr/>
        </p:nvPicPr>
        <p:blipFill>
          <a:blip r:embed="rId5"/>
          <a:stretch>
            <a:fillRect/>
          </a:stretch>
        </p:blipFill>
        <p:spPr>
          <a:xfrm>
            <a:off x="3790842" y="3010303"/>
            <a:ext cx="4993452" cy="2557779"/>
          </a:xfrm>
          <a:prstGeom prst="rect">
            <a:avLst/>
          </a:prstGeom>
        </p:spPr>
      </p:pic>
    </p:spTree>
    <p:extLst>
      <p:ext uri="{BB962C8B-B14F-4D97-AF65-F5344CB8AC3E}">
        <p14:creationId xmlns:p14="http://schemas.microsoft.com/office/powerpoint/2010/main" val="5745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1895</Words>
  <Application>Microsoft Office PowerPoint</Application>
  <PresentationFormat>On-screen Show (4:3)</PresentationFormat>
  <Paragraphs>310</Paragraphs>
  <Slides>32</Slides>
  <Notes>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vt:lpstr>
      <vt:lpstr>Times New Roman</vt:lpstr>
      <vt:lpstr>Wingdings</vt:lpstr>
      <vt:lpstr>Office Theme</vt:lpstr>
      <vt:lpstr>PowerPoint Presentation</vt:lpstr>
      <vt:lpstr>Document History</vt:lpstr>
      <vt:lpstr>Contents</vt:lpstr>
      <vt:lpstr>1. Principles of Problem Management</vt:lpstr>
      <vt:lpstr>1. Principles of Problem Management</vt:lpstr>
      <vt:lpstr>1. Principles of Problem Management</vt:lpstr>
      <vt:lpstr>1. Principles of Problem Management</vt:lpstr>
      <vt:lpstr>2. Problem Management Example</vt:lpstr>
      <vt:lpstr>2. Problem Management Example</vt:lpstr>
      <vt:lpstr>2. Problem Management Example</vt:lpstr>
      <vt:lpstr>3. Tools, Process &amp; Technologies</vt:lpstr>
      <vt:lpstr>4. Investigation &amp; Diagnosis</vt:lpstr>
      <vt:lpstr>4. Investigation &amp; Diagnosis</vt:lpstr>
      <vt:lpstr>4. Investigation &amp; Diagnosis</vt:lpstr>
      <vt:lpstr>4. Investigation &amp; Diagnosis</vt:lpstr>
      <vt:lpstr>4. Investigation &amp; Diagnosis</vt:lpstr>
      <vt:lpstr>5. Explain Prioritization</vt:lpstr>
      <vt:lpstr>5. Explain Prioritization</vt:lpstr>
      <vt:lpstr>5. Explain Prioritization</vt:lpstr>
      <vt:lpstr>6. Problem Management Solution</vt:lpstr>
      <vt:lpstr>6. Problem Management Solution</vt:lpstr>
      <vt:lpstr>6. Problem Management Solution</vt:lpstr>
      <vt:lpstr>6. Problem Management Solution</vt:lpstr>
      <vt:lpstr>7. Systems you will Implement</vt:lpstr>
      <vt:lpstr>7. Systems you will Implement</vt:lpstr>
      <vt:lpstr>7. Systems you will Implement</vt:lpstr>
      <vt:lpstr>7. Systems you will Implement</vt:lpstr>
      <vt:lpstr>8. Project Milestones &amp; Tasks</vt:lpstr>
      <vt:lpstr>9. Milestone Feedback &amp; Action taken</vt:lpstr>
      <vt:lpstr>10. Modifications Made based On Feedback</vt:lpstr>
      <vt:lpstr>11. Project Results</vt:lpstr>
      <vt:lpstr>12. Proposed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Francis Roel Abarca  -bdse-0922-113</cp:lastModifiedBy>
  <cp:revision>79</cp:revision>
  <dcterms:created xsi:type="dcterms:W3CDTF">2023-08-18T13:38:12Z</dcterms:created>
  <dcterms:modified xsi:type="dcterms:W3CDTF">2023-08-23T06:15:10Z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Microsoft® PowerPoint® for Office 365</vt:lpwstr>
  </property>
  <property fmtid="{D5CDD505-2E9C-101B-9397-08002B2CF9AE}" pid="4" name="LastSaved">
    <vt:filetime>2023-08-18T00:00:00Z</vt:filetime>
  </property>
  <property fmtid="{D5CDD505-2E9C-101B-9397-08002B2CF9AE}" pid="5" name="Producer">
    <vt:lpwstr>Microsoft® PowerPoint® for Office 365</vt:lpwstr>
  </property>
</Properties>
</file>