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0"/>
  </p:notesMasterIdLst>
  <p:sldIdLst>
    <p:sldId id="378" r:id="rId5"/>
    <p:sldId id="372" r:id="rId6"/>
    <p:sldId id="259" r:id="rId7"/>
    <p:sldId id="260" r:id="rId8"/>
    <p:sldId id="261" r:id="rId9"/>
    <p:sldId id="262" r:id="rId10"/>
    <p:sldId id="263" r:id="rId11"/>
    <p:sldId id="265" r:id="rId12"/>
    <p:sldId id="264" r:id="rId13"/>
    <p:sldId id="267" r:id="rId14"/>
    <p:sldId id="268" r:id="rId15"/>
    <p:sldId id="376" r:id="rId16"/>
    <p:sldId id="377" r:id="rId17"/>
    <p:sldId id="270" r:id="rId18"/>
    <p:sldId id="272" r:id="rId19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E89DCF-5878-4DFD-A5D2-177522998652}" v="1" dt="2022-05-03T05:14:53.185"/>
    <p1510:client id="{6C73C204-C628-42F1-B54C-F4A4452D8AD3}" v="1" dt="2023-03-17T11:34:46.80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33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Kai" userId="S::chengkai.lau21_digitalway.net#ext#@lh.onmicrosoft.com::8066bd7e-cd39-4dfe-81df-872259370664" providerId="AD" clId="Web-{14E89DCF-5878-4DFD-A5D2-177522998652}"/>
    <pc:docChg chg="delSld">
      <pc:chgData name="Cheng Kai" userId="S::chengkai.lau21_digitalway.net#ext#@lh.onmicrosoft.com::8066bd7e-cd39-4dfe-81df-872259370664" providerId="AD" clId="Web-{14E89DCF-5878-4DFD-A5D2-177522998652}" dt="2022-05-03T05:14:53.185" v="0"/>
      <pc:docMkLst>
        <pc:docMk/>
      </pc:docMkLst>
      <pc:sldChg chg="del">
        <pc:chgData name="Cheng Kai" userId="S::chengkai.lau21_digitalway.net#ext#@lh.onmicrosoft.com::8066bd7e-cd39-4dfe-81df-872259370664" providerId="AD" clId="Web-{14E89DCF-5878-4DFD-A5D2-177522998652}" dt="2022-05-03T05:14:53.185" v="0"/>
        <pc:sldMkLst>
          <pc:docMk/>
          <pc:sldMk cId="0" sldId="373"/>
        </pc:sldMkLst>
      </pc:sldChg>
    </pc:docChg>
  </pc:docChgLst>
  <pc:docChgLst>
    <pc:chgData name="Abu Sufian - bdse0322-017" userId="S::bdse0322-017_learning.educlaas.com#ext#@lh.onmicrosoft.com::f02fb70e-502b-42ab-ba1d-063b8fbfacea" providerId="AD" clId="Web-{6C73C204-C628-42F1-B54C-F4A4452D8AD3}"/>
    <pc:docChg chg="modSld">
      <pc:chgData name="Abu Sufian - bdse0322-017" userId="S::bdse0322-017_learning.educlaas.com#ext#@lh.onmicrosoft.com::f02fb70e-502b-42ab-ba1d-063b8fbfacea" providerId="AD" clId="Web-{6C73C204-C628-42F1-B54C-F4A4452D8AD3}" dt="2023-03-17T11:34:46.800" v="0" actId="1076"/>
      <pc:docMkLst>
        <pc:docMk/>
      </pc:docMkLst>
      <pc:sldChg chg="modSp">
        <pc:chgData name="Abu Sufian - bdse0322-017" userId="S::bdse0322-017_learning.educlaas.com#ext#@lh.onmicrosoft.com::f02fb70e-502b-42ab-ba1d-063b8fbfacea" providerId="AD" clId="Web-{6C73C204-C628-42F1-B54C-F4A4452D8AD3}" dt="2023-03-17T11:34:46.800" v="0" actId="1076"/>
        <pc:sldMkLst>
          <pc:docMk/>
          <pc:sldMk cId="0" sldId="260"/>
        </pc:sldMkLst>
        <pc:picChg chg="mod">
          <ac:chgData name="Abu Sufian - bdse0322-017" userId="S::bdse0322-017_learning.educlaas.com#ext#@lh.onmicrosoft.com::f02fb70e-502b-42ab-ba1d-063b8fbfacea" providerId="AD" clId="Web-{6C73C204-C628-42F1-B54C-F4A4452D8AD3}" dt="2023-03-17T11:34:46.800" v="0" actId="1076"/>
          <ac:picMkLst>
            <pc:docMk/>
            <pc:sldMk cId="0" sldId="260"/>
            <ac:picMk id="1026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97006-3089-4F53-8AC6-A26F6294F896}" type="datetimeFigureOut">
              <a:rPr lang="en-IN" smtClean="0"/>
              <a:t>17-03-2023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3277CD-5484-494C-BC08-0F866D73CF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7101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Image Placeholder 1">
            <a:extLst>
              <a:ext uri="{FF2B5EF4-FFF2-40B4-BE49-F238E27FC236}">
                <a16:creationId xmlns:a16="http://schemas.microsoft.com/office/drawing/2014/main" id="{7E0B277C-17CB-432A-8C2F-54439118987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1" name="Notes Placeholder 2">
            <a:extLst>
              <a:ext uri="{FF2B5EF4-FFF2-40B4-BE49-F238E27FC236}">
                <a16:creationId xmlns:a16="http://schemas.microsoft.com/office/drawing/2014/main" id="{D43299A5-2104-4241-807A-73BE69A2EF9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2C8B8FC2-0C9A-462D-A65B-0B241A10A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fld id="{5C141B1B-7171-4450-B1E9-45D1BE64481E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2176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2176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0" i="0">
                <a:solidFill>
                  <a:srgbClr val="92176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2667000"/>
            <a:ext cx="5867400" cy="762000"/>
          </a:xfrm>
          <a:prstGeom prst="rect">
            <a:avLst/>
          </a:prstGeom>
        </p:spPr>
        <p:txBody>
          <a:bodyPr/>
          <a:lstStyle>
            <a:lvl1pPr algn="l">
              <a:defRPr sz="2700" baseline="0">
                <a:solidFill>
                  <a:srgbClr val="93176C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3048000" y="3429000"/>
            <a:ext cx="5867400" cy="457200"/>
          </a:xfrm>
          <a:prstGeom prst="rect">
            <a:avLst/>
          </a:prstGeom>
        </p:spPr>
        <p:txBody>
          <a:bodyPr vert="horz"/>
          <a:lstStyle>
            <a:lvl1pPr>
              <a:buNone/>
              <a:defRPr sz="1050" baseline="0">
                <a:solidFill>
                  <a:srgbClr val="93176C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5533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4"/>
          <p:cNvSpPr>
            <a:spLocks noGrp="1"/>
          </p:cNvSpPr>
          <p:nvPr>
            <p:ph type="title"/>
          </p:nvPr>
        </p:nvSpPr>
        <p:spPr bwMode="auto">
          <a:xfrm>
            <a:off x="179513" y="404664"/>
            <a:ext cx="5820767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95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85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28600"/>
            <a:ext cx="8881872" cy="8534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789419" y="252983"/>
            <a:ext cx="2081783" cy="790956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" y="2479928"/>
            <a:ext cx="9032239" cy="848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0" i="0">
                <a:solidFill>
                  <a:srgbClr val="92176C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307" y="1095755"/>
            <a:ext cx="85013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3/17/2023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D0F0A00E-823B-4851-B915-47C782B33BD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1228725" y="1503484"/>
            <a:ext cx="6686550" cy="1068266"/>
          </a:xfrm>
          <a:solidFill>
            <a:schemeClr val="bg1">
              <a:lumMod val="85000"/>
            </a:schemeClr>
          </a:solidFill>
        </p:spPr>
        <p:txBody>
          <a:bodyPr vert="horz" wrap="square" lIns="51435" tIns="25718" rIns="51435" bIns="25718" numCol="1" rtlCol="0" anchor="ctr" anchorCtr="0" compatLnSpc="1">
            <a:prstTxWarp prst="textNoShape">
              <a:avLst/>
            </a:prstTxWarp>
            <a:normAutofit/>
          </a:bodyPr>
          <a:lstStyle/>
          <a:p>
            <a:pPr>
              <a:defRPr/>
            </a:pPr>
            <a:r>
              <a:rPr lang="en-US" dirty="0"/>
              <a:t>Computing Research Project for including </a:t>
            </a:r>
            <a:br>
              <a:rPr lang="en-US" dirty="0"/>
            </a:br>
            <a:r>
              <a:rPr lang="en-US" dirty="0"/>
              <a:t>Digitalization in Remote working System</a:t>
            </a:r>
            <a:endParaRPr lang="en-GB" altLang="en-US" dirty="0">
              <a:ea typeface="ヒラギノ角ゴ Pro W3" charset="-128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9943F5AA-E44A-462B-A8FC-39B76FFACCDE}"/>
              </a:ext>
            </a:extLst>
          </p:cNvPr>
          <p:cNvSpPr txBox="1">
            <a:spLocks/>
          </p:cNvSpPr>
          <p:nvPr/>
        </p:nvSpPr>
        <p:spPr bwMode="auto">
          <a:xfrm>
            <a:off x="1228725" y="2623646"/>
            <a:ext cx="4400550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1125" dirty="0">
                <a:solidFill>
                  <a:srgbClr val="93176C"/>
                </a:solidFill>
                <a:latin typeface="Calibri" panose="020F0502020204030204" pitchFamily="34" charset="0"/>
              </a:rPr>
              <a:t>Module Project</a:t>
            </a:r>
            <a:endParaRPr lang="en-GB" altLang="en-US" sz="1125" dirty="0">
              <a:solidFill>
                <a:srgbClr val="93176C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D1E2B7E-1984-4A38-B999-D3FC5F0148C2}"/>
              </a:ext>
            </a:extLst>
          </p:cNvPr>
          <p:cNvSpPr txBox="1">
            <a:spLocks/>
          </p:cNvSpPr>
          <p:nvPr/>
        </p:nvSpPr>
        <p:spPr bwMode="auto">
          <a:xfrm>
            <a:off x="1228725" y="4343401"/>
            <a:ext cx="3243263" cy="756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Start Date	:	6</a:t>
            </a:r>
            <a:r>
              <a:rPr lang="en-US" altLang="en-US" sz="1050" b="1" baseline="30000" dirty="0">
                <a:latin typeface="+mn-lt"/>
              </a:rPr>
              <a:t>th</a:t>
            </a:r>
            <a:r>
              <a:rPr lang="en-US" altLang="en-US" sz="1050" b="1" dirty="0">
                <a:latin typeface="+mn-lt"/>
              </a:rPr>
              <a:t> August 2021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End Date	:	6</a:t>
            </a:r>
            <a:r>
              <a:rPr lang="en-US" altLang="en-US" sz="1050" b="1" baseline="30000" dirty="0">
                <a:latin typeface="+mn-lt"/>
              </a:rPr>
              <a:t>th</a:t>
            </a:r>
            <a:r>
              <a:rPr lang="en-US" altLang="en-US" sz="1050" b="1" dirty="0">
                <a:latin typeface="+mn-lt"/>
              </a:rPr>
              <a:t> September 2021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Submission Date:	8</a:t>
            </a:r>
            <a:r>
              <a:rPr lang="en-US" altLang="en-US" sz="1050" b="1" baseline="30000" dirty="0">
                <a:latin typeface="+mn-lt"/>
              </a:rPr>
              <a:t>th</a:t>
            </a:r>
            <a:r>
              <a:rPr lang="en-US" altLang="en-US" sz="1050" b="1" dirty="0">
                <a:latin typeface="+mn-lt"/>
              </a:rPr>
              <a:t> September 2021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endParaRPr lang="en-US" altLang="en-US" sz="1050" dirty="0">
              <a:latin typeface="+mn-lt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5DFC0B0-FB48-41B8-9972-916748A1C7B0}"/>
              </a:ext>
            </a:extLst>
          </p:cNvPr>
          <p:cNvSpPr txBox="1">
            <a:spLocks/>
          </p:cNvSpPr>
          <p:nvPr/>
        </p:nvSpPr>
        <p:spPr bwMode="auto">
          <a:xfrm>
            <a:off x="1239118" y="3094435"/>
            <a:ext cx="5509022" cy="6691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Module: </a:t>
            </a:r>
            <a:r>
              <a:rPr lang="en-US" altLang="en-US" sz="1050" dirty="0">
                <a:latin typeface="+mn-lt"/>
              </a:rPr>
              <a:t> Computing Research Project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dirty="0">
                <a:latin typeface="+mn-lt"/>
              </a:rPr>
              <a:t>Course: : Computing Research Project by doing digitalization for Remote Workers in Business 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AE6609-8189-419A-853E-0A3E5EB230FA}"/>
              </a:ext>
            </a:extLst>
          </p:cNvPr>
          <p:cNvSpPr txBox="1">
            <a:spLocks/>
          </p:cNvSpPr>
          <p:nvPr/>
        </p:nvSpPr>
        <p:spPr bwMode="auto">
          <a:xfrm>
            <a:off x="4599709" y="4343401"/>
            <a:ext cx="3243263" cy="7560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Learner Name: 	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Enrollment ID:	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r>
              <a:rPr lang="en-US" altLang="en-US" sz="1050" b="1" dirty="0">
                <a:latin typeface="+mn-lt"/>
              </a:rPr>
              <a:t>Presentation Date:    10</a:t>
            </a:r>
            <a:r>
              <a:rPr lang="en-US" altLang="en-US" sz="1050" b="1" baseline="30000" dirty="0">
                <a:latin typeface="+mn-lt"/>
              </a:rPr>
              <a:t>th</a:t>
            </a:r>
            <a:r>
              <a:rPr lang="en-US" altLang="en-US" sz="1050" b="1" dirty="0">
                <a:latin typeface="+mn-lt"/>
              </a:rPr>
              <a:t> September 2021	</a:t>
            </a:r>
          </a:p>
          <a:p>
            <a:pPr>
              <a:lnSpc>
                <a:spcPts val="1350"/>
              </a:lnSpc>
              <a:spcBef>
                <a:spcPts val="150"/>
              </a:spcBef>
              <a:spcAft>
                <a:spcPts val="150"/>
              </a:spcAft>
              <a:defRPr/>
            </a:pPr>
            <a:endParaRPr lang="en-US" altLang="en-US" sz="1050" dirty="0">
              <a:latin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001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8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Project Gantt Chart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46"/>
            <a:ext cx="8982710" cy="5651500"/>
            <a:chOff x="15240" y="1147546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46"/>
              <a:ext cx="4373880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8392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9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Project Execution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46"/>
            <a:ext cx="8982710" cy="5651500"/>
            <a:chOff x="15240" y="1147546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46"/>
              <a:ext cx="3133344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8">
            <a:extLst>
              <a:ext uri="{FF2B5EF4-FFF2-40B4-BE49-F238E27FC236}">
                <a16:creationId xmlns:a16="http://schemas.microsoft.com/office/drawing/2014/main" id="{B115C826-5D5D-41E2-A76F-9C425E7DEEB6}"/>
              </a:ext>
            </a:extLst>
          </p:cNvPr>
          <p:cNvSpPr txBox="1"/>
          <p:nvPr/>
        </p:nvSpPr>
        <p:spPr>
          <a:xfrm>
            <a:off x="186639" y="1127630"/>
            <a:ext cx="8611235" cy="407804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Scree</a:t>
            </a:r>
            <a:r>
              <a:rPr lang="en-IN" sz="2000" b="1" spc="-5" dirty="0">
                <a:latin typeface="Carlito"/>
                <a:cs typeface="Carlito"/>
              </a:rPr>
              <a:t>n </a:t>
            </a:r>
            <a:r>
              <a:rPr lang="en-IN" sz="2000" b="1" dirty="0">
                <a:latin typeface="Carlito"/>
                <a:cs typeface="Carlito"/>
              </a:rPr>
              <a:t>Shots of</a:t>
            </a:r>
            <a:r>
              <a:rPr lang="en-IN" sz="2000" b="1" spc="-15" dirty="0">
                <a:latin typeface="Carlito"/>
                <a:cs typeface="Carlito"/>
              </a:rPr>
              <a:t> </a:t>
            </a:r>
            <a:r>
              <a:rPr lang="en-IN" sz="2000" b="1" spc="-10" dirty="0">
                <a:latin typeface="Carlito"/>
                <a:cs typeface="Carlito"/>
              </a:rPr>
              <a:t>Evidences:  </a:t>
            </a:r>
            <a:r>
              <a:rPr lang="en-IN" sz="1400" b="1" spc="-10" dirty="0">
                <a:latin typeface="Carlito"/>
                <a:cs typeface="Carlito"/>
              </a:rPr>
              <a:t>website results</a:t>
            </a:r>
            <a:endParaRPr lang="en-IN" sz="2000" b="1" spc="-1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11137A59-5C07-43D5-84B6-BEA87004D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63" y="304800"/>
            <a:ext cx="9032875" cy="369332"/>
          </a:xfrm>
        </p:spPr>
        <p:txBody>
          <a:bodyPr/>
          <a:lstStyle/>
          <a:p>
            <a:r>
              <a:rPr lang="en-IN" sz="2400" spc="-5" dirty="0">
                <a:solidFill>
                  <a:srgbClr val="FFFFFF"/>
                </a:solidFill>
                <a:latin typeface="Arial"/>
                <a:cs typeface="Arial"/>
              </a:rPr>
              <a:t>9. Project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395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2EC39B5-CE74-4442-87B2-AFE7B6178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" y="228600"/>
            <a:ext cx="9032875" cy="430887"/>
          </a:xfrm>
        </p:spPr>
        <p:txBody>
          <a:bodyPr/>
          <a:lstStyle/>
          <a:p>
            <a:r>
              <a:rPr lang="en-IN" sz="2800" spc="-5" dirty="0">
                <a:solidFill>
                  <a:srgbClr val="FFFFFF"/>
                </a:solidFill>
                <a:latin typeface="Arial"/>
                <a:cs typeface="Arial"/>
              </a:rPr>
              <a:t>9. Project Execution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15954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3632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Milestone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Feedback &amp; Action</a:t>
            </a:r>
            <a:r>
              <a:rPr sz="2800" spc="-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take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24287"/>
              </p:ext>
            </p:extLst>
          </p:nvPr>
        </p:nvGraphicFramePr>
        <p:xfrm>
          <a:off x="178307" y="1196336"/>
          <a:ext cx="8779510" cy="47724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34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63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9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73190">
                <a:tc>
                  <a:txBody>
                    <a:bodyPr/>
                    <a:lstStyle/>
                    <a:p>
                      <a:pPr marL="41910" marR="36830" indent="26670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Milestone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50495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82370" marR="97155" indent="-1076325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Milestone Feedback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received from 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Tutor</a:t>
                      </a:r>
                      <a:r>
                        <a:rPr sz="1800" b="1" spc="-1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/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Learning</a:t>
                      </a:r>
                      <a:r>
                        <a:rPr sz="1800" b="1" spc="-3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1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Facilitator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1193165" marR="1038225" indent="-144780">
                        <a:lnSpc>
                          <a:spcPct val="100000"/>
                        </a:lnSpc>
                        <a:spcBef>
                          <a:spcPts val="1185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Action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4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Taken  (Yes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/ No)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04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960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50" dirty="0">
                        <a:latin typeface="Times New Roman"/>
                        <a:cs typeface="Times New Roman"/>
                      </a:endParaRPr>
                    </a:p>
                    <a:p>
                      <a:pPr marL="49530"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99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97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980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9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US" sz="20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IN"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798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7979">
                <a:tc row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555"/>
                        </a:spcBef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80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4514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2000" dirty="0">
                          <a:latin typeface="Times New Roman"/>
                          <a:cs typeface="Times New Roman"/>
                        </a:rPr>
                        <a:t>Yes</a:t>
                      </a: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938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Proposed Improvements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8336280" cy="289864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127630"/>
            <a:ext cx="7945120" cy="818173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lang="en-US" sz="2000" b="1" spc="-5" dirty="0">
                <a:latin typeface="Carlito"/>
                <a:cs typeface="Carlito"/>
              </a:rPr>
              <a:t>Future Recommendation:</a:t>
            </a:r>
          </a:p>
          <a:p>
            <a:pPr marL="12065">
              <a:lnSpc>
                <a:spcPct val="100000"/>
              </a:lnSpc>
              <a:spcBef>
                <a:spcPts val="780"/>
              </a:spcBef>
              <a:tabLst>
                <a:tab pos="299720" algn="l"/>
              </a:tabLst>
            </a:pP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1330A95-86EE-47DB-8BBC-7419D9A96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3" y="1160463"/>
            <a:ext cx="5453062" cy="342900"/>
          </a:xfrm>
        </p:spPr>
        <p:txBody>
          <a:bodyPr/>
          <a:lstStyle/>
          <a:p>
            <a:pPr algn="l">
              <a:defRPr/>
            </a:pPr>
            <a:r>
              <a:rPr lang="en-US" altLang="en-US">
                <a:ea typeface="ヒラギノ角ゴ Pro W3" charset="-128"/>
              </a:rPr>
              <a:t>Contents</a:t>
            </a:r>
            <a:endParaRPr lang="en-GB" altLang="en-US">
              <a:ea typeface="ヒラギノ角ゴ Pro W3" charset="-128"/>
            </a:endParaRPr>
          </a:p>
        </p:txBody>
      </p:sp>
      <p:sp>
        <p:nvSpPr>
          <p:cNvPr id="6147" name="TextBox 3">
            <a:extLst>
              <a:ext uri="{FF2B5EF4-FFF2-40B4-BE49-F238E27FC236}">
                <a16:creationId xmlns:a16="http://schemas.microsoft.com/office/drawing/2014/main" id="{B4E8A053-B954-469B-BAA0-0BAD6B4DE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04813"/>
            <a:ext cx="6689725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</a:defRPr>
            </a:lvl9pPr>
          </a:lstStyle>
          <a:p>
            <a:r>
              <a:rPr lang="en-US" altLang="en-US" sz="2800">
                <a:solidFill>
                  <a:schemeClr val="bg1"/>
                </a:solidFill>
                <a:cs typeface="Arial" panose="020B0604020202020204" pitchFamily="34" charset="0"/>
              </a:rPr>
              <a:t>Document History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BE3DCB5-EF6A-445F-AB68-3317A281A7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274916"/>
              </p:ext>
            </p:extLst>
          </p:nvPr>
        </p:nvGraphicFramePr>
        <p:xfrm>
          <a:off x="166688" y="1160463"/>
          <a:ext cx="8640762" cy="15776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8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601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97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46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7084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Version Number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Effective Date of release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Summary of Included Changes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Author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778">
                <a:tc>
                  <a:txBody>
                    <a:bodyPr/>
                    <a:lstStyle/>
                    <a:p>
                      <a:pPr marL="5715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541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sz="1600" baseline="300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th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 August 2021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4160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First Edition</a:t>
                      </a:r>
                      <a:endParaRPr lang="en-US" sz="16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ヒラギノ角ゴ Pro W3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106045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ヒラギノ角ゴ Pro W3"/>
                          <a:cs typeface="Times New Roman" panose="02020603050405020304" pitchFamily="18" charset="0"/>
                        </a:rPr>
                        <a:t>Student Name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109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1. Project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Definition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2599944" cy="3304031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8" y="1213483"/>
            <a:ext cx="8652561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Project</a:t>
            </a:r>
            <a:r>
              <a:rPr sz="2000" b="1" spc="-85" dirty="0">
                <a:latin typeface="Carlito"/>
                <a:cs typeface="Carlito"/>
              </a:rPr>
              <a:t> </a:t>
            </a:r>
            <a:r>
              <a:rPr lang="en-US" sz="2000" b="1" spc="-5" dirty="0">
                <a:latin typeface="Carlito"/>
                <a:cs typeface="Carlito"/>
              </a:rPr>
              <a:t>Background: brief out the scenario</a:t>
            </a:r>
            <a:endParaRPr sz="20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339" y="3505704"/>
            <a:ext cx="8411261" cy="818173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863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87020" algn="l"/>
              </a:tabLst>
            </a:pPr>
            <a:r>
              <a:rPr lang="en-US" sz="2000" b="1" spc="-5" dirty="0">
                <a:latin typeface="Carlito"/>
                <a:cs typeface="Carlito"/>
              </a:rPr>
              <a:t>Project Goal</a:t>
            </a:r>
            <a:r>
              <a:rPr lang="en-US" sz="2000" b="1" dirty="0">
                <a:latin typeface="Carlito"/>
                <a:cs typeface="Carlito"/>
              </a:rPr>
              <a:t>:</a:t>
            </a:r>
          </a:p>
          <a:p>
            <a:pPr>
              <a:lnSpc>
                <a:spcPct val="100000"/>
              </a:lnSpc>
              <a:spcBef>
                <a:spcPts val="780"/>
              </a:spcBef>
              <a:tabLst>
                <a:tab pos="287020" algn="l"/>
              </a:tabLst>
            </a:pPr>
            <a:endParaRPr sz="1800" dirty="0">
              <a:latin typeface="Wingdings"/>
              <a:cs typeface="Wingding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583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2. Project</a:t>
            </a:r>
            <a:r>
              <a:rPr sz="2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Deliverables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42799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4433316" cy="369112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3484"/>
            <a:ext cx="8652561" cy="15728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Project</a:t>
            </a:r>
            <a:r>
              <a:rPr sz="2000" b="1" spc="-75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Deliverables</a:t>
            </a:r>
            <a:r>
              <a:rPr lang="en-US" sz="2000" b="1" spc="-10" dirty="0">
                <a:latin typeface="Carlito"/>
                <a:cs typeface="Carlito"/>
              </a:rPr>
              <a:t>: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  <a:p>
            <a:pPr marL="12065">
              <a:lnSpc>
                <a:spcPct val="100000"/>
              </a:lnSpc>
              <a:spcBef>
                <a:spcPts val="105"/>
              </a:spcBef>
              <a:tabLst>
                <a:tab pos="299720" algn="l"/>
              </a:tabLst>
            </a:pPr>
            <a:r>
              <a:rPr lang="en-US" b="1" spc="-10" dirty="0">
                <a:latin typeface="Carlito"/>
                <a:cs typeface="Carlito"/>
              </a:rPr>
              <a:t>Research Proposal Template, WBS, Gantt Chart, pre and post implementation survey</a:t>
            </a: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endParaRPr lang="en-US" sz="2000" b="1" spc="-1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3792" y="2944128"/>
            <a:ext cx="4096385" cy="768350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List </a:t>
            </a:r>
            <a:r>
              <a:rPr sz="2000" b="1" dirty="0">
                <a:latin typeface="Carlito"/>
                <a:cs typeface="Carlito"/>
              </a:rPr>
              <a:t>of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spc="-10" dirty="0">
                <a:latin typeface="Carlito"/>
                <a:cs typeface="Carlito"/>
              </a:rPr>
              <a:t>Evidences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sz="1800" spc="-10" dirty="0">
                <a:latin typeface="Carlito"/>
                <a:cs typeface="Carlito"/>
              </a:rPr>
              <a:t>Screenshots </a:t>
            </a:r>
            <a:r>
              <a:rPr sz="1800" spc="-5" dirty="0">
                <a:latin typeface="Carlito"/>
                <a:cs typeface="Carlito"/>
              </a:rPr>
              <a:t>of </a:t>
            </a:r>
            <a:r>
              <a:rPr sz="1800" dirty="0">
                <a:latin typeface="Carlito"/>
                <a:cs typeface="Carlito"/>
              </a:rPr>
              <a:t>the </a:t>
            </a:r>
            <a:r>
              <a:rPr sz="1800" spc="-10" dirty="0">
                <a:latin typeface="Carlito"/>
                <a:cs typeface="Carlito"/>
              </a:rPr>
              <a:t>project</a:t>
            </a:r>
            <a:r>
              <a:rPr sz="1800" spc="10" dirty="0">
                <a:latin typeface="Carlito"/>
                <a:cs typeface="Carlito"/>
              </a:rPr>
              <a:t> </a:t>
            </a:r>
            <a:r>
              <a:rPr sz="1800" spc="-10" dirty="0">
                <a:latin typeface="Carlito"/>
                <a:cs typeface="Carlito"/>
              </a:rPr>
              <a:t>directory</a:t>
            </a:r>
            <a:endParaRPr sz="1800" dirty="0">
              <a:latin typeface="Carlito"/>
              <a:cs typeface="Carlito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072" y="3853855"/>
            <a:ext cx="6073902" cy="2347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6640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3. Project Milestones &amp;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Tasks</a:t>
            </a:r>
            <a:endParaRPr sz="2800" dirty="0">
              <a:latin typeface="Arial"/>
              <a:cs typeface="Arial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5334"/>
              </p:ext>
            </p:extLst>
          </p:nvPr>
        </p:nvGraphicFramePr>
        <p:xfrm>
          <a:off x="178307" y="1095755"/>
          <a:ext cx="8490585" cy="30810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20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6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3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6516">
                <a:tc>
                  <a:txBody>
                    <a:bodyPr/>
                    <a:lstStyle/>
                    <a:p>
                      <a:pPr marL="183515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  <a:p>
                      <a:pPr marL="186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Task</a:t>
                      </a:r>
                      <a:r>
                        <a:rPr sz="1800" b="1" spc="-1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2700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 </a:t>
                      </a:r>
                      <a:r>
                        <a:rPr sz="1800" b="1" spc="-3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Task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Description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12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100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Project</a:t>
                      </a:r>
                      <a:endParaRPr sz="1800">
                        <a:latin typeface="Carlito"/>
                        <a:cs typeface="Carlito"/>
                      </a:endParaRPr>
                    </a:p>
                    <a:p>
                      <a:pPr marL="444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Milestone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ID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2700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729">
                <a:tc>
                  <a:txBody>
                    <a:bodyPr/>
                    <a:lstStyle/>
                    <a:p>
                      <a:pPr marL="4762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Conduct Survey For information Gathering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697230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762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lang="en-US" sz="1800" spc="-5" dirty="0">
                          <a:latin typeface="Carlito"/>
                          <a:cs typeface="Carlito"/>
                        </a:rPr>
                        <a:t>Prepare Research Proposal template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97230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1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990">
                <a:tc>
                  <a:txBody>
                    <a:bodyPr/>
                    <a:lstStyle/>
                    <a:p>
                      <a:pPr marL="4762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Prepare Work Breakdown Structure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697230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670">
                <a:tc>
                  <a:txBody>
                    <a:bodyPr/>
                    <a:lstStyle/>
                    <a:p>
                      <a:pPr marL="4762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4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Create Gantt Chart using Project Libre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97230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2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4051">
                <a:tc>
                  <a:txBody>
                    <a:bodyPr/>
                    <a:lstStyle/>
                    <a:p>
                      <a:pPr marL="47625" algn="ct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5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2105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Compare and Evaluate Project Solution by doing Research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 marR="697230" algn="r">
                        <a:lnSpc>
                          <a:spcPts val="210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7621">
                <a:tc>
                  <a:txBody>
                    <a:bodyPr/>
                    <a:lstStyle/>
                    <a:p>
                      <a:pPr marL="47625" algn="ctr">
                        <a:lnSpc>
                          <a:spcPts val="208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6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9525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ts val="2085"/>
                        </a:lnSpc>
                      </a:pPr>
                      <a:r>
                        <a:rPr lang="en-US" sz="1800" dirty="0">
                          <a:latin typeface="Carlito"/>
                          <a:cs typeface="Carlito"/>
                        </a:rPr>
                        <a:t>Conduct Survey for Jumpstart Opinion on Recommended Solution</a:t>
                      </a:r>
                      <a:endParaRPr sz="1800" dirty="0">
                        <a:latin typeface="Carlito"/>
                        <a:cs typeface="Carlito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 marR="697865" algn="r">
                        <a:lnSpc>
                          <a:spcPts val="2085"/>
                        </a:lnSpc>
                      </a:pPr>
                      <a:r>
                        <a:rPr sz="1800" dirty="0">
                          <a:latin typeface="Carlito"/>
                          <a:cs typeface="Carlito"/>
                        </a:rPr>
                        <a:t>3</a:t>
                      </a: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36226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4. Project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Environment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72"/>
            <a:ext cx="8982710" cy="5651500"/>
            <a:chOff x="15240" y="1147572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72"/>
              <a:ext cx="6152388" cy="417880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127630"/>
            <a:ext cx="5815330" cy="5091137"/>
          </a:xfrm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780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20" dirty="0">
                <a:latin typeface="Carlito"/>
                <a:cs typeface="Carlito"/>
              </a:rPr>
              <a:t>Technical </a:t>
            </a:r>
            <a:r>
              <a:rPr sz="2000" b="1" spc="-10" dirty="0">
                <a:latin typeface="Carlito"/>
                <a:cs typeface="Carlito"/>
              </a:rPr>
              <a:t>Environment </a:t>
            </a:r>
            <a:r>
              <a:rPr sz="2000" b="1" dirty="0">
                <a:latin typeface="Carlito"/>
                <a:cs typeface="Carlito"/>
              </a:rPr>
              <a:t>and </a:t>
            </a:r>
            <a:r>
              <a:rPr sz="2000" b="1" spc="-35" dirty="0">
                <a:latin typeface="Carlito"/>
                <a:cs typeface="Carlito"/>
              </a:rPr>
              <a:t>Tools</a:t>
            </a:r>
            <a:r>
              <a:rPr sz="2000" b="1" spc="-8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Used</a:t>
            </a:r>
            <a:endParaRPr lang="en-US" sz="2000" b="1" dirty="0">
              <a:latin typeface="Carlito"/>
              <a:cs typeface="Carlito"/>
            </a:endParaRP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Google Form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Project Libre version ID: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MS Word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PowerPoint</a:t>
            </a:r>
          </a:p>
          <a:p>
            <a:pPr marL="812165" lvl="1" indent="-342900">
              <a:spcBef>
                <a:spcPts val="780"/>
              </a:spcBef>
              <a:buFont typeface="Arial" panose="020B0604020202020204" pitchFamily="34" charset="0"/>
              <a:buChar char="•"/>
              <a:tabLst>
                <a:tab pos="299720" algn="l"/>
              </a:tabLst>
            </a:pPr>
            <a:r>
              <a:rPr lang="en-IN" sz="2000" dirty="0">
                <a:latin typeface="Carlito"/>
                <a:cs typeface="Carlito"/>
              </a:rPr>
              <a:t>MS Excel</a:t>
            </a: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lang="en-US" sz="18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buFont typeface="Wingdings"/>
              <a:buChar char=""/>
              <a:tabLst>
                <a:tab pos="756285" algn="l"/>
                <a:tab pos="756920" algn="l"/>
              </a:tabLst>
            </a:pPr>
            <a:endParaRPr sz="1800" dirty="0">
              <a:latin typeface="Carlito"/>
              <a:cs typeface="Carlito"/>
            </a:endParaRPr>
          </a:p>
          <a:p>
            <a:pPr marL="299085" indent="-287020">
              <a:lnSpc>
                <a:spcPct val="100000"/>
              </a:lnSpc>
              <a:spcBef>
                <a:spcPts val="59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List </a:t>
            </a:r>
            <a:r>
              <a:rPr sz="2000" b="1" dirty="0">
                <a:latin typeface="Carlito"/>
                <a:cs typeface="Carlito"/>
              </a:rPr>
              <a:t>of</a:t>
            </a:r>
            <a:r>
              <a:rPr sz="2000" b="1" spc="-20" dirty="0">
                <a:latin typeface="Carlito"/>
                <a:cs typeface="Carlito"/>
              </a:rPr>
              <a:t> </a:t>
            </a:r>
            <a:r>
              <a:rPr sz="2000" b="1" spc="-15" dirty="0">
                <a:latin typeface="Carlito"/>
                <a:cs typeface="Carlito"/>
              </a:rPr>
              <a:t>references</a:t>
            </a:r>
            <a:endParaRPr sz="2000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r>
              <a:rPr lang="en-US" spc="-10" dirty="0">
                <a:latin typeface="Carlito"/>
                <a:cs typeface="Carlito"/>
              </a:rPr>
              <a:t>Put Web page Link Here from where the tool is downloaded</a:t>
            </a:r>
          </a:p>
          <a:p>
            <a:pPr marL="469265" lvl="1">
              <a:lnSpc>
                <a:spcPct val="100000"/>
              </a:lnSpc>
              <a:spcBef>
                <a:spcPts val="605"/>
              </a:spcBef>
              <a:tabLst>
                <a:tab pos="756285" algn="l"/>
                <a:tab pos="756920" algn="l"/>
              </a:tabLst>
            </a:pPr>
            <a:endParaRPr lang="en-US" sz="1800" dirty="0">
              <a:latin typeface="Carlito"/>
              <a:cs typeface="Carlito"/>
            </a:endParaRPr>
          </a:p>
          <a:p>
            <a:pPr marL="469265" lvl="1">
              <a:lnSpc>
                <a:spcPct val="100000"/>
              </a:lnSpc>
              <a:spcBef>
                <a:spcPts val="605"/>
              </a:spcBef>
              <a:tabLst>
                <a:tab pos="756285" algn="l"/>
                <a:tab pos="756920" algn="l"/>
              </a:tabLst>
            </a:pPr>
            <a:endParaRPr lang="en-IN" dirty="0">
              <a:latin typeface="Carlito"/>
              <a:cs typeface="Carlito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Wingdings"/>
              <a:buChar char=""/>
              <a:tabLst>
                <a:tab pos="756285" algn="l"/>
                <a:tab pos="756920" algn="l"/>
              </a:tabLst>
            </a:pPr>
            <a:endParaRPr sz="18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12433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5.</a:t>
            </a:r>
            <a:r>
              <a:rPr sz="2800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70" dirty="0">
                <a:solidFill>
                  <a:srgbClr val="FFFFFF"/>
                </a:solidFill>
                <a:latin typeface="Arial"/>
                <a:cs typeface="Arial"/>
              </a:rPr>
              <a:t>Tools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5240" y="1147546"/>
            <a:ext cx="8982710" cy="5651500"/>
            <a:chOff x="15240" y="1147546"/>
            <a:chExt cx="8982710" cy="5651500"/>
          </a:xfrm>
        </p:grpSpPr>
        <p:sp>
          <p:nvSpPr>
            <p:cNvPr id="4" name="object 4"/>
            <p:cNvSpPr/>
            <p:nvPr/>
          </p:nvSpPr>
          <p:spPr>
            <a:xfrm>
              <a:off x="70097" y="1181090"/>
              <a:ext cx="8927604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5240" y="1147546"/>
              <a:ext cx="4474464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8855964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5964" y="5545836"/>
                  </a:lnTo>
                  <a:lnTo>
                    <a:pt x="8855964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8204" y="1196338"/>
              <a:ext cx="8856345" cy="5546090"/>
            </a:xfrm>
            <a:custGeom>
              <a:avLst/>
              <a:gdLst/>
              <a:ahLst/>
              <a:cxnLst/>
              <a:rect l="l" t="t" r="r" b="b"/>
              <a:pathLst>
                <a:path w="8856345" h="5546090">
                  <a:moveTo>
                    <a:pt x="0" y="5545836"/>
                  </a:moveTo>
                  <a:lnTo>
                    <a:pt x="8855964" y="5545836"/>
                  </a:lnTo>
                  <a:lnTo>
                    <a:pt x="8855964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6639" y="1213484"/>
            <a:ext cx="412432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5"/>
              </a:spcBef>
              <a:buFont typeface="Wingdings"/>
              <a:buChar char=""/>
              <a:tabLst>
                <a:tab pos="299720" algn="l"/>
              </a:tabLst>
            </a:pPr>
            <a:r>
              <a:rPr sz="2000" b="1" spc="-5" dirty="0">
                <a:latin typeface="Carlito"/>
                <a:cs typeface="Carlito"/>
              </a:rPr>
              <a:t>Screen </a:t>
            </a:r>
            <a:r>
              <a:rPr sz="2000" b="1" spc="-10" dirty="0">
                <a:latin typeface="Carlito"/>
                <a:cs typeface="Carlito"/>
              </a:rPr>
              <a:t>capture </a:t>
            </a:r>
            <a:r>
              <a:rPr sz="2000" b="1" dirty="0">
                <a:latin typeface="Carlito"/>
                <a:cs typeface="Carlito"/>
              </a:rPr>
              <a:t>of </a:t>
            </a:r>
            <a:r>
              <a:rPr sz="2000" b="1" spc="-5" dirty="0">
                <a:latin typeface="Carlito"/>
                <a:cs typeface="Carlito"/>
              </a:rPr>
              <a:t>various tools</a:t>
            </a:r>
            <a:r>
              <a:rPr sz="2000" b="1" spc="-60" dirty="0">
                <a:latin typeface="Carlito"/>
                <a:cs typeface="Carlito"/>
              </a:rPr>
              <a:t> </a:t>
            </a:r>
            <a:r>
              <a:rPr sz="2000" b="1" dirty="0">
                <a:latin typeface="Carlito"/>
                <a:cs typeface="Carlito"/>
              </a:rPr>
              <a:t>used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6287008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6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</a:t>
            </a: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Research Proposal Template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3792" y="429005"/>
            <a:ext cx="4458208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spc="-5" dirty="0">
                <a:solidFill>
                  <a:srgbClr val="FFFFFF"/>
                </a:solidFill>
                <a:latin typeface="Arial"/>
                <a:cs typeface="Arial"/>
              </a:rPr>
              <a:t>7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. Project</a:t>
            </a:r>
            <a:r>
              <a:rPr sz="28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endParaRPr sz="2800" dirty="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205230"/>
            <a:ext cx="8970645" cy="5652770"/>
            <a:chOff x="0" y="1103350"/>
            <a:chExt cx="8970645" cy="5652770"/>
          </a:xfrm>
        </p:grpSpPr>
        <p:sp>
          <p:nvSpPr>
            <p:cNvPr id="4" name="object 4"/>
            <p:cNvSpPr/>
            <p:nvPr/>
          </p:nvSpPr>
          <p:spPr>
            <a:xfrm>
              <a:off x="41143" y="1138418"/>
              <a:ext cx="8929125" cy="561748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1103350"/>
              <a:ext cx="2168651" cy="61419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247" y="1153667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8857488" y="0"/>
                  </a:moveTo>
                  <a:lnTo>
                    <a:pt x="0" y="0"/>
                  </a:lnTo>
                  <a:lnTo>
                    <a:pt x="0" y="5545836"/>
                  </a:lnTo>
                  <a:lnTo>
                    <a:pt x="8857488" y="5545836"/>
                  </a:lnTo>
                  <a:lnTo>
                    <a:pt x="8857488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r>
                <a:rPr lang="en-US" dirty="0"/>
                <a:t>Project Flowchart: </a:t>
              </a:r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79247" y="1153667"/>
              <a:ext cx="8857615" cy="5546090"/>
            </a:xfrm>
            <a:custGeom>
              <a:avLst/>
              <a:gdLst/>
              <a:ahLst/>
              <a:cxnLst/>
              <a:rect l="l" t="t" r="r" b="b"/>
              <a:pathLst>
                <a:path w="8857615" h="5546090">
                  <a:moveTo>
                    <a:pt x="0" y="5545836"/>
                  </a:moveTo>
                  <a:lnTo>
                    <a:pt x="8857488" y="5545836"/>
                  </a:lnTo>
                  <a:lnTo>
                    <a:pt x="8857488" y="0"/>
                  </a:lnTo>
                  <a:lnTo>
                    <a:pt x="0" y="0"/>
                  </a:lnTo>
                  <a:lnTo>
                    <a:pt x="0" y="5545836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75E9F97BC1B5458BF54EED01CD8DCC" ma:contentTypeVersion="14" ma:contentTypeDescription="Create a new document." ma:contentTypeScope="" ma:versionID="2d35398129ce63844fcd652cf7c25bf4">
  <xsd:schema xmlns:xsd="http://www.w3.org/2001/XMLSchema" xmlns:xs="http://www.w3.org/2001/XMLSchema" xmlns:p="http://schemas.microsoft.com/office/2006/metadata/properties" xmlns:ns2="d118d1a0-f5a0-4e12-83ce-6c8453885330" xmlns:ns3="c0babb3f-4b83-4bd4-b00e-4acf958a406a" targetNamespace="http://schemas.microsoft.com/office/2006/metadata/properties" ma:root="true" ma:fieldsID="ee38142deccbb131ae178429fcc9bbf9" ns2:_="" ns3:_="">
    <xsd:import namespace="d118d1a0-f5a0-4e12-83ce-6c8453885330"/>
    <xsd:import namespace="c0babb3f-4b83-4bd4-b00e-4acf958a40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18d1a0-f5a0-4e12-83ce-6c84538853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0bf0ac1-f138-411d-9df9-4081be4fdb8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babb3f-4b83-4bd4-b00e-4acf958a406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0d88b2bf-274e-4f33-a410-37d88b11a109}" ma:internalName="TaxCatchAll" ma:showField="CatchAllData" ma:web="c0babb3f-4b83-4bd4-b00e-4acf958a406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d118d1a0-f5a0-4e12-83ce-6c8453885330">
      <Terms xmlns="http://schemas.microsoft.com/office/infopath/2007/PartnerControls"/>
    </lcf76f155ced4ddcb4097134ff3c332f>
    <TaxCatchAll xmlns="c0babb3f-4b83-4bd4-b00e-4acf958a406a" xsi:nil="true"/>
  </documentManagement>
</p:properties>
</file>

<file path=customXml/itemProps1.xml><?xml version="1.0" encoding="utf-8"?>
<ds:datastoreItem xmlns:ds="http://schemas.openxmlformats.org/officeDocument/2006/customXml" ds:itemID="{99DCB074-20BE-4C6C-BD21-B30875EF208C}"/>
</file>

<file path=customXml/itemProps2.xml><?xml version="1.0" encoding="utf-8"?>
<ds:datastoreItem xmlns:ds="http://schemas.openxmlformats.org/officeDocument/2006/customXml" ds:itemID="{2C951229-66CA-4B17-8096-832513F41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A20251-CE06-4FC6-90F2-C5C9073DC163}">
  <ds:schemaRefs>
    <ds:schemaRef ds:uri="http://schemas.microsoft.com/office/2006/metadata/properties"/>
    <ds:schemaRef ds:uri="http://schemas.microsoft.com/office/infopath/2007/PartnerControls"/>
    <ds:schemaRef ds:uri="0deb1476-bece-4e13-bf35-82df09f35d79"/>
    <ds:schemaRef ds:uri="9590665a-f40a-4e2a-9bd7-359eb34129ed"/>
    <ds:schemaRef ds:uri="cb49ea42-c776-4921-925a-6f2d18d3f7cb"/>
    <ds:schemaRef ds:uri="7fb2fad2-2bec-4404-ace4-eb291a67956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205</TotalTime>
  <Words>354</Words>
  <Application>Microsoft Office PowerPoint</Application>
  <PresentationFormat>On-screen Show (4:3)</PresentationFormat>
  <Paragraphs>113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Computing Research Project for including  Digitalization in Remote working System</vt:lpstr>
      <vt:lpstr>Contents</vt:lpstr>
      <vt:lpstr>1. Project Definition</vt:lpstr>
      <vt:lpstr>2. Project Deliverables</vt:lpstr>
      <vt:lpstr>3. Project Milestones &amp; Tasks</vt:lpstr>
      <vt:lpstr>4. Project Environment</vt:lpstr>
      <vt:lpstr>5. Tools</vt:lpstr>
      <vt:lpstr>6. Research Proposal Template</vt:lpstr>
      <vt:lpstr>7. Project Design</vt:lpstr>
      <vt:lpstr>8. Project Gantt Chart</vt:lpstr>
      <vt:lpstr>9. Project Execution</vt:lpstr>
      <vt:lpstr>9. Project Execution</vt:lpstr>
      <vt:lpstr>9. Project Execution</vt:lpstr>
      <vt:lpstr>10. Milestone Feedback &amp; Action taken</vt:lpstr>
      <vt:lpstr>11. Proposed Improvements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Joscans</dc:creator>
  <cp:lastModifiedBy>Pooja Dogra - Learning Facilitator (IN)</cp:lastModifiedBy>
  <cp:revision>17</cp:revision>
  <dcterms:created xsi:type="dcterms:W3CDTF">2020-12-22T04:17:09Z</dcterms:created>
  <dcterms:modified xsi:type="dcterms:W3CDTF">2023-03-17T11:34:46Z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2020-12-22T00:00:00Z</vt:filetime>
  </property>
  <property fmtid="{D5CDD505-2E9C-101B-9397-08002B2CF9AE}" pid="5" name="ContentTypeId">
    <vt:lpwstr>0x010100B975E9F97BC1B5458BF54EED01CD8DCC</vt:lpwstr>
  </property>
  <property fmtid="{D5CDD505-2E9C-101B-9397-08002B2CF9AE}" pid="6" name="MediaServiceImageTags">
    <vt:lpwstr/>
  </property>
</Properties>
</file>