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B1A4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19033" y="411945"/>
            <a:ext cx="207645" cy="423545"/>
          </a:xfrm>
          <a:custGeom>
            <a:avLst/>
            <a:gdLst/>
            <a:ahLst/>
            <a:cxnLst/>
            <a:rect l="l" t="t" r="r" b="b"/>
            <a:pathLst>
              <a:path w="207645" h="423544">
                <a:moveTo>
                  <a:pt x="207331" y="0"/>
                </a:moveTo>
                <a:lnTo>
                  <a:pt x="159856" y="5600"/>
                </a:lnTo>
                <a:lnTo>
                  <a:pt x="116242" y="21548"/>
                </a:lnTo>
                <a:lnTo>
                  <a:pt x="77742" y="46562"/>
                </a:lnTo>
                <a:lnTo>
                  <a:pt x="45613" y="79361"/>
                </a:lnTo>
                <a:lnTo>
                  <a:pt x="21109" y="118662"/>
                </a:lnTo>
                <a:lnTo>
                  <a:pt x="5486" y="163185"/>
                </a:lnTo>
                <a:lnTo>
                  <a:pt x="0" y="211648"/>
                </a:lnTo>
                <a:lnTo>
                  <a:pt x="6011" y="262214"/>
                </a:lnTo>
                <a:lnTo>
                  <a:pt x="23070" y="308379"/>
                </a:lnTo>
                <a:lnTo>
                  <a:pt x="49711" y="348703"/>
                </a:lnTo>
                <a:lnTo>
                  <a:pt x="84469" y="381749"/>
                </a:lnTo>
                <a:lnTo>
                  <a:pt x="152729" y="412215"/>
                </a:lnTo>
                <a:lnTo>
                  <a:pt x="207331" y="423372"/>
                </a:lnTo>
                <a:lnTo>
                  <a:pt x="207331" y="340196"/>
                </a:lnTo>
                <a:lnTo>
                  <a:pt x="158356" y="330080"/>
                </a:lnTo>
                <a:lnTo>
                  <a:pt x="118326" y="302508"/>
                </a:lnTo>
                <a:lnTo>
                  <a:pt x="91319" y="261643"/>
                </a:lnTo>
                <a:lnTo>
                  <a:pt x="81410" y="211648"/>
                </a:lnTo>
                <a:lnTo>
                  <a:pt x="91319" y="161655"/>
                </a:lnTo>
                <a:lnTo>
                  <a:pt x="118326" y="120793"/>
                </a:lnTo>
                <a:lnTo>
                  <a:pt x="158356" y="93225"/>
                </a:lnTo>
                <a:lnTo>
                  <a:pt x="207331" y="83111"/>
                </a:lnTo>
                <a:lnTo>
                  <a:pt x="207331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5" y="6230111"/>
            <a:ext cx="1625346" cy="44424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6192011"/>
            <a:ext cx="1270253" cy="5204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9033" y="411945"/>
            <a:ext cx="207645" cy="423545"/>
          </a:xfrm>
          <a:custGeom>
            <a:avLst/>
            <a:gdLst/>
            <a:ahLst/>
            <a:cxnLst/>
            <a:rect l="l" t="t" r="r" b="b"/>
            <a:pathLst>
              <a:path w="207645" h="423544">
                <a:moveTo>
                  <a:pt x="207331" y="0"/>
                </a:moveTo>
                <a:lnTo>
                  <a:pt x="159856" y="5600"/>
                </a:lnTo>
                <a:lnTo>
                  <a:pt x="116242" y="21548"/>
                </a:lnTo>
                <a:lnTo>
                  <a:pt x="77742" y="46562"/>
                </a:lnTo>
                <a:lnTo>
                  <a:pt x="45613" y="79361"/>
                </a:lnTo>
                <a:lnTo>
                  <a:pt x="21109" y="118662"/>
                </a:lnTo>
                <a:lnTo>
                  <a:pt x="5486" y="163185"/>
                </a:lnTo>
                <a:lnTo>
                  <a:pt x="0" y="211648"/>
                </a:lnTo>
                <a:lnTo>
                  <a:pt x="6011" y="262214"/>
                </a:lnTo>
                <a:lnTo>
                  <a:pt x="23070" y="308379"/>
                </a:lnTo>
                <a:lnTo>
                  <a:pt x="49711" y="348703"/>
                </a:lnTo>
                <a:lnTo>
                  <a:pt x="84469" y="381749"/>
                </a:lnTo>
                <a:lnTo>
                  <a:pt x="152729" y="412215"/>
                </a:lnTo>
                <a:lnTo>
                  <a:pt x="207331" y="423372"/>
                </a:lnTo>
                <a:lnTo>
                  <a:pt x="207331" y="340196"/>
                </a:lnTo>
                <a:lnTo>
                  <a:pt x="158356" y="330080"/>
                </a:lnTo>
                <a:lnTo>
                  <a:pt x="118326" y="302508"/>
                </a:lnTo>
                <a:lnTo>
                  <a:pt x="91319" y="261643"/>
                </a:lnTo>
                <a:lnTo>
                  <a:pt x="81410" y="211648"/>
                </a:lnTo>
                <a:lnTo>
                  <a:pt x="91319" y="161655"/>
                </a:lnTo>
                <a:lnTo>
                  <a:pt x="118326" y="120793"/>
                </a:lnTo>
                <a:lnTo>
                  <a:pt x="158356" y="93225"/>
                </a:lnTo>
                <a:lnTo>
                  <a:pt x="207331" y="83111"/>
                </a:lnTo>
                <a:lnTo>
                  <a:pt x="207331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895" y="6244442"/>
            <a:ext cx="1541753" cy="42036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73511" y="6192011"/>
            <a:ext cx="1270253" cy="5204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327" y="270509"/>
            <a:ext cx="10425429" cy="6916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B1A4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9"/>
            <a:ext cx="12192000" cy="6858000"/>
            <a:chOff x="0" y="49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"/>
              <a:ext cx="12192000" cy="68579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932813" y="4704968"/>
              <a:ext cx="8327390" cy="0"/>
            </a:xfrm>
            <a:custGeom>
              <a:avLst/>
              <a:gdLst/>
              <a:ahLst/>
              <a:cxnLst/>
              <a:rect l="l" t="t" r="r" b="b"/>
              <a:pathLst>
                <a:path w="8327390" h="0">
                  <a:moveTo>
                    <a:pt x="0" y="0"/>
                  </a:moveTo>
                  <a:lnTo>
                    <a:pt x="83271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9717" y="1890522"/>
              <a:ext cx="2487930" cy="67970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1176" y="1831848"/>
              <a:ext cx="1943100" cy="79705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973065" y="4644694"/>
            <a:ext cx="2242820" cy="72961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1600" spc="195" b="1">
                <a:latin typeface="Calibri"/>
                <a:cs typeface="Calibri"/>
              </a:rPr>
              <a:t>Learner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sz="1600" spc="235" b="1">
                <a:latin typeface="Calibri"/>
                <a:cs typeface="Calibri"/>
              </a:rPr>
              <a:t>Name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dirty="0" sz="1600" spc="160">
                <a:latin typeface="Calibri"/>
                <a:cs typeface="Calibri"/>
              </a:rPr>
              <a:t>Learner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 spc="195">
                <a:latin typeface="Calibri"/>
                <a:cs typeface="Calibri"/>
              </a:rPr>
              <a:t>Enrolment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 spc="180">
                <a:latin typeface="Calibri"/>
                <a:cs typeface="Calibri"/>
              </a:rPr>
              <a:t>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51478" y="2799333"/>
            <a:ext cx="4289425" cy="330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155" b="0">
                <a:solidFill>
                  <a:srgbClr val="000000"/>
                </a:solidFill>
                <a:latin typeface="Calibri"/>
                <a:cs typeface="Calibri"/>
              </a:rPr>
              <a:t>Module:</a:t>
            </a:r>
            <a:r>
              <a:rPr dirty="0" sz="2000" spc="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130" b="0">
                <a:solidFill>
                  <a:srgbClr val="000000"/>
                </a:solidFill>
                <a:latin typeface="Calibri"/>
                <a:cs typeface="Calibri"/>
              </a:rPr>
              <a:t>&lt;IT</a:t>
            </a:r>
            <a:r>
              <a:rPr dirty="0" sz="2000" spc="8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235" b="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2000" spc="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&amp;</a:t>
            </a:r>
            <a:r>
              <a:rPr dirty="0" sz="2000" spc="7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195" b="0">
                <a:solidFill>
                  <a:srgbClr val="000000"/>
                </a:solidFill>
                <a:latin typeface="Calibri"/>
                <a:cs typeface="Calibri"/>
              </a:rPr>
              <a:t>Networks&gt;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81125" y="3638296"/>
            <a:ext cx="10431145" cy="853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u="sng" sz="2000" spc="2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Module</a:t>
            </a:r>
            <a:r>
              <a:rPr dirty="0" u="sng" sz="200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18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z="3300" spc="375" b="1">
                <a:solidFill>
                  <a:srgbClr val="8D1B4A"/>
                </a:solidFill>
                <a:latin typeface="Calibri"/>
                <a:cs typeface="Calibri"/>
              </a:rPr>
              <a:t>&lt;Principles</a:t>
            </a:r>
            <a:r>
              <a:rPr dirty="0" sz="3300" spc="185" b="1">
                <a:solidFill>
                  <a:srgbClr val="8D1B4A"/>
                </a:solidFill>
                <a:latin typeface="Calibri"/>
                <a:cs typeface="Calibri"/>
              </a:rPr>
              <a:t> </a:t>
            </a:r>
            <a:r>
              <a:rPr dirty="0" sz="3300" spc="465" b="1">
                <a:solidFill>
                  <a:srgbClr val="8D1B4A"/>
                </a:solidFill>
                <a:latin typeface="Calibri"/>
                <a:cs typeface="Calibri"/>
              </a:rPr>
              <a:t>and</a:t>
            </a:r>
            <a:r>
              <a:rPr dirty="0" sz="3300" spc="204" b="1">
                <a:solidFill>
                  <a:srgbClr val="8D1B4A"/>
                </a:solidFill>
                <a:latin typeface="Calibri"/>
                <a:cs typeface="Calibri"/>
              </a:rPr>
              <a:t> </a:t>
            </a:r>
            <a:r>
              <a:rPr dirty="0" sz="3300" spc="490" b="1">
                <a:solidFill>
                  <a:srgbClr val="8D1B4A"/>
                </a:solidFill>
                <a:latin typeface="Calibri"/>
                <a:cs typeface="Calibri"/>
              </a:rPr>
              <a:t>Design</a:t>
            </a:r>
            <a:r>
              <a:rPr dirty="0" sz="3300" spc="200" b="1">
                <a:solidFill>
                  <a:srgbClr val="8D1B4A"/>
                </a:solidFill>
                <a:latin typeface="Calibri"/>
                <a:cs typeface="Calibri"/>
              </a:rPr>
              <a:t> </a:t>
            </a:r>
            <a:r>
              <a:rPr dirty="0" sz="3300" spc="295" b="1">
                <a:solidFill>
                  <a:srgbClr val="8D1B4A"/>
                </a:solidFill>
                <a:latin typeface="Calibri"/>
                <a:cs typeface="Calibri"/>
              </a:rPr>
              <a:t>of</a:t>
            </a:r>
            <a:r>
              <a:rPr dirty="0" sz="3300" spc="204" b="1">
                <a:solidFill>
                  <a:srgbClr val="8D1B4A"/>
                </a:solidFill>
                <a:latin typeface="Calibri"/>
                <a:cs typeface="Calibri"/>
              </a:rPr>
              <a:t> </a:t>
            </a:r>
            <a:r>
              <a:rPr dirty="0" sz="3300" spc="425" b="1">
                <a:solidFill>
                  <a:srgbClr val="8D1B4A"/>
                </a:solidFill>
                <a:latin typeface="Calibri"/>
                <a:cs typeface="Calibri"/>
              </a:rPr>
              <a:t>Networked</a:t>
            </a:r>
            <a:r>
              <a:rPr dirty="0" sz="3300" spc="210" b="1">
                <a:solidFill>
                  <a:srgbClr val="8D1B4A"/>
                </a:solidFill>
                <a:latin typeface="Calibri"/>
                <a:cs typeface="Calibri"/>
              </a:rPr>
              <a:t> </a:t>
            </a:r>
            <a:r>
              <a:rPr dirty="0" sz="3300" spc="434" b="1">
                <a:solidFill>
                  <a:srgbClr val="8D1B4A"/>
                </a:solidFill>
                <a:latin typeface="Calibri"/>
                <a:cs typeface="Calibri"/>
              </a:rPr>
              <a:t>Systems&gt;</a:t>
            </a:r>
            <a:endParaRPr sz="3300">
              <a:latin typeface="Calibri"/>
              <a:cs typeface="Calibri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689098" y="5646737"/>
          <a:ext cx="6408420" cy="53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2425"/>
                <a:gridCol w="1472564"/>
                <a:gridCol w="1969769"/>
                <a:gridCol w="1266825"/>
              </a:tblGrid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dirty="0" sz="160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Start</a:t>
                      </a:r>
                      <a:r>
                        <a:rPr dirty="0" sz="1600" spc="-2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52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date&gt;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1520"/>
                        </a:lnSpc>
                      </a:pPr>
                      <a:r>
                        <a:rPr dirty="0" sz="160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1600" spc="-1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12395">
                        <a:lnSpc>
                          <a:spcPts val="152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date&gt;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dirty="0" sz="160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Submission</a:t>
                      </a:r>
                      <a:r>
                        <a:rPr dirty="0" sz="1600" spc="-45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date&gt;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dirty="0" sz="1600" spc="-1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Presentation</a:t>
                      </a:r>
                      <a:r>
                        <a:rPr dirty="0" sz="1600" spc="-5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 marL="112395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date&gt;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524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7</a:t>
            </a:r>
            <a:r>
              <a:rPr dirty="0" sz="4000" spc="155"/>
              <a:t>.</a:t>
            </a:r>
            <a:r>
              <a:rPr dirty="0" sz="4000" spc="190"/>
              <a:t> </a:t>
            </a:r>
            <a:r>
              <a:rPr dirty="0" spc="405"/>
              <a:t>Network</a:t>
            </a:r>
            <a:r>
              <a:rPr dirty="0" spc="105"/>
              <a:t> </a:t>
            </a:r>
            <a:r>
              <a:rPr dirty="0" spc="355"/>
              <a:t>Server</a:t>
            </a:r>
            <a:r>
              <a:rPr dirty="0" spc="95"/>
              <a:t> </a:t>
            </a:r>
            <a:r>
              <a:rPr dirty="0" spc="395"/>
              <a:t>Types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dirty="0" spc="260"/>
              <a:t>8.</a:t>
            </a:r>
            <a:r>
              <a:rPr dirty="0" spc="170"/>
              <a:t> </a:t>
            </a:r>
            <a:r>
              <a:rPr dirty="0" spc="465"/>
              <a:t>Network</a:t>
            </a:r>
            <a:r>
              <a:rPr dirty="0" spc="229"/>
              <a:t> </a:t>
            </a:r>
            <a:r>
              <a:rPr dirty="0" spc="515"/>
              <a:t>Design</a:t>
            </a:r>
            <a:r>
              <a:rPr dirty="0" spc="225"/>
              <a:t> </a:t>
            </a:r>
            <a:r>
              <a:rPr dirty="0" spc="300"/>
              <a:t>for</a:t>
            </a:r>
            <a:r>
              <a:rPr dirty="0" spc="215"/>
              <a:t> </a:t>
            </a:r>
            <a:r>
              <a:rPr dirty="0" spc="380"/>
              <a:t>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9.</a:t>
            </a:r>
            <a:r>
              <a:rPr dirty="0" spc="175"/>
              <a:t> </a:t>
            </a:r>
            <a:r>
              <a:rPr dirty="0" spc="430"/>
              <a:t>Maintenance</a:t>
            </a:r>
            <a:r>
              <a:rPr dirty="0" spc="220"/>
              <a:t> </a:t>
            </a:r>
            <a:r>
              <a:rPr dirty="0" spc="470"/>
              <a:t>Schedule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486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10.</a:t>
            </a:r>
            <a:r>
              <a:rPr dirty="0" spc="175"/>
              <a:t> </a:t>
            </a:r>
            <a:r>
              <a:rPr dirty="0" spc="380"/>
              <a:t>Test</a:t>
            </a:r>
            <a:r>
              <a:rPr dirty="0" spc="140"/>
              <a:t> </a:t>
            </a:r>
            <a:r>
              <a:rPr dirty="0" spc="415"/>
              <a:t>Plan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082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dirty="0" sz="3100" spc="-254"/>
              <a:t>11.</a:t>
            </a:r>
            <a:r>
              <a:rPr dirty="0" sz="3100" spc="120"/>
              <a:t> </a:t>
            </a:r>
            <a:r>
              <a:rPr dirty="0" sz="3100" spc="395"/>
              <a:t>Improved</a:t>
            </a:r>
            <a:r>
              <a:rPr dirty="0" sz="3100" spc="165"/>
              <a:t> </a:t>
            </a:r>
            <a:r>
              <a:rPr dirty="0" sz="3100" spc="405"/>
              <a:t>Network</a:t>
            </a:r>
            <a:r>
              <a:rPr dirty="0" sz="3100" spc="165"/>
              <a:t> </a:t>
            </a:r>
            <a:r>
              <a:rPr dirty="0" sz="3100" spc="445"/>
              <a:t>Design</a:t>
            </a:r>
            <a:r>
              <a:rPr dirty="0" sz="3100" spc="180"/>
              <a:t> </a:t>
            </a:r>
            <a:r>
              <a:rPr dirty="0" sz="3100" spc="425"/>
              <a:t>based</a:t>
            </a:r>
            <a:r>
              <a:rPr dirty="0" sz="3100" spc="185"/>
              <a:t> </a:t>
            </a:r>
            <a:r>
              <a:rPr dirty="0" sz="3100" spc="415"/>
              <a:t>on</a:t>
            </a:r>
            <a:r>
              <a:rPr dirty="0" sz="3100" spc="150"/>
              <a:t> </a:t>
            </a:r>
            <a:r>
              <a:rPr dirty="0" sz="3100" spc="415"/>
              <a:t>feedback</a:t>
            </a:r>
            <a:endParaRPr sz="3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119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12.</a:t>
            </a:r>
            <a:r>
              <a:rPr dirty="0" spc="140"/>
              <a:t> </a:t>
            </a:r>
            <a:r>
              <a:rPr dirty="0" spc="450"/>
              <a:t>Implementation</a:t>
            </a:r>
            <a:r>
              <a:rPr dirty="0" spc="190"/>
              <a:t> </a:t>
            </a:r>
            <a:r>
              <a:rPr dirty="0" spc="320"/>
              <a:t>of</a:t>
            </a:r>
            <a:r>
              <a:rPr dirty="0" spc="175"/>
              <a:t> </a:t>
            </a:r>
            <a:r>
              <a:rPr dirty="0" spc="459"/>
              <a:t>Network</a:t>
            </a:r>
            <a:r>
              <a:rPr dirty="0" spc="175"/>
              <a:t> </a:t>
            </a:r>
            <a:r>
              <a:rPr dirty="0" spc="509"/>
              <a:t>Design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119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13.</a:t>
            </a:r>
            <a:r>
              <a:rPr dirty="0" spc="130"/>
              <a:t> </a:t>
            </a:r>
            <a:r>
              <a:rPr dirty="0" spc="450"/>
              <a:t>Implementation</a:t>
            </a:r>
            <a:r>
              <a:rPr dirty="0" spc="180"/>
              <a:t> </a:t>
            </a:r>
            <a:r>
              <a:rPr dirty="0" spc="320"/>
              <a:t>of</a:t>
            </a:r>
            <a:r>
              <a:rPr dirty="0" spc="170"/>
              <a:t> </a:t>
            </a:r>
            <a:r>
              <a:rPr dirty="0" spc="415"/>
              <a:t>Test</a:t>
            </a:r>
            <a:r>
              <a:rPr dirty="0" spc="170"/>
              <a:t> </a:t>
            </a:r>
            <a:r>
              <a:rPr dirty="0" spc="450"/>
              <a:t>Plan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119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13.</a:t>
            </a:r>
            <a:r>
              <a:rPr dirty="0" spc="130"/>
              <a:t> </a:t>
            </a:r>
            <a:r>
              <a:rPr dirty="0" spc="450"/>
              <a:t>Implementation</a:t>
            </a:r>
            <a:r>
              <a:rPr dirty="0" spc="180"/>
              <a:t> </a:t>
            </a:r>
            <a:r>
              <a:rPr dirty="0" spc="320"/>
              <a:t>of</a:t>
            </a:r>
            <a:r>
              <a:rPr dirty="0" spc="170"/>
              <a:t> </a:t>
            </a:r>
            <a:r>
              <a:rPr dirty="0" spc="415"/>
              <a:t>Test</a:t>
            </a:r>
            <a:r>
              <a:rPr dirty="0" spc="170"/>
              <a:t> </a:t>
            </a:r>
            <a:r>
              <a:rPr dirty="0" spc="450"/>
              <a:t>Plan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486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14.</a:t>
            </a:r>
            <a:r>
              <a:rPr dirty="0" spc="185"/>
              <a:t> </a:t>
            </a:r>
            <a:r>
              <a:rPr dirty="0" spc="400"/>
              <a:t>Evaluation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374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15.</a:t>
            </a:r>
            <a:r>
              <a:rPr dirty="0" spc="160"/>
              <a:t> </a:t>
            </a:r>
            <a:r>
              <a:rPr dirty="0" spc="425"/>
              <a:t>Project</a:t>
            </a:r>
            <a:r>
              <a:rPr dirty="0" spc="175"/>
              <a:t> </a:t>
            </a:r>
            <a:r>
              <a:rPr dirty="0" spc="370"/>
              <a:t>Milestones</a:t>
            </a:r>
            <a:r>
              <a:rPr dirty="0" spc="190"/>
              <a:t> </a:t>
            </a:r>
            <a:r>
              <a:rPr dirty="0" spc="75"/>
              <a:t>&amp;</a:t>
            </a:r>
            <a:r>
              <a:rPr dirty="0" spc="175"/>
              <a:t> </a:t>
            </a:r>
            <a:r>
              <a:rPr dirty="0" spc="480"/>
              <a:t>Tasks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087" y="294385"/>
            <a:ext cx="1978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0"/>
              <a:t>Content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1791" y="958722"/>
          <a:ext cx="11203305" cy="517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9738995"/>
              </a:tblGrid>
              <a:tr h="346075">
                <a:tc>
                  <a:txBody>
                    <a:bodyPr/>
                    <a:lstStyle/>
                    <a:p>
                      <a:pPr algn="r" marR="5372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16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383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8D1B4A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background,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objective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deliverables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025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List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used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5565"/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Types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6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Standards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/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Impact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Topology,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Bandwidth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Requirements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Common</a:t>
                      </a:r>
                      <a:r>
                        <a:rPr dirty="0" sz="16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Networking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Principles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/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Server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Types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Design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7470"/>
                </a:tc>
              </a:tr>
              <a:tr h="346710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09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6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Schedule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35"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Plan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/>
                </a:tc>
              </a:tr>
              <a:tr h="346710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Improved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Design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feedback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710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Network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Design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/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4295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Plan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3083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ts val="1900"/>
                        </a:lnSpc>
                        <a:spcBef>
                          <a:spcPts val="60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Evaluation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83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19033" y="411945"/>
            <a:ext cx="207645" cy="423545"/>
          </a:xfrm>
          <a:custGeom>
            <a:avLst/>
            <a:gdLst/>
            <a:ahLst/>
            <a:cxnLst/>
            <a:rect l="l" t="t" r="r" b="b"/>
            <a:pathLst>
              <a:path w="207645" h="423544">
                <a:moveTo>
                  <a:pt x="207331" y="0"/>
                </a:moveTo>
                <a:lnTo>
                  <a:pt x="159856" y="5600"/>
                </a:lnTo>
                <a:lnTo>
                  <a:pt x="116242" y="21548"/>
                </a:lnTo>
                <a:lnTo>
                  <a:pt x="77742" y="46562"/>
                </a:lnTo>
                <a:lnTo>
                  <a:pt x="45613" y="79361"/>
                </a:lnTo>
                <a:lnTo>
                  <a:pt x="21109" y="118662"/>
                </a:lnTo>
                <a:lnTo>
                  <a:pt x="5486" y="163185"/>
                </a:lnTo>
                <a:lnTo>
                  <a:pt x="0" y="211648"/>
                </a:lnTo>
                <a:lnTo>
                  <a:pt x="6011" y="262214"/>
                </a:lnTo>
                <a:lnTo>
                  <a:pt x="23070" y="308379"/>
                </a:lnTo>
                <a:lnTo>
                  <a:pt x="49711" y="348703"/>
                </a:lnTo>
                <a:lnTo>
                  <a:pt x="84469" y="381749"/>
                </a:lnTo>
                <a:lnTo>
                  <a:pt x="152729" y="412215"/>
                </a:lnTo>
                <a:lnTo>
                  <a:pt x="207331" y="423372"/>
                </a:lnTo>
                <a:lnTo>
                  <a:pt x="207331" y="340196"/>
                </a:lnTo>
                <a:lnTo>
                  <a:pt x="158356" y="330080"/>
                </a:lnTo>
                <a:lnTo>
                  <a:pt x="118326" y="302508"/>
                </a:lnTo>
                <a:lnTo>
                  <a:pt x="91319" y="261643"/>
                </a:lnTo>
                <a:lnTo>
                  <a:pt x="81410" y="211648"/>
                </a:lnTo>
                <a:lnTo>
                  <a:pt x="91319" y="161655"/>
                </a:lnTo>
                <a:lnTo>
                  <a:pt x="118326" y="120793"/>
                </a:lnTo>
                <a:lnTo>
                  <a:pt x="158356" y="93225"/>
                </a:lnTo>
                <a:lnTo>
                  <a:pt x="207331" y="83111"/>
                </a:lnTo>
                <a:lnTo>
                  <a:pt x="207331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6244442"/>
            <a:ext cx="1541753" cy="42036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3511" y="6192011"/>
            <a:ext cx="1270253" cy="5204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486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16.</a:t>
            </a:r>
            <a:r>
              <a:rPr dirty="0" spc="190"/>
              <a:t> </a:t>
            </a:r>
            <a:r>
              <a:rPr dirty="0" spc="360"/>
              <a:t>Milestone</a:t>
            </a:r>
            <a:r>
              <a:rPr dirty="0" spc="229"/>
              <a:t> </a:t>
            </a:r>
            <a:r>
              <a:rPr dirty="0" spc="535"/>
              <a:t>Feedback</a:t>
            </a:r>
            <a:r>
              <a:rPr dirty="0" spc="204"/>
              <a:t> </a:t>
            </a:r>
            <a:r>
              <a:rPr dirty="0" spc="75"/>
              <a:t>&amp;</a:t>
            </a:r>
            <a:r>
              <a:rPr dirty="0" spc="204"/>
              <a:t> </a:t>
            </a:r>
            <a:r>
              <a:rPr dirty="0" spc="434"/>
              <a:t>Action</a:t>
            </a:r>
            <a:r>
              <a:rPr dirty="0" spc="55"/>
              <a:t> </a:t>
            </a:r>
            <a:r>
              <a:rPr dirty="0" spc="465"/>
              <a:t>taken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25309" y="1190612"/>
          <a:ext cx="11236960" cy="4818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/>
                <a:gridCol w="5306060"/>
                <a:gridCol w="4208145"/>
              </a:tblGrid>
              <a:tr h="781685">
                <a:tc>
                  <a:txBody>
                    <a:bodyPr/>
                    <a:lstStyle/>
                    <a:p>
                      <a:pPr marL="219710" marR="233679" indent="26162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dirty="0" sz="1800" spc="-8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843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2152015" marR="274955" indent="-1948814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r>
                        <a:rPr dirty="0" sz="18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8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dirty="0" sz="1800" spc="-1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36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 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8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dirty="0" sz="1800" spc="-1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</a:t>
                      </a:r>
                      <a:r>
                        <a:rPr dirty="0" sz="1800" spc="1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(Yes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3843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8D1B4A"/>
                    </a:solidFill>
                  </a:tcPr>
                </a:tc>
              </a:tr>
              <a:tr h="3105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50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5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051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105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486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17.</a:t>
            </a:r>
            <a:r>
              <a:rPr dirty="0" spc="195"/>
              <a:t> </a:t>
            </a:r>
            <a:r>
              <a:rPr dirty="0" spc="365"/>
              <a:t>Modifications</a:t>
            </a:r>
            <a:r>
              <a:rPr dirty="0" spc="190"/>
              <a:t> </a:t>
            </a:r>
            <a:r>
              <a:rPr dirty="0" spc="415"/>
              <a:t>Made</a:t>
            </a:r>
            <a:r>
              <a:rPr dirty="0" spc="195"/>
              <a:t> </a:t>
            </a:r>
            <a:r>
              <a:rPr dirty="0" spc="484"/>
              <a:t>based</a:t>
            </a:r>
            <a:r>
              <a:rPr dirty="0" spc="190"/>
              <a:t> </a:t>
            </a:r>
            <a:r>
              <a:rPr dirty="0" spc="565"/>
              <a:t>On</a:t>
            </a:r>
            <a:r>
              <a:rPr dirty="0" spc="180"/>
              <a:t> </a:t>
            </a:r>
            <a:r>
              <a:rPr dirty="0" spc="525"/>
              <a:t>Feedback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486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18.</a:t>
            </a:r>
            <a:r>
              <a:rPr dirty="0" spc="235"/>
              <a:t> </a:t>
            </a:r>
            <a:r>
              <a:rPr dirty="0" spc="415"/>
              <a:t>Project</a:t>
            </a:r>
            <a:r>
              <a:rPr dirty="0" spc="225"/>
              <a:t> </a:t>
            </a:r>
            <a:r>
              <a:rPr dirty="0" spc="409"/>
              <a:t>Results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486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19.</a:t>
            </a:r>
            <a:r>
              <a:rPr dirty="0" spc="190"/>
              <a:t> </a:t>
            </a:r>
            <a:r>
              <a:rPr dirty="0" spc="465"/>
              <a:t>Proposed</a:t>
            </a:r>
            <a:r>
              <a:rPr dirty="0" spc="200"/>
              <a:t> </a:t>
            </a:r>
            <a:r>
              <a:rPr dirty="0" spc="465"/>
              <a:t>Improvements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39717" y="3822191"/>
            <a:ext cx="4464685" cy="796290"/>
            <a:chOff x="3839717" y="3822191"/>
            <a:chExt cx="4464685" cy="7962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9717" y="3880103"/>
              <a:ext cx="2487930" cy="68046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175" y="3822191"/>
              <a:ext cx="1943100" cy="7962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4423" y="2768091"/>
            <a:ext cx="388492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760">
                <a:solidFill>
                  <a:srgbClr val="000000"/>
                </a:solidFill>
              </a:rPr>
              <a:t>THANK</a:t>
            </a:r>
            <a:r>
              <a:rPr dirty="0" sz="4800" spc="275">
                <a:solidFill>
                  <a:srgbClr val="000000"/>
                </a:solidFill>
              </a:rPr>
              <a:t> </a:t>
            </a:r>
            <a:r>
              <a:rPr dirty="0" sz="4800" spc="685">
                <a:solidFill>
                  <a:srgbClr val="000000"/>
                </a:solidFill>
              </a:rPr>
              <a:t>YOU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087" y="294385"/>
            <a:ext cx="19786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0"/>
              <a:t>Content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1791" y="958722"/>
          <a:ext cx="11203305" cy="207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/>
                <a:gridCol w="9738995"/>
              </a:tblGrid>
              <a:tr h="346075">
                <a:tc>
                  <a:txBody>
                    <a:bodyPr/>
                    <a:lstStyle/>
                    <a:p>
                      <a:pPr algn="r" marR="53657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16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6446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8D1B4A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Milestones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Tasks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5565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025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Milestone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Feedback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Action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taken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5565"/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025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Made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based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Feedback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algn="r" marR="5029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025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Results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/>
                </a:tc>
              </a:tr>
              <a:tr h="346075">
                <a:tc>
                  <a:txBody>
                    <a:bodyPr/>
                    <a:lstStyle/>
                    <a:p>
                      <a:pPr algn="r" marR="5035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366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Proposed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Improvements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solidFill>
                      <a:srgbClr val="000000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6022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z="3300" spc="-75"/>
              <a:t>1.</a:t>
            </a:r>
            <a:r>
              <a:rPr dirty="0" sz="3300" spc="105"/>
              <a:t> </a:t>
            </a:r>
            <a:r>
              <a:rPr dirty="0" sz="3300" spc="390"/>
              <a:t>Project</a:t>
            </a:r>
            <a:r>
              <a:rPr dirty="0" sz="3300" spc="155"/>
              <a:t> </a:t>
            </a:r>
            <a:r>
              <a:rPr dirty="0" sz="3300" spc="440"/>
              <a:t>background,</a:t>
            </a:r>
            <a:r>
              <a:rPr dirty="0" sz="3300" spc="140"/>
              <a:t> </a:t>
            </a:r>
            <a:r>
              <a:rPr dirty="0" sz="3300" spc="360"/>
              <a:t>objective</a:t>
            </a:r>
            <a:r>
              <a:rPr dirty="0" sz="3300" spc="150"/>
              <a:t> </a:t>
            </a:r>
            <a:r>
              <a:rPr dirty="0" sz="3300" spc="65"/>
              <a:t>&amp;</a:t>
            </a:r>
            <a:r>
              <a:rPr dirty="0" sz="3300" spc="145"/>
              <a:t> </a:t>
            </a:r>
            <a:r>
              <a:rPr dirty="0" sz="3300" spc="345"/>
              <a:t>deliverables</a:t>
            </a:r>
            <a:endParaRPr sz="3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486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2.</a:t>
            </a:r>
            <a:r>
              <a:rPr dirty="0" spc="175"/>
              <a:t> </a:t>
            </a:r>
            <a:r>
              <a:rPr dirty="0" spc="405"/>
              <a:t>List</a:t>
            </a:r>
            <a:r>
              <a:rPr dirty="0" spc="210"/>
              <a:t> </a:t>
            </a:r>
            <a:r>
              <a:rPr dirty="0" spc="320"/>
              <a:t>of</a:t>
            </a:r>
            <a:r>
              <a:rPr dirty="0" spc="225"/>
              <a:t> </a:t>
            </a:r>
            <a:r>
              <a:rPr dirty="0" spc="415"/>
              <a:t>software</a:t>
            </a:r>
            <a:r>
              <a:rPr dirty="0" spc="215"/>
              <a:t> </a:t>
            </a:r>
            <a:r>
              <a:rPr dirty="0" spc="475"/>
              <a:t>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49" rIns="0" bIns="0" rtlCol="0" vert="horz">
            <a:spAutoFit/>
          </a:bodyPr>
          <a:lstStyle/>
          <a:p>
            <a:pPr marL="166370">
              <a:lnSpc>
                <a:spcPts val="4120"/>
              </a:lnSpc>
            </a:pPr>
            <a:r>
              <a:rPr dirty="0" spc="135"/>
              <a:t>3.</a:t>
            </a:r>
            <a:r>
              <a:rPr dirty="0" spc="175"/>
              <a:t> </a:t>
            </a:r>
            <a:r>
              <a:rPr dirty="0" sz="3300" spc="425"/>
              <a:t>Network</a:t>
            </a:r>
            <a:r>
              <a:rPr dirty="0" sz="3300" spc="200"/>
              <a:t> </a:t>
            </a:r>
            <a:r>
              <a:rPr dirty="0" sz="3300" spc="415"/>
              <a:t>Types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213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 spc="300"/>
              <a:t>4.</a:t>
            </a:r>
            <a:r>
              <a:rPr dirty="0" spc="180"/>
              <a:t> </a:t>
            </a:r>
            <a:r>
              <a:rPr dirty="0" spc="459"/>
              <a:t>Network</a:t>
            </a:r>
            <a:r>
              <a:rPr dirty="0" spc="215"/>
              <a:t> </a:t>
            </a:r>
            <a:r>
              <a:rPr dirty="0" spc="440"/>
              <a:t>Standards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125" b="1">
                <a:solidFill>
                  <a:srgbClr val="8B1A4A"/>
                </a:solidFill>
                <a:latin typeface="Calibri"/>
                <a:cs typeface="Calibri"/>
              </a:rPr>
              <a:t>5.</a:t>
            </a:r>
            <a:r>
              <a:rPr dirty="0" sz="3300" spc="155" b="1">
                <a:solidFill>
                  <a:srgbClr val="8B1A4A"/>
                </a:solidFill>
                <a:latin typeface="Calibri"/>
                <a:cs typeface="Calibri"/>
              </a:rPr>
              <a:t> </a:t>
            </a:r>
            <a:r>
              <a:rPr dirty="0" sz="3300" spc="455" b="1">
                <a:solidFill>
                  <a:srgbClr val="8B1A4A"/>
                </a:solidFill>
                <a:latin typeface="Calibri"/>
                <a:cs typeface="Calibri"/>
              </a:rPr>
              <a:t>Impact</a:t>
            </a:r>
            <a:r>
              <a:rPr dirty="0" sz="3300" spc="200" b="1">
                <a:solidFill>
                  <a:srgbClr val="8B1A4A"/>
                </a:solidFill>
                <a:latin typeface="Calibri"/>
                <a:cs typeface="Calibri"/>
              </a:rPr>
              <a:t> </a:t>
            </a:r>
            <a:r>
              <a:rPr dirty="0" sz="3300" spc="295" b="1">
                <a:solidFill>
                  <a:srgbClr val="8B1A4A"/>
                </a:solidFill>
                <a:latin typeface="Calibri"/>
                <a:cs typeface="Calibri"/>
              </a:rPr>
              <a:t>of</a:t>
            </a:r>
            <a:r>
              <a:rPr dirty="0" sz="3300" spc="195" b="1">
                <a:solidFill>
                  <a:srgbClr val="8B1A4A"/>
                </a:solidFill>
                <a:latin typeface="Calibri"/>
                <a:cs typeface="Calibri"/>
              </a:rPr>
              <a:t> </a:t>
            </a:r>
            <a:r>
              <a:rPr dirty="0" sz="3300" spc="425" b="1">
                <a:solidFill>
                  <a:srgbClr val="8B1A4A"/>
                </a:solidFill>
                <a:latin typeface="Calibri"/>
                <a:cs typeface="Calibri"/>
              </a:rPr>
              <a:t>Network</a:t>
            </a:r>
            <a:r>
              <a:rPr dirty="0" sz="3300" spc="195" b="1">
                <a:solidFill>
                  <a:srgbClr val="8B1A4A"/>
                </a:solidFill>
                <a:latin typeface="Calibri"/>
                <a:cs typeface="Calibri"/>
              </a:rPr>
              <a:t> </a:t>
            </a:r>
            <a:r>
              <a:rPr dirty="0" sz="3300" spc="375" b="1">
                <a:solidFill>
                  <a:srgbClr val="8B1A4A"/>
                </a:solidFill>
                <a:latin typeface="Calibri"/>
                <a:cs typeface="Calibri"/>
              </a:rPr>
              <a:t>Topology,</a:t>
            </a:r>
            <a:r>
              <a:rPr dirty="0" sz="3300" spc="195" b="1">
                <a:solidFill>
                  <a:srgbClr val="8B1A4A"/>
                </a:solidFill>
                <a:latin typeface="Calibri"/>
                <a:cs typeface="Calibri"/>
              </a:rPr>
              <a:t> </a:t>
            </a:r>
            <a:r>
              <a:rPr dirty="0" sz="3300" spc="455" b="1">
                <a:solidFill>
                  <a:srgbClr val="8B1A4A"/>
                </a:solidFill>
                <a:latin typeface="Calibri"/>
                <a:cs typeface="Calibri"/>
              </a:rPr>
              <a:t>Communication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465" b="1">
                <a:solidFill>
                  <a:srgbClr val="8B1A4A"/>
                </a:solidFill>
                <a:latin typeface="Calibri"/>
                <a:cs typeface="Calibri"/>
              </a:rPr>
              <a:t>and</a:t>
            </a:r>
            <a:r>
              <a:rPr dirty="0" sz="3300" spc="200" b="1">
                <a:solidFill>
                  <a:srgbClr val="8B1A4A"/>
                </a:solidFill>
                <a:latin typeface="Calibri"/>
                <a:cs typeface="Calibri"/>
              </a:rPr>
              <a:t> </a:t>
            </a:r>
            <a:r>
              <a:rPr dirty="0" sz="3300" spc="450" b="1">
                <a:solidFill>
                  <a:srgbClr val="8B1A4A"/>
                </a:solidFill>
                <a:latin typeface="Calibri"/>
                <a:cs typeface="Calibri"/>
              </a:rPr>
              <a:t>Bandwidth</a:t>
            </a:r>
            <a:r>
              <a:rPr dirty="0" sz="3300" spc="200" b="1">
                <a:solidFill>
                  <a:srgbClr val="8B1A4A"/>
                </a:solidFill>
                <a:latin typeface="Calibri"/>
                <a:cs typeface="Calibri"/>
              </a:rPr>
              <a:t> </a:t>
            </a:r>
            <a:r>
              <a:rPr dirty="0" sz="3300" spc="420" b="1">
                <a:solidFill>
                  <a:srgbClr val="8B1A4A"/>
                </a:solidFill>
                <a:latin typeface="Calibri"/>
                <a:cs typeface="Calibri"/>
              </a:rPr>
              <a:t>Requirements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11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6.</a:t>
            </a:r>
            <a:r>
              <a:rPr dirty="0" spc="160"/>
              <a:t> </a:t>
            </a:r>
            <a:r>
              <a:rPr dirty="0" spc="630"/>
              <a:t>Common</a:t>
            </a:r>
            <a:r>
              <a:rPr dirty="0" spc="215"/>
              <a:t> </a:t>
            </a:r>
            <a:r>
              <a:rPr dirty="0" spc="475"/>
              <a:t>Networking</a:t>
            </a:r>
            <a:r>
              <a:rPr dirty="0" spc="229"/>
              <a:t> </a:t>
            </a:r>
            <a:r>
              <a:rPr dirty="0" spc="405"/>
              <a:t>Principles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Suraj Uprety - Content Marketing Manager</dc:creator>
  <dc:title>PowerPoint Presentation</dc:title>
  <dcterms:created xsi:type="dcterms:W3CDTF">2024-11-09T11:36:16Z</dcterms:created>
  <dcterms:modified xsi:type="dcterms:W3CDTF">2024-11-09T11:36:16Z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2024-11-09T00:00:00Z</vt:filetime>
  </property>
  <property fmtid="{D5CDD505-2E9C-101B-9397-08002B2CF9AE}" pid="5" name="Producer">
    <vt:lpwstr>Microsoft® PowerPoint® for Microsoft 365</vt:lpwstr>
  </property>
</Properties>
</file>