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435" r:id="rId13"/>
    <p:sldId id="434" r:id="rId14"/>
    <p:sldId id="268" r:id="rId15"/>
    <p:sldId id="453" r:id="rId16"/>
    <p:sldId id="454" r:id="rId17"/>
    <p:sldId id="455" r:id="rId18"/>
    <p:sldId id="456" r:id="rId19"/>
    <p:sldId id="457" r:id="rId20"/>
    <p:sldId id="458" r:id="rId21"/>
    <p:sldId id="444" r:id="rId22"/>
    <p:sldId id="446" r:id="rId23"/>
    <p:sldId id="448" r:id="rId24"/>
    <p:sldId id="452" r:id="rId25"/>
    <p:sldId id="450" r:id="rId26"/>
    <p:sldId id="449" r:id="rId27"/>
    <p:sldId id="45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3CE7F-96CE-4273-886D-C01A8DE29F2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54935-FC23-41EC-AF66-46911AB40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6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F281-F8D6-4BFF-8740-5B0A53339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9E28F-9AF6-42DE-AA43-601AD96E9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803A-0180-4A37-932D-007719D0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EB65-075F-43C5-ADE1-E0CBA1253523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48066-EB3D-4BBF-AAED-1E15977B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4089C-77EA-4547-B804-94695D7E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976-4C16-4916-83E9-798E6395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AAB14-D239-4118-9F8F-E1C145909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2D4CC-E1BD-4C3F-AE99-150B6713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FC3E2-EB62-4811-8D3F-5EC36F0438C3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D345-1CB4-448D-9C23-86C69050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79C7B-EC70-44A3-80EE-5B904D71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6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FB506-F2DD-4159-8BED-FE69CA6CA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8A9DF-DBAE-4D19-A751-3A9F5466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EEF25-F9CD-4220-8A6B-95E0486D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82E7F-A520-450B-8C2B-4561E1A8B88E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C32F-2173-4356-982A-BCB5259C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97D87-ECF9-4674-9345-3D312939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5B72-705F-429B-A304-B61A11F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6D5-0FD5-4160-BEE4-B7B28081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F7E0-523A-454E-BC72-00D789FF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BDB6-9DC7-449E-B2D1-043D0929068F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5A926-8100-49D7-81BD-EE397FA1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D727-1D81-4601-A19E-31B51BE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3A229-6E37-4428-903D-68054A5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E0E8D-3A81-4F34-95BC-673B8CCF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E0985-9CD3-45D4-A01B-42B98D39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D8ED9-E419-4D22-9CB5-F2584890BD09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A51BE-49BE-4E28-9746-FE01A7E9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CEAAC-A82E-495F-9E3E-86B9FE7E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61AC-652C-43DA-BC1E-F5E7EB7CC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AF048-3BBA-425A-BF5C-A943C399A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9FB11-0977-468B-9578-0CAADDDF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8EE0-3EBE-4CF1-8560-B86C919D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592-4F80-4497-A85D-89B3F4587C66}" type="datetime1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D4238-DCED-4652-8997-5DB5FC9D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7D2E9-40B0-4193-8AAB-C862ECBC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62DA-E645-41E1-B39F-44DC3149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D971F-F34C-4839-ADFC-9CA78D3B3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C0A5-B5C1-4B5A-B2F2-A7007A26E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02B35-49C3-423E-98B3-23125E372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B444-C328-443E-A0FE-0576E4184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4C078-4171-4C32-A0D0-5221AED73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6AD3E-1A40-4235-8A35-7D6F4B2F3D45}" type="datetime1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8E527-BDB0-4AC5-802A-080EB2CF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8E2B7-4BD9-4EDE-8997-A745FCFC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E056-2C27-445B-88BA-5DAF030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0CA68-B558-4B3F-9270-E5EB35B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06E4-9CF9-489C-B22F-ADDEDFB21453}" type="datetime1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4A1FA-3FCC-4DDF-8B50-C20DE3C9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C8E9A-8E78-4F80-A06E-28C7B469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CA56CD-BFA7-4E32-A2CD-F79DEBD9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308A8-C541-489D-AA92-4FBFBC1AEBFD}" type="datetime1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15DA5-2146-4EEE-929A-E2D35439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9B9CB-E4BB-4295-B00B-C624684E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0D8-9675-4F6E-9584-9A2D093B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77075-D1D9-43E2-B641-B0B9CFB40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E1955-0742-4C7B-B60E-1E1653D36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E2A70-AB60-4546-B696-F14565982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F3EA8-E64C-4EE0-AD05-BD27EDADF27B}" type="datetime1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627BF-9756-47D7-8D1E-4C39439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CB5-92C0-4074-A489-DDC263E7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966F-1C78-4D8F-8BA2-BE8CDEC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85F8B-A470-40F9-B4EF-5D153B689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D23F5-CB2C-49EA-8A0A-3F1B3BAA3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2846-BD56-4048-9DBF-59EF5EBA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AD67-3D1A-4629-B70B-AF075664786D}" type="datetime1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566E6-4073-4BA2-A16F-E09388DA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86AEA-B538-48E3-8FCB-2EE698F3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C7BD7-F860-4BF5-A214-E8FD5D0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03FD-0DE1-4060-B4B1-582F29061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15F5E-17A3-405F-86DD-42C38F29A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DBED5-3408-41CF-A11C-4D8E585189B1}" type="datetime1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99A6-E9CB-45CB-BE83-75F916CC9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9AD4-260B-4466-AB06-5FD0F38DB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1C4FF-400D-4798-9BF2-3304BFE5A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2431802-2E24-AEF9-EF03-A4D2F5875E7D}"/>
              </a:ext>
            </a:extLst>
          </p:cNvPr>
          <p:cNvSpPr txBox="1">
            <a:spLocks/>
          </p:cNvSpPr>
          <p:nvPr/>
        </p:nvSpPr>
        <p:spPr bwMode="auto">
          <a:xfrm>
            <a:off x="5115338" y="1858617"/>
            <a:ext cx="496625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</a:defRPr>
            </a:lvl9pPr>
          </a:lstStyle>
          <a:p>
            <a:pPr algn="r" eaLnBrk="1" hangingPunct="1">
              <a:lnSpc>
                <a:spcPts val="4300"/>
              </a:lnSpc>
            </a:pPr>
            <a:br>
              <a:rPr lang="en-US" sz="3600" b="1" dirty="0"/>
            </a:br>
            <a:r>
              <a:rPr lang="en-US" sz="2400" b="1" dirty="0">
                <a:solidFill>
                  <a:srgbClr val="0070C0"/>
                </a:solidFill>
              </a:rPr>
              <a:t>Lecture Three</a:t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4400" b="1" dirty="0">
                <a:solidFill>
                  <a:srgbClr val="C00000"/>
                </a:solidFill>
                <a:latin typeface="+mn-lt"/>
              </a:rPr>
              <a:t>Polymorphism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5A2F59-9B37-3BE0-3E41-32666B55D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1" y="5903844"/>
            <a:ext cx="456537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Georgia" pitchFamily="18" charset="0"/>
              </a:rPr>
              <a:t>© Dr. Mohammad </a:t>
            </a:r>
            <a:r>
              <a:rPr lang="en-US" sz="1600" b="1" dirty="0" err="1">
                <a:latin typeface="Georgia" pitchFamily="18" charset="0"/>
              </a:rPr>
              <a:t>Mahfuzul</a:t>
            </a:r>
            <a:r>
              <a:rPr lang="en-US" sz="1600" b="1" dirty="0">
                <a:latin typeface="Georgia" pitchFamily="18" charset="0"/>
              </a:rPr>
              <a:t> Islam, </a:t>
            </a:r>
            <a:r>
              <a:rPr lang="en-US" sz="1600" b="1" dirty="0" err="1">
                <a:latin typeface="Georgia" pitchFamily="18" charset="0"/>
              </a:rPr>
              <a:t>PEng</a:t>
            </a:r>
            <a:endParaRPr lang="en-US" sz="1600" b="1" dirty="0">
              <a:latin typeface="Georgia" pitchFamily="18" charset="0"/>
            </a:endParaRPr>
          </a:p>
          <a:p>
            <a:r>
              <a:rPr lang="en-US" sz="1400" dirty="0">
                <a:latin typeface="Georgia" pitchFamily="18" charset="0"/>
              </a:rPr>
              <a:t>      Professor, Dept. of CSE, BUET</a:t>
            </a:r>
          </a:p>
        </p:txBody>
      </p:sp>
    </p:spTree>
    <p:extLst>
      <p:ext uri="{BB962C8B-B14F-4D97-AF65-F5344CB8AC3E}">
        <p14:creationId xmlns:p14="http://schemas.microsoft.com/office/powerpoint/2010/main" val="1993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FDAA0-5338-996B-A7A2-3042940E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12B880-BC52-0A24-2940-CC746A7C5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38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b="1" dirty="0">
                <a:latin typeface="+mn-lt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Call by value</a:t>
            </a:r>
            <a:r>
              <a:rPr lang="en-US" b="1" dirty="0">
                <a:latin typeface="+mn-lt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call by reference</a:t>
            </a:r>
            <a:r>
              <a:rPr lang="en-US" b="1" dirty="0">
                <a:latin typeface="+mn-lt"/>
              </a:rPr>
              <a:t> cause an ambiguous situation.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45D5A-B1B2-8A8B-7290-D1CC03B6E50D}"/>
              </a:ext>
            </a:extLst>
          </p:cNvPr>
          <p:cNvSpPr txBox="1"/>
          <p:nvPr/>
        </p:nvSpPr>
        <p:spPr>
          <a:xfrm>
            <a:off x="381000" y="1524000"/>
            <a:ext cx="38862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#include &lt;</a:t>
            </a:r>
            <a:r>
              <a:rPr lang="en-US" sz="1400" b="1" dirty="0" err="1">
                <a:latin typeface="Courier" pitchFamily="2" charset="0"/>
              </a:rPr>
              <a:t>iostream</a:t>
            </a:r>
            <a:r>
              <a:rPr lang="en-US" sz="1400" b="1" dirty="0">
                <a:latin typeface="Courier" pitchFamily="2" charset="0"/>
              </a:rPr>
              <a:t>&gt;</a:t>
            </a:r>
          </a:p>
          <a:p>
            <a:r>
              <a:rPr lang="en-US" sz="1400" b="1" dirty="0">
                <a:latin typeface="Courier" pitchFamily="2" charset="0"/>
              </a:rPr>
              <a:t>using namespace std;</a:t>
            </a:r>
          </a:p>
          <a:p>
            <a:r>
              <a:rPr lang="en-US" sz="1400" b="1" dirty="0">
                <a:latin typeface="Courier" pitchFamily="2" charset="0"/>
              </a:rPr>
              <a:t> </a:t>
            </a:r>
          </a:p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f(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a, 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b){</a:t>
            </a:r>
          </a:p>
          <a:p>
            <a:r>
              <a:rPr lang="en-US" sz="1400" b="1" dirty="0">
                <a:latin typeface="Courier" pitchFamily="2" charset="0"/>
              </a:rPr>
              <a:t>   return </a:t>
            </a:r>
            <a:r>
              <a:rPr lang="en-US" sz="1400" b="1" dirty="0" err="1">
                <a:latin typeface="Courier" pitchFamily="2" charset="0"/>
              </a:rPr>
              <a:t>a+b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r>
              <a:rPr lang="en-US" sz="1400" b="1" dirty="0">
                <a:latin typeface="Courier" pitchFamily="2" charset="0"/>
              </a:rPr>
              <a:t> </a:t>
            </a:r>
          </a:p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f(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a, 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&amp;b){</a:t>
            </a:r>
          </a:p>
          <a:p>
            <a:r>
              <a:rPr lang="en-US" sz="1400" b="1" dirty="0">
                <a:latin typeface="Courier" pitchFamily="2" charset="0"/>
              </a:rPr>
              <a:t>   return a-b;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4C822D-8021-B68C-6892-D7078C009076}"/>
              </a:ext>
            </a:extLst>
          </p:cNvPr>
          <p:cNvSpPr txBox="1"/>
          <p:nvPr/>
        </p:nvSpPr>
        <p:spPr>
          <a:xfrm>
            <a:off x="4571999" y="1663005"/>
            <a:ext cx="4873625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main(){</a:t>
            </a:r>
          </a:p>
          <a:p>
            <a:r>
              <a:rPr lang="en-US" sz="1400" b="1" dirty="0">
                <a:latin typeface="Courier" pitchFamily="2" charset="0"/>
              </a:rPr>
              <a:t>   int x = 1, y = 2;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f(x, y); </a:t>
            </a:r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// which f() is called?</a:t>
            </a:r>
          </a:p>
          <a:p>
            <a:r>
              <a:rPr lang="en-US" sz="1400" b="1" dirty="0">
                <a:latin typeface="Courier" pitchFamily="2" charset="0"/>
              </a:rPr>
              <a:t>   return 0;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3412A7-6C20-9A97-224E-7AA610CC6431}"/>
              </a:ext>
            </a:extLst>
          </p:cNvPr>
          <p:cNvSpPr/>
          <p:nvPr/>
        </p:nvSpPr>
        <p:spPr>
          <a:xfrm>
            <a:off x="381000" y="38862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+mn-lt"/>
              </a:rPr>
              <a:t>Default argument</a:t>
            </a:r>
            <a:r>
              <a:rPr lang="en-US" b="1" dirty="0">
                <a:latin typeface="+mn-lt"/>
              </a:rPr>
              <a:t> causes an ambiguous situation.</a:t>
            </a:r>
            <a:endParaRPr 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11120-B023-AB02-1530-E54EFC607F07}"/>
              </a:ext>
            </a:extLst>
          </p:cNvPr>
          <p:cNvSpPr txBox="1"/>
          <p:nvPr/>
        </p:nvSpPr>
        <p:spPr>
          <a:xfrm>
            <a:off x="533400" y="4267200"/>
            <a:ext cx="38862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#include &lt;</a:t>
            </a:r>
            <a:r>
              <a:rPr lang="en-US" sz="1400" b="1" dirty="0" err="1">
                <a:latin typeface="Courier" pitchFamily="2" charset="0"/>
              </a:rPr>
              <a:t>iostream</a:t>
            </a:r>
            <a:r>
              <a:rPr lang="en-US" sz="1400" b="1" dirty="0">
                <a:latin typeface="Courier" pitchFamily="2" charset="0"/>
              </a:rPr>
              <a:t>&gt;</a:t>
            </a:r>
          </a:p>
          <a:p>
            <a:r>
              <a:rPr lang="en-US" sz="1400" b="1" dirty="0">
                <a:latin typeface="Courier" pitchFamily="2" charset="0"/>
              </a:rPr>
              <a:t>using namespace std;</a:t>
            </a:r>
          </a:p>
          <a:p>
            <a:r>
              <a:rPr lang="en-US" sz="1400" b="1" dirty="0">
                <a:latin typeface="Courier" pitchFamily="2" charset="0"/>
              </a:rPr>
              <a:t> </a:t>
            </a:r>
          </a:p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f(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a){</a:t>
            </a:r>
          </a:p>
          <a:p>
            <a:r>
              <a:rPr lang="en-US" sz="1400" b="1" dirty="0">
                <a:latin typeface="Courier" pitchFamily="2" charset="0"/>
              </a:rPr>
              <a:t>   return a*a;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r>
              <a:rPr lang="en-US" sz="1400" b="1" dirty="0">
                <a:latin typeface="Courier" pitchFamily="2" charset="0"/>
              </a:rPr>
              <a:t> </a:t>
            </a:r>
          </a:p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f(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a, </a:t>
            </a:r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b = 0){</a:t>
            </a:r>
          </a:p>
          <a:p>
            <a:r>
              <a:rPr lang="en-US" sz="1400" b="1" dirty="0">
                <a:latin typeface="Courier" pitchFamily="2" charset="0"/>
              </a:rPr>
              <a:t>   return a*b;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0F754-BA3E-A771-B5AB-CBDB0A1B4362}"/>
              </a:ext>
            </a:extLst>
          </p:cNvPr>
          <p:cNvSpPr txBox="1"/>
          <p:nvPr/>
        </p:nvSpPr>
        <p:spPr>
          <a:xfrm>
            <a:off x="4724400" y="4545449"/>
            <a:ext cx="4721224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Courier" pitchFamily="2" charset="0"/>
              </a:rPr>
              <a:t>int</a:t>
            </a:r>
            <a:r>
              <a:rPr lang="en-US" sz="1400" b="1" dirty="0">
                <a:latin typeface="Courier" pitchFamily="2" charset="0"/>
              </a:rPr>
              <a:t> main(){</a:t>
            </a:r>
          </a:p>
          <a:p>
            <a:r>
              <a:rPr lang="en-US" sz="1400" b="1" dirty="0">
                <a:latin typeface="Courier" pitchFamily="2" charset="0"/>
              </a:rPr>
              <a:t>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f(10, 2);</a:t>
            </a:r>
          </a:p>
          <a:p>
            <a:r>
              <a:rPr lang="en-US" sz="1400" b="1" dirty="0">
                <a:latin typeface="Courier" pitchFamily="2" charset="0"/>
              </a:rPr>
              <a:t>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f(10);  </a:t>
            </a:r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// which f() is called?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" pitchFamily="2" charset="0"/>
              </a:rPr>
              <a:t>   return 0;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9DD0341-ADCF-8D78-7DD6-FB092EC95C3D}"/>
              </a:ext>
            </a:extLst>
          </p:cNvPr>
          <p:cNvSpPr txBox="1">
            <a:spLocks/>
          </p:cNvSpPr>
          <p:nvPr/>
        </p:nvSpPr>
        <p:spPr>
          <a:xfrm>
            <a:off x="1676400" y="202095"/>
            <a:ext cx="7769225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Ambiguity with Function Overloading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7F255-319B-11AE-5B13-3A8B4F642CBD}"/>
              </a:ext>
            </a:extLst>
          </p:cNvPr>
          <p:cNvSpPr txBox="1"/>
          <p:nvPr/>
        </p:nvSpPr>
        <p:spPr>
          <a:xfrm>
            <a:off x="10204174" y="3150804"/>
            <a:ext cx="1809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Java doesn’t have these two ambiguities.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4EAEE1-E113-7DAA-2F9F-839C3C6C3A1D}"/>
              </a:ext>
            </a:extLst>
          </p:cNvPr>
          <p:cNvCxnSpPr>
            <a:cxnSpLocks/>
          </p:cNvCxnSpPr>
          <p:nvPr/>
        </p:nvCxnSpPr>
        <p:spPr>
          <a:xfrm>
            <a:off x="9872870" y="1143000"/>
            <a:ext cx="106017" cy="53709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0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D0D8-D4D9-22AC-AD68-B28EDA12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83FCBA4-3E10-77CC-CB59-81D68993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357" y="153780"/>
            <a:ext cx="8458200" cy="758825"/>
          </a:xfrm>
        </p:spPr>
        <p:txBody>
          <a:bodyPr>
            <a:no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+mn-lt"/>
              </a:rPr>
              <a:t>Finding address of an Overloaded Function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808899C-4DD4-4827-7D0A-8C0514E0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16530"/>
            <a:ext cx="8458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function address is obtained by putting its name on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 side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of an assignment statement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without any parenthesis or arguments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 To assign p the address of zap(),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                       p = zap;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" pitchFamily="2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What about overloaded function????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003F2-1486-63B3-26A8-0C45C589253E}"/>
              </a:ext>
            </a:extLst>
          </p:cNvPr>
          <p:cNvSpPr txBox="1"/>
          <p:nvPr/>
        </p:nvSpPr>
        <p:spPr>
          <a:xfrm>
            <a:off x="434008" y="3265614"/>
            <a:ext cx="427051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void space(int count){</a:t>
            </a:r>
          </a:p>
          <a:p>
            <a:r>
              <a:rPr lang="en-US" sz="1400" b="1" dirty="0">
                <a:latin typeface="Courier" pitchFamily="2" charset="0"/>
              </a:rPr>
              <a:t>   for( ; count; count--)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'_';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void space(int count, char </a:t>
            </a:r>
            <a:r>
              <a:rPr lang="en-US" sz="1400" b="1" dirty="0" err="1">
                <a:latin typeface="Courier" pitchFamily="2" charset="0"/>
              </a:rPr>
              <a:t>ch</a:t>
            </a:r>
            <a:r>
              <a:rPr lang="en-US" sz="1400" b="1" dirty="0">
                <a:latin typeface="Courier" pitchFamily="2" charset="0"/>
              </a:rPr>
              <a:t>){</a:t>
            </a:r>
          </a:p>
          <a:p>
            <a:r>
              <a:rPr lang="en-US" sz="1400" b="1" dirty="0">
                <a:latin typeface="Courier" pitchFamily="2" charset="0"/>
              </a:rPr>
              <a:t>   for( ; count; count--)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</a:t>
            </a:r>
            <a:r>
              <a:rPr lang="en-US" sz="1400" b="1" dirty="0" err="1">
                <a:latin typeface="Courier" pitchFamily="2" charset="0"/>
              </a:rPr>
              <a:t>ch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41872-DD1F-6C49-DEA3-EB68B822453A}"/>
              </a:ext>
            </a:extLst>
          </p:cNvPr>
          <p:cNvSpPr txBox="1"/>
          <p:nvPr/>
        </p:nvSpPr>
        <p:spPr>
          <a:xfrm>
            <a:off x="4974537" y="2847746"/>
            <a:ext cx="2950263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latin typeface="Courier" pitchFamily="2" charset="0"/>
              </a:rPr>
              <a:t>   void (*fp1)(int);</a:t>
            </a:r>
          </a:p>
          <a:p>
            <a:r>
              <a:rPr lang="en-US" sz="1400" b="1" dirty="0">
                <a:latin typeface="Courier" pitchFamily="2" charset="0"/>
              </a:rPr>
              <a:t>   void (*fp2)(int, char);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   fp1 = space;</a:t>
            </a:r>
          </a:p>
          <a:p>
            <a:r>
              <a:rPr lang="en-US" sz="1400" b="1" dirty="0">
                <a:latin typeface="Courier" pitchFamily="2" charset="0"/>
              </a:rPr>
              <a:t>   fp2 = space;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   fp1(10);</a:t>
            </a:r>
          </a:p>
          <a:p>
            <a:r>
              <a:rPr lang="en-US" sz="1400" b="1" dirty="0">
                <a:latin typeface="Courier" pitchFamily="2" charset="0"/>
              </a:rPr>
              <a:t>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</a:t>
            </a:r>
            <a:r>
              <a:rPr lang="en-US" sz="1400" b="1" dirty="0" err="1">
                <a:latin typeface="Courier" pitchFamily="2" charset="0"/>
              </a:rPr>
              <a:t>endl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   fp2(10, 'x’);</a:t>
            </a:r>
          </a:p>
          <a:p>
            <a:r>
              <a:rPr lang="en-US" sz="1400" b="1" dirty="0">
                <a:latin typeface="Courier" pitchFamily="2" charset="0"/>
              </a:rPr>
              <a:t>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</a:t>
            </a:r>
            <a:r>
              <a:rPr lang="en-US" sz="1400" b="1" dirty="0" err="1">
                <a:latin typeface="Courier" pitchFamily="2" charset="0"/>
              </a:rPr>
              <a:t>endl</a:t>
            </a:r>
            <a:r>
              <a:rPr lang="en-US" sz="1400" b="1" dirty="0">
                <a:latin typeface="Courier" pitchFamily="2" charset="0"/>
              </a:rPr>
              <a:t>;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   return 0;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6BBAF-DC53-B3D8-6F1E-43CA63E701BB}"/>
              </a:ext>
            </a:extLst>
          </p:cNvPr>
          <p:cNvSpPr txBox="1"/>
          <p:nvPr/>
        </p:nvSpPr>
        <p:spPr>
          <a:xfrm>
            <a:off x="8194816" y="2309136"/>
            <a:ext cx="3768584" cy="36933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doesn’t provide address level access of any code due to security reason.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Code of an object can be found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object.hashCode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7030A0"/>
                </a:solidFill>
              </a:rPr>
              <a:t>A hash value is a numeric value of a fixed length that uniquely identifies data. Mainly used for digital signature.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03C71-C471-6B21-347F-96DEBB359668}"/>
              </a:ext>
            </a:extLst>
          </p:cNvPr>
          <p:cNvSpPr txBox="1"/>
          <p:nvPr/>
        </p:nvSpPr>
        <p:spPr>
          <a:xfrm>
            <a:off x="2140504" y="5574688"/>
            <a:ext cx="1278557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dirty="0"/>
              <a:t>__________</a:t>
            </a:r>
          </a:p>
          <a:p>
            <a:r>
              <a:rPr lang="en-US" sz="1600" dirty="0" err="1"/>
              <a:t>xxxxxxxxxx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4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1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698807-6E3E-D33F-C8B0-8DDB4B4E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Method Overriding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618E0-99E8-D6C2-22FD-A3A99FAB6753}"/>
              </a:ext>
            </a:extLst>
          </p:cNvPr>
          <p:cNvSpPr txBox="1"/>
          <p:nvPr/>
        </p:nvSpPr>
        <p:spPr>
          <a:xfrm>
            <a:off x="447261" y="1470704"/>
            <a:ext cx="629809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latin typeface="Courier" pitchFamily="2" charset="0"/>
              </a:rPr>
              <a:t>Using namespace std;</a:t>
            </a:r>
          </a:p>
          <a:p>
            <a:endParaRPr lang="en-US" sz="1400" b="1" dirty="0">
              <a:latin typeface="Courier" pitchFamily="2" charset="0"/>
            </a:endParaRPr>
          </a:p>
          <a:p>
            <a:r>
              <a:rPr lang="en-US" sz="1400" b="1" dirty="0">
                <a:latin typeface="Courier" pitchFamily="2" charset="0"/>
              </a:rPr>
              <a:t>class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dim1, dim2;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Figure(double a, double b){ dim1 = a; dim2 = b;}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virtual double area() = 0;  </a:t>
            </a:r>
            <a:r>
              <a:rPr lang="en-US" sz="1400" b="1" dirty="0">
                <a:solidFill>
                  <a:srgbClr val="7030A0"/>
                </a:solidFill>
                <a:latin typeface="Courier" pitchFamily="2" charset="0"/>
              </a:rPr>
              <a:t>// Pure virtual function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virtual void show(){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"Abstract";}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class Rectangle:  public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Rectangle(double a, double b) { super(a, b);}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area(){ return dim1*dim2;}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void show(){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"Rectangle Area: ” &lt;&lt; area();}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class Triangle: public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Triangle(double a, double b) {super(a, b);}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area(){ return 0.5*dim1*dim2;}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void show(){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”\</a:t>
            </a:r>
            <a:r>
              <a:rPr lang="en-US" sz="1400" b="1" dirty="0" err="1">
                <a:latin typeface="Courier" pitchFamily="2" charset="0"/>
              </a:rPr>
              <a:t>nTriangle</a:t>
            </a:r>
            <a:r>
              <a:rPr lang="en-US" sz="1400" b="1" dirty="0">
                <a:latin typeface="Courier" pitchFamily="2" charset="0"/>
              </a:rPr>
              <a:t> Area: ” &lt;&lt; area());</a:t>
            </a:r>
          </a:p>
          <a:p>
            <a:r>
              <a:rPr lang="en-US" sz="1400" b="1" dirty="0">
                <a:latin typeface="Courier" pitchFamily="2" charset="0"/>
              </a:rPr>
              <a:t>    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FC26D-9907-AC53-1C34-0F5270B5ACAC}"/>
              </a:ext>
            </a:extLst>
          </p:cNvPr>
          <p:cNvSpPr txBox="1"/>
          <p:nvPr/>
        </p:nvSpPr>
        <p:spPr>
          <a:xfrm>
            <a:off x="7738545" y="1726313"/>
            <a:ext cx="307622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int main()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Rectangle r(4,5);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Triangle t(4, 3);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Figure *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;</a:t>
            </a:r>
            <a:br>
              <a:rPr lang="en-US" sz="1400" b="1" dirty="0">
                <a:latin typeface="Courier" pitchFamily="2" charset="0"/>
              </a:rPr>
            </a:b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 = r;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figref.show</a:t>
            </a:r>
            <a:r>
              <a:rPr lang="en-US" sz="1400" b="1" dirty="0">
                <a:latin typeface="Courier" pitchFamily="2" charset="0"/>
              </a:rPr>
              <a:t>();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 = t;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figref.show</a:t>
            </a:r>
            <a:r>
              <a:rPr lang="en-US" sz="1400" b="1" dirty="0">
                <a:latin typeface="Courier" pitchFamily="2" charset="0"/>
              </a:rPr>
              <a:t>();</a:t>
            </a:r>
          </a:p>
          <a:p>
            <a:r>
              <a:rPr lang="en-US" sz="1400" b="1" dirty="0">
                <a:latin typeface="Courier" pitchFamily="2" charset="0"/>
              </a:rPr>
              <a:t>        </a:t>
            </a:r>
          </a:p>
          <a:p>
            <a:r>
              <a:rPr lang="en-US" sz="1400" b="1" dirty="0">
                <a:latin typeface="Courier" pitchFamily="2" charset="0"/>
              </a:rPr>
              <a:t>    return 0;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C8208-C64D-F6D9-3CD7-4D7982CE77D3}"/>
              </a:ext>
            </a:extLst>
          </p:cNvPr>
          <p:cNvSpPr txBox="1"/>
          <p:nvPr/>
        </p:nvSpPr>
        <p:spPr>
          <a:xfrm>
            <a:off x="7738545" y="5132893"/>
            <a:ext cx="280614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Rectangle Area: 20.0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Triangle Area: 6.0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DD64F-B5D7-FFE0-6E11-70E62C24BB0F}"/>
              </a:ext>
            </a:extLst>
          </p:cNvPr>
          <p:cNvSpPr txBox="1"/>
          <p:nvPr/>
        </p:nvSpPr>
        <p:spPr>
          <a:xfrm rot="16200000">
            <a:off x="6486577" y="3953541"/>
            <a:ext cx="15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C++ Code</a:t>
            </a:r>
          </a:p>
        </p:txBody>
      </p:sp>
    </p:spTree>
    <p:extLst>
      <p:ext uri="{BB962C8B-B14F-4D97-AF65-F5344CB8AC3E}">
        <p14:creationId xmlns:p14="http://schemas.microsoft.com/office/powerpoint/2010/main" val="428737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E09693-23BB-F25F-D272-76CC0AD8D196}"/>
              </a:ext>
            </a:extLst>
          </p:cNvPr>
          <p:cNvSpPr txBox="1"/>
          <p:nvPr/>
        </p:nvSpPr>
        <p:spPr>
          <a:xfrm>
            <a:off x="722242" y="1311966"/>
            <a:ext cx="624840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abstract class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dim1, dim2;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Figure(double a, double b){ dim1 = a; dim2 = b;}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abstract double area();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void show(){</a:t>
            </a:r>
          </a:p>
          <a:p>
            <a:r>
              <a:rPr lang="en-US" sz="1400" b="1" dirty="0">
                <a:latin typeface="Courier" pitchFamily="2" charset="0"/>
              </a:rPr>
              <a:t>       </a:t>
            </a:r>
            <a:r>
              <a:rPr lang="en-US" sz="1400" b="1" dirty="0" err="1">
                <a:latin typeface="Courier" pitchFamily="2" charset="0"/>
              </a:rPr>
              <a:t>System.</a:t>
            </a:r>
            <a:r>
              <a:rPr lang="en-US" sz="1400" b="1" i="1" dirty="0" err="1">
                <a:latin typeface="Courier" pitchFamily="2" charset="0"/>
              </a:rPr>
              <a:t>out</a:t>
            </a:r>
            <a:r>
              <a:rPr lang="en-US" sz="1400" b="1" dirty="0" err="1">
                <a:latin typeface="Courier" pitchFamily="2" charset="0"/>
              </a:rPr>
              <a:t>.println</a:t>
            </a:r>
            <a:r>
              <a:rPr lang="en-US" sz="1400" b="1" dirty="0">
                <a:latin typeface="Courier" pitchFamily="2" charset="0"/>
              </a:rPr>
              <a:t>("Abstract");</a:t>
            </a:r>
          </a:p>
          <a:p>
            <a:r>
              <a:rPr lang="en-US" sz="1400" b="1" dirty="0">
                <a:latin typeface="Courier" pitchFamily="2" charset="0"/>
              </a:rPr>
              <a:t>    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class Rectangle extends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Rectangle(double a, double b) { super(a, b);}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area(){ return dim1*dim2;}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void show(){</a:t>
            </a:r>
          </a:p>
          <a:p>
            <a:r>
              <a:rPr lang="en-US" sz="1400" b="1" dirty="0">
                <a:latin typeface="Courier" pitchFamily="2" charset="0"/>
              </a:rPr>
              <a:t>       </a:t>
            </a:r>
            <a:r>
              <a:rPr lang="en-US" sz="1400" b="1" dirty="0" err="1">
                <a:latin typeface="Courier" pitchFamily="2" charset="0"/>
              </a:rPr>
              <a:t>System.</a:t>
            </a:r>
            <a:r>
              <a:rPr lang="en-US" sz="1400" b="1" i="1" dirty="0" err="1">
                <a:latin typeface="Courier" pitchFamily="2" charset="0"/>
              </a:rPr>
              <a:t>out</a:t>
            </a:r>
            <a:r>
              <a:rPr lang="en-US" sz="1400" b="1" dirty="0" err="1">
                <a:latin typeface="Courier" pitchFamily="2" charset="0"/>
              </a:rPr>
              <a:t>.println</a:t>
            </a:r>
            <a:r>
              <a:rPr lang="en-US" sz="1400" b="1" dirty="0">
                <a:latin typeface="Courier" pitchFamily="2" charset="0"/>
              </a:rPr>
              <a:t>("Rectangle Area: "+area());</a:t>
            </a:r>
          </a:p>
          <a:p>
            <a:r>
              <a:rPr lang="en-US" sz="1400" b="1" dirty="0">
                <a:latin typeface="Courier" pitchFamily="2" charset="0"/>
              </a:rPr>
              <a:t>    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class Triangle extends Figure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Triangle(double a, double b) {super(a, b);}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double area(){ return 0.5*dim1*dim2;}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void show(){</a:t>
            </a:r>
          </a:p>
          <a:p>
            <a:r>
              <a:rPr lang="en-US" sz="1400" b="1" dirty="0">
                <a:latin typeface="Courier" pitchFamily="2" charset="0"/>
              </a:rPr>
              <a:t>       </a:t>
            </a:r>
            <a:r>
              <a:rPr lang="en-US" sz="1400" b="1" dirty="0" err="1">
                <a:latin typeface="Courier" pitchFamily="2" charset="0"/>
              </a:rPr>
              <a:t>System.</a:t>
            </a:r>
            <a:r>
              <a:rPr lang="en-US" sz="1400" b="1" i="1" dirty="0" err="1">
                <a:latin typeface="Courier" pitchFamily="2" charset="0"/>
              </a:rPr>
              <a:t>out</a:t>
            </a:r>
            <a:r>
              <a:rPr lang="en-US" sz="1400" b="1" dirty="0" err="1">
                <a:latin typeface="Courier" pitchFamily="2" charset="0"/>
              </a:rPr>
              <a:t>.println</a:t>
            </a:r>
            <a:r>
              <a:rPr lang="en-US" sz="1400" b="1" dirty="0">
                <a:latin typeface="Courier" pitchFamily="2" charset="0"/>
              </a:rPr>
              <a:t>("Triangle Area: "+area());</a:t>
            </a:r>
          </a:p>
          <a:p>
            <a:r>
              <a:rPr lang="en-US" sz="1400" b="1" dirty="0">
                <a:latin typeface="Courier" pitchFamily="2" charset="0"/>
              </a:rPr>
              <a:t>    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62E7A-03F5-1D93-4D3E-2554A5643776}"/>
              </a:ext>
            </a:extLst>
          </p:cNvPr>
          <p:cNvSpPr txBox="1"/>
          <p:nvPr/>
        </p:nvSpPr>
        <p:spPr>
          <a:xfrm>
            <a:off x="6970644" y="2090172"/>
            <a:ext cx="498599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public class Main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public static void main(String[] </a:t>
            </a:r>
            <a:r>
              <a:rPr lang="en-US" sz="1400" b="1" dirty="0" err="1">
                <a:latin typeface="Courier" pitchFamily="2" charset="0"/>
              </a:rPr>
              <a:t>args</a:t>
            </a:r>
            <a:r>
              <a:rPr lang="en-US" sz="1400" b="1" dirty="0">
                <a:latin typeface="Courier" pitchFamily="2" charset="0"/>
              </a:rPr>
              <a:t>) {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Rectangle r = new Rectangle(4,5);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Triangle t = new Triangle(4, 3);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Figure 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;</a:t>
            </a:r>
            <a:br>
              <a:rPr lang="en-US" sz="1400" b="1" dirty="0">
                <a:latin typeface="Courier" pitchFamily="2" charset="0"/>
              </a:rPr>
            </a:b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 = r;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</a:t>
            </a:r>
            <a:r>
              <a:rPr lang="en-US" sz="1400" b="1" dirty="0" err="1">
                <a:latin typeface="Courier" pitchFamily="2" charset="0"/>
              </a:rPr>
              <a:t>figref.show</a:t>
            </a:r>
            <a:r>
              <a:rPr lang="en-US" sz="1400" b="1" dirty="0">
                <a:latin typeface="Courier" pitchFamily="2" charset="0"/>
              </a:rPr>
              <a:t>();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</a:t>
            </a:r>
            <a:r>
              <a:rPr lang="en-US" sz="1400" b="1" dirty="0" err="1">
                <a:latin typeface="Courier" pitchFamily="2" charset="0"/>
              </a:rPr>
              <a:t>figref</a:t>
            </a:r>
            <a:r>
              <a:rPr lang="en-US" sz="1400" b="1" dirty="0">
                <a:latin typeface="Courier" pitchFamily="2" charset="0"/>
              </a:rPr>
              <a:t> = t;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    </a:t>
            </a:r>
            <a:r>
              <a:rPr lang="en-US" sz="1400" b="1" dirty="0" err="1">
                <a:latin typeface="Courier" pitchFamily="2" charset="0"/>
              </a:rPr>
              <a:t>figref.show</a:t>
            </a:r>
            <a:r>
              <a:rPr lang="en-US" sz="1400" b="1" dirty="0">
                <a:latin typeface="Courier" pitchFamily="2" charset="0"/>
              </a:rPr>
              <a:t>();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    }</a:t>
            </a:r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E3C1D-B1DB-7D40-427D-BE6BD39C8C5E}"/>
              </a:ext>
            </a:extLst>
          </p:cNvPr>
          <p:cNvSpPr txBox="1"/>
          <p:nvPr/>
        </p:nvSpPr>
        <p:spPr>
          <a:xfrm>
            <a:off x="7590320" y="5170499"/>
            <a:ext cx="2806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Rectangle Area: 20.0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Triangle Area: 6.0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03D0FC-AE53-07D5-AED6-A4688E48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Method Overriding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59D96-360C-B8A1-23F0-D9FF4E22432C}"/>
              </a:ext>
            </a:extLst>
          </p:cNvPr>
          <p:cNvSpPr txBox="1"/>
          <p:nvPr/>
        </p:nvSpPr>
        <p:spPr>
          <a:xfrm rot="16200000">
            <a:off x="5984438" y="2957249"/>
            <a:ext cx="151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Java Code</a:t>
            </a:r>
          </a:p>
        </p:txBody>
      </p:sp>
    </p:spTree>
    <p:extLst>
      <p:ext uri="{BB962C8B-B14F-4D97-AF65-F5344CB8AC3E}">
        <p14:creationId xmlns:p14="http://schemas.microsoft.com/office/powerpoint/2010/main" val="342812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45D1-3A62-EB26-8A5E-46B908E4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3CE7BA-B53F-013E-5E87-FF50B4CA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30814F-B359-28A5-FE7E-3DCAE56F2E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20417" y="1295400"/>
            <a:ext cx="10429462" cy="5257800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b="1" dirty="0"/>
              <a:t>When an operator is overloaded, that operator </a:t>
            </a:r>
            <a:r>
              <a:rPr lang="en-US" sz="1800" b="1" dirty="0">
                <a:solidFill>
                  <a:srgbClr val="FF0000"/>
                </a:solidFill>
              </a:rPr>
              <a:t>loses none </a:t>
            </a:r>
            <a:r>
              <a:rPr lang="en-US" sz="1800" b="1" dirty="0"/>
              <a:t>of its original meaning; instead, it gains </a:t>
            </a:r>
            <a:r>
              <a:rPr lang="en-US" sz="1800" b="1" dirty="0">
                <a:solidFill>
                  <a:srgbClr val="0070C0"/>
                </a:solidFill>
              </a:rPr>
              <a:t>additional meaning </a:t>
            </a:r>
            <a:r>
              <a:rPr lang="en-US" sz="1800" b="1" dirty="0"/>
              <a:t>relative to the class.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b="1" dirty="0"/>
              <a:t>Operator can be overloaded by creating either a </a:t>
            </a:r>
            <a:r>
              <a:rPr lang="en-US" sz="1800" b="1" dirty="0">
                <a:solidFill>
                  <a:srgbClr val="0070C0"/>
                </a:solidFill>
              </a:rPr>
              <a:t>member operator function</a:t>
            </a:r>
            <a:r>
              <a:rPr lang="en-US" sz="1800" b="1" dirty="0"/>
              <a:t> or a </a:t>
            </a:r>
            <a:r>
              <a:rPr lang="en-US" sz="1800" b="1" dirty="0">
                <a:solidFill>
                  <a:srgbClr val="0070C0"/>
                </a:solidFill>
              </a:rPr>
              <a:t>friend operator function</a:t>
            </a:r>
            <a:r>
              <a:rPr lang="en-US" sz="1800" b="1" dirty="0"/>
              <a:t>.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b="1" dirty="0"/>
              <a:t>The </a:t>
            </a:r>
            <a:r>
              <a:rPr lang="en-US" sz="1800" b="1" dirty="0">
                <a:solidFill>
                  <a:srgbClr val="0070C0"/>
                </a:solidFill>
              </a:rPr>
              <a:t>general form </a:t>
            </a:r>
            <a:r>
              <a:rPr lang="en-US" sz="1800" b="1" dirty="0"/>
              <a:t>of member operator function: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                </a:t>
            </a:r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return-type class-name::operator#(</a:t>
            </a:r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arg</a:t>
            </a:r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-list){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              // operation to be performed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        }      </a:t>
            </a:r>
          </a:p>
          <a:p>
            <a:pPr lvl="0">
              <a:buFont typeface="Wingdings" pitchFamily="2" charset="2"/>
              <a:buChar char="Ø"/>
            </a:pPr>
            <a:r>
              <a:rPr lang="en-US" sz="1800" b="1" dirty="0"/>
              <a:t>Two important </a:t>
            </a:r>
            <a:r>
              <a:rPr lang="en-US" sz="1800" b="1" dirty="0">
                <a:solidFill>
                  <a:srgbClr val="FF0000"/>
                </a:solidFill>
              </a:rPr>
              <a:t>restrictions </a:t>
            </a:r>
            <a:r>
              <a:rPr lang="en-US" sz="1800" b="1" dirty="0"/>
              <a:t>of operator overloading: </a:t>
            </a:r>
            <a:endParaRPr lang="en-US" sz="1800" dirty="0"/>
          </a:p>
          <a:p>
            <a:pPr lvl="1">
              <a:buNone/>
            </a:pPr>
            <a:r>
              <a:rPr lang="en-US" sz="1800" b="1" dirty="0"/>
              <a:t>  (1) the precedence of the operator cannot be changed; </a:t>
            </a:r>
            <a:endParaRPr lang="en-US" sz="1800" dirty="0"/>
          </a:p>
          <a:p>
            <a:pPr lvl="1">
              <a:buNone/>
            </a:pPr>
            <a:r>
              <a:rPr lang="en-US" sz="1800" b="1" dirty="0"/>
              <a:t>  (2) the number of operators that an operand takes cannot be altered.</a:t>
            </a:r>
            <a:endParaRPr lang="en-US" sz="1800" dirty="0"/>
          </a:p>
          <a:p>
            <a:pPr lvl="0">
              <a:spcBef>
                <a:spcPts val="1200"/>
              </a:spcBef>
              <a:buFont typeface="Wingdings" pitchFamily="2" charset="2"/>
              <a:buChar char="Ø"/>
            </a:pPr>
            <a:r>
              <a:rPr lang="en-US" sz="1800" b="1" dirty="0"/>
              <a:t>Most C++ operators can be overloaded. Only the following operators cannot be overloaded-     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            (1) </a:t>
            </a:r>
            <a:r>
              <a:rPr lang="en-US" sz="1800" b="1" dirty="0">
                <a:solidFill>
                  <a:srgbClr val="FF0000"/>
                </a:solidFill>
              </a:rPr>
              <a:t>Preprocessor operator           </a:t>
            </a:r>
            <a:r>
              <a:rPr lang="en-US" sz="1800" b="1" dirty="0"/>
              <a:t>(2)</a:t>
            </a:r>
            <a:r>
              <a:rPr lang="en-US" sz="1800" b="1" dirty="0">
                <a:solidFill>
                  <a:srgbClr val="FF0000"/>
                </a:solidFill>
              </a:rPr>
              <a:t> .              </a:t>
            </a:r>
            <a:r>
              <a:rPr lang="en-US" sz="1800" b="1" dirty="0"/>
              <a:t>(3) </a:t>
            </a:r>
            <a:r>
              <a:rPr lang="en-US" sz="1800" b="1" dirty="0">
                <a:solidFill>
                  <a:srgbClr val="FF0000"/>
                </a:solidFill>
              </a:rPr>
              <a:t>::</a:t>
            </a:r>
            <a:r>
              <a:rPr lang="en-US" sz="1800" b="1" dirty="0"/>
              <a:t>               (4)</a:t>
            </a:r>
            <a:r>
              <a:rPr lang="en-US" sz="1800" b="1" dirty="0">
                <a:solidFill>
                  <a:srgbClr val="FF0000"/>
                </a:solidFill>
              </a:rPr>
              <a:t> .*             </a:t>
            </a:r>
            <a:r>
              <a:rPr lang="en-US" sz="1800" b="1" dirty="0"/>
              <a:t>(5) </a:t>
            </a:r>
            <a:r>
              <a:rPr lang="en-US" sz="1800" b="1" dirty="0">
                <a:solidFill>
                  <a:srgbClr val="FF0000"/>
                </a:solidFill>
              </a:rPr>
              <a:t>?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800" b="1" dirty="0"/>
              <a:t>Except for the</a:t>
            </a:r>
            <a:r>
              <a:rPr lang="en-US" sz="1800" b="1" dirty="0">
                <a:solidFill>
                  <a:srgbClr val="FF0000"/>
                </a:solidFill>
              </a:rPr>
              <a:t> =</a:t>
            </a:r>
            <a:r>
              <a:rPr lang="en-US" sz="1800" b="1" dirty="0"/>
              <a:t>, operator functions are </a:t>
            </a:r>
            <a:r>
              <a:rPr lang="en-US" sz="1800" b="1" dirty="0">
                <a:solidFill>
                  <a:srgbClr val="0070C0"/>
                </a:solidFill>
              </a:rPr>
              <a:t>inherited</a:t>
            </a:r>
            <a:r>
              <a:rPr lang="en-US" sz="1800" b="1" dirty="0"/>
              <a:t> by any derived class.</a:t>
            </a:r>
          </a:p>
          <a:p>
            <a:pPr lvl="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2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9A10A-B267-4909-65AC-03BFE2C0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DF6EF1-A584-F718-DE70-B67E5753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894C3A-0965-73F9-B09B-18F42FFE69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67500" y="1160432"/>
            <a:ext cx="8545995" cy="467139"/>
          </a:xfrm>
        </p:spPr>
        <p:txBody>
          <a:bodyPr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2000" b="1" dirty="0"/>
              <a:t>Program Code Examples for </a:t>
            </a:r>
            <a:r>
              <a:rPr lang="en-US" sz="2000" b="1" dirty="0">
                <a:solidFill>
                  <a:srgbClr val="0070C0"/>
                </a:solidFill>
              </a:rPr>
              <a:t>two types </a:t>
            </a:r>
            <a:r>
              <a:rPr lang="en-US" sz="2000" b="1" dirty="0"/>
              <a:t>of </a:t>
            </a:r>
            <a:r>
              <a:rPr lang="en-US" sz="2000" b="1" dirty="0">
                <a:solidFill>
                  <a:srgbClr val="FF0000"/>
                </a:solidFill>
              </a:rPr>
              <a:t>Unary</a:t>
            </a:r>
            <a:r>
              <a:rPr lang="en-US" sz="2000" b="1" dirty="0"/>
              <a:t> operation: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1D7F98-E8EF-D820-816C-3945115D9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12474"/>
              </p:ext>
            </p:extLst>
          </p:nvPr>
        </p:nvGraphicFramePr>
        <p:xfrm>
          <a:off x="647012" y="1536516"/>
          <a:ext cx="8545995" cy="253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45">
                  <a:extLst>
                    <a:ext uri="{9D8B030D-6E8A-4147-A177-3AD203B41FA5}">
                      <a16:colId xmlns:a16="http://schemas.microsoft.com/office/drawing/2014/main" val="2008320952"/>
                    </a:ext>
                  </a:extLst>
                </a:gridCol>
                <a:gridCol w="1030947">
                  <a:extLst>
                    <a:ext uri="{9D8B030D-6E8A-4147-A177-3AD203B41FA5}">
                      <a16:colId xmlns:a16="http://schemas.microsoft.com/office/drawing/2014/main" val="3078322683"/>
                    </a:ext>
                  </a:extLst>
                </a:gridCol>
                <a:gridCol w="3033090">
                  <a:extLst>
                    <a:ext uri="{9D8B030D-6E8A-4147-A177-3AD203B41FA5}">
                      <a16:colId xmlns:a16="http://schemas.microsoft.com/office/drawing/2014/main" val="2127941572"/>
                    </a:ext>
                  </a:extLst>
                </a:gridCol>
                <a:gridCol w="3432313">
                  <a:extLst>
                    <a:ext uri="{9D8B030D-6E8A-4147-A177-3AD203B41FA5}">
                      <a16:colId xmlns:a16="http://schemas.microsoft.com/office/drawing/2014/main" val="1110795931"/>
                    </a:ext>
                  </a:extLst>
                </a:gridCol>
              </a:tblGrid>
              <a:tr h="264823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before operator (</a:t>
                      </a:r>
                      <a:r>
                        <a:rPr lang="en-US" dirty="0" err="1"/>
                        <a:t>ob</a:t>
                      </a:r>
                      <a:r>
                        <a:rPr lang="en-US" dirty="0"/>
                        <a:t>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object before operator (++</a:t>
                      </a:r>
                      <a:r>
                        <a:rPr lang="en-US" dirty="0" err="1"/>
                        <a:t>ob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Unary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++;</a:t>
                      </a:r>
                    </a:p>
                    <a:p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--;</a:t>
                      </a:r>
                    </a:p>
                    <a:p>
                      <a:r>
                        <a:rPr lang="en-US" sz="1600" dirty="0"/>
                        <a:t>++</a:t>
                      </a:r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; </a:t>
                      </a:r>
                    </a:p>
                    <a:p>
                      <a:r>
                        <a:rPr lang="en-US" sz="1600" dirty="0"/>
                        <a:t>--</a:t>
                      </a:r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; </a:t>
                      </a:r>
                    </a:p>
                    <a:p>
                      <a:r>
                        <a:rPr lang="en-US" sz="1600" dirty="0"/>
                        <a:t>-b;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 Coord:: operator ++(int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notused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Coord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x++;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temp.y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y++;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return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 Coord:: operator ++(){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++x;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++y;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return *this;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9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(int) can be used instead of (int </a:t>
                      </a:r>
                      <a:r>
                        <a:rPr lang="en-US" sz="1600" b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notused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 “</a:t>
                      </a:r>
                      <a:r>
                        <a:rPr lang="en-US" sz="1600" b="1" kern="1200" dirty="0" err="1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notused</a:t>
                      </a:r>
                      <a:r>
                        <a:rPr lang="en-US" sz="16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” passed 0.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49723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82F0BB-FC2E-C82D-3C3F-C2143D7A5270}"/>
              </a:ext>
            </a:extLst>
          </p:cNvPr>
          <p:cNvSpPr txBox="1">
            <a:spLocks/>
          </p:cNvSpPr>
          <p:nvPr/>
        </p:nvSpPr>
        <p:spPr>
          <a:xfrm>
            <a:off x="589723" y="4257255"/>
            <a:ext cx="10429462" cy="46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Program Code Examples for </a:t>
            </a:r>
            <a:r>
              <a:rPr lang="en-US" sz="2000" b="1" dirty="0">
                <a:solidFill>
                  <a:srgbClr val="0070C0"/>
                </a:solidFill>
              </a:rPr>
              <a:t>two types </a:t>
            </a:r>
            <a:r>
              <a:rPr lang="en-US" sz="2000" b="1" dirty="0"/>
              <a:t>of </a:t>
            </a:r>
            <a:r>
              <a:rPr lang="en-US" sz="2000" b="1" dirty="0">
                <a:solidFill>
                  <a:srgbClr val="FF0000"/>
                </a:solidFill>
              </a:rPr>
              <a:t>Binary</a:t>
            </a:r>
            <a:r>
              <a:rPr lang="en-US" sz="2000" b="1" dirty="0"/>
              <a:t> operation: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1CA9B9-7029-A4D4-4F99-56C0B81F2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7035"/>
              </p:ext>
            </p:extLst>
          </p:nvPr>
        </p:nvGraphicFramePr>
        <p:xfrm>
          <a:off x="622852" y="4661261"/>
          <a:ext cx="1037645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45">
                  <a:extLst>
                    <a:ext uri="{9D8B030D-6E8A-4147-A177-3AD203B41FA5}">
                      <a16:colId xmlns:a16="http://schemas.microsoft.com/office/drawing/2014/main" val="2008320952"/>
                    </a:ext>
                  </a:extLst>
                </a:gridCol>
                <a:gridCol w="1299301">
                  <a:extLst>
                    <a:ext uri="{9D8B030D-6E8A-4147-A177-3AD203B41FA5}">
                      <a16:colId xmlns:a16="http://schemas.microsoft.com/office/drawing/2014/main" val="3078322683"/>
                    </a:ext>
                  </a:extLst>
                </a:gridCol>
                <a:gridCol w="4022037">
                  <a:extLst>
                    <a:ext uri="{9D8B030D-6E8A-4147-A177-3AD203B41FA5}">
                      <a16:colId xmlns:a16="http://schemas.microsoft.com/office/drawing/2014/main" val="2127941572"/>
                    </a:ext>
                  </a:extLst>
                </a:gridCol>
                <a:gridCol w="4005470">
                  <a:extLst>
                    <a:ext uri="{9D8B030D-6E8A-4147-A177-3AD203B41FA5}">
                      <a16:colId xmlns:a16="http://schemas.microsoft.com/office/drawing/2014/main" val="1110795931"/>
                    </a:ext>
                  </a:extLst>
                </a:gridCol>
              </a:tblGrid>
              <a:tr h="264823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before operator (ob1*ob2)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object before operator (100+ob)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6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ob1 + ob2;</a:t>
                      </a:r>
                    </a:p>
                    <a:p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 + 100;</a:t>
                      </a:r>
                    </a:p>
                    <a:p>
                      <a:r>
                        <a:rPr lang="en-US" sz="1600" dirty="0"/>
                        <a:t>100 + </a:t>
                      </a:r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; </a:t>
                      </a:r>
                    </a:p>
                    <a:p>
                      <a:r>
                        <a:rPr lang="en-US" sz="1600" dirty="0" err="1"/>
                        <a:t>ob</a:t>
                      </a:r>
                      <a:r>
                        <a:rPr lang="en-US" sz="1600" dirty="0"/>
                        <a:t> = 100</a:t>
                      </a:r>
                    </a:p>
                    <a:p>
                      <a:r>
                        <a:rPr lang="en-US" sz="1600" dirty="0"/>
                        <a:t>100 == </a:t>
                      </a:r>
                      <a:r>
                        <a:rPr lang="en-US" sz="1600" dirty="0" err="1"/>
                        <a:t>ob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 Coord:: operator * (Coord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Coord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 *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ob.x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temp.y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y *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ob.y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return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Coord operator + (int x, Coord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Coord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 +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ob.x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temp.y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x + </a:t>
                      </a:r>
                      <a:r>
                        <a:rPr lang="en-US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ob.y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return temp;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90060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4C5CC8F-8341-1862-0B6E-1F489EB88EF6}"/>
              </a:ext>
            </a:extLst>
          </p:cNvPr>
          <p:cNvSpPr txBox="1">
            <a:spLocks/>
          </p:cNvSpPr>
          <p:nvPr/>
        </p:nvSpPr>
        <p:spPr>
          <a:xfrm>
            <a:off x="5343939" y="5702782"/>
            <a:ext cx="1451114" cy="594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Member of Object</a:t>
            </a:r>
            <a:endParaRPr lang="en-US" sz="2000" b="1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0A2BFC7-1FCB-C35D-2E78-E828037A73D9}"/>
              </a:ext>
            </a:extLst>
          </p:cNvPr>
          <p:cNvSpPr txBox="1">
            <a:spLocks/>
          </p:cNvSpPr>
          <p:nvPr/>
        </p:nvSpPr>
        <p:spPr>
          <a:xfrm>
            <a:off x="9250156" y="5493021"/>
            <a:ext cx="1311965" cy="897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Friend Function Must</a:t>
            </a:r>
          </a:p>
          <a:p>
            <a:pPr marL="0" indent="0" algn="ctr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7C0981-AC8A-F61C-130D-8ABF7B855989}"/>
              </a:ext>
            </a:extLst>
          </p:cNvPr>
          <p:cNvSpPr txBox="1">
            <a:spLocks/>
          </p:cNvSpPr>
          <p:nvPr/>
        </p:nvSpPr>
        <p:spPr>
          <a:xfrm>
            <a:off x="7530548" y="2485415"/>
            <a:ext cx="1451114" cy="594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Member of Object</a:t>
            </a:r>
            <a:endParaRPr lang="en-US" sz="20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0ED084-F02C-BB17-4A5B-4633CCDB3079}"/>
              </a:ext>
            </a:extLst>
          </p:cNvPr>
          <p:cNvSpPr txBox="1">
            <a:spLocks/>
          </p:cNvSpPr>
          <p:nvPr/>
        </p:nvSpPr>
        <p:spPr>
          <a:xfrm>
            <a:off x="4194798" y="2254621"/>
            <a:ext cx="1451114" cy="594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FF0000"/>
                </a:solidFill>
              </a:rPr>
              <a:t>Member of Object</a:t>
            </a:r>
            <a:endParaRPr lang="en-US" sz="20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EC898E1-293D-3309-A9C6-3A5FC28A5F32}"/>
              </a:ext>
            </a:extLst>
          </p:cNvPr>
          <p:cNvSpPr txBox="1">
            <a:spLocks/>
          </p:cNvSpPr>
          <p:nvPr/>
        </p:nvSpPr>
        <p:spPr>
          <a:xfrm>
            <a:off x="9323041" y="1253889"/>
            <a:ext cx="2743200" cy="3229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Two types </a:t>
            </a:r>
            <a:r>
              <a:rPr lang="en-US" sz="2000" b="1" dirty="0"/>
              <a:t>of </a:t>
            </a:r>
            <a:r>
              <a:rPr lang="en-US" sz="2000" b="1" dirty="0">
                <a:solidFill>
                  <a:srgbClr val="FF0000"/>
                </a:solidFill>
              </a:rPr>
              <a:t>Unary</a:t>
            </a:r>
            <a:r>
              <a:rPr lang="en-US" sz="2000" b="1" dirty="0"/>
              <a:t> operations: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Prefix Unary Operation</a:t>
            </a:r>
            <a:r>
              <a:rPr lang="en-US" sz="1800" b="1" dirty="0"/>
              <a:t>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/>
              <a:t>        ++a; --b; -c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7030A0"/>
                </a:solidFill>
              </a:rPr>
              <a:t>Postfix Unary Operation</a:t>
            </a:r>
            <a:r>
              <a:rPr lang="en-US" sz="1800" b="1" dirty="0"/>
              <a:t>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/>
              <a:t>        a++; b--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/>
              <a:t>To make differences, Postfix Unary operation is assumed as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</a:rPr>
              <a:t>a ++ (</a:t>
            </a:r>
            <a:r>
              <a:rPr lang="en-US" sz="1800" b="1" dirty="0" err="1">
                <a:solidFill>
                  <a:srgbClr val="FF0000"/>
                </a:solidFill>
              </a:rPr>
              <a:t>notused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787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C8A18-F2CE-1771-A106-784E0DCA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F3EB9D-8D28-3061-C3CD-4BCD91A5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9322C-A231-A7B7-52FE-999EEC24A94C}"/>
              </a:ext>
            </a:extLst>
          </p:cNvPr>
          <p:cNvSpPr txBox="1"/>
          <p:nvPr/>
        </p:nvSpPr>
        <p:spPr>
          <a:xfrm>
            <a:off x="374375" y="1593486"/>
            <a:ext cx="4171122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Coord{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int x, y;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Coord(int a=0, int b=0){ x = a; y = b;}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void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 &amp;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int &amp;j){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x; j = y;} 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 +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 + (int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operator++(int); // Postfix increment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operator++(); // Prefix increment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 *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operator =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friend bool operator ==(int x, 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friend Coord operator + (int x, 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13B493-ACE4-C7A2-207A-2312A45D591F}"/>
              </a:ext>
            </a:extLst>
          </p:cNvPr>
          <p:cNvSpPr txBox="1"/>
          <p:nvPr/>
        </p:nvSpPr>
        <p:spPr>
          <a:xfrm>
            <a:off x="4742621" y="1012707"/>
            <a:ext cx="3776870" cy="56938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+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Coord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y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+ (int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y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++(int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notused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x++;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y++;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++(){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++x;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++y;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return *this;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BF1334D-FA2C-9B51-AB2B-7F3F701B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269" y="2008984"/>
            <a:ext cx="2935356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For Unary operator overloading, the operand is passed implicitly to the function (identified by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*this </a:t>
            </a:r>
            <a:r>
              <a:rPr lang="en-US" b="1" dirty="0"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b="1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bject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When a binary operator is overloaded, the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left operand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passed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implicitly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to the function (identified by 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*this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object) and the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 operand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passed as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 argument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9619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7135-66BA-E9C1-814E-EF3BFB59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53DDC-80F2-8982-8A4D-2568A622707C}"/>
              </a:ext>
            </a:extLst>
          </p:cNvPr>
          <p:cNvSpPr txBox="1"/>
          <p:nvPr/>
        </p:nvSpPr>
        <p:spPr>
          <a:xfrm>
            <a:off x="4996072" y="1336412"/>
            <a:ext cx="3485321" cy="46166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Coord a(10, 20), b(4, 4), c;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int x, y;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 = a++;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c = ++a;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(a*b).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if (4 == b)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"Equal"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else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"Not equal"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92AF1-39C7-A8F5-36B2-B42CB50DF95B}"/>
              </a:ext>
            </a:extLst>
          </p:cNvPr>
          <p:cNvSpPr txBox="1"/>
          <p:nvPr/>
        </p:nvSpPr>
        <p:spPr>
          <a:xfrm>
            <a:off x="369404" y="1336412"/>
            <a:ext cx="4401379" cy="5047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*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Coord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*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y *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 operator ==(int x, 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return (x ==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&amp;&amp; x ==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 + (int x, 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Coord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Coord:: operator = (Coord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x 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+ 100;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Not true, but just for testing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y 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+ 100;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Not true, but just for testing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*this;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D2D15-9A6C-3A19-F928-A856127A30DA}"/>
              </a:ext>
            </a:extLst>
          </p:cNvPr>
          <p:cNvSpPr txBox="1"/>
          <p:nvPr/>
        </p:nvSpPr>
        <p:spPr>
          <a:xfrm>
            <a:off x="8610600" y="1336412"/>
            <a:ext cx="3485321" cy="2677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(20+a).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(a + b + c + 100).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c = a++;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return 0;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0EC0-A251-2738-D360-082B1C11AD85}"/>
              </a:ext>
            </a:extLst>
          </p:cNvPr>
          <p:cNvSpPr txBox="1"/>
          <p:nvPr/>
        </p:nvSpPr>
        <p:spPr>
          <a:xfrm>
            <a:off x="8905464" y="4125728"/>
            <a:ext cx="1696277" cy="2339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110 120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11 21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112 122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12 22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48 88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Equal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32 42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228 248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112 122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683D77-663F-21DC-603D-D5B93221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94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7B0B1-F402-7F61-5D27-514AF129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C521D7-20FA-F7A9-C8EF-D0183EE0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412356" cy="7588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Use of Reference for 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9106878-76F8-FF12-7089-8D20881F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617" y="1184642"/>
            <a:ext cx="116586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Instead of passing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object itself,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its address can be passed.  Passing a reference parameter has two advantages- 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(1) passing the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address of an object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always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quick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and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efficient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 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(2) to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avoid the trouble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caused when a copy of an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operand is destroyed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7F866-978C-B8B9-69D8-B0404E44F698}"/>
              </a:ext>
            </a:extLst>
          </p:cNvPr>
          <p:cNvSpPr txBox="1"/>
          <p:nvPr/>
        </p:nvSpPr>
        <p:spPr>
          <a:xfrm>
            <a:off x="914402" y="2261860"/>
            <a:ext cx="3922641" cy="4401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int x, y;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0, int j = 0) { x 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y = j;}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void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(int &amp;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int &amp;j) {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x; j = y;}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 + (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x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y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return temp;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 = (const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x 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y =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return *this;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4BE19-594A-2005-7E5B-44AB235C5346}"/>
              </a:ext>
            </a:extLst>
          </p:cNvPr>
          <p:cNvSpPr txBox="1"/>
          <p:nvPr/>
        </p:nvSpPr>
        <p:spPr>
          <a:xfrm>
            <a:off x="5085525" y="2287938"/>
            <a:ext cx="3313043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a(10, 20), b(30, 40), c;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int x, y;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(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a+b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 = a = b;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a.getxy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(x, 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x &lt;&lt; " " &lt;&lt; y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return 0;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B83F0-D6FB-F3B4-BF6A-CEFD2C6C2715}"/>
              </a:ext>
            </a:extLst>
          </p:cNvPr>
          <p:cNvSpPr txBox="1"/>
          <p:nvPr/>
        </p:nvSpPr>
        <p:spPr>
          <a:xfrm>
            <a:off x="6506820" y="5186799"/>
            <a:ext cx="1166189" cy="1046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40 60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30 40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30 40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3F5EDBA-BF99-AD9F-1ECB-03093C2CF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50" y="2603620"/>
            <a:ext cx="3187141" cy="272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Note: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(a + b).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getxy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x,y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);</a:t>
            </a:r>
            <a:endParaRPr lang="en-US" b="1" dirty="0">
              <a:latin typeface="+mn-lt"/>
              <a:ea typeface="Calibri" pitchFamily="34" charset="0"/>
              <a:cs typeface="Times New Roman" pitchFamily="18" charset="0"/>
            </a:endParaRPr>
          </a:p>
          <a:p>
            <a:pPr lvl="1" eaLnBrk="0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 a &amp; b are not changed. </a:t>
            </a:r>
          </a:p>
          <a:p>
            <a:pPr lvl="1" eaLnBrk="0" hangingPunct="0">
              <a:spcBef>
                <a:spcPts val="600"/>
              </a:spcBef>
              <a:buFont typeface="Wingdings" pitchFamily="2" charset="2"/>
              <a:buChar char="ü"/>
            </a:pPr>
            <a:r>
              <a:rPr lang="en-US" b="1" dirty="0"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temporary object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is created to return the object, and is destroyed  after the execution of  </a:t>
            </a:r>
          </a:p>
          <a:p>
            <a:pPr lvl="1" eaLnBrk="0" hangingPunct="0">
              <a:spcAft>
                <a:spcPts val="600"/>
              </a:spcAft>
            </a:pPr>
            <a:r>
              <a:rPr lang="en-US" b="1" dirty="0">
                <a:ea typeface="Calibri" pitchFamily="34" charset="0"/>
                <a:cs typeface="Times New Roman" pitchFamily="18" charset="0"/>
              </a:rPr>
              <a:t>       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(a + b).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getxy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(</a:t>
            </a:r>
            <a:r>
              <a:rPr kumimoji="0" lang="en-US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x,y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);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4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7E11C-232B-8160-F360-944CC0B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271137-E5D2-A7D6-3FAC-CA5765F9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412356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Friend Function for 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966371-C40C-30A5-50E2-68413FBF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51" y="1401007"/>
            <a:ext cx="9624391" cy="340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Consider the overloaded operator function,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ob1 = ob2 + 100;      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// can be implemented as a </a:t>
            </a:r>
            <a:r>
              <a:rPr lang="en-US" sz="2000" b="1" dirty="0">
                <a:solidFill>
                  <a:srgbClr val="0070C0"/>
                </a:solidFill>
                <a:ea typeface="Calibri" pitchFamily="34" charset="0"/>
                <a:cs typeface="Times New Roman" pitchFamily="18" charset="0"/>
              </a:rPr>
              <a:t>member</a:t>
            </a:r>
            <a:r>
              <a:rPr lang="en-US" sz="20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dirty="0">
                <a:ea typeface="Calibri" pitchFamily="34" charset="0"/>
                <a:cs typeface="Times New Roman" pitchFamily="18" charset="0"/>
              </a:rPr>
              <a:t>or</a:t>
            </a:r>
            <a:r>
              <a:rPr lang="en-US" sz="2000" b="1" dirty="0"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a typeface="Calibri" pitchFamily="34" charset="0"/>
                <a:cs typeface="Times New Roman" pitchFamily="18" charset="0"/>
              </a:rPr>
              <a:t>friend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 ob1 = 100 + ob2;    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//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Only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be implemented using a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friend method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Using friend operator function, flexibility can be added.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 friend function does not have a “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this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pointer.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All the operands are passed explicitly to the friend method</a:t>
            </a:r>
            <a:r>
              <a:rPr lang="en-US" sz="2000" b="1" dirty="0">
                <a:ea typeface="Calibri" pitchFamily="34" charset="0"/>
                <a:cs typeface="Times New Roman" pitchFamily="18" charset="0"/>
              </a:rPr>
              <a:t>.</a:t>
            </a:r>
          </a:p>
          <a:p>
            <a:pPr algn="just" eaLnBrk="0" fontAlgn="base" hangingPunct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Any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modifications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inside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friend method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will not affect the object that is passed during the call. To ensure changes, reference parameter is used, if necessary. 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7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A69E4-F8FF-4024-8599-73F25412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11000" y="6483355"/>
            <a:ext cx="381000" cy="365125"/>
          </a:xfrm>
          <a:solidFill>
            <a:srgbClr val="990033"/>
          </a:solidFill>
        </p:spPr>
        <p:txBody>
          <a:bodyPr/>
          <a:lstStyle/>
          <a:p>
            <a:pPr algn="ctr"/>
            <a:fld id="{4561C4FF-400D-4798-9BF2-3304BFE5AF1D}" type="slidenum">
              <a:rPr lang="en-US" sz="2000" smtClean="0">
                <a:solidFill>
                  <a:schemeClr val="bg1"/>
                </a:solidFill>
              </a:rPr>
              <a:pPr algn="ctr"/>
              <a:t>2</a:t>
            </a:fld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A5D0B1-A4D1-82D9-F6F6-FC2AA12FC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Polymorphism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D30D5C-A408-129C-ED50-BB9A1EAF6FDE}"/>
              </a:ext>
            </a:extLst>
          </p:cNvPr>
          <p:cNvSpPr txBox="1"/>
          <p:nvPr/>
        </p:nvSpPr>
        <p:spPr>
          <a:xfrm>
            <a:off x="2095500" y="1295400"/>
            <a:ext cx="575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</a:t>
            </a:r>
            <a:r>
              <a:rPr lang="en-US" sz="2400" dirty="0"/>
              <a:t> = many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Morphism</a:t>
            </a:r>
            <a:r>
              <a:rPr lang="en-US" sz="2400" dirty="0"/>
              <a:t> = shape, form or structure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8AC28-2A1B-0DA7-8D0A-2FE8F6554813}"/>
              </a:ext>
            </a:extLst>
          </p:cNvPr>
          <p:cNvGrpSpPr/>
          <p:nvPr/>
        </p:nvGrpSpPr>
        <p:grpSpPr>
          <a:xfrm>
            <a:off x="2145197" y="2487612"/>
            <a:ext cx="7905748" cy="3596668"/>
            <a:chOff x="2145197" y="2487612"/>
            <a:chExt cx="7905748" cy="35966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5A15A1-4A14-D70D-F7B6-D824C3A29E39}"/>
                </a:ext>
              </a:extLst>
            </p:cNvPr>
            <p:cNvSpPr txBox="1"/>
            <p:nvPr/>
          </p:nvSpPr>
          <p:spPr>
            <a:xfrm>
              <a:off x="4972050" y="2487612"/>
              <a:ext cx="2819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Polymorphism</a:t>
              </a:r>
              <a:endParaRPr lang="en-US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B03250C-C314-9609-B352-24BA7AB8C966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3508824" y="3089390"/>
              <a:ext cx="2770221" cy="11281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C9F8C2-BC77-8D79-0A7E-25F738090D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9045" y="3114957"/>
              <a:ext cx="2838451" cy="1102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57E862-DD92-5765-3100-0CF6A9870E1C}"/>
                </a:ext>
              </a:extLst>
            </p:cNvPr>
            <p:cNvSpPr txBox="1"/>
            <p:nvPr/>
          </p:nvSpPr>
          <p:spPr>
            <a:xfrm>
              <a:off x="2449996" y="4217503"/>
              <a:ext cx="2117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/ Method Overloading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6896466-F257-D546-43F0-866A11FF351A}"/>
                </a:ext>
              </a:extLst>
            </p:cNvPr>
            <p:cNvCxnSpPr>
              <a:cxnSpLocks/>
            </p:cNvCxnSpPr>
            <p:nvPr/>
          </p:nvCxnSpPr>
          <p:spPr>
            <a:xfrm>
              <a:off x="6279045" y="3089390"/>
              <a:ext cx="0" cy="10769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7D54F3-4953-DC6A-534C-B30C9EF19911}"/>
                </a:ext>
              </a:extLst>
            </p:cNvPr>
            <p:cNvSpPr txBox="1"/>
            <p:nvPr/>
          </p:nvSpPr>
          <p:spPr>
            <a:xfrm>
              <a:off x="5291551" y="4163249"/>
              <a:ext cx="2587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Function/ Method Overriding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16798C-9A9C-4995-107C-3445B227E844}"/>
                </a:ext>
              </a:extLst>
            </p:cNvPr>
            <p:cNvSpPr txBox="1"/>
            <p:nvPr/>
          </p:nvSpPr>
          <p:spPr>
            <a:xfrm>
              <a:off x="8603145" y="4194503"/>
              <a:ext cx="1447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Operator Overloading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F8C5FE3-0BF4-EFB6-FEDD-227317F1F06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2602397" y="4863834"/>
              <a:ext cx="906427" cy="6490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6484ED-09AF-8010-3DB8-CA78FD156648}"/>
                </a:ext>
              </a:extLst>
            </p:cNvPr>
            <p:cNvSpPr txBox="1"/>
            <p:nvPr/>
          </p:nvSpPr>
          <p:spPr>
            <a:xfrm>
              <a:off x="2145197" y="5512903"/>
              <a:ext cx="1447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Constructor overloading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AD912D-319D-46E5-851F-22D40D3FA092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3508824" y="4863834"/>
              <a:ext cx="1058827" cy="64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5017F-AE02-1888-F240-CB846D3E100D}"/>
                </a:ext>
              </a:extLst>
            </p:cNvPr>
            <p:cNvSpPr txBox="1"/>
            <p:nvPr/>
          </p:nvSpPr>
          <p:spPr>
            <a:xfrm>
              <a:off x="3964539" y="5345616"/>
              <a:ext cx="159647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Destructor </a:t>
              </a:r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Why?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23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23825-1305-5774-36A6-52903435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0C8C9-196F-7129-9DC5-776B3BBDC20A}"/>
              </a:ext>
            </a:extLst>
          </p:cNvPr>
          <p:cNvSpPr txBox="1"/>
          <p:nvPr/>
        </p:nvSpPr>
        <p:spPr>
          <a:xfrm>
            <a:off x="636104" y="1188026"/>
            <a:ext cx="6003235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Coord{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int x, y;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Coord(int x = 0, int y = 0) : x(x), y(y) {}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void show() const {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"(" &lt;&lt; x &lt;&lt; ", " &lt;&lt; y &lt;&lt; ")" &lt;&lt;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}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friend Coord operator+(const Coord&amp; c1, const Coord&amp; c2);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friend Coord operator+(const Coord&amp; c, int n);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friend Coord operator+(int n, const Coord&amp; c);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friend Coord operator++(Coord&amp; c);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friend Coord operator++(Coord&amp; c, int);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operator+(const Coord&amp; c1, const Coord&amp; c2)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return Coord(c1.x + c2.x, c1.y + c2.y);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operator+(const Coord&amp; c, int n)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return Coord(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n,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n);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CECE3-597B-8A3C-555C-A28CF3D1EB07}"/>
              </a:ext>
            </a:extLst>
          </p:cNvPr>
          <p:cNvSpPr txBox="1"/>
          <p:nvPr/>
        </p:nvSpPr>
        <p:spPr>
          <a:xfrm>
            <a:off x="6506816" y="1188026"/>
            <a:ext cx="3710609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operator+(int n, const Coord&amp; c)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Coord(n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 +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operator++(Coord&amp; c)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++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++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c;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Coord operator++(Coord&amp; c, int)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++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c.x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++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c.y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c;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82D17-9C34-2290-6115-3AC14B31B53E}"/>
              </a:ext>
            </a:extLst>
          </p:cNvPr>
          <p:cNvSpPr txBox="1"/>
          <p:nvPr/>
        </p:nvSpPr>
        <p:spPr>
          <a:xfrm>
            <a:off x="9660835" y="2026865"/>
            <a:ext cx="2531165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c1(1, 2), c2(3, 4);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c3 = c1 + c2;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c3.show();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c4 = c1 + 5;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c4.show(); 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Coord c5 = 5 + c1;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c5.show(); 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++c1;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c1.show(); 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c1++;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c1.show();</a:t>
            </a:r>
          </a:p>
          <a:p>
            <a:b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return 0;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A2B126-58CF-9D29-AA0F-691D881D7406}"/>
              </a:ext>
            </a:extLst>
          </p:cNvPr>
          <p:cNvSpPr txBox="1"/>
          <p:nvPr/>
        </p:nvSpPr>
        <p:spPr>
          <a:xfrm>
            <a:off x="6506816" y="4722973"/>
            <a:ext cx="1166189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(4, 6)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(6, 7)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(6, 7)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(2, 3)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(3, 4)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0DF67D-C781-5DBB-5626-666D51EB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412356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Friend Function for Operator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8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9CA43-1757-B5AD-4BA5-F74E47C0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8D2814-4974-5E70-7DF7-22B80738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Assignment Operator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FDAAD51-193E-56B3-0B5E-4A06B9CD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09" y="1161127"/>
            <a:ext cx="105918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By default, when an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assignment operator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applied to an object, a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bitwise copy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is made. So, there is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no need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to write own assignment operator.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In case of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dynamic memory allocation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, bitwise copy is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not desirable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and still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need to write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assignment operator.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0EFBE-1FD6-2A50-6435-89C70B4E3CEB}"/>
              </a:ext>
            </a:extLst>
          </p:cNvPr>
          <p:cNvSpPr txBox="1"/>
          <p:nvPr/>
        </p:nvSpPr>
        <p:spPr>
          <a:xfrm>
            <a:off x="569842" y="2530926"/>
            <a:ext cx="4015409" cy="35394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cstring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cstdlib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b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char *p;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int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public: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(char *s);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~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delete [] p;}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char *get() { return p; }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&amp;operator = (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9F589-3671-18B0-06D8-332758A1550D}"/>
              </a:ext>
            </a:extLst>
          </p:cNvPr>
          <p:cNvSpPr txBox="1"/>
          <p:nvPr/>
        </p:nvSpPr>
        <p:spPr>
          <a:xfrm>
            <a:off x="4449417" y="2822473"/>
            <a:ext cx="4350025" cy="35394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(char *s){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int l;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l =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(s) + 1;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p = new char[l];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p, s );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l;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:: operator = (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p = new char[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ob.len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(p,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ob.p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return *this;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CE067-6872-AE6B-76F1-8952452AB124}"/>
              </a:ext>
            </a:extLst>
          </p:cNvPr>
          <p:cNvSpPr txBox="1"/>
          <p:nvPr/>
        </p:nvSpPr>
        <p:spPr>
          <a:xfrm>
            <a:off x="7606751" y="2462901"/>
            <a:ext cx="455046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strtype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a("Hello"), b("There");</a:t>
            </a:r>
          </a:p>
          <a:p>
            <a:b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()&lt;&lt; " " 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b.get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a = b;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a.get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()&lt;&lt; " " 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b.get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()&lt;&lt; </a:t>
            </a:r>
            <a:r>
              <a:rPr lang="en-US" sz="16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return 0;</a:t>
            </a:r>
          </a:p>
          <a:p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65068F-FF6A-F655-1455-F6ADBCDC8A6D}"/>
              </a:ext>
            </a:extLst>
          </p:cNvPr>
          <p:cNvSpPr txBox="1"/>
          <p:nvPr/>
        </p:nvSpPr>
        <p:spPr>
          <a:xfrm>
            <a:off x="9040467" y="4984592"/>
            <a:ext cx="168302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Hello There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There There</a:t>
            </a:r>
          </a:p>
        </p:txBody>
      </p:sp>
    </p:spTree>
    <p:extLst>
      <p:ext uri="{BB962C8B-B14F-4D97-AF65-F5344CB8AC3E}">
        <p14:creationId xmlns:p14="http://schemas.microsoft.com/office/powerpoint/2010/main" val="25577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1A8A1-1D49-B010-6BC2-61292E40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24514-86DE-5DE6-8791-9F2D8992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Overloading Array Subscript Operator []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23E430F-3F5D-6816-587D-70B1BEA3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44" y="1538645"/>
            <a:ext cx="99424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The general format of array subscript operator is as follows: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         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int &amp;operator [] (int </a:t>
            </a:r>
            <a:r>
              <a:rPr kumimoji="0" lang="en-US" sz="16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);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Courier" pitchFamily="2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2FD38-07FB-5043-F617-38E59B7B6B7D}"/>
              </a:ext>
            </a:extLst>
          </p:cNvPr>
          <p:cNvGrpSpPr/>
          <p:nvPr/>
        </p:nvGrpSpPr>
        <p:grpSpPr>
          <a:xfrm>
            <a:off x="2286001" y="2838108"/>
            <a:ext cx="5988140" cy="2919592"/>
            <a:chOff x="2523067" y="3081914"/>
            <a:chExt cx="5988140" cy="291959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B886126-D2B6-9351-3849-02F786E3DBDA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83" y="5632174"/>
              <a:ext cx="5507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DD2D18-7E21-7BB7-8001-E49914FFE9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1983" y="3081914"/>
              <a:ext cx="0" cy="25502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1EB5C9-2A38-4730-F117-80998C27418A}"/>
                </a:ext>
              </a:extLst>
            </p:cNvPr>
            <p:cNvSpPr/>
            <p:nvPr/>
          </p:nvSpPr>
          <p:spPr>
            <a:xfrm>
              <a:off x="3352800" y="4927600"/>
              <a:ext cx="84667" cy="10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D9F596-F06C-86F5-01D0-15F88358CD87}"/>
                </a:ext>
              </a:extLst>
            </p:cNvPr>
            <p:cNvSpPr/>
            <p:nvPr/>
          </p:nvSpPr>
          <p:spPr>
            <a:xfrm>
              <a:off x="3640666" y="4470401"/>
              <a:ext cx="84667" cy="10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BEBA15-B464-9177-5148-8A94B43D2530}"/>
                </a:ext>
              </a:extLst>
            </p:cNvPr>
            <p:cNvSpPr/>
            <p:nvPr/>
          </p:nvSpPr>
          <p:spPr>
            <a:xfrm>
              <a:off x="4334934" y="4842938"/>
              <a:ext cx="84667" cy="10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F012D9C-1527-F48C-D54A-A65348BBC27B}"/>
                </a:ext>
              </a:extLst>
            </p:cNvPr>
            <p:cNvSpPr/>
            <p:nvPr/>
          </p:nvSpPr>
          <p:spPr>
            <a:xfrm>
              <a:off x="4504266" y="4097867"/>
              <a:ext cx="84667" cy="10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14C27E-5CF5-8B53-605C-B74181765277}"/>
                </a:ext>
              </a:extLst>
            </p:cNvPr>
            <p:cNvSpPr/>
            <p:nvPr/>
          </p:nvSpPr>
          <p:spPr>
            <a:xfrm>
              <a:off x="5164667" y="4301067"/>
              <a:ext cx="84667" cy="101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8965A31-826A-373C-324D-F445A873F5D5}"/>
                </a:ext>
              </a:extLst>
            </p:cNvPr>
            <p:cNvSpPr txBox="1"/>
            <p:nvPr/>
          </p:nvSpPr>
          <p:spPr>
            <a:xfrm>
              <a:off x="2523067" y="3160004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75D6A5-6B56-E6D5-B2A3-B576246B101C}"/>
                </a:ext>
              </a:extLst>
            </p:cNvPr>
            <p:cNvSpPr txBox="1"/>
            <p:nvPr/>
          </p:nvSpPr>
          <p:spPr>
            <a:xfrm>
              <a:off x="7969341" y="5632174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8197C-8003-A840-7390-CA2A1DA0C1FE}"/>
                </a:ext>
              </a:extLst>
            </p:cNvPr>
            <p:cNvSpPr txBox="1"/>
            <p:nvPr/>
          </p:nvSpPr>
          <p:spPr>
            <a:xfrm>
              <a:off x="3217332" y="4978404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102C0A-BC82-4F85-58BA-712D27C7D117}"/>
                </a:ext>
              </a:extLst>
            </p:cNvPr>
            <p:cNvSpPr txBox="1"/>
            <p:nvPr/>
          </p:nvSpPr>
          <p:spPr>
            <a:xfrm>
              <a:off x="3454397" y="4521205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8CBC4C-A017-A995-F81D-C5F26EC578AA}"/>
                </a:ext>
              </a:extLst>
            </p:cNvPr>
            <p:cNvSpPr txBox="1"/>
            <p:nvPr/>
          </p:nvSpPr>
          <p:spPr>
            <a:xfrm>
              <a:off x="4165597" y="4893739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4291A7-A88E-DC06-D9DA-CF503B41372F}"/>
                </a:ext>
              </a:extLst>
            </p:cNvPr>
            <p:cNvSpPr txBox="1"/>
            <p:nvPr/>
          </p:nvSpPr>
          <p:spPr>
            <a:xfrm>
              <a:off x="4351860" y="4131731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326A0E-A704-3540-D821-4C53DD469CB7}"/>
                </a:ext>
              </a:extLst>
            </p:cNvPr>
            <p:cNvSpPr txBox="1"/>
            <p:nvPr/>
          </p:nvSpPr>
          <p:spPr>
            <a:xfrm>
              <a:off x="5029199" y="4334941"/>
              <a:ext cx="541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3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43F9B-374B-80C6-8F18-C8E0FEC9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D532CA-58A3-5AE1-1410-2A5D4ABB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Overloading Array Subscript Operator []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81024-C3E2-1A9F-D2CF-069D72211A18}"/>
              </a:ext>
            </a:extLst>
          </p:cNvPr>
          <p:cNvSpPr txBox="1"/>
          <p:nvPr/>
        </p:nvSpPr>
        <p:spPr>
          <a:xfrm>
            <a:off x="838200" y="1141038"/>
            <a:ext cx="68745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using namespace std;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const int </a:t>
            </a:r>
            <a:r>
              <a:rPr lang="en-US" sz="1400" b="1" dirty="0" err="1">
                <a:effectLst/>
                <a:latin typeface="Courier" pitchFamily="2" charset="0"/>
              </a:rPr>
              <a:t>arraySize</a:t>
            </a:r>
            <a:r>
              <a:rPr lang="en-US" sz="1400" b="1" dirty="0">
                <a:effectLst/>
                <a:latin typeface="Courier" pitchFamily="2" charset="0"/>
              </a:rPr>
              <a:t> = 2;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class Point 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 *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;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Point(int x = 0, int y = 0){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 = new int[</a:t>
            </a:r>
            <a:r>
              <a:rPr lang="en-US" sz="1400" b="1" dirty="0" err="1">
                <a:effectLst/>
                <a:latin typeface="Courier" pitchFamily="2" charset="0"/>
              </a:rPr>
              <a:t>arraySize</a:t>
            </a:r>
            <a:r>
              <a:rPr lang="en-US" sz="1400" b="1" dirty="0">
                <a:effectLst/>
                <a:latin typeface="Courier" pitchFamily="2" charset="0"/>
              </a:rPr>
              <a:t>];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[0] = x;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[1] = y;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int&amp; operator[](int pos){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if (pos &lt; </a:t>
            </a:r>
            <a:r>
              <a:rPr lang="en-US" sz="1400" b="1" dirty="0" err="1">
                <a:effectLst/>
                <a:latin typeface="Courier" pitchFamily="2" charset="0"/>
              </a:rPr>
              <a:t>arraySize</a:t>
            </a:r>
            <a:r>
              <a:rPr lang="en-US" sz="1400" b="1" dirty="0">
                <a:effectLst/>
                <a:latin typeface="Courier" pitchFamily="2" charset="0"/>
              </a:rPr>
              <a:t>) return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[pos];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else{ </a:t>
            </a:r>
          </a:p>
          <a:p>
            <a:r>
              <a:rPr lang="en-US" sz="1400" b="1" dirty="0">
                <a:latin typeface="Courier" pitchFamily="2" charset="0"/>
              </a:rPr>
              <a:t>        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"Out of bound"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    exit(0);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}</a:t>
            </a:r>
          </a:p>
          <a:p>
            <a:endParaRPr lang="en-US" sz="1400" b="1" dirty="0">
              <a:effectLst/>
              <a:latin typeface="Courier" pitchFamily="2" charset="0"/>
            </a:endParaRPr>
          </a:p>
          <a:p>
            <a:r>
              <a:rPr lang="en-US" sz="1400" b="1" dirty="0">
                <a:effectLst/>
                <a:latin typeface="Courier" pitchFamily="2" charset="0"/>
              </a:rPr>
              <a:t>    void print(){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"(" &lt;&lt;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[0] &lt;&lt; "," &lt;&lt; </a:t>
            </a:r>
            <a:r>
              <a:rPr lang="en-US" sz="1400" b="1" dirty="0" err="1">
                <a:effectLst/>
                <a:latin typeface="Courier" pitchFamily="2" charset="0"/>
              </a:rPr>
              <a:t>arr</a:t>
            </a:r>
            <a:r>
              <a:rPr lang="en-US" sz="1400" b="1" dirty="0">
                <a:effectLst/>
                <a:latin typeface="Courier" pitchFamily="2" charset="0"/>
              </a:rPr>
              <a:t>[1] &lt;&lt; ")"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C6A1-D50F-1B5A-5BE4-225EDE7ECE06}"/>
              </a:ext>
            </a:extLst>
          </p:cNvPr>
          <p:cNvSpPr txBox="1"/>
          <p:nvPr/>
        </p:nvSpPr>
        <p:spPr>
          <a:xfrm>
            <a:off x="6573077" y="1598906"/>
            <a:ext cx="29419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Point p1(3,4);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p1.print();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p1[0] = 6;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p1[1] = 8;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p1.print();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return 0;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ACC522-6421-1B38-2A1B-336B209D7130}"/>
              </a:ext>
            </a:extLst>
          </p:cNvPr>
          <p:cNvSpPr txBox="1"/>
          <p:nvPr/>
        </p:nvSpPr>
        <p:spPr>
          <a:xfrm>
            <a:off x="8417615" y="4303543"/>
            <a:ext cx="1683028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(3,4)</a:t>
            </a:r>
          </a:p>
          <a:p>
            <a:r>
              <a:rPr lang="en-US" sz="1400" b="1" dirty="0">
                <a:solidFill>
                  <a:srgbClr val="0070C0"/>
                </a:solidFill>
                <a:latin typeface="Courier" pitchFamily="2" charset="0"/>
              </a:rPr>
              <a:t>(6,8)</a:t>
            </a:r>
          </a:p>
        </p:txBody>
      </p:sp>
    </p:spTree>
    <p:extLst>
      <p:ext uri="{BB962C8B-B14F-4D97-AF65-F5344CB8AC3E}">
        <p14:creationId xmlns:p14="http://schemas.microsoft.com/office/powerpoint/2010/main" val="322353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B51F-B9F0-AE10-23A6-7E4E834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1F8C1-29AD-EE2B-145A-109418767289}"/>
              </a:ext>
            </a:extLst>
          </p:cNvPr>
          <p:cNvSpPr txBox="1"/>
          <p:nvPr/>
        </p:nvSpPr>
        <p:spPr>
          <a:xfrm>
            <a:off x="5343940" y="3520061"/>
            <a:ext cx="4638260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ob1(10);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//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ob2 = 20; 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" pitchFamily="2" charset="0"/>
              </a:rPr>
              <a:t>Error, Why?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ob3("40");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ob4 = "60";  //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 Ok, Why?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"ob1: " &lt;&lt; ob1.getA()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"ob3: " &lt;&lt; ob3.getA()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"ob4: " &lt;&lt; ob4.getA()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return 0;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24091-2DB0-235C-675B-CA5350163632}"/>
              </a:ext>
            </a:extLst>
          </p:cNvPr>
          <p:cNvSpPr txBox="1"/>
          <p:nvPr/>
        </p:nvSpPr>
        <p:spPr>
          <a:xfrm>
            <a:off x="954158" y="3627782"/>
            <a:ext cx="4137991" cy="24622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#include &lt;</a:t>
            </a:r>
            <a:r>
              <a:rPr lang="en-US" sz="1400" b="1" dirty="0" err="1">
                <a:effectLst/>
                <a:latin typeface="Courier" pitchFamily="2" charset="0"/>
              </a:rPr>
              <a:t>cstdlib</a:t>
            </a:r>
            <a:r>
              <a:rPr lang="en-US" sz="1400" b="1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class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int a;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effectLst/>
                <a:latin typeface="Courier" pitchFamily="2" charset="0"/>
              </a:rPr>
              <a:t>explicit</a:t>
            </a:r>
            <a:r>
              <a:rPr lang="en-US" sz="1400" b="1" dirty="0">
                <a:effectLst/>
                <a:latin typeface="Courier" pitchFamily="2" charset="0"/>
              </a:rPr>
              <a:t>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(int x){ a=x;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(char *str){ a=</a:t>
            </a:r>
            <a:r>
              <a:rPr lang="en-US" sz="1400" b="1" dirty="0" err="1">
                <a:effectLst/>
                <a:latin typeface="Courier" pitchFamily="2" charset="0"/>
              </a:rPr>
              <a:t>atoi</a:t>
            </a:r>
            <a:r>
              <a:rPr lang="en-US" sz="1400" b="1" dirty="0">
                <a:effectLst/>
                <a:latin typeface="Courier" pitchFamily="2" charset="0"/>
              </a:rPr>
              <a:t>(str); }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int </a:t>
            </a:r>
            <a:r>
              <a:rPr lang="en-US" sz="1400" b="1" dirty="0" err="1">
                <a:effectLst/>
                <a:latin typeface="Courier" pitchFamily="2" charset="0"/>
              </a:rPr>
              <a:t>getA</a:t>
            </a:r>
            <a:r>
              <a:rPr lang="en-US" sz="1400" b="1" dirty="0">
                <a:effectLst/>
                <a:latin typeface="Courier" pitchFamily="2" charset="0"/>
              </a:rPr>
              <a:t>(){ return a; }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3EAF06D-590D-E4AC-659B-CAA7B362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Type Conversion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0B95920-FC43-C188-265B-E4833C0CE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66" y="1188972"/>
            <a:ext cx="9505121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 conversion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from the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 of argument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to the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type of clas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s is of two types: </a:t>
            </a:r>
          </a:p>
          <a:p>
            <a:pPr marL="742950" lvl="1" indent="-285750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implicit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and </a:t>
            </a:r>
          </a:p>
          <a:p>
            <a:pPr marL="742950" lvl="1" indent="-285750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ü"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explicit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Type Conversion: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           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myclass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ob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(4); 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//supported by both type of conversion</a:t>
            </a:r>
            <a:endParaRPr lang="en-US" sz="1600" dirty="0">
              <a:latin typeface="Courier" pitchFamily="2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   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myclass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ob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= 4; </a:t>
            </a:r>
            <a:r>
              <a:rPr kumimoji="0" lang="en-US" sz="1600" i="0" u="none" strike="noStrike" cap="none" normalizeH="0" baseline="0" dirty="0">
                <a:ln>
                  <a:noFill/>
                </a:ln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//not supported by explicit conversion</a:t>
            </a:r>
            <a:endParaRPr kumimoji="0" lang="en-US" sz="1600" i="0" u="none" strike="noStrike" cap="none" normalizeH="0" baseline="0" dirty="0">
              <a:ln>
                <a:noFill/>
              </a:ln>
              <a:effectLst/>
              <a:latin typeface="Courier" pitchFamily="2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16B11-E0DF-A4CB-15B6-0621A4620052}"/>
              </a:ext>
            </a:extLst>
          </p:cNvPr>
          <p:cNvSpPr txBox="1"/>
          <p:nvPr/>
        </p:nvSpPr>
        <p:spPr>
          <a:xfrm>
            <a:off x="10233991" y="3849203"/>
            <a:ext cx="15869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</a:t>
            </a:r>
          </a:p>
          <a:p>
            <a:r>
              <a:rPr lang="en-US" sz="1400" b="1" dirty="0">
                <a:latin typeface="Courier" pitchFamily="2" charset="0"/>
              </a:rPr>
              <a:t>ob1: 10</a:t>
            </a:r>
          </a:p>
          <a:p>
            <a:r>
              <a:rPr lang="en-US" sz="1400" b="1" dirty="0">
                <a:latin typeface="Courier" pitchFamily="2" charset="0"/>
              </a:rPr>
              <a:t>ob3: 40</a:t>
            </a:r>
          </a:p>
          <a:p>
            <a:r>
              <a:rPr lang="en-US" sz="1400" b="1" dirty="0">
                <a:latin typeface="Courier" pitchFamily="2" charset="0"/>
              </a:rPr>
              <a:t>ob4: 60</a:t>
            </a:r>
          </a:p>
        </p:txBody>
      </p:sp>
    </p:spTree>
    <p:extLst>
      <p:ext uri="{BB962C8B-B14F-4D97-AF65-F5344CB8AC3E}">
        <p14:creationId xmlns:p14="http://schemas.microsoft.com/office/powerpoint/2010/main" val="1258479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5B1CD-408F-0BC0-A566-B5668D99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2268F2-A103-8CC5-7BA6-172FA1A8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Conversion Function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8CCC6F-FBBB-FD9B-CFBA-962B9AFD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56" y="1187121"/>
            <a:ext cx="11274287" cy="72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conversion function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automatically converts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an object into a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compatible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value. 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rgbClr val="7030A0"/>
                </a:solidFill>
                <a:latin typeface="Courier" pitchFamily="2" charset="0"/>
              </a:rPr>
              <a:t>			operator type() { return value;}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FF6DF-15B3-952A-C00D-A4736CC83707}"/>
              </a:ext>
            </a:extLst>
          </p:cNvPr>
          <p:cNvSpPr txBox="1"/>
          <p:nvPr/>
        </p:nvSpPr>
        <p:spPr>
          <a:xfrm>
            <a:off x="662608" y="1922264"/>
            <a:ext cx="5433392" cy="46166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#include &lt;</a:t>
            </a:r>
            <a:r>
              <a:rPr lang="en-US" sz="1400" b="1" dirty="0" err="1">
                <a:effectLst/>
                <a:latin typeface="Courier" pitchFamily="2" charset="0"/>
              </a:rPr>
              <a:t>cstring</a:t>
            </a:r>
            <a:r>
              <a:rPr lang="en-US" sz="1400" b="1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class Rectangle{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char name[20];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 length;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 wide;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Rectangle(char *name, int length, int wide){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strcpy</a:t>
            </a:r>
            <a:r>
              <a:rPr lang="en-US" sz="1400" b="1" dirty="0">
                <a:effectLst/>
                <a:latin typeface="Courier" pitchFamily="2" charset="0"/>
              </a:rPr>
              <a:t>(this-&gt;name, name);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this-&gt;length = length;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this-&gt;wide = wide;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operator double(){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return length * wide;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}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operator char*(){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    return name;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}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9B6A41-D367-B63D-A260-16E963C600A2}"/>
              </a:ext>
            </a:extLst>
          </p:cNvPr>
          <p:cNvSpPr txBox="1"/>
          <p:nvPr/>
        </p:nvSpPr>
        <p:spPr>
          <a:xfrm>
            <a:off x="6732105" y="2243749"/>
            <a:ext cx="438646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Rectangle r("Rectangle", 5, 10);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double area = r;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"Area: " &lt;&lt; area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char* name = r;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"Name: " &lt;&lt; name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return 0;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35FFC-C2F0-173B-DBB7-7E71581B9F38}"/>
              </a:ext>
            </a:extLst>
          </p:cNvPr>
          <p:cNvSpPr txBox="1"/>
          <p:nvPr/>
        </p:nvSpPr>
        <p:spPr>
          <a:xfrm>
            <a:off x="6930887" y="4465983"/>
            <a:ext cx="418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</a:t>
            </a:r>
          </a:p>
          <a:p>
            <a:r>
              <a:rPr lang="en-US" sz="1400" b="1" dirty="0">
                <a:latin typeface="Courier" pitchFamily="2" charset="0"/>
              </a:rPr>
              <a:t>Area: 50</a:t>
            </a:r>
          </a:p>
          <a:p>
            <a:r>
              <a:rPr lang="en-US" sz="1400" b="1" dirty="0">
                <a:latin typeface="Courier" pitchFamily="2" charset="0"/>
              </a:rPr>
              <a:t>Name: Rectangle</a:t>
            </a:r>
          </a:p>
        </p:txBody>
      </p:sp>
    </p:spTree>
    <p:extLst>
      <p:ext uri="{BB962C8B-B14F-4D97-AF65-F5344CB8AC3E}">
        <p14:creationId xmlns:p14="http://schemas.microsoft.com/office/powerpoint/2010/main" val="4259753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8E8A-83A6-9738-0556-791F9AC45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834B12-EE64-BC4E-2EE2-81A29AC11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Overloading in Java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102D17-3A3C-27AE-6559-0B9660632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43" y="1639919"/>
            <a:ext cx="733010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</a:rPr>
              <a:t>Java doesn’t support customized operator overloading.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9EC4C-2A17-F272-FC95-496F8A67C0E0}"/>
              </a:ext>
            </a:extLst>
          </p:cNvPr>
          <p:cNvSpPr txBox="1"/>
          <p:nvPr/>
        </p:nvSpPr>
        <p:spPr>
          <a:xfrm>
            <a:off x="2652092" y="3880844"/>
            <a:ext cx="7330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Conversion Function in C++ =&gt; Auto Unboxing in Java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32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6061-4D73-E490-60D0-3BC21103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27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83CD69-0FD3-7081-D869-42878259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435" y="253967"/>
            <a:ext cx="9081052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Auto-Boxing and Auto Unboxing in Java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E35B8-CE9C-8E0C-6634-07FB6557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61" y="1513091"/>
            <a:ext cx="4823791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Java wrapper wraps primitive types into Objects. The available wrappers are-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Courier" pitchFamily="2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1600" dirty="0">
                <a:latin typeface="Courier" pitchFamily="2" charset="0"/>
                <a:ea typeface="Calibri" pitchFamily="34" charset="0"/>
                <a:cs typeface="Times New Roman" pitchFamily="18" charset="0"/>
              </a:rPr>
              <a:t>Double, Float, Long, Integer, Short, Byte, Character and Boolean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Courier" pitchFamily="2" charset="0"/>
              <a:ea typeface="Calibri" pitchFamily="34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Auto Boxing wraps primitive types into the respective Objects and unboxing unwraps Objects into primitive types.</a:t>
            </a:r>
          </a:p>
          <a:p>
            <a:pPr marL="342900" indent="-342900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Ø"/>
            </a:pPr>
            <a:endParaRPr kumimoji="0" lang="en-US" b="1" i="0" u="none" strike="noStrike" cap="none" normalizeH="0" baseline="0" dirty="0">
              <a:ln>
                <a:noFill/>
              </a:ln>
              <a:effectLst/>
              <a:latin typeface="+mn-lt"/>
              <a:ea typeface="Calibri" pitchFamily="34" charset="0"/>
              <a:cs typeface="Times New Roman" pitchFamily="18" charset="0"/>
            </a:endParaRPr>
          </a:p>
          <a:p>
            <a:pPr marL="342900" indent="-342900" algn="just" fontAlgn="base">
              <a:spcBef>
                <a:spcPts val="6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b="1" dirty="0">
                <a:ea typeface="Calibri" pitchFamily="34" charset="0"/>
                <a:cs typeface="Times New Roman" pitchFamily="18" charset="0"/>
              </a:rPr>
              <a:t>Two type of methods:          </a:t>
            </a:r>
          </a:p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 err="1">
                <a:latin typeface="Courier" pitchFamily="2" charset="0"/>
                <a:ea typeface="Calibri" pitchFamily="34" charset="0"/>
                <a:cs typeface="Times New Roman" pitchFamily="18" charset="0"/>
              </a:rPr>
              <a:t>valueOf</a:t>
            </a:r>
            <a:r>
              <a:rPr lang="en-US" sz="1600" dirty="0">
                <a:latin typeface="Courier" pitchFamily="2" charset="0"/>
                <a:ea typeface="Calibri" pitchFamily="34" charset="0"/>
                <a:cs typeface="Times New Roman" pitchFamily="18" charset="0"/>
              </a:rPr>
              <a:t>()</a:t>
            </a:r>
            <a:r>
              <a:rPr lang="en-US" sz="1600" b="1" dirty="0">
                <a:ea typeface="Calibri" pitchFamily="34" charset="0"/>
                <a:cs typeface="Times New Roman" pitchFamily="18" charset="0"/>
              </a:rPr>
              <a:t> -&gt; convert value to object. </a:t>
            </a:r>
          </a:p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FF0000"/>
                </a:solidFill>
                <a:latin typeface="Courier" pitchFamily="2" charset="0"/>
                <a:ea typeface="Calibri" pitchFamily="34" charset="0"/>
                <a:cs typeface="Times New Roman" pitchFamily="18" charset="0"/>
              </a:rPr>
              <a:t>type</a:t>
            </a:r>
            <a:r>
              <a:rPr lang="en-US" sz="1600" dirty="0" err="1">
                <a:latin typeface="Courier" pitchFamily="2" charset="0"/>
                <a:ea typeface="Calibri" pitchFamily="34" charset="0"/>
                <a:cs typeface="Times New Roman" pitchFamily="18" charset="0"/>
              </a:rPr>
              <a:t>Value</a:t>
            </a:r>
            <a:r>
              <a:rPr lang="en-US" sz="1600" dirty="0">
                <a:latin typeface="Courier" pitchFamily="2" charset="0"/>
                <a:ea typeface="Calibri" pitchFamily="34" charset="0"/>
                <a:cs typeface="Times New Roman" pitchFamily="18" charset="0"/>
              </a:rPr>
              <a:t>()</a:t>
            </a:r>
            <a:r>
              <a:rPr lang="en-US" sz="1600" b="1" dirty="0">
                <a:ea typeface="Calibri" pitchFamily="34" charset="0"/>
                <a:cs typeface="Times New Roman" pitchFamily="18" charset="0"/>
              </a:rPr>
              <a:t> -&gt; convert object to primitive type.</a:t>
            </a:r>
            <a:endParaRPr kumimoji="0" lang="en-US" sz="1600" b="1" i="0" u="none" strike="noStrike" cap="none" normalizeH="0" baseline="0" dirty="0">
              <a:ln>
                <a:noFill/>
              </a:ln>
              <a:effectLst/>
              <a:latin typeface="+mn-lt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77F47-5884-CBEA-4F61-8B88E5DD4AFD}"/>
              </a:ext>
            </a:extLst>
          </p:cNvPr>
          <p:cNvSpPr txBox="1"/>
          <p:nvPr/>
        </p:nvSpPr>
        <p:spPr>
          <a:xfrm>
            <a:off x="5380384" y="1256607"/>
            <a:ext cx="6573078" cy="3754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public class Main 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public static void main(String[] </a:t>
            </a:r>
            <a:r>
              <a:rPr lang="en-US" sz="1400" b="1" dirty="0" err="1">
                <a:effectLst/>
                <a:latin typeface="Courier" pitchFamily="2" charset="0"/>
              </a:rPr>
              <a:t>args</a:t>
            </a:r>
            <a:r>
              <a:rPr lang="en-US" sz="1400" b="1" dirty="0">
                <a:effectLst/>
                <a:latin typeface="Courier" pitchFamily="2" charset="0"/>
              </a:rPr>
              <a:t>) 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Integer iOb1 = </a:t>
            </a:r>
            <a:r>
              <a:rPr lang="en-US" sz="1400" b="1" dirty="0" err="1">
                <a:effectLst/>
                <a:latin typeface="Courier" pitchFamily="2" charset="0"/>
              </a:rPr>
              <a:t>Integer.</a:t>
            </a:r>
            <a:r>
              <a:rPr lang="en-US" sz="1400" b="1" i="1" dirty="0" err="1">
                <a:effectLst/>
                <a:latin typeface="Courier" pitchFamily="2" charset="0"/>
              </a:rPr>
              <a:t>valueOf</a:t>
            </a:r>
            <a:r>
              <a:rPr lang="en-US" sz="1400" b="1" dirty="0">
                <a:effectLst/>
                <a:latin typeface="Courier" pitchFamily="2" charset="0"/>
              </a:rPr>
              <a:t>(100);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Integer iOb2 = 150;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double num1 = iOb1;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int num2 = iOb2.intValue();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double sum1 = num1 + num2;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int sum2 = iOb1 + iOb2;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double num = iOb1.doubleValue();</a:t>
            </a:r>
            <a:br>
              <a:rPr lang="en-US" sz="1400" b="1" dirty="0">
                <a:effectLst/>
                <a:latin typeface="Courier" pitchFamily="2" charset="0"/>
              </a:rPr>
            </a:b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.println</a:t>
            </a:r>
            <a:r>
              <a:rPr lang="en-US" sz="1400" b="1" dirty="0">
                <a:effectLst/>
                <a:latin typeface="Courier" pitchFamily="2" charset="0"/>
              </a:rPr>
              <a:t>("Primitive Sum: "+ sum1);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.println</a:t>
            </a:r>
            <a:r>
              <a:rPr lang="en-US" sz="1400" b="1" dirty="0">
                <a:effectLst/>
                <a:latin typeface="Courier" pitchFamily="2" charset="0"/>
              </a:rPr>
              <a:t>("Object sum: " + sum2);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.println</a:t>
            </a:r>
            <a:r>
              <a:rPr lang="en-US" sz="1400" b="1" dirty="0">
                <a:effectLst/>
                <a:latin typeface="Courier" pitchFamily="2" charset="0"/>
              </a:rPr>
              <a:t>("Primitive Sum: "+ num1 + num2);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.println</a:t>
            </a:r>
            <a:r>
              <a:rPr lang="en-US" sz="1400" b="1" dirty="0">
                <a:effectLst/>
                <a:latin typeface="Courier" pitchFamily="2" charset="0"/>
              </a:rPr>
              <a:t>("Object sum: " + iOb1 + iOb2);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.println</a:t>
            </a:r>
            <a:r>
              <a:rPr lang="en-US" sz="1400" b="1" dirty="0">
                <a:effectLst/>
                <a:latin typeface="Courier" pitchFamily="2" charset="0"/>
              </a:rPr>
              <a:t>(num);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C4375-4A47-41F4-6920-BFE6746169A2}"/>
              </a:ext>
            </a:extLst>
          </p:cNvPr>
          <p:cNvSpPr txBox="1"/>
          <p:nvPr/>
        </p:nvSpPr>
        <p:spPr>
          <a:xfrm>
            <a:off x="5794513" y="5037985"/>
            <a:ext cx="4187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</a:t>
            </a:r>
            <a:r>
              <a:rPr lang="en-US" sz="2000" dirty="0"/>
              <a:t>:</a:t>
            </a:r>
          </a:p>
          <a:p>
            <a:r>
              <a:rPr lang="en-US" sz="1400" b="1" dirty="0">
                <a:latin typeface="Courier" pitchFamily="2" charset="0"/>
              </a:rPr>
              <a:t>Primitive Sum: 250.0</a:t>
            </a:r>
          </a:p>
          <a:p>
            <a:r>
              <a:rPr lang="en-US" sz="1400" b="1" dirty="0">
                <a:latin typeface="Courier" pitchFamily="2" charset="0"/>
              </a:rPr>
              <a:t>Object sum: 250</a:t>
            </a:r>
          </a:p>
          <a:p>
            <a:r>
              <a:rPr lang="en-US" sz="1400" b="1" dirty="0">
                <a:latin typeface="Courier" pitchFamily="2" charset="0"/>
              </a:rPr>
              <a:t>Primitive Sum: 100.0150</a:t>
            </a:r>
          </a:p>
          <a:p>
            <a:r>
              <a:rPr lang="en-US" sz="1400" b="1" dirty="0">
                <a:latin typeface="Courier" pitchFamily="2" charset="0"/>
              </a:rPr>
              <a:t>Object sum: 100150</a:t>
            </a:r>
          </a:p>
          <a:p>
            <a:r>
              <a:rPr lang="en-US" sz="1400" b="1" dirty="0">
                <a:latin typeface="Courier" pitchFamily="2" charset="0"/>
              </a:rPr>
              <a:t>100.0</a:t>
            </a:r>
          </a:p>
        </p:txBody>
      </p:sp>
    </p:spTree>
    <p:extLst>
      <p:ext uri="{BB962C8B-B14F-4D97-AF65-F5344CB8AC3E}">
        <p14:creationId xmlns:p14="http://schemas.microsoft.com/office/powerpoint/2010/main" val="68342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63D2-9FD2-4993-B6D7-9B09BEE8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272B0D-3297-2A4E-EA2C-679F0219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Constructor Overloading in C++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172382-0AD6-0367-0B89-2BA3534E6CE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4740" y="2001945"/>
            <a:ext cx="6404112" cy="3510960"/>
          </a:xfrm>
        </p:spPr>
        <p:txBody>
          <a:bodyPr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/>
              <a:t>It is </a:t>
            </a:r>
            <a:r>
              <a:rPr lang="en-US" sz="2000" b="1" dirty="0">
                <a:solidFill>
                  <a:srgbClr val="0070C0"/>
                </a:solidFill>
              </a:rPr>
              <a:t>common</a:t>
            </a:r>
            <a:r>
              <a:rPr lang="en-US" sz="2000" b="1" dirty="0"/>
              <a:t> to overload a class’s </a:t>
            </a:r>
            <a:r>
              <a:rPr lang="en-US" sz="2000" b="1" dirty="0">
                <a:solidFill>
                  <a:srgbClr val="FF0000"/>
                </a:solidFill>
              </a:rPr>
              <a:t>constructor</a:t>
            </a:r>
            <a:r>
              <a:rPr lang="en-US" sz="2000" b="1" dirty="0"/>
              <a:t> function.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/>
              <a:t>It is </a:t>
            </a:r>
            <a:r>
              <a:rPr lang="en-US" sz="2000" b="1" dirty="0">
                <a:solidFill>
                  <a:srgbClr val="FF0000"/>
                </a:solidFill>
              </a:rPr>
              <a:t>not possible </a:t>
            </a:r>
            <a:r>
              <a:rPr lang="en-US" sz="2000" b="1" dirty="0"/>
              <a:t>to overload a </a:t>
            </a:r>
            <a:r>
              <a:rPr lang="en-US" sz="2000" b="1" dirty="0">
                <a:solidFill>
                  <a:srgbClr val="FF0000"/>
                </a:solidFill>
              </a:rPr>
              <a:t>destructor</a:t>
            </a:r>
            <a:r>
              <a:rPr lang="en-US" sz="2000" b="1" dirty="0"/>
              <a:t> function.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/>
              <a:t>Three main reasons to overload constructor function: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          - to gain </a:t>
            </a:r>
            <a:r>
              <a:rPr lang="en-US" sz="2000" b="1" dirty="0">
                <a:solidFill>
                  <a:srgbClr val="0070C0"/>
                </a:solidFill>
              </a:rPr>
              <a:t>flexibility </a:t>
            </a:r>
            <a:r>
              <a:rPr lang="en-US" sz="2000" dirty="0"/>
              <a:t>(discussed in Lecture 1)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          - to support </a:t>
            </a:r>
            <a:r>
              <a:rPr lang="en-US" sz="2000" b="1" dirty="0">
                <a:solidFill>
                  <a:srgbClr val="0070C0"/>
                </a:solidFill>
              </a:rPr>
              <a:t>arrays</a:t>
            </a:r>
            <a:r>
              <a:rPr lang="en-US" sz="2000" b="1" dirty="0"/>
              <a:t> and 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          - to create </a:t>
            </a:r>
            <a:r>
              <a:rPr lang="en-US" sz="2000" b="1" dirty="0">
                <a:solidFill>
                  <a:srgbClr val="0070C0"/>
                </a:solidFill>
              </a:rPr>
              <a:t>copy constructors </a:t>
            </a:r>
            <a:r>
              <a:rPr lang="en-US" sz="2000" dirty="0"/>
              <a:t>(discussed in Lecture 2)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/>
              <a:t>If a program attempts to create an object for which </a:t>
            </a:r>
            <a:r>
              <a:rPr lang="en-US" sz="2000" b="1" dirty="0">
                <a:solidFill>
                  <a:srgbClr val="0070C0"/>
                </a:solidFill>
              </a:rPr>
              <a:t>no matching constructor</a:t>
            </a:r>
            <a:r>
              <a:rPr lang="en-US" sz="2000" b="1" dirty="0"/>
              <a:t> is found, a </a:t>
            </a:r>
            <a:r>
              <a:rPr lang="en-US" sz="2000" b="1" dirty="0">
                <a:solidFill>
                  <a:srgbClr val="FF0000"/>
                </a:solidFill>
              </a:rPr>
              <a:t>compile-time error </a:t>
            </a:r>
            <a:r>
              <a:rPr lang="en-US" sz="2000" b="1" dirty="0"/>
              <a:t>occurs.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69019E-3290-D5C5-A3A4-35488C8EF015}"/>
              </a:ext>
            </a:extLst>
          </p:cNvPr>
          <p:cNvSpPr txBox="1"/>
          <p:nvPr/>
        </p:nvSpPr>
        <p:spPr>
          <a:xfrm>
            <a:off x="7984434" y="1154668"/>
            <a:ext cx="298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for supporting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D46B39-36CD-9501-C090-409737009949}"/>
              </a:ext>
            </a:extLst>
          </p:cNvPr>
          <p:cNvSpPr txBox="1"/>
          <p:nvPr/>
        </p:nvSpPr>
        <p:spPr>
          <a:xfrm>
            <a:off x="6718852" y="1538988"/>
            <a:ext cx="5075583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class </a:t>
            </a:r>
            <a:r>
              <a:rPr lang="en-US" sz="1600" b="0" dirty="0" err="1">
                <a:effectLst/>
                <a:latin typeface="Courier" pitchFamily="2" charset="0"/>
              </a:rPr>
              <a:t>myclass</a:t>
            </a:r>
            <a:r>
              <a:rPr lang="en-US" sz="1600" b="0" dirty="0">
                <a:effectLst/>
                <a:latin typeface="Courier" pitchFamily="2" charset="0"/>
              </a:rPr>
              <a:t> 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int x;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myclass</a:t>
            </a:r>
            <a:r>
              <a:rPr lang="en-US" sz="1600" b="0" dirty="0">
                <a:effectLst/>
                <a:latin typeface="Courier" pitchFamily="2" charset="0"/>
              </a:rPr>
              <a:t>() { x = 0;}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myclass</a:t>
            </a:r>
            <a:r>
              <a:rPr lang="en-US" sz="1600" b="0" dirty="0">
                <a:effectLst/>
                <a:latin typeface="Courier" pitchFamily="2" charset="0"/>
              </a:rPr>
              <a:t>(int n) { x = n;} 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int </a:t>
            </a:r>
            <a:r>
              <a:rPr lang="en-US" sz="1600" b="0" dirty="0" err="1">
                <a:effectLst/>
                <a:latin typeface="Courier" pitchFamily="2" charset="0"/>
              </a:rPr>
              <a:t>getx</a:t>
            </a:r>
            <a:r>
              <a:rPr lang="en-US" sz="1600" b="0" dirty="0">
                <a:effectLst/>
                <a:latin typeface="Courier" pitchFamily="2" charset="0"/>
              </a:rPr>
              <a:t>() {return x;}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int main() { 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myclass</a:t>
            </a:r>
            <a:r>
              <a:rPr lang="en-US" sz="1600" b="0" dirty="0">
                <a:effectLst/>
                <a:latin typeface="Courier" pitchFamily="2" charset="0"/>
              </a:rPr>
              <a:t> o1[5];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myclass</a:t>
            </a:r>
            <a:r>
              <a:rPr lang="en-US" sz="1600" b="0" dirty="0">
                <a:effectLst/>
                <a:latin typeface="Courier" pitchFamily="2" charset="0"/>
              </a:rPr>
              <a:t> o2[5] = {1, 2, 3, 4, 5};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for(int </a:t>
            </a:r>
            <a:r>
              <a:rPr lang="en-US" sz="1600" b="0" dirty="0" err="1">
                <a:effectLst/>
                <a:latin typeface="Courier" pitchFamily="2" charset="0"/>
              </a:rPr>
              <a:t>i</a:t>
            </a:r>
            <a:r>
              <a:rPr lang="en-US" sz="1600" b="0" dirty="0">
                <a:effectLst/>
                <a:latin typeface="Courier" pitchFamily="2" charset="0"/>
              </a:rPr>
              <a:t> = 0; </a:t>
            </a:r>
            <a:r>
              <a:rPr lang="en-US" sz="1600" b="0" dirty="0" err="1">
                <a:effectLst/>
                <a:latin typeface="Courier" pitchFamily="2" charset="0"/>
              </a:rPr>
              <a:t>i</a:t>
            </a:r>
            <a:r>
              <a:rPr lang="en-US" sz="1600" b="0" dirty="0">
                <a:effectLst/>
                <a:latin typeface="Courier" pitchFamily="2" charset="0"/>
              </a:rPr>
              <a:t> &lt; 5; </a:t>
            </a:r>
            <a:r>
              <a:rPr lang="en-US" sz="1600" b="0" dirty="0" err="1">
                <a:effectLst/>
                <a:latin typeface="Courier" pitchFamily="2" charset="0"/>
              </a:rPr>
              <a:t>i</a:t>
            </a:r>
            <a:r>
              <a:rPr lang="en-US" sz="1600" b="0" dirty="0">
                <a:effectLst/>
                <a:latin typeface="Courier" pitchFamily="2" charset="0"/>
              </a:rPr>
              <a:t>++){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o1[</a:t>
            </a:r>
            <a:r>
              <a:rPr lang="en-US" sz="1600" b="0" dirty="0" err="1">
                <a:effectLst/>
                <a:latin typeface="Courier" pitchFamily="2" charset="0"/>
              </a:rPr>
              <a:t>i</a:t>
            </a:r>
            <a:r>
              <a:rPr lang="en-US" sz="1600" b="0" dirty="0">
                <a:effectLst/>
                <a:latin typeface="Courier" pitchFamily="2" charset="0"/>
              </a:rPr>
              <a:t>].</a:t>
            </a:r>
            <a:r>
              <a:rPr lang="en-US" sz="1600" b="0" dirty="0" err="1">
                <a:effectLst/>
                <a:latin typeface="Courier" pitchFamily="2" charset="0"/>
              </a:rPr>
              <a:t>getx</a:t>
            </a:r>
            <a:r>
              <a:rPr lang="en-US" sz="1600" b="0" dirty="0">
                <a:effectLst/>
                <a:latin typeface="Courier" pitchFamily="2" charset="0"/>
              </a:rPr>
              <a:t>() &lt;&lt; " ";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o2[</a:t>
            </a:r>
            <a:r>
              <a:rPr lang="en-US" sz="1600" b="0" dirty="0" err="1">
                <a:effectLst/>
                <a:latin typeface="Courier" pitchFamily="2" charset="0"/>
              </a:rPr>
              <a:t>i</a:t>
            </a:r>
            <a:r>
              <a:rPr lang="en-US" sz="1600" b="0" dirty="0">
                <a:effectLst/>
                <a:latin typeface="Courier" pitchFamily="2" charset="0"/>
              </a:rPr>
              <a:t>].</a:t>
            </a:r>
            <a:r>
              <a:rPr lang="en-US" sz="1600" b="0" dirty="0" err="1">
                <a:effectLst/>
                <a:latin typeface="Courier" pitchFamily="2" charset="0"/>
              </a:rPr>
              <a:t>getx</a:t>
            </a:r>
            <a:r>
              <a:rPr lang="en-US" sz="1600" b="0" dirty="0">
                <a:effectLst/>
                <a:latin typeface="Courier" pitchFamily="2" charset="0"/>
              </a:rPr>
              <a:t>() &lt;&lt; </a:t>
            </a:r>
            <a:r>
              <a:rPr lang="en-US" sz="1600" b="0" dirty="0" err="1">
                <a:effectLst/>
                <a:latin typeface="Courier" pitchFamily="2" charset="0"/>
              </a:rPr>
              <a:t>endl</a:t>
            </a:r>
            <a:r>
              <a:rPr lang="en-US" sz="1600" b="0" dirty="0">
                <a:effectLst/>
                <a:latin typeface="Courier" pitchFamily="2" charset="0"/>
              </a:rPr>
              <a:t>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} 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return 0;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3C9969-C16F-579E-521D-A40C91732F0C}"/>
              </a:ext>
            </a:extLst>
          </p:cNvPr>
          <p:cNvSpPr txBox="1"/>
          <p:nvPr/>
        </p:nvSpPr>
        <p:spPr>
          <a:xfrm>
            <a:off x="10161104" y="1524000"/>
            <a:ext cx="162339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0 1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0 2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0 3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0 4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0 5</a:t>
            </a:r>
          </a:p>
        </p:txBody>
      </p:sp>
    </p:spTree>
    <p:extLst>
      <p:ext uri="{BB962C8B-B14F-4D97-AF65-F5344CB8AC3E}">
        <p14:creationId xmlns:p14="http://schemas.microsoft.com/office/powerpoint/2010/main" val="423958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EC9E62-D3B2-1164-F936-E1735DEC7554}"/>
              </a:ext>
            </a:extLst>
          </p:cNvPr>
          <p:cNvSpPr/>
          <p:nvPr/>
        </p:nvSpPr>
        <p:spPr>
          <a:xfrm>
            <a:off x="1179443" y="3485322"/>
            <a:ext cx="4452731" cy="15770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952F-CF9A-95D5-029E-43E9D2B0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3DEA6-4A6A-A865-B639-ED80A0D156FF}"/>
              </a:ext>
            </a:extLst>
          </p:cNvPr>
          <p:cNvSpPr txBox="1"/>
          <p:nvPr/>
        </p:nvSpPr>
        <p:spPr>
          <a:xfrm>
            <a:off x="384313" y="1308814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class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private int x;</a:t>
            </a:r>
            <a:br>
              <a:rPr lang="en-US" sz="1400" b="1" dirty="0">
                <a:effectLst/>
                <a:latin typeface="Courier" pitchFamily="2" charset="0"/>
              </a:rPr>
            </a:b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(){ x = 0;}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(int n){ x = n;}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public int </a:t>
            </a:r>
            <a:r>
              <a:rPr lang="en-US" sz="1400" b="1" dirty="0" err="1">
                <a:effectLst/>
                <a:latin typeface="Courier" pitchFamily="2" charset="0"/>
              </a:rPr>
              <a:t>getX</a:t>
            </a:r>
            <a:r>
              <a:rPr lang="en-US" sz="1400" b="1" dirty="0">
                <a:effectLst/>
                <a:latin typeface="Courier" pitchFamily="2" charset="0"/>
              </a:rPr>
              <a:t>(){ return x;}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}</a:t>
            </a:r>
            <a:br>
              <a:rPr lang="en-US" sz="1400" b="1" dirty="0">
                <a:effectLst/>
                <a:latin typeface="Courier" pitchFamily="2" charset="0"/>
              </a:rPr>
            </a:br>
            <a:endParaRPr lang="en-US" sz="1400" b="1" dirty="0">
              <a:effectLst/>
              <a:latin typeface="Courier" pitchFamily="2" charset="0"/>
            </a:endParaRPr>
          </a:p>
          <a:p>
            <a:r>
              <a:rPr lang="en-US" sz="1400" b="1" dirty="0">
                <a:effectLst/>
                <a:latin typeface="Courier" pitchFamily="2" charset="0"/>
              </a:rPr>
              <a:t>public class Main 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public static void main(String[] </a:t>
            </a:r>
            <a:r>
              <a:rPr lang="en-US" sz="1400" b="1" dirty="0" err="1">
                <a:effectLst/>
                <a:latin typeface="Courier" pitchFamily="2" charset="0"/>
              </a:rPr>
              <a:t>args</a:t>
            </a:r>
            <a:r>
              <a:rPr lang="en-US" sz="1400" b="1" dirty="0">
                <a:effectLst/>
                <a:latin typeface="Courier" pitchFamily="2" charset="0"/>
              </a:rPr>
              <a:t>) 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[] </a:t>
            </a:r>
            <a:r>
              <a:rPr lang="en-US" sz="1400" b="1" dirty="0" err="1">
                <a:effectLst/>
                <a:latin typeface="Courier" pitchFamily="2" charset="0"/>
              </a:rPr>
              <a:t>ob</a:t>
            </a:r>
            <a:r>
              <a:rPr lang="en-US" sz="1400" b="1" dirty="0">
                <a:effectLst/>
                <a:latin typeface="Courier" pitchFamily="2" charset="0"/>
              </a:rPr>
              <a:t> = new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[5];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</a:t>
            </a:r>
          </a:p>
          <a:p>
            <a:r>
              <a:rPr lang="en-US" sz="1400" b="1" dirty="0">
                <a:latin typeface="Courier" pitchFamily="2" charset="0"/>
              </a:rPr>
              <a:t>       </a:t>
            </a:r>
            <a:r>
              <a:rPr lang="en-US" sz="1400" b="1" dirty="0">
                <a:effectLst/>
                <a:latin typeface="Courier" pitchFamily="2" charset="0"/>
              </a:rPr>
              <a:t> for(int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= 0;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&lt;</a:t>
            </a:r>
            <a:r>
              <a:rPr lang="en-US" sz="1400" b="1" dirty="0" err="1">
                <a:effectLst/>
                <a:latin typeface="Courier" pitchFamily="2" charset="0"/>
              </a:rPr>
              <a:t>ob.length</a:t>
            </a:r>
            <a:r>
              <a:rPr lang="en-US" sz="1400" b="1" dirty="0">
                <a:effectLst/>
                <a:latin typeface="Courier" pitchFamily="2" charset="0"/>
              </a:rPr>
              <a:t>; ++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){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    if (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% 2 != 0)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        </a:t>
            </a:r>
            <a:r>
              <a:rPr lang="en-US" sz="1400" b="1" dirty="0" err="1">
                <a:effectLst/>
                <a:latin typeface="Courier" pitchFamily="2" charset="0"/>
              </a:rPr>
              <a:t>ob</a:t>
            </a:r>
            <a:r>
              <a:rPr lang="en-US" sz="1400" b="1" dirty="0">
                <a:effectLst/>
                <a:latin typeface="Courier" pitchFamily="2" charset="0"/>
              </a:rPr>
              <a:t>[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] = new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    else </a:t>
            </a:r>
            <a:r>
              <a:rPr lang="en-US" sz="1400" b="1" dirty="0" err="1">
                <a:effectLst/>
                <a:latin typeface="Courier" pitchFamily="2" charset="0"/>
              </a:rPr>
              <a:t>ob</a:t>
            </a:r>
            <a:r>
              <a:rPr lang="en-US" sz="1400" b="1" dirty="0">
                <a:effectLst/>
                <a:latin typeface="Courier" pitchFamily="2" charset="0"/>
              </a:rPr>
              <a:t>[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] = new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(i+1);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}</a:t>
            </a:r>
            <a:br>
              <a:rPr lang="en-US" sz="1400" b="1" dirty="0">
                <a:effectLst/>
                <a:latin typeface="Courier" pitchFamily="2" charset="0"/>
              </a:rPr>
            </a:b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for(int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= 0;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&lt; </a:t>
            </a:r>
            <a:r>
              <a:rPr lang="en-US" sz="1400" b="1" dirty="0" err="1">
                <a:effectLst/>
                <a:latin typeface="Courier" pitchFamily="2" charset="0"/>
              </a:rPr>
              <a:t>ob.length</a:t>
            </a:r>
            <a:r>
              <a:rPr lang="en-US" sz="1400" b="1" dirty="0">
                <a:effectLst/>
                <a:latin typeface="Courier" pitchFamily="2" charset="0"/>
              </a:rPr>
              <a:t>; ++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){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    </a:t>
            </a:r>
            <a:r>
              <a:rPr lang="en-US" sz="1400" b="1" dirty="0" err="1">
                <a:effectLst/>
                <a:latin typeface="Courier" pitchFamily="2" charset="0"/>
              </a:rPr>
              <a:t>System.</a:t>
            </a:r>
            <a:r>
              <a:rPr lang="en-US" sz="1400" b="1" i="1" dirty="0" err="1">
                <a:effectLst/>
                <a:latin typeface="Courier" pitchFamily="2" charset="0"/>
              </a:rPr>
              <a:t>out</a:t>
            </a:r>
            <a:r>
              <a:rPr lang="en-US" sz="1400" b="1" dirty="0" err="1">
                <a:effectLst/>
                <a:latin typeface="Courier" pitchFamily="2" charset="0"/>
              </a:rPr>
              <a:t>.print</a:t>
            </a:r>
            <a:r>
              <a:rPr lang="en-US" sz="1400" b="1" dirty="0">
                <a:effectLst/>
                <a:latin typeface="Courier" pitchFamily="2" charset="0"/>
              </a:rPr>
              <a:t>(</a:t>
            </a:r>
            <a:r>
              <a:rPr lang="en-US" sz="1400" b="1" dirty="0" err="1">
                <a:effectLst/>
                <a:latin typeface="Courier" pitchFamily="2" charset="0"/>
              </a:rPr>
              <a:t>ob</a:t>
            </a:r>
            <a:r>
              <a:rPr lang="en-US" sz="1400" b="1" dirty="0">
                <a:effectLst/>
                <a:latin typeface="Courier" pitchFamily="2" charset="0"/>
              </a:rPr>
              <a:t>[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].</a:t>
            </a:r>
            <a:r>
              <a:rPr lang="en-US" sz="1400" b="1" dirty="0" err="1">
                <a:effectLst/>
                <a:latin typeface="Courier" pitchFamily="2" charset="0"/>
              </a:rPr>
              <a:t>getX</a:t>
            </a:r>
            <a:r>
              <a:rPr lang="en-US" sz="1400" b="1" dirty="0">
                <a:effectLst/>
                <a:latin typeface="Courier" pitchFamily="2" charset="0"/>
              </a:rPr>
              <a:t>()+" ");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    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}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50EB0C-94CE-17FA-BD7F-2973B7B1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Constructor Overloading in Java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AE479-29DD-1E75-3A7F-75A69FA037A3}"/>
              </a:ext>
            </a:extLst>
          </p:cNvPr>
          <p:cNvSpPr txBox="1"/>
          <p:nvPr/>
        </p:nvSpPr>
        <p:spPr>
          <a:xfrm>
            <a:off x="5727221" y="3919883"/>
            <a:ext cx="18918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Array of Object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7B55D4-4A21-7318-F0EE-708041505FF6}"/>
              </a:ext>
            </a:extLst>
          </p:cNvPr>
          <p:cNvSpPr txBox="1"/>
          <p:nvPr/>
        </p:nvSpPr>
        <p:spPr>
          <a:xfrm>
            <a:off x="2758108" y="5892161"/>
            <a:ext cx="12954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1 0 3 0 5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35C563-4797-9803-8181-76578A3D6A33}"/>
              </a:ext>
            </a:extLst>
          </p:cNvPr>
          <p:cNvSpPr/>
          <p:nvPr/>
        </p:nvSpPr>
        <p:spPr>
          <a:xfrm>
            <a:off x="6989208" y="4342221"/>
            <a:ext cx="4969565" cy="12488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94413E-C987-09B7-D33C-25823494EC55}"/>
              </a:ext>
            </a:extLst>
          </p:cNvPr>
          <p:cNvGrpSpPr/>
          <p:nvPr/>
        </p:nvGrpSpPr>
        <p:grpSpPr>
          <a:xfrm>
            <a:off x="7347016" y="4487325"/>
            <a:ext cx="4466117" cy="1871930"/>
            <a:chOff x="7403824" y="1487510"/>
            <a:chExt cx="4466117" cy="18719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EB41FB-FD10-11B5-C5B8-5210603EC3EF}"/>
                </a:ext>
              </a:extLst>
            </p:cNvPr>
            <p:cNvSpPr txBox="1"/>
            <p:nvPr/>
          </p:nvSpPr>
          <p:spPr>
            <a:xfrm>
              <a:off x="7560710" y="2221933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ob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C892AD-C8A6-F077-A0E6-9F0BC89AF022}"/>
                </a:ext>
              </a:extLst>
            </p:cNvPr>
            <p:cNvSpPr txBox="1"/>
            <p:nvPr/>
          </p:nvSpPr>
          <p:spPr>
            <a:xfrm>
              <a:off x="7403824" y="1856842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5012BB-CD13-51D9-9E45-39AA0FFB7D42}"/>
                </a:ext>
              </a:extLst>
            </p:cNvPr>
            <p:cNvSpPr txBox="1"/>
            <p:nvPr/>
          </p:nvSpPr>
          <p:spPr>
            <a:xfrm>
              <a:off x="8885583" y="3051663"/>
              <a:ext cx="55031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x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828B067-62E7-25B8-5B6E-C615F0A05AC7}"/>
                </a:ext>
              </a:extLst>
            </p:cNvPr>
            <p:cNvCxnSpPr>
              <a:cxnSpLocks/>
            </p:cNvCxnSpPr>
            <p:nvPr/>
          </p:nvCxnSpPr>
          <p:spPr>
            <a:xfrm>
              <a:off x="9145311" y="2091230"/>
              <a:ext cx="0" cy="9312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60F8B3-DEAE-0646-6B91-448AB47BFC5C}"/>
                </a:ext>
              </a:extLst>
            </p:cNvPr>
            <p:cNvSpPr txBox="1"/>
            <p:nvPr/>
          </p:nvSpPr>
          <p:spPr>
            <a:xfrm>
              <a:off x="8844998" y="1862707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C4784A-EA54-DB4B-A18D-E965921E99C1}"/>
                </a:ext>
              </a:extLst>
            </p:cNvPr>
            <p:cNvSpPr txBox="1"/>
            <p:nvPr/>
          </p:nvSpPr>
          <p:spPr>
            <a:xfrm>
              <a:off x="9452174" y="1856842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065463-1E1A-721A-7A00-F1F9B12C4466}"/>
                </a:ext>
              </a:extLst>
            </p:cNvPr>
            <p:cNvSpPr txBox="1"/>
            <p:nvPr/>
          </p:nvSpPr>
          <p:spPr>
            <a:xfrm>
              <a:off x="10057570" y="1869335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9307791-3A8E-C2B7-4CFF-B852228CC89E}"/>
                </a:ext>
              </a:extLst>
            </p:cNvPr>
            <p:cNvSpPr txBox="1"/>
            <p:nvPr/>
          </p:nvSpPr>
          <p:spPr>
            <a:xfrm>
              <a:off x="10664746" y="1863470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9028D7-321E-CD21-143D-D568CBA6E1AF}"/>
                </a:ext>
              </a:extLst>
            </p:cNvPr>
            <p:cNvSpPr txBox="1"/>
            <p:nvPr/>
          </p:nvSpPr>
          <p:spPr>
            <a:xfrm>
              <a:off x="11267720" y="1856846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408865-50DE-3103-BB8F-8FF080F4FE14}"/>
                </a:ext>
              </a:extLst>
            </p:cNvPr>
            <p:cNvSpPr txBox="1"/>
            <p:nvPr/>
          </p:nvSpPr>
          <p:spPr>
            <a:xfrm>
              <a:off x="8838449" y="1494236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3396C0-26C7-814B-856C-6F223CB4A4BE}"/>
                </a:ext>
              </a:extLst>
            </p:cNvPr>
            <p:cNvSpPr txBox="1"/>
            <p:nvPr/>
          </p:nvSpPr>
          <p:spPr>
            <a:xfrm>
              <a:off x="9435901" y="1502269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86277D-AB4B-DB10-BE2A-0E356FC18394}"/>
                </a:ext>
              </a:extLst>
            </p:cNvPr>
            <p:cNvSpPr txBox="1"/>
            <p:nvPr/>
          </p:nvSpPr>
          <p:spPr>
            <a:xfrm>
              <a:off x="10104299" y="1502269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11B4DD-7F9D-EFDA-4514-76FE757B7E93}"/>
                </a:ext>
              </a:extLst>
            </p:cNvPr>
            <p:cNvSpPr txBox="1"/>
            <p:nvPr/>
          </p:nvSpPr>
          <p:spPr>
            <a:xfrm>
              <a:off x="10609318" y="1514116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FC1C64-861E-1FD9-AC27-27F8811B571C}"/>
                </a:ext>
              </a:extLst>
            </p:cNvPr>
            <p:cNvSpPr txBox="1"/>
            <p:nvPr/>
          </p:nvSpPr>
          <p:spPr>
            <a:xfrm>
              <a:off x="11269314" y="1487510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[4]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3F09E9-3F44-8EFD-7D9B-118D30FA5AC5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V="1">
              <a:off x="7861023" y="2047373"/>
              <a:ext cx="983975" cy="43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867CC2-E24A-E46C-5D95-B1B8F89D3C46}"/>
                </a:ext>
              </a:extLst>
            </p:cNvPr>
            <p:cNvSpPr txBox="1"/>
            <p:nvPr/>
          </p:nvSpPr>
          <p:spPr>
            <a:xfrm>
              <a:off x="9761369" y="3022445"/>
              <a:ext cx="150400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------------------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FB1A2B-2637-85BC-8D8B-560E9E2C75AE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611757" y="3649475"/>
            <a:ext cx="2377451" cy="1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8F5BFB-885D-D521-F110-2A06E93AFBD3}"/>
              </a:ext>
            </a:extLst>
          </p:cNvPr>
          <p:cNvSpPr txBox="1"/>
          <p:nvPr/>
        </p:nvSpPr>
        <p:spPr>
          <a:xfrm>
            <a:off x="8936069" y="3821988"/>
            <a:ext cx="76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Java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A443FA-7C90-4654-CFB6-10465D65AD9D}"/>
              </a:ext>
            </a:extLst>
          </p:cNvPr>
          <p:cNvSpPr txBox="1"/>
          <p:nvPr/>
        </p:nvSpPr>
        <p:spPr>
          <a:xfrm>
            <a:off x="8834094" y="1143500"/>
            <a:ext cx="76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C++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54575A-AE90-3F2A-A775-8087638D2B8F}"/>
              </a:ext>
            </a:extLst>
          </p:cNvPr>
          <p:cNvSpPr txBox="1"/>
          <p:nvPr/>
        </p:nvSpPr>
        <p:spPr>
          <a:xfrm>
            <a:off x="7347016" y="1451405"/>
            <a:ext cx="4607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FF0000"/>
                </a:solidFill>
                <a:latin typeface="Courier" pitchFamily="2" charset="0"/>
              </a:rPr>
              <a:t>myclass</a:t>
            </a:r>
            <a:r>
              <a:rPr lang="en-US" sz="1800" b="1" dirty="0">
                <a:solidFill>
                  <a:srgbClr val="FF0000"/>
                </a:solidFill>
                <a:latin typeface="Courier" pitchFamily="2" charset="0"/>
              </a:rPr>
              <a:t> o2[5] = {1, 2, 3, 4, 5};</a:t>
            </a:r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DD6135E-C4F7-E77A-1FB8-F62CA8473357}"/>
              </a:ext>
            </a:extLst>
          </p:cNvPr>
          <p:cNvGrpSpPr/>
          <p:nvPr/>
        </p:nvGrpSpPr>
        <p:grpSpPr>
          <a:xfrm>
            <a:off x="7298137" y="2133954"/>
            <a:ext cx="4466117" cy="1103755"/>
            <a:chOff x="7298137" y="2133954"/>
            <a:chExt cx="4466117" cy="110375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78D11B-CFB0-9F51-1DFC-8B2C49AF7107}"/>
                </a:ext>
              </a:extLst>
            </p:cNvPr>
            <p:cNvSpPr txBox="1"/>
            <p:nvPr/>
          </p:nvSpPr>
          <p:spPr>
            <a:xfrm>
              <a:off x="7455023" y="2868377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3044AEF-B876-5FEA-3F01-1E7059829545}"/>
                </a:ext>
              </a:extLst>
            </p:cNvPr>
            <p:cNvSpPr txBox="1"/>
            <p:nvPr/>
          </p:nvSpPr>
          <p:spPr>
            <a:xfrm>
              <a:off x="7298137" y="2503286"/>
              <a:ext cx="9144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957ACB-8EC8-05B8-5BBE-847EF1EE427A}"/>
                </a:ext>
              </a:extLst>
            </p:cNvPr>
            <p:cNvSpPr txBox="1"/>
            <p:nvPr/>
          </p:nvSpPr>
          <p:spPr>
            <a:xfrm>
              <a:off x="8739311" y="2509151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64C018D-B82F-F061-6043-A2493F07DCB2}"/>
                </a:ext>
              </a:extLst>
            </p:cNvPr>
            <p:cNvSpPr txBox="1"/>
            <p:nvPr/>
          </p:nvSpPr>
          <p:spPr>
            <a:xfrm>
              <a:off x="9346487" y="2503286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B28CAD6-5FB7-1B5B-8C46-783B36BCC184}"/>
                </a:ext>
              </a:extLst>
            </p:cNvPr>
            <p:cNvSpPr txBox="1"/>
            <p:nvPr/>
          </p:nvSpPr>
          <p:spPr>
            <a:xfrm>
              <a:off x="9951883" y="2515779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97B488-5458-F705-E271-390B7281FE0B}"/>
                </a:ext>
              </a:extLst>
            </p:cNvPr>
            <p:cNvSpPr txBox="1"/>
            <p:nvPr/>
          </p:nvSpPr>
          <p:spPr>
            <a:xfrm>
              <a:off x="10559059" y="2509914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4CA6A1-9528-971B-F8F0-A5D86E4042A5}"/>
                </a:ext>
              </a:extLst>
            </p:cNvPr>
            <p:cNvSpPr txBox="1"/>
            <p:nvPr/>
          </p:nvSpPr>
          <p:spPr>
            <a:xfrm>
              <a:off x="11162033" y="2503290"/>
              <a:ext cx="6006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4BECC1-2A26-6505-45D3-DE68A6E2EA55}"/>
                </a:ext>
              </a:extLst>
            </p:cNvPr>
            <p:cNvSpPr txBox="1"/>
            <p:nvPr/>
          </p:nvSpPr>
          <p:spPr>
            <a:xfrm>
              <a:off x="8732762" y="2140680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[0]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55EF38-180B-2010-9EF1-9ACBF9E928C6}"/>
                </a:ext>
              </a:extLst>
            </p:cNvPr>
            <p:cNvSpPr txBox="1"/>
            <p:nvPr/>
          </p:nvSpPr>
          <p:spPr>
            <a:xfrm>
              <a:off x="9330214" y="2148713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[1]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BFE56F-252C-3E74-20E8-5DE1F448E5F3}"/>
                </a:ext>
              </a:extLst>
            </p:cNvPr>
            <p:cNvSpPr txBox="1"/>
            <p:nvPr/>
          </p:nvSpPr>
          <p:spPr>
            <a:xfrm>
              <a:off x="9998612" y="2148713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[2]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6AA064-7968-9711-388C-F9EB518253E4}"/>
                </a:ext>
              </a:extLst>
            </p:cNvPr>
            <p:cNvSpPr txBox="1"/>
            <p:nvPr/>
          </p:nvSpPr>
          <p:spPr>
            <a:xfrm>
              <a:off x="10503631" y="2160560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[3]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D90E765-7E8A-DA5A-E13A-EAB7A96BA39F}"/>
                </a:ext>
              </a:extLst>
            </p:cNvPr>
            <p:cNvSpPr txBox="1"/>
            <p:nvPr/>
          </p:nvSpPr>
          <p:spPr>
            <a:xfrm>
              <a:off x="11163627" y="2133954"/>
              <a:ext cx="600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[4]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1F2715A-F85A-5D81-1308-3CCB2500D84F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7755336" y="2693817"/>
              <a:ext cx="983975" cy="438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9894AAA-B722-E250-E200-87AF8B40877C}"/>
              </a:ext>
            </a:extLst>
          </p:cNvPr>
          <p:cNvSpPr txBox="1"/>
          <p:nvPr/>
        </p:nvSpPr>
        <p:spPr>
          <a:xfrm>
            <a:off x="9368084" y="2992741"/>
            <a:ext cx="1985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Array of Object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F581129-DE83-ADD7-0E23-2C05EFECD866}"/>
              </a:ext>
            </a:extLst>
          </p:cNvPr>
          <p:cNvSpPr txBox="1"/>
          <p:nvPr/>
        </p:nvSpPr>
        <p:spPr>
          <a:xfrm>
            <a:off x="9143931" y="5199912"/>
            <a:ext cx="28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Array of Object Reference</a:t>
            </a:r>
          </a:p>
        </p:txBody>
      </p:sp>
    </p:spTree>
    <p:extLst>
      <p:ext uri="{BB962C8B-B14F-4D97-AF65-F5344CB8AC3E}">
        <p14:creationId xmlns:p14="http://schemas.microsoft.com/office/powerpoint/2010/main" val="398814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2" grpId="0" animBg="1"/>
      <p:bldP spid="40" grpId="0" animBg="1"/>
      <p:bldP spid="43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BDEC2-B63F-BF49-3026-3FF22D03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63D4D4-4411-BA08-A498-4C08E889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Copy Constructor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84827-65F0-E947-37AF-1E4BDD168C65}"/>
              </a:ext>
            </a:extLst>
          </p:cNvPr>
          <p:cNvSpPr txBox="1"/>
          <p:nvPr/>
        </p:nvSpPr>
        <p:spPr>
          <a:xfrm>
            <a:off x="838199" y="1275933"/>
            <a:ext cx="5257801" cy="52629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#include &lt;</a:t>
            </a:r>
            <a:r>
              <a:rPr lang="en-US" sz="1600" b="0" dirty="0" err="1">
                <a:effectLst/>
                <a:latin typeface="Courier" pitchFamily="2" charset="0"/>
              </a:rPr>
              <a:t>cstring</a:t>
            </a:r>
            <a:r>
              <a:rPr lang="en-US" sz="1600" b="0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#include &lt;</a:t>
            </a:r>
            <a:r>
              <a:rPr lang="en-US" sz="1600" b="0" dirty="0" err="1">
                <a:effectLst/>
                <a:latin typeface="Courier" pitchFamily="2" charset="0"/>
              </a:rPr>
              <a:t>cstdlib</a:t>
            </a:r>
            <a:r>
              <a:rPr lang="en-US" sz="1600" b="0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class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char *p;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(const char *s){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int l;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l = </a:t>
            </a:r>
            <a:r>
              <a:rPr lang="en-US" sz="1600" b="0" dirty="0" err="1">
                <a:effectLst/>
                <a:latin typeface="Courier" pitchFamily="2" charset="0"/>
              </a:rPr>
              <a:t>strlen</a:t>
            </a:r>
            <a:r>
              <a:rPr lang="en-US" sz="1600" b="0" dirty="0">
                <a:effectLst/>
                <a:latin typeface="Courier" pitchFamily="2" charset="0"/>
              </a:rPr>
              <a:t>(s) + 1;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p = new char[l];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if (!p){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"Allocation error\n";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    exit(1);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 </a:t>
            </a:r>
            <a:r>
              <a:rPr lang="en-US" sz="1600" b="0" dirty="0" err="1">
                <a:effectLst/>
                <a:latin typeface="Courier" pitchFamily="2" charset="0"/>
              </a:rPr>
              <a:t>strcpy</a:t>
            </a:r>
            <a:r>
              <a:rPr lang="en-US" sz="1600" b="0" dirty="0">
                <a:effectLst/>
                <a:latin typeface="Courier" pitchFamily="2" charset="0"/>
              </a:rPr>
              <a:t>( p, s 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~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() { delete [] p;}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char *get() { return p; 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84995-9BC7-E5AB-9730-C7C2BB054B43}"/>
              </a:ext>
            </a:extLst>
          </p:cNvPr>
          <p:cNvSpPr txBox="1"/>
          <p:nvPr/>
        </p:nvSpPr>
        <p:spPr>
          <a:xfrm>
            <a:off x="6452980" y="1275933"/>
            <a:ext cx="4798115" cy="32932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void show(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 x){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char *s;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    s = </a:t>
            </a:r>
            <a:r>
              <a:rPr lang="en-US" sz="1600" b="0" dirty="0" err="1">
                <a:effectLst/>
                <a:latin typeface="Courier" pitchFamily="2" charset="0"/>
              </a:rPr>
              <a:t>x.get</a:t>
            </a:r>
            <a:r>
              <a:rPr lang="en-US" sz="1600" b="0" dirty="0">
                <a:effectLst/>
                <a:latin typeface="Courier" pitchFamily="2" charset="0"/>
              </a:rPr>
              <a:t>();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s &lt;&lt; </a:t>
            </a:r>
            <a:r>
              <a:rPr lang="en-US" sz="1600" b="0" dirty="0" err="1">
                <a:effectLst/>
                <a:latin typeface="Courier" pitchFamily="2" charset="0"/>
              </a:rPr>
              <a:t>endl</a:t>
            </a:r>
            <a:r>
              <a:rPr lang="en-US" sz="1600" b="0" dirty="0">
                <a:effectLst/>
                <a:latin typeface="Courier" pitchFamily="2" charset="0"/>
              </a:rPr>
              <a:t>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 a("Hello"), b("There");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    show(a);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show(b);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return 0;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546DC8-93E6-3CC4-8C01-EB6755987AAE}"/>
              </a:ext>
            </a:extLst>
          </p:cNvPr>
          <p:cNvSpPr txBox="1"/>
          <p:nvPr/>
        </p:nvSpPr>
        <p:spPr>
          <a:xfrm rot="19616670">
            <a:off x="2848698" y="3135638"/>
            <a:ext cx="6004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What is the problem of the program?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4CCDB-25CA-4DD1-F3CF-5350174EA348}"/>
              </a:ext>
            </a:extLst>
          </p:cNvPr>
          <p:cNvSpPr txBox="1"/>
          <p:nvPr/>
        </p:nvSpPr>
        <p:spPr>
          <a:xfrm>
            <a:off x="6096000" y="4500387"/>
            <a:ext cx="6096000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Hello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There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CopyConstructor2(1240,0x10d697600) malloc: *** error for object 0x7f8d22f05a00: pointer being freed was not allocated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CopyConstructor2(1240,0x10d697600) malloc: *** set a breakpoint in </a:t>
            </a:r>
            <a:r>
              <a:rPr lang="en-US" sz="1600" dirty="0" err="1">
                <a:solidFill>
                  <a:srgbClr val="0070C0"/>
                </a:solidFill>
              </a:rPr>
              <a:t>malloc_error_break</a:t>
            </a:r>
            <a:r>
              <a:rPr lang="en-US" sz="1600" dirty="0">
                <a:solidFill>
                  <a:srgbClr val="0070C0"/>
                </a:solidFill>
              </a:rPr>
              <a:t> to debug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zsh</a:t>
            </a:r>
            <a:r>
              <a:rPr lang="en-US" sz="1600" dirty="0">
                <a:solidFill>
                  <a:srgbClr val="0070C0"/>
                </a:solidFill>
              </a:rPr>
              <a:t>: abort      ./"CopyConstructor2"</a:t>
            </a:r>
          </a:p>
        </p:txBody>
      </p:sp>
    </p:spTree>
    <p:extLst>
      <p:ext uri="{BB962C8B-B14F-4D97-AF65-F5344CB8AC3E}">
        <p14:creationId xmlns:p14="http://schemas.microsoft.com/office/powerpoint/2010/main" val="172260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212D-A511-56B3-EFC8-D9FBB637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F12866-56FB-FC75-2C75-BA98474F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Copy Constructor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9E02C1-C337-04B1-F313-4C858D9DF331}"/>
              </a:ext>
            </a:extLst>
          </p:cNvPr>
          <p:cNvSpPr txBox="1"/>
          <p:nvPr/>
        </p:nvSpPr>
        <p:spPr>
          <a:xfrm>
            <a:off x="357810" y="1638821"/>
            <a:ext cx="5486360" cy="4770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#include &lt;</a:t>
            </a:r>
            <a:r>
              <a:rPr lang="en-US" sz="1600" b="0" dirty="0" err="1">
                <a:effectLst/>
                <a:latin typeface="Courier" pitchFamily="2" charset="0"/>
              </a:rPr>
              <a:t>cstring</a:t>
            </a:r>
            <a:r>
              <a:rPr lang="en-US" sz="1600" b="0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#include &lt;</a:t>
            </a:r>
            <a:r>
              <a:rPr lang="en-US" sz="1600" b="0" dirty="0" err="1">
                <a:effectLst/>
                <a:latin typeface="Courier" pitchFamily="2" charset="0"/>
              </a:rPr>
              <a:t>cstdlib</a:t>
            </a:r>
            <a:r>
              <a:rPr lang="en-US" sz="1600" b="0" dirty="0">
                <a:effectLst/>
                <a:latin typeface="Courier" pitchFamily="2" charset="0"/>
              </a:rPr>
              <a:t>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class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char *p;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(const char *s){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int l;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l = </a:t>
            </a:r>
            <a:r>
              <a:rPr lang="en-US" sz="1600" b="0" dirty="0" err="1">
                <a:effectLst/>
                <a:latin typeface="Courier" pitchFamily="2" charset="0"/>
              </a:rPr>
              <a:t>strlen</a:t>
            </a:r>
            <a:r>
              <a:rPr lang="en-US" sz="1600" b="0" dirty="0">
                <a:effectLst/>
                <a:latin typeface="Courier" pitchFamily="2" charset="0"/>
              </a:rPr>
              <a:t>(s) + 1;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p = new char[l];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   </a:t>
            </a:r>
            <a:r>
              <a:rPr lang="en-US" sz="1600" b="0" dirty="0" err="1">
                <a:effectLst/>
                <a:latin typeface="Courier" pitchFamily="2" charset="0"/>
              </a:rPr>
              <a:t>strcpy</a:t>
            </a:r>
            <a:r>
              <a:rPr lang="en-US" sz="1600" b="0" dirty="0">
                <a:effectLst/>
                <a:latin typeface="Courier" pitchFamily="2" charset="0"/>
              </a:rPr>
              <a:t>( p, s );</a:t>
            </a:r>
          </a:p>
          <a:p>
            <a:r>
              <a:rPr lang="en-US" sz="1600" dirty="0">
                <a:latin typeface="Courier" pitchFamily="2" charset="0"/>
              </a:rPr>
              <a:t>   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"Constructing normally\n";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strtype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(const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strtype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&amp;s);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~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() { delete [] p;}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char *get() { return p; 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7C020-CB0F-9B8F-9D00-5FF246CAE9E4}"/>
              </a:ext>
            </a:extLst>
          </p:cNvPr>
          <p:cNvSpPr txBox="1"/>
          <p:nvPr/>
        </p:nvSpPr>
        <p:spPr>
          <a:xfrm>
            <a:off x="5985412" y="1628170"/>
            <a:ext cx="5707536" cy="50167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strtype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strtype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(const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strtype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&amp;s){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   int l;</a:t>
            </a:r>
            <a:b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</a:b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   l =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strlen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s.p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) + 1;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   p = new char[l];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strcpy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 p,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s.p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 );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" pitchFamily="2" charset="0"/>
              </a:rPr>
              <a:t>cout</a:t>
            </a:r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 &lt;&lt; "Constructing copy\n";</a:t>
            </a:r>
            <a:endParaRPr lang="en-US" sz="16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}</a:t>
            </a:r>
            <a:endParaRPr lang="en-US" sz="1600" b="1" dirty="0">
              <a:solidFill>
                <a:srgbClr val="0070C0"/>
              </a:solidFill>
              <a:effectLst/>
              <a:latin typeface="Courier" pitchFamily="2" charset="0"/>
            </a:endParaRP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void show(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 x){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char *s;</a:t>
            </a:r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    s = </a:t>
            </a:r>
            <a:r>
              <a:rPr lang="en-US" sz="1600" b="0" dirty="0" err="1">
                <a:effectLst/>
                <a:latin typeface="Courier" pitchFamily="2" charset="0"/>
              </a:rPr>
              <a:t>x.get</a:t>
            </a:r>
            <a:r>
              <a:rPr lang="en-US" sz="1600" b="0" dirty="0">
                <a:effectLst/>
                <a:latin typeface="Courier" pitchFamily="2" charset="0"/>
              </a:rPr>
              <a:t>();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s &lt;&lt; </a:t>
            </a:r>
            <a:r>
              <a:rPr lang="en-US" sz="1600" b="0" dirty="0" err="1">
                <a:effectLst/>
                <a:latin typeface="Courier" pitchFamily="2" charset="0"/>
              </a:rPr>
              <a:t>endl</a:t>
            </a:r>
            <a:r>
              <a:rPr lang="en-US" sz="1600" b="0" dirty="0">
                <a:effectLst/>
                <a:latin typeface="Courier" pitchFamily="2" charset="0"/>
              </a:rPr>
              <a:t>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strtype</a:t>
            </a:r>
            <a:r>
              <a:rPr lang="en-US" sz="1600" b="0" dirty="0">
                <a:effectLst/>
                <a:latin typeface="Courier" pitchFamily="2" charset="0"/>
              </a:rPr>
              <a:t> a("Hello"), b("There");</a:t>
            </a:r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    show(a);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show(b);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return 0;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29184-BB7A-8658-04CB-B284E130362F}"/>
              </a:ext>
            </a:extLst>
          </p:cNvPr>
          <p:cNvSpPr txBox="1"/>
          <p:nvPr/>
        </p:nvSpPr>
        <p:spPr>
          <a:xfrm>
            <a:off x="9672449" y="3265121"/>
            <a:ext cx="2161741" cy="187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Constructing normally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Constructing normally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Constructing copy</a:t>
            </a:r>
          </a:p>
          <a:p>
            <a:r>
              <a:rPr lang="en-US" sz="1600" dirty="0">
                <a:solidFill>
                  <a:srgbClr val="0070C0"/>
                </a:solidFill>
              </a:rPr>
              <a:t>Hello</a:t>
            </a:r>
          </a:p>
          <a:p>
            <a:r>
              <a:rPr lang="en-US" sz="1600" dirty="0">
                <a:solidFill>
                  <a:srgbClr val="0070C0"/>
                </a:solidFill>
              </a:rPr>
              <a:t>Constructing copy</a:t>
            </a:r>
          </a:p>
          <a:p>
            <a:r>
              <a:rPr lang="en-US" sz="1600" dirty="0">
                <a:solidFill>
                  <a:srgbClr val="0070C0"/>
                </a:solidFill>
              </a:rPr>
              <a:t>There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DF0850-873A-D835-861C-529630912CD0}"/>
              </a:ext>
            </a:extLst>
          </p:cNvPr>
          <p:cNvSpPr/>
          <p:nvPr/>
        </p:nvSpPr>
        <p:spPr>
          <a:xfrm>
            <a:off x="457200" y="1196258"/>
            <a:ext cx="10287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/>
              <a:t>The copy constructor is </a:t>
            </a:r>
            <a:r>
              <a:rPr lang="en-US" sz="2000" b="1" dirty="0">
                <a:solidFill>
                  <a:srgbClr val="0070C0"/>
                </a:solidFill>
              </a:rPr>
              <a:t>invoked</a:t>
            </a:r>
            <a:r>
              <a:rPr lang="en-US" sz="2000" b="1" dirty="0"/>
              <a:t> when a function generates the </a:t>
            </a:r>
            <a:r>
              <a:rPr lang="en-US" sz="2000" b="1" dirty="0">
                <a:solidFill>
                  <a:srgbClr val="FF0000"/>
                </a:solidFill>
              </a:rPr>
              <a:t>temporary object</a:t>
            </a:r>
            <a:r>
              <a:rPr lang="en-US" sz="2000" b="1" dirty="0"/>
              <a:t>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0CADB-2D93-26F3-B0BA-1D0F039088E9}"/>
              </a:ext>
            </a:extLst>
          </p:cNvPr>
          <p:cNvSpPr txBox="1"/>
          <p:nvPr/>
        </p:nvSpPr>
        <p:spPr>
          <a:xfrm rot="19276806">
            <a:off x="2535959" y="3225702"/>
            <a:ext cx="4435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No Copy Constructor in Java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87239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8EFCC-CA32-6FB5-99FB-C4191A43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5E628E-B364-B353-9018-9BDE972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Default Argument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A3ACC9-9D39-8ACF-EA06-4D4D8532C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712" y="1442579"/>
            <a:ext cx="1073094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defaults can be specified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either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 in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function prototype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or in its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definition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The defaults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cannot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be specified in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both the prototype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and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the definition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All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default parameters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must be to the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Calibri" pitchFamily="34" charset="0"/>
                <a:cs typeface="Times New Roman" pitchFamily="18" charset="0"/>
              </a:rPr>
              <a:t>right of any parameters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Calibri" pitchFamily="34" charset="0"/>
                <a:cs typeface="Times New Roman" pitchFamily="18" charset="0"/>
              </a:rPr>
              <a:t>that do not have defaults.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  <a:cs typeface="Arial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20D52EB-3E37-6158-292C-08698DDD8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204" y="3241068"/>
            <a:ext cx="4572828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void f(int a = 0, int b = 0){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a &lt;&lt; " " &lt;&lt; b &lt;&lt; </a:t>
            </a:r>
            <a:r>
              <a:rPr lang="en-US" sz="1600" b="0" dirty="0" err="1">
                <a:effectLst/>
                <a:latin typeface="Courier" pitchFamily="2" charset="0"/>
              </a:rPr>
              <a:t>endl</a:t>
            </a:r>
            <a:r>
              <a:rPr lang="en-US" sz="1600" b="0" dirty="0">
                <a:effectLst/>
                <a:latin typeface="Courier" pitchFamily="2" charset="0"/>
              </a:rPr>
              <a:t>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f();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f(10);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f(10, 99);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2A84AB1-07ED-2A7A-C565-CBD0B0A23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41068"/>
            <a:ext cx="4574483" cy="30469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b="0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void f(int a = 0, int b);</a:t>
            </a:r>
          </a:p>
          <a:p>
            <a:br>
              <a:rPr lang="en-US" sz="1600" b="0" dirty="0">
                <a:effectLst/>
                <a:latin typeface="Courier" pitchFamily="2" charset="0"/>
              </a:rPr>
            </a:br>
            <a:r>
              <a:rPr lang="en-US" sz="1600" b="0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f(10);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f(10, 99);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void f(int a, int b){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    </a:t>
            </a:r>
            <a:r>
              <a:rPr lang="en-US" sz="1600" b="0" dirty="0" err="1">
                <a:effectLst/>
                <a:latin typeface="Courier" pitchFamily="2" charset="0"/>
              </a:rPr>
              <a:t>cout</a:t>
            </a:r>
            <a:r>
              <a:rPr lang="en-US" sz="1600" b="0" dirty="0">
                <a:effectLst/>
                <a:latin typeface="Courier" pitchFamily="2" charset="0"/>
              </a:rPr>
              <a:t> &lt;&lt; a &lt;&lt; " " &lt;&lt; b &lt;&lt; </a:t>
            </a:r>
            <a:r>
              <a:rPr lang="en-US" sz="1600" b="0" dirty="0" err="1">
                <a:effectLst/>
                <a:latin typeface="Courier" pitchFamily="2" charset="0"/>
              </a:rPr>
              <a:t>endl</a:t>
            </a:r>
            <a:r>
              <a:rPr lang="en-US" sz="1600" b="0" dirty="0">
                <a:effectLst/>
                <a:latin typeface="Courier" pitchFamily="2" charset="0"/>
              </a:rPr>
              <a:t>;</a:t>
            </a:r>
          </a:p>
          <a:p>
            <a:r>
              <a:rPr lang="en-US" sz="1600" b="0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3F0FB9-DDD2-8CD2-DD01-F6D66F2A6BAC}"/>
              </a:ext>
            </a:extLst>
          </p:cNvPr>
          <p:cNvSpPr txBox="1"/>
          <p:nvPr/>
        </p:nvSpPr>
        <p:spPr>
          <a:xfrm>
            <a:off x="4470123" y="4764562"/>
            <a:ext cx="1157909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0 0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10 0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10 99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A443A3-8686-EDA3-5841-AE7066AE108E}"/>
              </a:ext>
            </a:extLst>
          </p:cNvPr>
          <p:cNvCxnSpPr>
            <a:cxnSpLocks/>
          </p:cNvCxnSpPr>
          <p:nvPr/>
        </p:nvCxnSpPr>
        <p:spPr>
          <a:xfrm>
            <a:off x="5819361" y="2766018"/>
            <a:ext cx="0" cy="37425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B65526-8531-3DB2-01F6-CE38CCD6D93F}"/>
              </a:ext>
            </a:extLst>
          </p:cNvPr>
          <p:cNvSpPr txBox="1"/>
          <p:nvPr/>
        </p:nvSpPr>
        <p:spPr>
          <a:xfrm rot="19276806">
            <a:off x="8701392" y="4232704"/>
            <a:ext cx="256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What’s </a:t>
            </a:r>
            <a:r>
              <a:rPr lang="en-US" sz="2800" b="1" dirty="0">
                <a:solidFill>
                  <a:srgbClr val="FF0000"/>
                </a:solidFill>
              </a:rPr>
              <a:t>Wrong?</a:t>
            </a:r>
          </a:p>
        </p:txBody>
      </p:sp>
    </p:spTree>
    <p:extLst>
      <p:ext uri="{BB962C8B-B14F-4D97-AF65-F5344CB8AC3E}">
        <p14:creationId xmlns:p14="http://schemas.microsoft.com/office/powerpoint/2010/main" val="33797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473C-47C3-03DE-800F-6FC9C50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688F34-D321-70B2-DAED-F6071DB8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Default Argument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7877F-7621-AF80-2152-AC006A823927}"/>
              </a:ext>
            </a:extLst>
          </p:cNvPr>
          <p:cNvSpPr txBox="1"/>
          <p:nvPr/>
        </p:nvSpPr>
        <p:spPr>
          <a:xfrm>
            <a:off x="380999" y="1717748"/>
            <a:ext cx="5966792" cy="32932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#include &lt;iostream&gt;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 namespace std;</a:t>
            </a:r>
          </a:p>
          <a:p>
            <a:b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double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rect_area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double length, double width = 0){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if (!width) width = length;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return length*width;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 main(){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rect_area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(10.0, 5.8) &lt;&lt;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rect_area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(10.0) &lt;&lt; </a:t>
            </a:r>
            <a:r>
              <a:rPr lang="en-US" sz="16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endl</a:t>
            </a:r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return 0;</a:t>
            </a:r>
          </a:p>
          <a:p>
            <a:r>
              <a:rPr lang="en-US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13666-FEA1-2B01-E3FC-36C5D4DD8255}"/>
              </a:ext>
            </a:extLst>
          </p:cNvPr>
          <p:cNvSpPr txBox="1"/>
          <p:nvPr/>
        </p:nvSpPr>
        <p:spPr>
          <a:xfrm>
            <a:off x="6627743" y="1560330"/>
            <a:ext cx="4848639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class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 x;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public: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(int n = 0) { x = n; }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int </a:t>
            </a:r>
            <a:r>
              <a:rPr lang="en-US" sz="1400" b="1" dirty="0" err="1">
                <a:effectLst/>
                <a:latin typeface="Courier" pitchFamily="2" charset="0"/>
              </a:rPr>
              <a:t>getx</a:t>
            </a:r>
            <a:r>
              <a:rPr lang="en-US" sz="1400" b="1" dirty="0">
                <a:effectLst/>
                <a:latin typeface="Courier" pitchFamily="2" charset="0"/>
              </a:rPr>
              <a:t>() { return x; }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o1(10);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myclass</a:t>
            </a:r>
            <a:r>
              <a:rPr lang="en-US" sz="1400" b="1" dirty="0">
                <a:effectLst/>
                <a:latin typeface="Courier" pitchFamily="2" charset="0"/>
              </a:rPr>
              <a:t> o2;</a:t>
            </a:r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o1.getx()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o2.getx()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return 0;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0851B-31E6-CCA2-8BF3-8C18B84866AD}"/>
              </a:ext>
            </a:extLst>
          </p:cNvPr>
          <p:cNvSpPr/>
          <p:nvPr/>
        </p:nvSpPr>
        <p:spPr>
          <a:xfrm>
            <a:off x="415109" y="5025291"/>
            <a:ext cx="595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Copy constructors </a:t>
            </a:r>
            <a:r>
              <a:rPr lang="en-US" b="1" dirty="0"/>
              <a:t>may take </a:t>
            </a:r>
            <a:r>
              <a:rPr lang="en-US" b="1" dirty="0">
                <a:solidFill>
                  <a:srgbClr val="0070C0"/>
                </a:solidFill>
              </a:rPr>
              <a:t>additional arguments</a:t>
            </a:r>
            <a:r>
              <a:rPr lang="en-US" b="1" dirty="0"/>
              <a:t>, as long as the additional arguments have </a:t>
            </a:r>
            <a:r>
              <a:rPr lang="en-US" b="1" dirty="0">
                <a:solidFill>
                  <a:srgbClr val="FF0000"/>
                </a:solidFill>
              </a:rPr>
              <a:t>default values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05375D8-CED3-2B83-3742-7C04000F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71622"/>
            <a:ext cx="553940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myclass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( const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myclass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&amp;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obj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int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x = 0){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cs typeface="Arial" pitchFamily="34" charset="0"/>
            </a:endParaRP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           //body of constructor</a:t>
            </a:r>
          </a:p>
          <a:p>
            <a:pPr marL="0" marR="0" lvl="0" indent="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}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24479E-1CCA-65FA-C314-477781B0B70C}"/>
              </a:ext>
            </a:extLst>
          </p:cNvPr>
          <p:cNvSpPr/>
          <p:nvPr/>
        </p:nvSpPr>
        <p:spPr>
          <a:xfrm>
            <a:off x="533400" y="1154668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/>
              <a:t>Default argument can be used </a:t>
            </a:r>
            <a:r>
              <a:rPr lang="en-US" sz="2000" b="1" dirty="0">
                <a:solidFill>
                  <a:srgbClr val="0070C0"/>
                </a:solidFill>
              </a:rPr>
              <a:t>instead of </a:t>
            </a:r>
            <a:r>
              <a:rPr lang="en-US" sz="2000" b="1" dirty="0">
                <a:solidFill>
                  <a:srgbClr val="FF0000"/>
                </a:solidFill>
              </a:rPr>
              <a:t>function overload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78813-E712-8857-8756-CD07BF5F91DF}"/>
              </a:ext>
            </a:extLst>
          </p:cNvPr>
          <p:cNvSpPr txBox="1"/>
          <p:nvPr/>
        </p:nvSpPr>
        <p:spPr>
          <a:xfrm rot="19425312">
            <a:off x="7331824" y="4865673"/>
            <a:ext cx="522967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Java doesn’t support default argument.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49302-067C-E006-13DB-ABF520E61D89}"/>
              </a:ext>
            </a:extLst>
          </p:cNvPr>
          <p:cNvSpPr txBox="1"/>
          <p:nvPr/>
        </p:nvSpPr>
        <p:spPr>
          <a:xfrm>
            <a:off x="5189882" y="3557717"/>
            <a:ext cx="115790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58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100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44099F-5BB8-B2FD-73CB-66DB275249B6}"/>
              </a:ext>
            </a:extLst>
          </p:cNvPr>
          <p:cNvCxnSpPr>
            <a:cxnSpLocks/>
          </p:cNvCxnSpPr>
          <p:nvPr/>
        </p:nvCxnSpPr>
        <p:spPr>
          <a:xfrm>
            <a:off x="6521726" y="1532813"/>
            <a:ext cx="0" cy="50458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777A1F-D8A9-0493-9C5A-FB6420EFF3CE}"/>
              </a:ext>
            </a:extLst>
          </p:cNvPr>
          <p:cNvSpPr txBox="1"/>
          <p:nvPr/>
        </p:nvSpPr>
        <p:spPr>
          <a:xfrm>
            <a:off x="10318473" y="1569789"/>
            <a:ext cx="1157909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" pitchFamily="2" charset="0"/>
                <a:ea typeface="Calibri" pitchFamily="34" charset="0"/>
                <a:cs typeface="Times New Roman" pitchFamily="18" charset="0"/>
              </a:rPr>
              <a:t>0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0014A-78D9-4597-6817-F2FB3F76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1C4FF-400D-4798-9BF2-3304BFE5AF1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85C6E5-DDDD-73C5-CAE3-FC8CDCA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02095"/>
            <a:ext cx="7769225" cy="758825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+mn-lt"/>
                <a:ea typeface="宋体" pitchFamily="2" charset="-122"/>
              </a:rPr>
              <a:t>Ambiguity with Function Overloading</a:t>
            </a:r>
            <a:endParaRPr lang="en-US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F64888-C19D-1167-285B-85A2A288D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838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Automatic type conversion </a:t>
            </a: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rule cause an ambiguous situation.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2287B-B377-2707-F144-D71273116964}"/>
              </a:ext>
            </a:extLst>
          </p:cNvPr>
          <p:cNvSpPr txBox="1"/>
          <p:nvPr/>
        </p:nvSpPr>
        <p:spPr>
          <a:xfrm>
            <a:off x="381000" y="1600200"/>
            <a:ext cx="2441713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float f(float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return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/ 2.0;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  <a:p>
            <a:br>
              <a:rPr lang="en-US" sz="1400" b="1" dirty="0">
                <a:effectLst/>
                <a:latin typeface="Courier" pitchFamily="2" charset="0"/>
              </a:rPr>
            </a:br>
            <a:r>
              <a:rPr lang="en-US" sz="1400" b="1" dirty="0">
                <a:effectLst/>
                <a:latin typeface="Courier" pitchFamily="2" charset="0"/>
              </a:rPr>
              <a:t>double f(double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return </a:t>
            </a:r>
            <a:r>
              <a:rPr lang="en-US" sz="1400" b="1" dirty="0" err="1">
                <a:effectLst/>
                <a:latin typeface="Courier" pitchFamily="2" charset="0"/>
              </a:rPr>
              <a:t>i</a:t>
            </a:r>
            <a:r>
              <a:rPr lang="en-US" sz="1400" b="1" dirty="0">
                <a:effectLst/>
                <a:latin typeface="Courier" pitchFamily="2" charset="0"/>
              </a:rPr>
              <a:t> / 3.0;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347D9-DE43-4E44-2ABC-BCB3E6117747}"/>
              </a:ext>
            </a:extLst>
          </p:cNvPr>
          <p:cNvSpPr txBox="1"/>
          <p:nvPr/>
        </p:nvSpPr>
        <p:spPr>
          <a:xfrm>
            <a:off x="3053110" y="1622874"/>
            <a:ext cx="3074501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float x = 10.09;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double y = 10.09;</a:t>
            </a:r>
          </a:p>
          <a:p>
            <a:endParaRPr lang="en-US" sz="1400" b="1" dirty="0">
              <a:effectLst/>
              <a:latin typeface="Courier" pitchFamily="2" charset="0"/>
            </a:endParaRP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f(x)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f(y)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</a:t>
            </a:r>
            <a:r>
              <a:rPr lang="en-US" sz="1400" b="1" dirty="0" err="1">
                <a:effectLst/>
                <a:latin typeface="Courier" pitchFamily="2" charset="0"/>
              </a:rPr>
              <a:t>cout</a:t>
            </a:r>
            <a:r>
              <a:rPr lang="en-US" sz="1400" b="1" dirty="0">
                <a:effectLst/>
                <a:latin typeface="Courier" pitchFamily="2" charset="0"/>
              </a:rPr>
              <a:t> &lt;&lt; f(10) &lt;&lt; </a:t>
            </a:r>
            <a:r>
              <a:rPr lang="en-US" sz="1400" b="1" dirty="0" err="1">
                <a:effectLst/>
                <a:latin typeface="Courier" pitchFamily="2" charset="0"/>
              </a:rPr>
              <a:t>endl</a:t>
            </a:r>
            <a:r>
              <a:rPr lang="en-US" sz="1400" b="1" dirty="0">
                <a:effectLst/>
                <a:latin typeface="Courier" pitchFamily="2" charset="0"/>
              </a:rPr>
              <a:t>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    return 0;</a:t>
            </a:r>
          </a:p>
          <a:p>
            <a:r>
              <a:rPr lang="en-US" sz="1400" b="1" dirty="0">
                <a:effectLst/>
                <a:latin typeface="Courier" pitchFamily="2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284D7A-134A-BF16-6EBC-0E8571C476DC}"/>
              </a:ext>
            </a:extLst>
          </p:cNvPr>
          <p:cNvSpPr/>
          <p:nvPr/>
        </p:nvSpPr>
        <p:spPr>
          <a:xfrm>
            <a:off x="381000" y="39624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type of arguments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causes an ambiguous situation.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7784B-B989-B56C-BB9C-D523E209F2B2}"/>
              </a:ext>
            </a:extLst>
          </p:cNvPr>
          <p:cNvSpPr txBox="1"/>
          <p:nvPr/>
        </p:nvSpPr>
        <p:spPr>
          <a:xfrm>
            <a:off x="533400" y="4343400"/>
            <a:ext cx="3707294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#include &lt;iostream&gt;</a:t>
            </a:r>
          </a:p>
          <a:p>
            <a:r>
              <a:rPr lang="en-US" sz="1400" b="1" dirty="0">
                <a:latin typeface="Courier" pitchFamily="2" charset="0"/>
              </a:rPr>
              <a:t>using namespace std;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void f(unsigned char c){</a:t>
            </a:r>
          </a:p>
          <a:p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c;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  <a:p>
            <a:br>
              <a:rPr lang="en-US" sz="1400" b="1" dirty="0">
                <a:latin typeface="Courier" pitchFamily="2" charset="0"/>
              </a:rPr>
            </a:br>
            <a:r>
              <a:rPr lang="en-US" sz="1400" b="1" dirty="0">
                <a:latin typeface="Courier" pitchFamily="2" charset="0"/>
              </a:rPr>
              <a:t>void f(char c){</a:t>
            </a:r>
          </a:p>
          <a:p>
            <a:r>
              <a:rPr lang="en-US" sz="1400" b="1" dirty="0">
                <a:latin typeface="Courier" pitchFamily="2" charset="0"/>
              </a:rPr>
              <a:t>    </a:t>
            </a:r>
            <a:r>
              <a:rPr lang="en-US" sz="1400" b="1" dirty="0" err="1">
                <a:latin typeface="Courier" pitchFamily="2" charset="0"/>
              </a:rPr>
              <a:t>cout</a:t>
            </a:r>
            <a:r>
              <a:rPr lang="en-US" sz="1400" b="1" dirty="0">
                <a:latin typeface="Courier" pitchFamily="2" charset="0"/>
              </a:rPr>
              <a:t> &lt;&lt; c;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A63037-E7C6-5457-C465-3C61A2D32713}"/>
              </a:ext>
            </a:extLst>
          </p:cNvPr>
          <p:cNvSpPr txBox="1"/>
          <p:nvPr/>
        </p:nvSpPr>
        <p:spPr>
          <a:xfrm>
            <a:off x="4590360" y="4371481"/>
            <a:ext cx="3886200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" pitchFamily="2" charset="0"/>
              </a:rPr>
              <a:t>int main(){</a:t>
            </a:r>
          </a:p>
          <a:p>
            <a:r>
              <a:rPr lang="en-US" sz="1400" b="1" dirty="0">
                <a:latin typeface="Courier" pitchFamily="2" charset="0"/>
              </a:rPr>
              <a:t>    f('c’);</a:t>
            </a:r>
          </a:p>
          <a:p>
            <a:r>
              <a:rPr lang="en-US" sz="1400" b="1" dirty="0">
                <a:latin typeface="Courier" pitchFamily="2" charset="0"/>
              </a:rPr>
              <a:t>    f(86); </a:t>
            </a:r>
          </a:p>
          <a:p>
            <a:r>
              <a:rPr lang="en-US" sz="1400" b="1" dirty="0">
                <a:latin typeface="Courier" pitchFamily="2" charset="0"/>
              </a:rPr>
              <a:t>    return 0;</a:t>
            </a:r>
          </a:p>
          <a:p>
            <a:r>
              <a:rPr lang="en-US" sz="1400" b="1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4C4D0-0A0F-E1B5-CC1F-15A56313F6A9}"/>
              </a:ext>
            </a:extLst>
          </p:cNvPr>
          <p:cNvSpPr txBox="1"/>
          <p:nvPr/>
        </p:nvSpPr>
        <p:spPr>
          <a:xfrm>
            <a:off x="9207087" y="2200364"/>
            <a:ext cx="2743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Theoretically, Java should have both Type ambiguities. But intelligent platform like </a:t>
            </a:r>
            <a:r>
              <a:rPr lang="en-US" sz="2000" b="1" dirty="0" err="1">
                <a:solidFill>
                  <a:srgbClr val="0070C0"/>
                </a:solidFill>
              </a:rPr>
              <a:t>Intellij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resolves such ambiguities based on-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Close proximity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Specialization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31E3A3-9FCC-6CC5-F701-B763652251F3}"/>
              </a:ext>
            </a:extLst>
          </p:cNvPr>
          <p:cNvCxnSpPr/>
          <p:nvPr/>
        </p:nvCxnSpPr>
        <p:spPr>
          <a:xfrm>
            <a:off x="8931965" y="1219200"/>
            <a:ext cx="0" cy="53197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188C47-6A89-32D6-EB2C-F22F5EC93940}"/>
              </a:ext>
            </a:extLst>
          </p:cNvPr>
          <p:cNvSpPr txBox="1"/>
          <p:nvPr/>
        </p:nvSpPr>
        <p:spPr>
          <a:xfrm>
            <a:off x="6231975" y="2220483"/>
            <a:ext cx="2564017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dirty="0"/>
              <a:t>error: call to 'f' is ambiguous</a:t>
            </a:r>
          </a:p>
          <a:p>
            <a:r>
              <a:rPr lang="en-US" sz="1600" dirty="0"/>
              <a:t>    </a:t>
            </a:r>
            <a:r>
              <a:rPr lang="en-US" sz="1600" b="1" dirty="0" err="1">
                <a:solidFill>
                  <a:srgbClr val="FF0000"/>
                </a:solidFill>
              </a:rPr>
              <a:t>cout</a:t>
            </a:r>
            <a:r>
              <a:rPr lang="en-US" sz="1600" b="1" dirty="0">
                <a:solidFill>
                  <a:srgbClr val="FF0000"/>
                </a:solidFill>
              </a:rPr>
              <a:t> &lt;&lt; f(10) &lt;&lt; </a:t>
            </a:r>
            <a:r>
              <a:rPr lang="en-US" sz="1600" b="1" dirty="0" err="1">
                <a:solidFill>
                  <a:srgbClr val="FF0000"/>
                </a:solidFill>
              </a:rPr>
              <a:t>endl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BBF55B-3F61-232A-A636-EFD075047DF7}"/>
              </a:ext>
            </a:extLst>
          </p:cNvPr>
          <p:cNvSpPr txBox="1"/>
          <p:nvPr/>
        </p:nvSpPr>
        <p:spPr>
          <a:xfrm>
            <a:off x="5304321" y="5593538"/>
            <a:ext cx="2564017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600" dirty="0"/>
              <a:t>error: call to 'f' is ambiguous</a:t>
            </a:r>
          </a:p>
          <a:p>
            <a:r>
              <a:rPr lang="en-US" sz="1600" dirty="0"/>
              <a:t>                    </a:t>
            </a:r>
            <a:r>
              <a:rPr lang="en-US" sz="1600" b="1" dirty="0">
                <a:solidFill>
                  <a:srgbClr val="FF0000"/>
                </a:solidFill>
              </a:rPr>
              <a:t>f(86);</a:t>
            </a:r>
            <a:endParaRPr lang="en-US" sz="1600" b="1" dirty="0">
              <a:solidFill>
                <a:srgbClr val="0070C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2" grpId="0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5738</Words>
  <Application>Microsoft Macintosh PowerPoint</Application>
  <PresentationFormat>Widescreen</PresentationFormat>
  <Paragraphs>849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Georgia</vt:lpstr>
      <vt:lpstr>Times New Roman</vt:lpstr>
      <vt:lpstr>Wingdings</vt:lpstr>
      <vt:lpstr>Office Theme</vt:lpstr>
      <vt:lpstr>PowerPoint Presentation</vt:lpstr>
      <vt:lpstr>Polymorphism</vt:lpstr>
      <vt:lpstr>Constructor Overloading in C++</vt:lpstr>
      <vt:lpstr>Constructor Overloading in Java</vt:lpstr>
      <vt:lpstr>Copy Constructor</vt:lpstr>
      <vt:lpstr>Copy Constructor</vt:lpstr>
      <vt:lpstr>Default Argument</vt:lpstr>
      <vt:lpstr>Default Argument</vt:lpstr>
      <vt:lpstr>Ambiguity with Function Overloading</vt:lpstr>
      <vt:lpstr>PowerPoint Presentation</vt:lpstr>
      <vt:lpstr> Finding address of an Overloaded Function</vt:lpstr>
      <vt:lpstr>Method Overriding</vt:lpstr>
      <vt:lpstr>Method Overriding</vt:lpstr>
      <vt:lpstr>Operator Overloading in C++</vt:lpstr>
      <vt:lpstr>Operator Overloading in C++</vt:lpstr>
      <vt:lpstr>Operator Overloading in C++</vt:lpstr>
      <vt:lpstr>Operator Overloading in C++</vt:lpstr>
      <vt:lpstr>Use of Reference for Operator Overloading in C++</vt:lpstr>
      <vt:lpstr>Friend Function for Operator Overloading in C++</vt:lpstr>
      <vt:lpstr>Friend Function for Operator Overloading in C++</vt:lpstr>
      <vt:lpstr>Assignment Operator</vt:lpstr>
      <vt:lpstr>Overloading Array Subscript Operator []</vt:lpstr>
      <vt:lpstr>Overloading Array Subscript Operator []</vt:lpstr>
      <vt:lpstr>Type Conversion in C++</vt:lpstr>
      <vt:lpstr>Conversion Function in C++</vt:lpstr>
      <vt:lpstr>Overloading in Java</vt:lpstr>
      <vt:lpstr>Auto-Boxing and Auto Unboxing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Mahfuzul Islam</dc:creator>
  <cp:lastModifiedBy>Mahfuzul Islam</cp:lastModifiedBy>
  <cp:revision>146</cp:revision>
  <dcterms:created xsi:type="dcterms:W3CDTF">2025-01-13T06:17:18Z</dcterms:created>
  <dcterms:modified xsi:type="dcterms:W3CDTF">2025-04-02T13:17:34Z</dcterms:modified>
</cp:coreProperties>
</file>