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slideLayouts/slideLayout4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2.JPG" ContentType="image/jpeg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media/image18.JPG" ContentType="image/jpeg"/>
  <Override PartName="/ppt/changesInfos/changesInfo1.xml" ContentType="application/vnd.ms-powerpoint.changesinfo+xml"/>
  <Override PartName="/ppt/media/image17.JPG" ContentType="image/jpeg"/>
  <Override PartName="/ppt/media/image19.JPG" ContentType="image/jpeg"/>
  <Override PartName="/ppt/media/image20.JPG" ContentType="image/jpeg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4" r:id="rId3"/>
    <p:sldId id="285" r:id="rId4"/>
    <p:sldId id="284" r:id="rId5"/>
    <p:sldId id="283" r:id="rId6"/>
    <p:sldId id="282" r:id="rId7"/>
    <p:sldId id="281" r:id="rId8"/>
    <p:sldId id="305" r:id="rId9"/>
    <p:sldId id="306" r:id="rId10"/>
    <p:sldId id="3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ia Tasnim" userId="0a7a5d6a-8466-4436-9475-c4c27ed18f50" providerId="ADAL" clId="{1C9A1B7D-F8EB-4679-9C9F-79DB57068CFC}"/>
    <pc:docChg chg="delSld modSld">
      <pc:chgData name="Sadia Tasnim" userId="0a7a5d6a-8466-4436-9475-c4c27ed18f50" providerId="ADAL" clId="{1C9A1B7D-F8EB-4679-9C9F-79DB57068CFC}" dt="2025-05-27T15:46:36.840" v="22" actId="20577"/>
      <pc:docMkLst>
        <pc:docMk/>
      </pc:docMkLst>
      <pc:sldChg chg="modSp mod">
        <pc:chgData name="Sadia Tasnim" userId="0a7a5d6a-8466-4436-9475-c4c27ed18f50" providerId="ADAL" clId="{1C9A1B7D-F8EB-4679-9C9F-79DB57068CFC}" dt="2025-05-27T15:46:36.840" v="22" actId="20577"/>
        <pc:sldMkLst>
          <pc:docMk/>
          <pc:sldMk cId="0" sldId="257"/>
        </pc:sldMkLst>
        <pc:spChg chg="mod">
          <ac:chgData name="Sadia Tasnim" userId="0a7a5d6a-8466-4436-9475-c4c27ed18f50" providerId="ADAL" clId="{1C9A1B7D-F8EB-4679-9C9F-79DB57068CFC}" dt="2025-05-27T15:46:36.840" v="22" actId="20577"/>
          <ac:spMkLst>
            <pc:docMk/>
            <pc:sldMk cId="0" sldId="257"/>
            <ac:spMk id="7" creationId="{F16BE822-34D9-8E49-EEB6-A29F99397F23}"/>
          </ac:spMkLst>
        </pc:spChg>
      </pc:sldChg>
      <pc:sldChg chg="del">
        <pc:chgData name="Sadia Tasnim" userId="0a7a5d6a-8466-4436-9475-c4c27ed18f50" providerId="ADAL" clId="{1C9A1B7D-F8EB-4679-9C9F-79DB57068CFC}" dt="2025-05-20T17:41:10.749" v="0" actId="47"/>
        <pc:sldMkLst>
          <pc:docMk/>
          <pc:sldMk cId="3740468489" sldId="300"/>
        </pc:sldMkLst>
      </pc:sldChg>
      <pc:sldChg chg="del">
        <pc:chgData name="Sadia Tasnim" userId="0a7a5d6a-8466-4436-9475-c4c27ed18f50" providerId="ADAL" clId="{1C9A1B7D-F8EB-4679-9C9F-79DB57068CFC}" dt="2025-05-20T17:41:12.066" v="1" actId="47"/>
        <pc:sldMkLst>
          <pc:docMk/>
          <pc:sldMk cId="3402061291" sldId="301"/>
        </pc:sldMkLst>
      </pc:sldChg>
      <pc:sldChg chg="del">
        <pc:chgData name="Sadia Tasnim" userId="0a7a5d6a-8466-4436-9475-c4c27ed18f50" providerId="ADAL" clId="{1C9A1B7D-F8EB-4679-9C9F-79DB57068CFC}" dt="2025-05-20T17:41:13.640" v="2" actId="47"/>
        <pc:sldMkLst>
          <pc:docMk/>
          <pc:sldMk cId="766412097" sldId="302"/>
        </pc:sldMkLst>
      </pc:sldChg>
      <pc:sldChg chg="del">
        <pc:chgData name="Sadia Tasnim" userId="0a7a5d6a-8466-4436-9475-c4c27ed18f50" providerId="ADAL" clId="{1C9A1B7D-F8EB-4679-9C9F-79DB57068CFC}" dt="2025-05-20T17:41:15.351" v="3" actId="47"/>
        <pc:sldMkLst>
          <pc:docMk/>
          <pc:sldMk cId="1879760406" sldId="30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65CA-A64B-40AD-3D3E-D9CB98082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D5A05-C905-DD1D-C847-9D47B7753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DB09E-6584-7D99-BD93-CEC3A318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94DD-950C-4C46-B2B6-CE262DB1297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43659-F363-7BE2-282C-2DA76FA2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B2D9-5378-3476-9A48-7093E18D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6F0-E596-4888-80E3-016B2DE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5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FD986-E52B-39FA-A486-6929BECD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7A935-D4AB-CBF8-E924-389370B9D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DB261-B0BD-4C39-46F7-8F79F96C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94DD-950C-4C46-B2B6-CE262DB1297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3FBBE-A7E1-3A3F-3EB9-DDEFB1DD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0B6BC-21D5-62E1-6A25-70CCF687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6F0-E596-4888-80E3-016B2DE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FD8F5-7DD9-4D17-14EF-FEF4A5C41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CEF29-B977-7774-E05C-8ADD46066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C83BD-60BE-16B6-EDBA-5E24DD35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94DD-950C-4C46-B2B6-CE262DB1297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053F9-FD78-F5B0-776B-A6999775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1A740-FF61-F67E-A02F-F241F041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6F0-E596-4888-80E3-016B2DE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3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730B-CE28-BD90-6C18-ACF54402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252A-A163-C914-FBCC-44A442329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F8A58-4F97-857C-562E-E5471E0C3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94DD-950C-4C46-B2B6-CE262DB1297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D10E5-50CD-A148-2780-EF387D4E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ABB09-CF8E-17D6-751D-949D3B60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6F0-E596-4888-80E3-016B2DE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1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FDC4-149A-1F61-AEBF-C77928EE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7EBB3-A39D-6EB2-FFF9-747CBE21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321E8-41CB-F2E3-114A-AC2D3020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94DD-950C-4C46-B2B6-CE262DB1297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9B06E-79EC-F8B0-A2A7-696C185C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F5FFB-BDB9-BF7C-DAF5-2F4EDAC7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6F0-E596-4888-80E3-016B2DE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3B58-F799-8E50-C2BF-E3A1E259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EF81-5FC5-1F2B-B826-CFF705856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4B660-203C-16A8-D252-FC56937C1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B8E50-CA40-BE7A-A0D0-2F79730C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94DD-950C-4C46-B2B6-CE262DB1297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C9DAE-6AD1-60BC-7F41-DD3BA808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6CC2D-2411-C1B0-F125-8140B4C1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6F0-E596-4888-80E3-016B2DE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9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6F209-C97C-204C-577E-20DF8D25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1D8FD-6E37-4A77-C5FC-ECED69731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EA336-F448-44D5-D9ED-E1D4D80AD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56FD7-0F30-8559-1A8A-B423FEEEF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08354-DDBA-0148-CDC0-35B1A39A1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E5B08-3092-F069-61A4-DD9EF5C9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94DD-950C-4C46-B2B6-CE262DB1297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31F20-CA9D-744D-7CE5-CCA72BC4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CBF572-FF22-3883-2302-4AC0E989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6F0-E596-4888-80E3-016B2DE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4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DF6E-C490-12BD-8C0D-D6384D4A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359E8-0AE6-B76E-7B4E-318ACE2C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94DD-950C-4C46-B2B6-CE262DB1297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40CAE-8A9F-9D10-FD4D-8DB79097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00789-8A3F-F5C0-4D91-8A63BBC2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6F0-E596-4888-80E3-016B2DE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5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41FC3-80B5-ECC5-DA7D-34BE9D23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94DD-950C-4C46-B2B6-CE262DB1297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DACC9-6BB3-E8C4-1DD7-E3914EEE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20620-2FD5-47D0-24AC-9E30A3F9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6F0-E596-4888-80E3-016B2DE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866B-229A-B819-94AF-C66129D0B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6251-19E5-6F7B-A2D2-18648388C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8894D-622C-A667-2EB6-44555DC21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A8636-3AAC-5F5F-9ECD-4499B660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94DD-950C-4C46-B2B6-CE262DB1297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92220-9F56-F357-E05C-BC8FB89A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2B46C-54DF-A943-3F8C-C63EB816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6F0-E596-4888-80E3-016B2DE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5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8AA7-B1C5-A7B3-3E19-B94F94F1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D4F98-BC1A-8DA0-7072-39BE69945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37492-3F2F-9C51-7196-8BD9E4D12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ABC2A-97A4-CF71-10AC-7F2A9FCF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94DD-950C-4C46-B2B6-CE262DB1297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EFBAD-8136-E3F3-2F6B-BA46AA85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9B287-B665-40DD-B285-61A40081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26F0-E596-4888-80E3-016B2DE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6770C-2317-D040-4A2C-FCCDA8C1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E9B29-E6A5-4AE1-CCDE-279E808B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9EAD2-DDC8-1474-078E-5770B560A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C94DD-950C-4C46-B2B6-CE262DB1297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DF784-EF0B-772D-4E77-26EAD1610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4E81-052F-E13A-81DE-3A780CCAF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726F0-E596-4888-80E3-016B2DEB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1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A09BA275-68A7-7A75-3376-AE534602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52F9E-2A1B-4585-81D9-7A10A22D2DB5}" type="datetime1">
              <a:rPr lang="en-US" smtClean="0"/>
              <a:t>5/27/2025</a:t>
            </a:fld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774637B-0AB0-4237-20ED-EC335262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FB10B2-0059-165B-F949-FDFFD6A85D5C}"/>
              </a:ext>
            </a:extLst>
          </p:cNvPr>
          <p:cNvSpPr txBox="1"/>
          <p:nvPr/>
        </p:nvSpPr>
        <p:spPr>
          <a:xfrm>
            <a:off x="1965899" y="993264"/>
            <a:ext cx="7721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Bookman Old Style" panose="02050604050505020204" pitchFamily="18" charset="0"/>
                <a:cs typeface="Dreaming Outloud Pro" panose="03050502040302030504" pitchFamily="66" charset="0"/>
              </a:rPr>
              <a:t>ME 165</a:t>
            </a:r>
          </a:p>
          <a:p>
            <a:pPr algn="ctr"/>
            <a:r>
              <a:rPr lang="en-US" sz="3400" dirty="0">
                <a:latin typeface="Bookman Old Style" panose="02050604050505020204" pitchFamily="18" charset="0"/>
                <a:cs typeface="Dreaming Outloud Pro" panose="03050502040302030504" pitchFamily="66" charset="0"/>
              </a:rPr>
              <a:t>Basic Mechanical Engineering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16BE822-34D9-8E49-EEB6-A29F99397F23}"/>
              </a:ext>
            </a:extLst>
          </p:cNvPr>
          <p:cNvSpPr txBox="1"/>
          <p:nvPr/>
        </p:nvSpPr>
        <p:spPr>
          <a:xfrm>
            <a:off x="1075366" y="2513417"/>
            <a:ext cx="9502666" cy="2919603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1379289" marR="1372939" algn="ctr">
              <a:spcBef>
                <a:spcPts val="67"/>
              </a:spcBef>
            </a:pPr>
            <a:r>
              <a:rPr sz="3000" b="1" spc="-7" dirty="0">
                <a:solidFill>
                  <a:srgbClr val="FF0000"/>
                </a:solidFill>
                <a:latin typeface="Bookman Old Style" panose="02050604050505020204" pitchFamily="18" charset="0"/>
                <a:cs typeface="Dreaming Outloud Pro" panose="03050502040302030504" pitchFamily="66" charset="0"/>
              </a:rPr>
              <a:t>Lecture</a:t>
            </a:r>
            <a:r>
              <a:rPr sz="3000" b="1" spc="-63" dirty="0">
                <a:solidFill>
                  <a:srgbClr val="FF0000"/>
                </a:solidFill>
                <a:latin typeface="Bookman Old Style" panose="02050604050505020204" pitchFamily="18" charset="0"/>
                <a:cs typeface="Dreaming Outloud Pro" panose="03050502040302030504" pitchFamily="66" charset="0"/>
              </a:rPr>
              <a:t> </a:t>
            </a:r>
            <a:r>
              <a:rPr sz="3000" b="1" dirty="0">
                <a:solidFill>
                  <a:srgbClr val="FF0000"/>
                </a:solidFill>
                <a:latin typeface="Bookman Old Style" panose="02050604050505020204" pitchFamily="18" charset="0"/>
                <a:cs typeface="Dreaming Outloud Pro" panose="03050502040302030504" pitchFamily="66" charset="0"/>
              </a:rPr>
              <a:t>0</a:t>
            </a:r>
            <a:r>
              <a:rPr lang="en-US" sz="3000" b="1" dirty="0">
                <a:solidFill>
                  <a:srgbClr val="FF0000"/>
                </a:solidFill>
                <a:latin typeface="Bookman Old Style" panose="02050604050505020204" pitchFamily="18" charset="0"/>
                <a:cs typeface="Dreaming Outloud Pro" panose="03050502040302030504" pitchFamily="66" charset="0"/>
              </a:rPr>
              <a:t>5</a:t>
            </a:r>
            <a:r>
              <a:rPr sz="3000" b="1" dirty="0">
                <a:solidFill>
                  <a:srgbClr val="FF0000"/>
                </a:solidFill>
                <a:latin typeface="Bookman Old Style" panose="02050604050505020204" pitchFamily="18" charset="0"/>
                <a:cs typeface="Dreaming Outloud Pro" panose="03050502040302030504" pitchFamily="66" charset="0"/>
              </a:rPr>
              <a:t> </a:t>
            </a:r>
            <a:endParaRPr lang="en-US" sz="3000" b="1" dirty="0">
              <a:solidFill>
                <a:srgbClr val="FF0000"/>
              </a:solidFill>
              <a:latin typeface="Bookman Old Style" panose="02050604050505020204" pitchFamily="18" charset="0"/>
              <a:cs typeface="Dreaming Outloud Pro" panose="03050502040302030504" pitchFamily="66" charset="0"/>
            </a:endParaRPr>
          </a:p>
          <a:p>
            <a:pPr marL="1379289" marR="1372939" algn="ctr">
              <a:spcBef>
                <a:spcPts val="67"/>
              </a:spcBef>
            </a:pPr>
            <a:endParaRPr lang="en-US" sz="3000" b="1" dirty="0">
              <a:solidFill>
                <a:srgbClr val="FF0000"/>
              </a:solidFill>
              <a:latin typeface="Bookman Old Style" panose="02050604050505020204" pitchFamily="18" charset="0"/>
              <a:cs typeface="Dreaming Outloud Pro" panose="03050502040302030504" pitchFamily="66" charset="0"/>
            </a:endParaRPr>
          </a:p>
          <a:p>
            <a:pPr marL="1379289" marR="1372939" algn="ctr">
              <a:spcBef>
                <a:spcPts val="67"/>
              </a:spcBef>
            </a:pPr>
            <a:r>
              <a:rPr lang="en-US" sz="3000" b="1" spc="-3">
                <a:solidFill>
                  <a:srgbClr val="C00000"/>
                </a:solidFill>
                <a:latin typeface="Bookman Old Style" panose="02050604050505020204" pitchFamily="18" charset="0"/>
                <a:cs typeface="Dreaming Outloud Pro" panose="03050502040302030504" pitchFamily="66" charset="0"/>
              </a:rPr>
              <a:t>Equilibrium of Rigid </a:t>
            </a:r>
            <a:r>
              <a:rPr lang="en-US" sz="3000" b="1" spc="-3" dirty="0">
                <a:solidFill>
                  <a:srgbClr val="C00000"/>
                </a:solidFill>
                <a:latin typeface="Bookman Old Style" panose="02050604050505020204" pitchFamily="18" charset="0"/>
                <a:cs typeface="Dreaming Outloud Pro" panose="03050502040302030504" pitchFamily="66" charset="0"/>
              </a:rPr>
              <a:t>Bodies </a:t>
            </a:r>
            <a:endParaRPr sz="3000" dirty="0">
              <a:latin typeface="Bookman Old Style" panose="02050604050505020204" pitchFamily="18" charset="0"/>
              <a:cs typeface="Dreaming Outloud Pro" panose="03050502040302030504" pitchFamily="66" charset="0"/>
            </a:endParaRPr>
          </a:p>
          <a:p>
            <a:pPr marL="2540" algn="ctr">
              <a:spcBef>
                <a:spcPts val="3"/>
              </a:spcBef>
            </a:pPr>
            <a:r>
              <a:rPr lang="en-US" sz="3000" b="1" spc="-3" dirty="0">
                <a:latin typeface="Bookman Old Style" panose="02050604050505020204" pitchFamily="18" charset="0"/>
                <a:cs typeface="Dreaming Outloud Pro" panose="03050502040302030504" pitchFamily="66" charset="0"/>
              </a:rPr>
              <a:t>Sadia Tasnim</a:t>
            </a:r>
            <a:endParaRPr sz="3000" dirty="0">
              <a:latin typeface="Bookman Old Style" panose="02050604050505020204" pitchFamily="18" charset="0"/>
              <a:cs typeface="Dreaming Outloud Pro" panose="03050502040302030504" pitchFamily="66" charset="0"/>
            </a:endParaRPr>
          </a:p>
          <a:p>
            <a:pPr marL="3387" algn="ctr">
              <a:spcBef>
                <a:spcPts val="450"/>
              </a:spcBef>
            </a:pPr>
            <a:r>
              <a:rPr sz="3000" spc="-3" dirty="0">
                <a:latin typeface="Bookman Old Style" panose="02050604050505020204" pitchFamily="18" charset="0"/>
                <a:cs typeface="Dreaming Outloud Pro" panose="03050502040302030504" pitchFamily="66" charset="0"/>
              </a:rPr>
              <a:t>Lecturer</a:t>
            </a:r>
            <a:endParaRPr sz="3000" dirty="0">
              <a:latin typeface="Bookman Old Style" panose="02050604050505020204" pitchFamily="18" charset="0"/>
              <a:cs typeface="Dreaming Outloud Pro" panose="03050502040302030504" pitchFamily="66" charset="0"/>
            </a:endParaRPr>
          </a:p>
          <a:p>
            <a:pPr algn="ctr">
              <a:spcBef>
                <a:spcPts val="440"/>
              </a:spcBef>
            </a:pPr>
            <a:r>
              <a:rPr sz="3000" spc="-3" dirty="0">
                <a:latin typeface="Bookman Old Style" panose="02050604050505020204" pitchFamily="18" charset="0"/>
                <a:cs typeface="Dreaming Outloud Pro" panose="03050502040302030504" pitchFamily="66" charset="0"/>
              </a:rPr>
              <a:t>Department</a:t>
            </a:r>
            <a:r>
              <a:rPr sz="3000" dirty="0">
                <a:latin typeface="Bookman Old Style" panose="02050604050505020204" pitchFamily="18" charset="0"/>
                <a:cs typeface="Dreaming Outloud Pro" panose="03050502040302030504" pitchFamily="66" charset="0"/>
              </a:rPr>
              <a:t> </a:t>
            </a:r>
            <a:r>
              <a:rPr sz="3000" spc="-3" dirty="0">
                <a:latin typeface="Bookman Old Style" panose="02050604050505020204" pitchFamily="18" charset="0"/>
                <a:cs typeface="Dreaming Outloud Pro" panose="03050502040302030504" pitchFamily="66" charset="0"/>
              </a:rPr>
              <a:t>of</a:t>
            </a:r>
            <a:r>
              <a:rPr sz="3000" dirty="0">
                <a:latin typeface="Bookman Old Style" panose="02050604050505020204" pitchFamily="18" charset="0"/>
                <a:cs typeface="Dreaming Outloud Pro" panose="03050502040302030504" pitchFamily="66" charset="0"/>
              </a:rPr>
              <a:t> </a:t>
            </a:r>
            <a:r>
              <a:rPr sz="3000" spc="-3" dirty="0">
                <a:latin typeface="Bookman Old Style" panose="02050604050505020204" pitchFamily="18" charset="0"/>
                <a:cs typeface="Dreaming Outloud Pro" panose="03050502040302030504" pitchFamily="66" charset="0"/>
              </a:rPr>
              <a:t>Mechanical</a:t>
            </a:r>
            <a:r>
              <a:rPr sz="3000" spc="-7" dirty="0">
                <a:latin typeface="Bookman Old Style" panose="02050604050505020204" pitchFamily="18" charset="0"/>
                <a:cs typeface="Dreaming Outloud Pro" panose="03050502040302030504" pitchFamily="66" charset="0"/>
              </a:rPr>
              <a:t> </a:t>
            </a:r>
            <a:r>
              <a:rPr sz="3000" spc="-3" dirty="0">
                <a:latin typeface="Bookman Old Style" panose="02050604050505020204" pitchFamily="18" charset="0"/>
                <a:cs typeface="Dreaming Outloud Pro" panose="03050502040302030504" pitchFamily="66" charset="0"/>
              </a:rPr>
              <a:t>Engineering,</a:t>
            </a:r>
            <a:r>
              <a:rPr sz="3000" spc="-13" dirty="0">
                <a:latin typeface="Bookman Old Style" panose="02050604050505020204" pitchFamily="18" charset="0"/>
                <a:cs typeface="Dreaming Outloud Pro" panose="03050502040302030504" pitchFamily="66" charset="0"/>
              </a:rPr>
              <a:t> </a:t>
            </a:r>
            <a:r>
              <a:rPr sz="3000" spc="-7" dirty="0">
                <a:latin typeface="Bookman Old Style" panose="02050604050505020204" pitchFamily="18" charset="0"/>
                <a:cs typeface="Dreaming Outloud Pro" panose="03050502040302030504" pitchFamily="66" charset="0"/>
              </a:rPr>
              <a:t>BUET</a:t>
            </a:r>
            <a:endParaRPr sz="3000" dirty="0">
              <a:latin typeface="Bookman Old Style" panose="02050604050505020204" pitchFamily="18" charset="0"/>
              <a:cs typeface="Dreaming Outloud Pro" panose="03050502040302030504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1A55CEC0-1A57-5942-1E1D-7B98F879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AD66-A4B4-4281-BA8F-C7D6C36F42AC}" type="datetime1">
              <a:rPr lang="en-US" smtClean="0"/>
              <a:t>5/27/2025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9BA6916-93D4-248A-F4CA-937D3F16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847DDCAF-9BAC-A9E6-1129-8721BE8EEA06}"/>
              </a:ext>
            </a:extLst>
          </p:cNvPr>
          <p:cNvSpPr txBox="1"/>
          <p:nvPr/>
        </p:nvSpPr>
        <p:spPr>
          <a:xfrm>
            <a:off x="184727" y="136525"/>
            <a:ext cx="11557125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Problem</a:t>
            </a:r>
            <a:r>
              <a:rPr lang="en-US"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6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lang="en-US" sz="2400" b="1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One end of rod AB rests in the corner A and the other end is attached to cord  BD. If the rod supports a 40-lb load at its midpoint C, find </a:t>
            </a:r>
            <a:r>
              <a:rPr lang="en-US" sz="2800" spc="-5" dirty="0">
                <a:solidFill>
                  <a:srgbClr val="C00000"/>
                </a:solidFill>
                <a:latin typeface="Times New Roman"/>
                <a:cs typeface="Times New Roman"/>
              </a:rPr>
              <a:t>the reaction at A and the  tension in the cord.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36B33-D867-32CC-D7D0-1FF7B9740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7438" y="1677394"/>
            <a:ext cx="3842345" cy="408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5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1A55CEC0-1A57-5942-1E1D-7B98F879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AD66-A4B4-4281-BA8F-C7D6C36F42AC}" type="datetime1">
              <a:rPr lang="en-US" smtClean="0"/>
              <a:t>5/27/2025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9BA6916-93D4-248A-F4CA-937D3F16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0E1E824-3146-9DDF-5BB1-E2B505142EE9}"/>
              </a:ext>
            </a:extLst>
          </p:cNvPr>
          <p:cNvSpPr txBox="1">
            <a:spLocks/>
          </p:cNvSpPr>
          <p:nvPr/>
        </p:nvSpPr>
        <p:spPr>
          <a:xfrm>
            <a:off x="1499380" y="187461"/>
            <a:ext cx="83676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Equilibrium of Rigid Bodies in 2-D</a:t>
            </a:r>
            <a:endParaRPr lang="en-US" sz="4000" spc="-15" dirty="0">
              <a:solidFill>
                <a:schemeClr val="accent1">
                  <a:lumMod val="60000"/>
                  <a:lumOff val="40000"/>
                </a:schemeClr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pic>
        <p:nvPicPr>
          <p:cNvPr id="31" name="object 4">
            <a:extLst>
              <a:ext uri="{FF2B5EF4-FFF2-40B4-BE49-F238E27FC236}">
                <a16:creationId xmlns:a16="http://schemas.microsoft.com/office/drawing/2014/main" id="{ECF6271B-D631-0A44-B358-15819AEECAE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3448" y="910465"/>
            <a:ext cx="6208776" cy="5811010"/>
          </a:xfrm>
          <a:prstGeom prst="rect">
            <a:avLst/>
          </a:prstGeom>
        </p:spPr>
      </p:pic>
      <p:sp>
        <p:nvSpPr>
          <p:cNvPr id="32" name="object 6">
            <a:extLst>
              <a:ext uri="{FF2B5EF4-FFF2-40B4-BE49-F238E27FC236}">
                <a16:creationId xmlns:a16="http://schemas.microsoft.com/office/drawing/2014/main" id="{03326D48-8999-36BF-9D97-2FE9D3D17ACC}"/>
              </a:ext>
            </a:extLst>
          </p:cNvPr>
          <p:cNvSpPr txBox="1"/>
          <p:nvPr/>
        </p:nvSpPr>
        <p:spPr>
          <a:xfrm>
            <a:off x="2274350" y="2349500"/>
            <a:ext cx="207327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9E171B"/>
                </a:solidFill>
                <a:latin typeface="Times New Roman"/>
                <a:cs typeface="Times New Roman"/>
              </a:rPr>
              <a:t>Reactions at </a:t>
            </a:r>
            <a:r>
              <a:rPr sz="2800" b="1" dirty="0">
                <a:solidFill>
                  <a:srgbClr val="9E171B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E171B"/>
                </a:solidFill>
                <a:latin typeface="Times New Roman"/>
                <a:cs typeface="Times New Roman"/>
              </a:rPr>
              <a:t>Supports</a:t>
            </a:r>
            <a:r>
              <a:rPr sz="2800" b="1" spc="-45" dirty="0">
                <a:solidFill>
                  <a:srgbClr val="9E171B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E171B"/>
                </a:solidFill>
                <a:latin typeface="Times New Roman"/>
                <a:cs typeface="Times New Roman"/>
              </a:rPr>
              <a:t>and </a:t>
            </a:r>
            <a:r>
              <a:rPr sz="2800" b="1" spc="-685" dirty="0">
                <a:solidFill>
                  <a:srgbClr val="9E171B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E171B"/>
                </a:solidFill>
                <a:latin typeface="Times New Roman"/>
                <a:cs typeface="Times New Roman"/>
              </a:rPr>
              <a:t>Connections </a:t>
            </a:r>
            <a:r>
              <a:rPr sz="2800" b="1" dirty="0">
                <a:solidFill>
                  <a:srgbClr val="9E171B"/>
                </a:solidFill>
                <a:latin typeface="Times New Roman"/>
                <a:cs typeface="Times New Roman"/>
              </a:rPr>
              <a:t> for </a:t>
            </a:r>
            <a:r>
              <a:rPr sz="2800" b="1" spc="-5" dirty="0">
                <a:solidFill>
                  <a:srgbClr val="9E171B"/>
                </a:solidFill>
                <a:latin typeface="Times New Roman"/>
                <a:cs typeface="Times New Roman"/>
              </a:rPr>
              <a:t>2-D </a:t>
            </a:r>
            <a:r>
              <a:rPr sz="2800" b="1" dirty="0">
                <a:solidFill>
                  <a:srgbClr val="9E171B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9E171B"/>
                </a:solidFill>
                <a:latin typeface="Times New Roman"/>
                <a:cs typeface="Times New Roman"/>
              </a:rPr>
              <a:t>Structure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827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1A55CEC0-1A57-5942-1E1D-7B98F879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AD66-A4B4-4281-BA8F-C7D6C36F42AC}" type="datetime1">
              <a:rPr lang="en-US" smtClean="0"/>
              <a:t>5/27/2025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9BA6916-93D4-248A-F4CA-937D3F16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A7EB713D-8C88-C1BF-F14C-C0006D2E1117}"/>
              </a:ext>
            </a:extLst>
          </p:cNvPr>
          <p:cNvSpPr txBox="1">
            <a:spLocks/>
          </p:cNvSpPr>
          <p:nvPr/>
        </p:nvSpPr>
        <p:spPr>
          <a:xfrm>
            <a:off x="1520645" y="130917"/>
            <a:ext cx="83676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Conditions of Equilibrium in 2D</a:t>
            </a:r>
            <a:endParaRPr lang="en-US" sz="4000" spc="-15" dirty="0">
              <a:solidFill>
                <a:schemeClr val="accent1">
                  <a:lumMod val="60000"/>
                  <a:lumOff val="40000"/>
                </a:schemeClr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46B1886-709A-A8CF-BD82-C4FF9668121A}"/>
              </a:ext>
            </a:extLst>
          </p:cNvPr>
          <p:cNvSpPr txBox="1"/>
          <p:nvPr/>
        </p:nvSpPr>
        <p:spPr>
          <a:xfrm>
            <a:off x="209672" y="977638"/>
            <a:ext cx="11368422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5450" algn="l"/>
              </a:tabLst>
            </a:pPr>
            <a:r>
              <a:rPr sz="2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Problem</a:t>
            </a:r>
            <a:r>
              <a:rPr lang="en-US" sz="2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1</a:t>
            </a:r>
            <a:r>
              <a:rPr sz="2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lang="en-US" sz="22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5450" algn="l"/>
              </a:tabLst>
            </a:pP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 each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of the</a:t>
            </a:r>
            <a:r>
              <a:rPr sz="2400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plates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loadings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shown,</a:t>
            </a:r>
            <a:r>
              <a:rPr sz="2400" spc="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determine</a:t>
            </a:r>
            <a:r>
              <a:rPr sz="24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the reactions</a:t>
            </a:r>
            <a:r>
              <a:rPr sz="2400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at</a:t>
            </a:r>
            <a:r>
              <a:rPr sz="24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sz="2400" i="1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404040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11" name="Picture 10" descr="A diagram of a square with a square in the middle and a square in the middle&#10;&#10;Description automatically generated">
            <a:extLst>
              <a:ext uri="{FF2B5EF4-FFF2-40B4-BE49-F238E27FC236}">
                <a16:creationId xmlns:a16="http://schemas.microsoft.com/office/drawing/2014/main" id="{85CC11CB-9547-8803-8A3C-DCE438928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20" y="2094279"/>
            <a:ext cx="8813629" cy="314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1A55CEC0-1A57-5942-1E1D-7B98F879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AD66-A4B4-4281-BA8F-C7D6C36F42AC}" type="datetime1">
              <a:rPr lang="en-US" smtClean="0"/>
              <a:t>5/27/2025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9BA6916-93D4-248A-F4CA-937D3F16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572B8DF5-C558-105A-F32D-326605B92E86}"/>
              </a:ext>
            </a:extLst>
          </p:cNvPr>
          <p:cNvSpPr txBox="1"/>
          <p:nvPr/>
        </p:nvSpPr>
        <p:spPr>
          <a:xfrm>
            <a:off x="221673" y="915953"/>
            <a:ext cx="11744773" cy="10252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ts val="2635"/>
              </a:lnSpc>
              <a:spcBef>
                <a:spcPts val="95"/>
              </a:spcBef>
            </a:pPr>
            <a:r>
              <a:rPr sz="2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Problem</a:t>
            </a:r>
            <a:r>
              <a:rPr lang="en-US" sz="2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2</a:t>
            </a:r>
            <a:r>
              <a:rPr sz="22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lang="en-US" sz="2200" b="1" spc="-10" dirty="0">
              <a:latin typeface="Times New Roman"/>
              <a:cs typeface="Times New Roman"/>
            </a:endParaRPr>
          </a:p>
          <a:p>
            <a:pPr marL="12700" algn="just">
              <a:lnSpc>
                <a:spcPts val="2635"/>
              </a:lnSpc>
              <a:spcBef>
                <a:spcPts val="95"/>
              </a:spcBef>
            </a:pPr>
            <a:r>
              <a:rPr sz="2400" dirty="0">
                <a:latin typeface="Times New Roman"/>
                <a:cs typeface="Times New Roman"/>
              </a:rPr>
              <a:t>Bar </a:t>
            </a:r>
            <a:r>
              <a:rPr sz="2400" i="1" spc="-5" dirty="0">
                <a:latin typeface="Times New Roman"/>
                <a:cs typeface="Times New Roman"/>
              </a:rPr>
              <a:t>AD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attached at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i="1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collars </a:t>
            </a:r>
            <a:r>
              <a:rPr sz="2400" dirty="0">
                <a:latin typeface="Times New Roman"/>
                <a:cs typeface="Times New Roman"/>
              </a:rPr>
              <a:t>that can </a:t>
            </a:r>
            <a:r>
              <a:rPr sz="2400" spc="-5" dirty="0">
                <a:latin typeface="Times New Roman"/>
                <a:cs typeface="Times New Roman"/>
              </a:rPr>
              <a:t>move </a:t>
            </a:r>
            <a:r>
              <a:rPr sz="2400" dirty="0">
                <a:latin typeface="Times New Roman"/>
                <a:cs typeface="Times New Roman"/>
              </a:rPr>
              <a:t>freely on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rods </a:t>
            </a:r>
            <a:r>
              <a:rPr sz="2400" spc="-5" dirty="0">
                <a:latin typeface="Times New Roman"/>
                <a:cs typeface="Times New Roman"/>
              </a:rPr>
              <a:t>shown. </a:t>
            </a:r>
            <a:r>
              <a:rPr sz="2400" dirty="0">
                <a:latin typeface="Times New Roman"/>
                <a:cs typeface="Times New Roman"/>
              </a:rPr>
              <a:t> If the cord </a:t>
            </a:r>
            <a:r>
              <a:rPr sz="2400" i="1" spc="-5" dirty="0">
                <a:latin typeface="Times New Roman"/>
                <a:cs typeface="Times New Roman"/>
              </a:rPr>
              <a:t>BE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vertical </a:t>
            </a:r>
            <a:r>
              <a:rPr sz="2400" dirty="0">
                <a:latin typeface="Times New Roman"/>
                <a:cs typeface="Times New Roman"/>
              </a:rPr>
              <a:t>(α = 0), </a:t>
            </a:r>
            <a:r>
              <a:rPr sz="2400" spc="-5" dirty="0">
                <a:latin typeface="Times New Roman"/>
                <a:cs typeface="Times New Roman"/>
              </a:rPr>
              <a:t>determine the </a:t>
            </a:r>
            <a:r>
              <a:rPr sz="2400" dirty="0">
                <a:latin typeface="Times New Roman"/>
                <a:cs typeface="Times New Roman"/>
              </a:rPr>
              <a:t>tension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cord </a:t>
            </a:r>
            <a:r>
              <a:rPr sz="2400" dirty="0">
                <a:latin typeface="Times New Roman"/>
                <a:cs typeface="Times New Roman"/>
              </a:rPr>
              <a:t>and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reactions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F3114C29-F19D-932B-7DD4-8A9FE81256D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1204" y="2694270"/>
            <a:ext cx="5143499" cy="3061716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0792A0C3-158D-7A5C-F922-72A5D51C1AC1}"/>
              </a:ext>
            </a:extLst>
          </p:cNvPr>
          <p:cNvSpPr txBox="1">
            <a:spLocks/>
          </p:cNvSpPr>
          <p:nvPr/>
        </p:nvSpPr>
        <p:spPr>
          <a:xfrm>
            <a:off x="1510012" y="343095"/>
            <a:ext cx="83676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Conditions of Equilibrium in 2D</a:t>
            </a:r>
            <a:endParaRPr lang="en-US" sz="4000" spc="-15" dirty="0">
              <a:solidFill>
                <a:schemeClr val="accent1">
                  <a:lumMod val="60000"/>
                  <a:lumOff val="40000"/>
                </a:schemeClr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37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1A55CEC0-1A57-5942-1E1D-7B98F879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AD66-A4B4-4281-BA8F-C7D6C36F42AC}" type="datetime1">
              <a:rPr lang="en-US" smtClean="0"/>
              <a:t>5/27/2025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9BA6916-93D4-248A-F4CA-937D3F16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A34004B2-38F2-B3B1-4B4C-F17AC27CC1B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159" y="1239012"/>
            <a:ext cx="2985516" cy="2189988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FE2C2B4E-4ECC-F4E2-1FAB-F1D4A5749F6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3161" y="854959"/>
            <a:ext cx="2895599" cy="2738628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8709D8E1-51D3-CAC4-F720-708A07CEF31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10600" y="923789"/>
            <a:ext cx="2895599" cy="3047848"/>
          </a:xfrm>
          <a:prstGeom prst="rect">
            <a:avLst/>
          </a:prstGeom>
        </p:spPr>
      </p:pic>
      <p:pic>
        <p:nvPicPr>
          <p:cNvPr id="10" name="object 7">
            <a:extLst>
              <a:ext uri="{FF2B5EF4-FFF2-40B4-BE49-F238E27FC236}">
                <a16:creationId xmlns:a16="http://schemas.microsoft.com/office/drawing/2014/main" id="{6191C9D3-EAF7-4D21-FD33-B56496FF432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19843" y="4555235"/>
            <a:ext cx="2290572" cy="565404"/>
          </a:xfrm>
          <a:prstGeom prst="rect">
            <a:avLst/>
          </a:prstGeom>
        </p:spPr>
      </p:pic>
      <p:pic>
        <p:nvPicPr>
          <p:cNvPr id="11" name="object 8">
            <a:extLst>
              <a:ext uri="{FF2B5EF4-FFF2-40B4-BE49-F238E27FC236}">
                <a16:creationId xmlns:a16="http://schemas.microsoft.com/office/drawing/2014/main" id="{DB04D7DE-0FE4-716C-A318-3ABDFBAFE0D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19843" y="5213603"/>
            <a:ext cx="2290572" cy="518160"/>
          </a:xfrm>
          <a:prstGeom prst="rect">
            <a:avLst/>
          </a:prstGeom>
        </p:spPr>
      </p:pic>
      <p:pic>
        <p:nvPicPr>
          <p:cNvPr id="12" name="object 9">
            <a:extLst>
              <a:ext uri="{FF2B5EF4-FFF2-40B4-BE49-F238E27FC236}">
                <a16:creationId xmlns:a16="http://schemas.microsoft.com/office/drawing/2014/main" id="{4DCA7AB6-C5B1-C3C4-45B2-8BAB612E37D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36964" y="5824728"/>
            <a:ext cx="2656331" cy="516636"/>
          </a:xfrm>
          <a:prstGeom prst="rect">
            <a:avLst/>
          </a:prstGeom>
        </p:spPr>
      </p:pic>
      <p:pic>
        <p:nvPicPr>
          <p:cNvPr id="13" name="object 10">
            <a:extLst>
              <a:ext uri="{FF2B5EF4-FFF2-40B4-BE49-F238E27FC236}">
                <a16:creationId xmlns:a16="http://schemas.microsoft.com/office/drawing/2014/main" id="{90836896-974A-20B3-E47F-C19A38C10650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17726" y="3471396"/>
            <a:ext cx="2985516" cy="3342130"/>
          </a:xfrm>
          <a:prstGeom prst="rect">
            <a:avLst/>
          </a:prstGeom>
        </p:spPr>
      </p:pic>
      <p:sp>
        <p:nvSpPr>
          <p:cNvPr id="14" name="object 11">
            <a:extLst>
              <a:ext uri="{FF2B5EF4-FFF2-40B4-BE49-F238E27FC236}">
                <a16:creationId xmlns:a16="http://schemas.microsoft.com/office/drawing/2014/main" id="{E0D0977E-A70B-C189-EA92-96CFC8AEFBA6}"/>
              </a:ext>
            </a:extLst>
          </p:cNvPr>
          <p:cNvSpPr txBox="1"/>
          <p:nvPr/>
        </p:nvSpPr>
        <p:spPr>
          <a:xfrm>
            <a:off x="5528309" y="4442841"/>
            <a:ext cx="27762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imes New Roman"/>
                <a:cs typeface="Times New Roman"/>
              </a:rPr>
              <a:t>Two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Forces: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Times New Roman"/>
              <a:buChar char="-"/>
              <a:tabLst>
                <a:tab pos="299085" algn="l"/>
                <a:tab pos="299720" algn="l"/>
              </a:tabLst>
            </a:pPr>
            <a:r>
              <a:rPr sz="2400" b="1" dirty="0">
                <a:latin typeface="Times New Roman"/>
                <a:cs typeface="Times New Roman"/>
              </a:rPr>
              <a:t>Same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magnitude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Times New Roman"/>
              <a:buChar char="-"/>
              <a:tabLst>
                <a:tab pos="299085" algn="l"/>
                <a:tab pos="299720" algn="l"/>
              </a:tabLst>
            </a:pPr>
            <a:r>
              <a:rPr sz="2400" b="1" dirty="0">
                <a:latin typeface="Times New Roman"/>
                <a:cs typeface="Times New Roman"/>
              </a:rPr>
              <a:t>Opposite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Direction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Times New Roman"/>
              <a:buChar char="-"/>
              <a:tabLst>
                <a:tab pos="299085" algn="l"/>
                <a:tab pos="299720" algn="l"/>
              </a:tabLst>
            </a:pPr>
            <a:r>
              <a:rPr sz="2400" b="1" dirty="0">
                <a:latin typeface="Times New Roman"/>
                <a:cs typeface="Times New Roman"/>
              </a:rPr>
              <a:t>Same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line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E977AE39-E14D-CBC3-E172-44D9CC73C1FB}"/>
              </a:ext>
            </a:extLst>
          </p:cNvPr>
          <p:cNvSpPr txBox="1">
            <a:spLocks/>
          </p:cNvSpPr>
          <p:nvPr/>
        </p:nvSpPr>
        <p:spPr>
          <a:xfrm>
            <a:off x="193964" y="202447"/>
            <a:ext cx="1160087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Equilibrium of Two force Body: </a:t>
            </a:r>
            <a:r>
              <a:rPr lang="en-US" sz="20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Forces acting at only 2 points</a:t>
            </a:r>
          </a:p>
        </p:txBody>
      </p:sp>
    </p:spTree>
    <p:extLst>
      <p:ext uri="{BB962C8B-B14F-4D97-AF65-F5344CB8AC3E}">
        <p14:creationId xmlns:p14="http://schemas.microsoft.com/office/powerpoint/2010/main" val="106429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1A55CEC0-1A57-5942-1E1D-7B98F879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AD66-A4B4-4281-BA8F-C7D6C36F42AC}" type="datetime1">
              <a:rPr lang="en-US" smtClean="0"/>
              <a:t>5/27/2025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9BA6916-93D4-248A-F4CA-937D3F16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4E2D4C2F-65BE-070C-4F07-F078DC15C9A7}"/>
              </a:ext>
            </a:extLst>
          </p:cNvPr>
          <p:cNvSpPr txBox="1">
            <a:spLocks/>
          </p:cNvSpPr>
          <p:nvPr/>
        </p:nvSpPr>
        <p:spPr>
          <a:xfrm>
            <a:off x="1510012" y="202447"/>
            <a:ext cx="83676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chemeClr val="accent1">
                    <a:lumMod val="60000"/>
                    <a:lumOff val="40000"/>
                  </a:schemeClr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Equilibrium of Three force Body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629EDEE0-7F1B-84F5-833A-D39CC880B17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2123" y="1173480"/>
            <a:ext cx="4314444" cy="818388"/>
          </a:xfrm>
          <a:prstGeom prst="rect">
            <a:avLst/>
          </a:prstGeom>
        </p:spPr>
      </p:pic>
      <p:pic>
        <p:nvPicPr>
          <p:cNvPr id="7" name="object 4">
            <a:extLst>
              <a:ext uri="{FF2B5EF4-FFF2-40B4-BE49-F238E27FC236}">
                <a16:creationId xmlns:a16="http://schemas.microsoft.com/office/drawing/2014/main" id="{9C1ABB30-A81E-6D03-6A65-2465D275B14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9404" y="2057400"/>
            <a:ext cx="4329684" cy="1973580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08AF265A-74AD-B899-554D-C07AAB8AF1B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51292" y="2057400"/>
            <a:ext cx="3560063" cy="1973580"/>
          </a:xfrm>
          <a:prstGeom prst="rect">
            <a:avLst/>
          </a:prstGeom>
        </p:spPr>
      </p:pic>
      <p:pic>
        <p:nvPicPr>
          <p:cNvPr id="10" name="object 6">
            <a:extLst>
              <a:ext uri="{FF2B5EF4-FFF2-40B4-BE49-F238E27FC236}">
                <a16:creationId xmlns:a16="http://schemas.microsoft.com/office/drawing/2014/main" id="{E785C5D8-FBB8-5DA8-FFFF-F498816E3EC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09688" y="4181855"/>
            <a:ext cx="4555236" cy="2249424"/>
          </a:xfrm>
          <a:prstGeom prst="rect">
            <a:avLst/>
          </a:prstGeom>
        </p:spPr>
      </p:pic>
      <p:grpSp>
        <p:nvGrpSpPr>
          <p:cNvPr id="11" name="object 7">
            <a:extLst>
              <a:ext uri="{FF2B5EF4-FFF2-40B4-BE49-F238E27FC236}">
                <a16:creationId xmlns:a16="http://schemas.microsoft.com/office/drawing/2014/main" id="{4C6BCE92-CCD1-CD1E-96AE-AA80A0DB4EA8}"/>
              </a:ext>
            </a:extLst>
          </p:cNvPr>
          <p:cNvGrpSpPr/>
          <p:nvPr/>
        </p:nvGrpSpPr>
        <p:grpSpPr>
          <a:xfrm>
            <a:off x="1675638" y="4205883"/>
            <a:ext cx="5157215" cy="2249424"/>
            <a:chOff x="1675638" y="4205883"/>
            <a:chExt cx="5157215" cy="2249424"/>
          </a:xfrm>
        </p:grpSpPr>
        <p:pic>
          <p:nvPicPr>
            <p:cNvPr id="12" name="object 8">
              <a:extLst>
                <a:ext uri="{FF2B5EF4-FFF2-40B4-BE49-F238E27FC236}">
                  <a16:creationId xmlns:a16="http://schemas.microsoft.com/office/drawing/2014/main" id="{99FD792C-9359-9D99-5C56-F2D27A7D6CA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5638" y="4205883"/>
              <a:ext cx="5157215" cy="2249424"/>
            </a:xfrm>
            <a:prstGeom prst="rect">
              <a:avLst/>
            </a:prstGeom>
          </p:spPr>
        </p:pic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4667C633-994E-F6F7-E319-CDDECAFE00F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9071" y="4360163"/>
              <a:ext cx="1133855" cy="4602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632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1A55CEC0-1A57-5942-1E1D-7B98F879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AD66-A4B4-4281-BA8F-C7D6C36F42AC}" type="datetime1">
              <a:rPr lang="en-US" smtClean="0"/>
              <a:t>5/27/2025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9BA6916-93D4-248A-F4CA-937D3F16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A diagram of a mechanical arm&#10;&#10;Description automatically generated">
            <a:extLst>
              <a:ext uri="{FF2B5EF4-FFF2-40B4-BE49-F238E27FC236}">
                <a16:creationId xmlns:a16="http://schemas.microsoft.com/office/drawing/2014/main" id="{C6468D62-324B-891B-05C0-D0ABB27B7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165" y="542925"/>
            <a:ext cx="4972050" cy="4714875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DBCAEBCA-90B8-E98B-078A-747B9BDC3886}"/>
              </a:ext>
            </a:extLst>
          </p:cNvPr>
          <p:cNvSpPr txBox="1"/>
          <p:nvPr/>
        </p:nvSpPr>
        <p:spPr>
          <a:xfrm>
            <a:off x="170713" y="375737"/>
            <a:ext cx="4687613" cy="466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425450" algn="l"/>
              </a:tabLst>
            </a:pPr>
            <a:r>
              <a:rPr sz="2800" b="1" spc="-10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Problem</a:t>
            </a:r>
            <a:r>
              <a:rPr lang="en-US" sz="2800" b="1" spc="-10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 3</a:t>
            </a:r>
            <a:r>
              <a:rPr sz="2800" b="1" spc="-10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:</a:t>
            </a:r>
            <a:endParaRPr lang="en-US" sz="2800" b="1" spc="-10" dirty="0">
              <a:solidFill>
                <a:srgbClr val="C000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425450" algn="l"/>
              </a:tabLst>
            </a:pP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The</a:t>
            </a:r>
            <a:r>
              <a:rPr sz="3000" spc="-15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lev</a:t>
            </a:r>
            <a:r>
              <a:rPr sz="3000" spc="5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e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r</a:t>
            </a:r>
            <a:r>
              <a:rPr sz="3000" spc="-155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spc="-5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AB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spc="-5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is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h</a:t>
            </a:r>
            <a:r>
              <a:rPr sz="3000" spc="5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nged</a:t>
            </a:r>
            <a:r>
              <a:rPr sz="3000" spc="-1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at</a:t>
            </a:r>
            <a:r>
              <a:rPr sz="3000" spc="-2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C and</a:t>
            </a:r>
            <a:r>
              <a:rPr sz="3000" spc="-1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at</a:t>
            </a:r>
            <a:r>
              <a:rPr sz="3000" spc="5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t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ached</a:t>
            </a:r>
            <a:r>
              <a:rPr sz="3000" spc="-3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to</a:t>
            </a:r>
            <a:r>
              <a:rPr sz="3000" spc="-1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a con</a:t>
            </a:r>
            <a:r>
              <a:rPr sz="3000" spc="5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t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rol</a:t>
            </a:r>
            <a:r>
              <a:rPr sz="3000" spc="-3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cab</a:t>
            </a:r>
            <a:r>
              <a:rPr sz="3000" spc="5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l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e</a:t>
            </a:r>
            <a:r>
              <a:rPr sz="3000" spc="-25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at</a:t>
            </a:r>
            <a:r>
              <a:rPr sz="3000" spc="-14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spc="-5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A.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If </a:t>
            </a:r>
            <a:r>
              <a:rPr sz="3000" spc="5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t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he</a:t>
            </a:r>
            <a:r>
              <a:rPr sz="3000" spc="-1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lev</a:t>
            </a:r>
            <a:r>
              <a:rPr sz="3000" spc="5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e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r</a:t>
            </a:r>
            <a:r>
              <a:rPr sz="3000" spc="-2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spc="-5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is  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subjected</a:t>
            </a:r>
            <a:r>
              <a:rPr sz="3000" spc="-4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at</a:t>
            </a:r>
            <a:r>
              <a:rPr sz="3000" spc="-5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B</a:t>
            </a:r>
            <a:r>
              <a:rPr sz="3000" spc="-1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to</a:t>
            </a:r>
            <a:r>
              <a:rPr sz="3000" spc="-15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a 500</a:t>
            </a:r>
            <a:r>
              <a:rPr sz="3000" spc="-5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N</a:t>
            </a:r>
            <a:r>
              <a:rPr sz="3000" spc="5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horizontal</a:t>
            </a:r>
            <a:r>
              <a:rPr sz="3000" spc="-5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force, </a:t>
            </a:r>
            <a:r>
              <a:rPr sz="3000" spc="-5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determine</a:t>
            </a:r>
            <a:endParaRPr lang="en-US" sz="3000" spc="-5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425450" algn="l"/>
              </a:tabLst>
            </a:pPr>
            <a:endParaRPr lang="en-US" sz="3000" spc="-5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425450" algn="l"/>
              </a:tabLst>
            </a:pPr>
            <a:r>
              <a:rPr sz="3000" spc="-25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b="1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(a)</a:t>
            </a:r>
            <a:r>
              <a:rPr sz="3000" spc="-15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the</a:t>
            </a:r>
            <a:r>
              <a:rPr sz="3000" spc="-5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tension</a:t>
            </a:r>
            <a:r>
              <a:rPr sz="3000" spc="-30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in</a:t>
            </a:r>
            <a:r>
              <a:rPr sz="3000" spc="-10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the</a:t>
            </a:r>
            <a:r>
              <a:rPr sz="3000" spc="-5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cable</a:t>
            </a:r>
            <a:r>
              <a:rPr sz="3000" b="1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,</a:t>
            </a:r>
            <a:endParaRPr lang="en-US" sz="3000" b="1" dirty="0">
              <a:solidFill>
                <a:srgbClr val="C000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425450" algn="l"/>
              </a:tabLst>
            </a:pPr>
            <a:endParaRPr lang="en-US" sz="3000" b="1" dirty="0"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425450" algn="l"/>
              </a:tabLst>
            </a:pPr>
            <a:r>
              <a:rPr sz="3000" b="1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(b)</a:t>
            </a:r>
            <a:r>
              <a:rPr sz="3000" spc="-15" dirty="0"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the</a:t>
            </a:r>
            <a:r>
              <a:rPr sz="3000" spc="-30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reaction</a:t>
            </a:r>
            <a:r>
              <a:rPr sz="3000" spc="-55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 </a:t>
            </a:r>
            <a:r>
              <a:rPr sz="3000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at</a:t>
            </a:r>
            <a:r>
              <a:rPr sz="3000" spc="-10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 C.</a:t>
            </a:r>
            <a:endParaRPr sz="3000" dirty="0">
              <a:solidFill>
                <a:srgbClr val="C000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6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1A55CEC0-1A57-5942-1E1D-7B98F879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AD66-A4B4-4281-BA8F-C7D6C36F42AC}" type="datetime1">
              <a:rPr lang="en-US" smtClean="0"/>
              <a:t>5/27/2025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9BA6916-93D4-248A-F4CA-937D3F16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A diagram of a bar with a red line&#10;&#10;Description automatically generated">
            <a:extLst>
              <a:ext uri="{FF2B5EF4-FFF2-40B4-BE49-F238E27FC236}">
                <a16:creationId xmlns:a16="http://schemas.microsoft.com/office/drawing/2014/main" id="{33272E30-01E1-5BFD-0046-955A28F8E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989" y="755360"/>
            <a:ext cx="2844421" cy="4219487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4A7B82F8-EB8C-9BEA-9088-089CF2812DAE}"/>
              </a:ext>
            </a:extLst>
          </p:cNvPr>
          <p:cNvSpPr txBox="1"/>
          <p:nvPr/>
        </p:nvSpPr>
        <p:spPr>
          <a:xfrm>
            <a:off x="640262" y="755360"/>
            <a:ext cx="4892320" cy="38420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Problem</a:t>
            </a:r>
            <a:r>
              <a:rPr lang="en-US" sz="2400" b="1" spc="-10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 4</a:t>
            </a:r>
            <a:r>
              <a:rPr sz="2400" b="1" spc="-10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:</a:t>
            </a:r>
            <a:endParaRPr lang="en-US" sz="2400" b="1" spc="-10" dirty="0">
              <a:solidFill>
                <a:srgbClr val="C00000"/>
              </a:solidFill>
              <a:latin typeface="Dreaming Outloud Pro" panose="03050502040302030504" pitchFamily="66" charset="0"/>
              <a:cs typeface="Dreaming Outloud Pro" panose="03050502040302030504" pitchFamily="66" charset="0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solidFill>
                  <a:srgbClr val="40404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Rod AB is supported by a pin and bracket at A and rests against a frictionless peg at C. Determine the </a:t>
            </a:r>
            <a:r>
              <a:rPr lang="en-US" sz="3200" spc="-5" dirty="0">
                <a:solidFill>
                  <a:srgbClr val="C0000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reactions at A and C </a:t>
            </a:r>
            <a:r>
              <a:rPr lang="en-US" sz="3200" spc="-5" dirty="0">
                <a:solidFill>
                  <a:srgbClr val="40404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when a 170-N vertical force is applied at B.</a:t>
            </a:r>
          </a:p>
        </p:txBody>
      </p:sp>
    </p:spTree>
    <p:extLst>
      <p:ext uri="{BB962C8B-B14F-4D97-AF65-F5344CB8AC3E}">
        <p14:creationId xmlns:p14="http://schemas.microsoft.com/office/powerpoint/2010/main" val="124018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1A55CEC0-1A57-5942-1E1D-7B98F879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5AD66-A4B4-4281-BA8F-C7D6C36F42AC}" type="datetime1">
              <a:rPr lang="en-US" smtClean="0"/>
              <a:t>5/27/2025</a:t>
            </a:fld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9BA6916-93D4-248A-F4CA-937D3F16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D5125-0F2D-16D5-B5FD-B94DBDA44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2892" y="1761521"/>
            <a:ext cx="5556308" cy="3834635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12EA83E0-35DE-0B63-D147-366E2D53EADE}"/>
              </a:ext>
            </a:extLst>
          </p:cNvPr>
          <p:cNvSpPr txBox="1"/>
          <p:nvPr/>
        </p:nvSpPr>
        <p:spPr>
          <a:xfrm>
            <a:off x="129309" y="136525"/>
            <a:ext cx="11924146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Problem</a:t>
            </a:r>
            <a:r>
              <a:rPr lang="en-US"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5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lang="en-US" sz="2400" b="1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>
                <a:latin typeface="Times New Roman"/>
                <a:cs typeface="Times New Roman"/>
              </a:rPr>
              <a:t>A uniform rod AB of length 2R and weight W rest inside a  hemispherical bowl of radius R as shown. Neglecting friction,  determine the </a:t>
            </a:r>
            <a:r>
              <a:rPr lang="en-US" sz="3200" spc="-5" dirty="0">
                <a:solidFill>
                  <a:srgbClr val="C00000"/>
                </a:solidFill>
                <a:latin typeface="Times New Roman"/>
                <a:cs typeface="Times New Roman"/>
              </a:rPr>
              <a:t>angle </a:t>
            </a:r>
            <a:r>
              <a:rPr lang="en-US" sz="32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θ </a:t>
            </a:r>
            <a:r>
              <a:rPr lang="en-US" sz="3200" spc="-5" dirty="0">
                <a:latin typeface="Times New Roman"/>
                <a:cs typeface="Times New Roman"/>
              </a:rPr>
              <a:t>corresponding to equilibrium.</a:t>
            </a:r>
          </a:p>
        </p:txBody>
      </p:sp>
    </p:spTree>
    <p:extLst>
      <p:ext uri="{BB962C8B-B14F-4D97-AF65-F5344CB8AC3E}">
        <p14:creationId xmlns:p14="http://schemas.microsoft.com/office/powerpoint/2010/main" val="400981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EF9E3B196684499E884074FD3CB02C" ma:contentTypeVersion="4" ma:contentTypeDescription="Create a new document." ma:contentTypeScope="" ma:versionID="28b3d92f1e6fa517cf934b1e63e8382b">
  <xsd:schema xmlns:xsd="http://www.w3.org/2001/XMLSchema" xmlns:xs="http://www.w3.org/2001/XMLSchema" xmlns:p="http://schemas.microsoft.com/office/2006/metadata/properties" xmlns:ns2="fe4160f2-581c-44de-8c1e-f3a36bb236c5" targetNamespace="http://schemas.microsoft.com/office/2006/metadata/properties" ma:root="true" ma:fieldsID="fab7115323ebc58acf5357dd32b4bda1" ns2:_="">
    <xsd:import namespace="fe4160f2-581c-44de-8c1e-f3a36bb236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160f2-581c-44de-8c1e-f3a36bb236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11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5F2B48-D09E-412C-B312-DB4119E0F220}"/>
</file>

<file path=customXml/itemProps2.xml><?xml version="1.0" encoding="utf-8"?>
<ds:datastoreItem xmlns:ds="http://schemas.openxmlformats.org/officeDocument/2006/customXml" ds:itemID="{98EF2D2F-DDCA-401C-8C61-E6306008B343}"/>
</file>

<file path=customXml/itemProps3.xml><?xml version="1.0" encoding="utf-8"?>
<ds:datastoreItem xmlns:ds="http://schemas.openxmlformats.org/officeDocument/2006/customXml" ds:itemID="{1F29292A-1488-446C-86F2-CD550AC52862}"/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334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Calibri Light</vt:lpstr>
      <vt:lpstr>Dreaming Outloud Pro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Aminul Islam</dc:creator>
  <cp:lastModifiedBy>Sadia Tasnim</cp:lastModifiedBy>
  <cp:revision>4</cp:revision>
  <dcterms:created xsi:type="dcterms:W3CDTF">2023-06-01T16:56:59Z</dcterms:created>
  <dcterms:modified xsi:type="dcterms:W3CDTF">2025-05-27T15:46:38Z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0x01010008EF9E3B196684499E884074FD3CB02C</vt:lpwstr>
  </property>
</Properties>
</file>