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4" r:id="rId5"/>
    <p:sldId id="265" r:id="rId6"/>
    <p:sldId id="266" r:id="rId7"/>
    <p:sldId id="267" r:id="rId8"/>
    <p:sldId id="268" r:id="rId9"/>
    <p:sldId id="269" r:id="rId10"/>
    <p:sldId id="270"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6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5968760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188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938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17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
        <p:nvSpPr>
          <p:cNvPr id="13" name="Shape 13"/>
          <p:cNvSpPr/>
          <p:nvPr/>
        </p:nvSpPr>
        <p:spPr>
          <a:xfrm>
            <a:off x="0" y="4190694"/>
            <a:ext cx="9144000" cy="9528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0"/>
            <a:ext cx="9144000" cy="11526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3" name="Shape 23" descr="pasted-image.tiff"/>
          <p:cNvPicPr preferRelativeResize="0"/>
          <p:nvPr/>
        </p:nvPicPr>
        <p:blipFill rotWithShape="1">
          <a:blip r:embed="rId2">
            <a:alphaModFix/>
          </a:blip>
          <a:srcRect/>
          <a:stretch/>
        </p:blipFill>
        <p:spPr>
          <a:xfrm>
            <a:off x="311699" y="4663225"/>
            <a:ext cx="1950900" cy="341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a:off x="0" y="0"/>
            <a:ext cx="9144000" cy="11526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30" name="Shape 30" descr="pasted-image.tiff"/>
          <p:cNvPicPr preferRelativeResize="0"/>
          <p:nvPr/>
        </p:nvPicPr>
        <p:blipFill rotWithShape="1">
          <a:blip r:embed="rId2">
            <a:alphaModFix/>
          </a:blip>
          <a:srcRect/>
          <a:stretch/>
        </p:blipFill>
        <p:spPr>
          <a:xfrm>
            <a:off x="311699" y="4663225"/>
            <a:ext cx="1950900" cy="341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a:off x="0" y="0"/>
            <a:ext cx="9144000" cy="11526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33" name="Shape 33"/>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5"/>
        <p:cNvGrpSpPr/>
        <p:nvPr/>
      </p:nvGrpSpPr>
      <p:grpSpPr>
        <a:xfrm>
          <a:off x="0" y="0"/>
          <a:ext cx="0" cy="0"/>
          <a:chOff x="0" y="0"/>
          <a:chExt cx="0" cy="0"/>
        </a:xfrm>
      </p:grpSpPr>
      <p:sp>
        <p:nvSpPr>
          <p:cNvPr id="36" name="Shape 36"/>
          <p:cNvSpPr/>
          <p:nvPr/>
        </p:nvSpPr>
        <p:spPr>
          <a:xfrm>
            <a:off x="0" y="0"/>
            <a:ext cx="9144000" cy="14478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37" name="Shape 3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Clr>
                <a:srgbClr val="FFFFFF"/>
              </a:buClr>
              <a:buSzPct val="100000"/>
              <a:defRPr sz="2400">
                <a:solidFill>
                  <a:srgbClr val="FFFFFF"/>
                </a:solidFill>
              </a:defRPr>
            </a:lvl1pPr>
            <a:lvl2pPr lvl="1">
              <a:spcBef>
                <a:spcPts val="0"/>
              </a:spcBef>
              <a:buClr>
                <a:srgbClr val="FFFFFF"/>
              </a:buClr>
              <a:buSzPct val="100000"/>
              <a:defRPr sz="2400">
                <a:solidFill>
                  <a:srgbClr val="FFFFFF"/>
                </a:solidFill>
              </a:defRPr>
            </a:lvl2pPr>
            <a:lvl3pPr lvl="2">
              <a:spcBef>
                <a:spcPts val="0"/>
              </a:spcBef>
              <a:buClr>
                <a:srgbClr val="FFFFFF"/>
              </a:buClr>
              <a:buSzPct val="100000"/>
              <a:defRPr sz="2400">
                <a:solidFill>
                  <a:srgbClr val="FFFFFF"/>
                </a:solidFill>
              </a:defRPr>
            </a:lvl3pPr>
            <a:lvl4pPr lvl="3">
              <a:spcBef>
                <a:spcPts val="0"/>
              </a:spcBef>
              <a:buClr>
                <a:srgbClr val="FFFFFF"/>
              </a:buClr>
              <a:buSzPct val="100000"/>
              <a:defRPr sz="2400">
                <a:solidFill>
                  <a:srgbClr val="FFFFFF"/>
                </a:solidFill>
              </a:defRPr>
            </a:lvl4pPr>
            <a:lvl5pPr lvl="4">
              <a:spcBef>
                <a:spcPts val="0"/>
              </a:spcBef>
              <a:buClr>
                <a:srgbClr val="FFFFFF"/>
              </a:buClr>
              <a:buSzPct val="100000"/>
              <a:defRPr sz="2400">
                <a:solidFill>
                  <a:srgbClr val="FFFFFF"/>
                </a:solidFill>
              </a:defRPr>
            </a:lvl5pPr>
            <a:lvl6pPr lvl="5">
              <a:spcBef>
                <a:spcPts val="0"/>
              </a:spcBef>
              <a:buClr>
                <a:srgbClr val="FFFFFF"/>
              </a:buClr>
              <a:buSzPct val="100000"/>
              <a:defRPr sz="2400">
                <a:solidFill>
                  <a:srgbClr val="FFFFFF"/>
                </a:solidFill>
              </a:defRPr>
            </a:lvl6pPr>
            <a:lvl7pPr lvl="6">
              <a:spcBef>
                <a:spcPts val="0"/>
              </a:spcBef>
              <a:buClr>
                <a:srgbClr val="FFFFFF"/>
              </a:buClr>
              <a:buSzPct val="100000"/>
              <a:defRPr sz="2400">
                <a:solidFill>
                  <a:srgbClr val="FFFFFF"/>
                </a:solidFill>
              </a:defRPr>
            </a:lvl7pPr>
            <a:lvl8pPr lvl="7">
              <a:spcBef>
                <a:spcPts val="0"/>
              </a:spcBef>
              <a:buClr>
                <a:srgbClr val="FFFFFF"/>
              </a:buClr>
              <a:buSzPct val="100000"/>
              <a:defRPr sz="2400">
                <a:solidFill>
                  <a:srgbClr val="FFFFFF"/>
                </a:solidFill>
              </a:defRPr>
            </a:lvl8pPr>
            <a:lvl9pPr lvl="8">
              <a:spcBef>
                <a:spcPts val="0"/>
              </a:spcBef>
              <a:buClr>
                <a:srgbClr val="FFFFFF"/>
              </a:buClr>
              <a:buSzPct val="100000"/>
              <a:defRPr sz="2400">
                <a:solidFill>
                  <a:srgbClr val="FFFFFF"/>
                </a:solidFill>
              </a:defRPr>
            </a:lvl9pPr>
          </a:lstStyle>
          <a:p>
            <a:endParaRPr/>
          </a:p>
        </p:txBody>
      </p:sp>
      <p:sp>
        <p:nvSpPr>
          <p:cNvPr id="38" name="Shape 38"/>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9" name="Shape 3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2" name="Shape 4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3"/>
        <p:cNvGrpSpPr/>
        <p:nvPr/>
      </p:nvGrpSpPr>
      <p:grpSpPr>
        <a:xfrm>
          <a:off x="0" y="0"/>
          <a:ext cx="0" cy="0"/>
          <a:chOff x="0" y="0"/>
          <a:chExt cx="0" cy="0"/>
        </a:xfrm>
      </p:grpSpPr>
      <p:sp>
        <p:nvSpPr>
          <p:cNvPr id="44" name="Shape 44"/>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5" name="Shape 45"/>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6" name="Shape 46"/>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7" name="Shape 47"/>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4" name="Shape 54"/>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www.jensendatasystems.com/" TargetMode="External"/><Relationship Id="rId7" Type="http://schemas.openxmlformats.org/officeDocument/2006/relationships/hyperlink" Target="http://www.jensendatasystems.com/FireDACbook" TargetMode="External"/><Relationship Id="rId2" Type="http://schemas.openxmlformats.org/officeDocument/2006/relationships/hyperlink" Target="mailto:cjensen@jensendatasystems.com" TargetMode="External"/><Relationship Id="rId1" Type="http://schemas.openxmlformats.org/officeDocument/2006/relationships/slideLayout" Target="../slideLayouts/slideLayout2.xml"/><Relationship Id="rId6" Type="http://schemas.openxmlformats.org/officeDocument/2006/relationships/hyperlink" Target="http://www.delphideveloperdays.com/" TargetMode="External"/><Relationship Id="rId11" Type="http://schemas.openxmlformats.org/officeDocument/2006/relationships/image" Target="../media/image10.gif"/><Relationship Id="rId5" Type="http://schemas.openxmlformats.org/officeDocument/2006/relationships/hyperlink" Target="https://twitter.com/caryjensen" TargetMode="External"/><Relationship Id="rId10" Type="http://schemas.openxmlformats.org/officeDocument/2006/relationships/image" Target="../media/image9.jpg"/><Relationship Id="rId4" Type="http://schemas.openxmlformats.org/officeDocument/2006/relationships/hyperlink" Target="http://caryjensen.blogspot.com/" TargetMode="External"/><Relationship Id="rId9"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gif"/><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p:nvPr/>
        </p:nvSpPr>
        <p:spPr>
          <a:xfrm>
            <a:off x="0" y="4190694"/>
            <a:ext cx="9144000" cy="9528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63" name="Shape 63"/>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lgn="l"/>
            <a:r>
              <a:rPr lang="en-US" sz="4400" dirty="0" smtClean="0"/>
              <a:t>Advanced FireDAC Technologies</a:t>
            </a:r>
            <a:endParaRPr sz="4800" dirty="0"/>
          </a:p>
        </p:txBody>
      </p:sp>
      <p:pic>
        <p:nvPicPr>
          <p:cNvPr id="66" name="Shape 66" descr="pasted-image.tiff"/>
          <p:cNvPicPr preferRelativeResize="0"/>
          <p:nvPr/>
        </p:nvPicPr>
        <p:blipFill rotWithShape="1">
          <a:blip r:embed="rId3">
            <a:alphaModFix/>
          </a:blip>
          <a:srcRect/>
          <a:stretch/>
        </p:blipFill>
        <p:spPr>
          <a:xfrm>
            <a:off x="390527" y="310624"/>
            <a:ext cx="4610100" cy="806400"/>
          </a:xfrm>
          <a:prstGeom prst="rect">
            <a:avLst/>
          </a:prstGeom>
          <a:noFill/>
          <a:ln>
            <a:noFill/>
          </a:ln>
        </p:spPr>
      </p:pic>
      <p:sp>
        <p:nvSpPr>
          <p:cNvPr id="67" name="Shape 67"/>
          <p:cNvSpPr txBox="1"/>
          <p:nvPr/>
        </p:nvSpPr>
        <p:spPr>
          <a:xfrm>
            <a:off x="2059553" y="4190700"/>
            <a:ext cx="5281500" cy="952800"/>
          </a:xfrm>
          <a:prstGeom prst="rect">
            <a:avLst/>
          </a:prstGeom>
          <a:noFill/>
          <a:ln>
            <a:noFill/>
          </a:ln>
        </p:spPr>
        <p:txBody>
          <a:bodyPr lIns="91425" tIns="91425" rIns="91425" bIns="91425" anchor="ctr" anchorCtr="0">
            <a:noAutofit/>
          </a:bodyPr>
          <a:lstStyle/>
          <a:p>
            <a:pPr lvl="0" algn="r" rtl="0">
              <a:spcBef>
                <a:spcPts val="0"/>
              </a:spcBef>
              <a:buNone/>
            </a:pPr>
            <a:r>
              <a:rPr lang="en" sz="2000" dirty="0" smtClean="0">
                <a:solidFill>
                  <a:srgbClr val="FFFFFF"/>
                </a:solidFill>
              </a:rPr>
              <a:t>Cary Jensen, Jensen Data Systems, Inc.</a:t>
            </a:r>
            <a:endParaRPr lang="en" sz="2000" dirty="0">
              <a:solidFill>
                <a:srgbClr val="FFFFFF"/>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914" y="3611285"/>
            <a:ext cx="1539086" cy="15322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6" name="TextBox 5"/>
          <p:cNvSpPr txBox="1">
            <a:spLocks noChangeArrowheads="1"/>
          </p:cNvSpPr>
          <p:nvPr/>
        </p:nvSpPr>
        <p:spPr bwMode="auto">
          <a:xfrm>
            <a:off x="308494" y="1697043"/>
            <a:ext cx="23599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hangingPunct="0">
              <a:defRPr sz="5800">
                <a:solidFill>
                  <a:srgbClr val="000000"/>
                </a:solidFill>
                <a:latin typeface="Gill Sans"/>
                <a:ea typeface="Gill Sans"/>
                <a:cs typeface="Gill Sans"/>
                <a:sym typeface="Gill Sans"/>
              </a:defRPr>
            </a:lvl1pPr>
            <a:lvl2pPr marL="742950" indent="-285750" algn="ctr" hangingPunct="0">
              <a:defRPr sz="5800">
                <a:solidFill>
                  <a:srgbClr val="000000"/>
                </a:solidFill>
                <a:latin typeface="Gill Sans"/>
                <a:ea typeface="Gill Sans"/>
                <a:cs typeface="Gill Sans"/>
                <a:sym typeface="Gill Sans"/>
              </a:defRPr>
            </a:lvl2pPr>
            <a:lvl3pPr marL="1143000" indent="-228600" algn="ctr" hangingPunct="0">
              <a:defRPr sz="5800">
                <a:solidFill>
                  <a:srgbClr val="000000"/>
                </a:solidFill>
                <a:latin typeface="Gill Sans"/>
                <a:ea typeface="Gill Sans"/>
                <a:cs typeface="Gill Sans"/>
                <a:sym typeface="Gill Sans"/>
              </a:defRPr>
            </a:lvl3pPr>
            <a:lvl4pPr marL="1600200" indent="-228600" algn="ctr" hangingPunct="0">
              <a:defRPr sz="5800">
                <a:solidFill>
                  <a:srgbClr val="000000"/>
                </a:solidFill>
                <a:latin typeface="Gill Sans"/>
                <a:ea typeface="Gill Sans"/>
                <a:cs typeface="Gill Sans"/>
                <a:sym typeface="Gill Sans"/>
              </a:defRPr>
            </a:lvl4pPr>
            <a:lvl5pPr marL="2057400" indent="-228600" algn="ctr" hangingPunct="0">
              <a:defRPr sz="5800">
                <a:solidFill>
                  <a:srgbClr val="000000"/>
                </a:solidFill>
                <a:latin typeface="Gill Sans"/>
                <a:ea typeface="Gill Sans"/>
                <a:cs typeface="Gill Sans"/>
                <a:sym typeface="Gill Sans"/>
              </a:defRPr>
            </a:lvl5pPr>
            <a:lvl6pPr marL="2514600" indent="-228600" algn="ctr" fontAlgn="base" hangingPunct="0">
              <a:spcBef>
                <a:spcPct val="0"/>
              </a:spcBef>
              <a:spcAft>
                <a:spcPct val="0"/>
              </a:spcAft>
              <a:defRPr sz="5800">
                <a:solidFill>
                  <a:srgbClr val="000000"/>
                </a:solidFill>
                <a:latin typeface="Gill Sans"/>
                <a:ea typeface="Gill Sans"/>
                <a:cs typeface="Gill Sans"/>
                <a:sym typeface="Gill Sans"/>
              </a:defRPr>
            </a:lvl6pPr>
            <a:lvl7pPr marL="2971800" indent="-228600" algn="ctr" fontAlgn="base" hangingPunct="0">
              <a:spcBef>
                <a:spcPct val="0"/>
              </a:spcBef>
              <a:spcAft>
                <a:spcPct val="0"/>
              </a:spcAft>
              <a:defRPr sz="5800">
                <a:solidFill>
                  <a:srgbClr val="000000"/>
                </a:solidFill>
                <a:latin typeface="Gill Sans"/>
                <a:ea typeface="Gill Sans"/>
                <a:cs typeface="Gill Sans"/>
                <a:sym typeface="Gill Sans"/>
              </a:defRPr>
            </a:lvl7pPr>
            <a:lvl8pPr marL="3429000" indent="-228600" algn="ctr" fontAlgn="base" hangingPunct="0">
              <a:spcBef>
                <a:spcPct val="0"/>
              </a:spcBef>
              <a:spcAft>
                <a:spcPct val="0"/>
              </a:spcAft>
              <a:defRPr sz="5800">
                <a:solidFill>
                  <a:srgbClr val="000000"/>
                </a:solidFill>
                <a:latin typeface="Gill Sans"/>
                <a:ea typeface="Gill Sans"/>
                <a:cs typeface="Gill Sans"/>
                <a:sym typeface="Gill Sans"/>
              </a:defRPr>
            </a:lvl8pPr>
            <a:lvl9pPr marL="3886200" indent="-228600" algn="ctr" fontAlgn="base" hangingPunct="0">
              <a:spcBef>
                <a:spcPct val="0"/>
              </a:spcBef>
              <a:spcAft>
                <a:spcPct val="0"/>
              </a:spcAft>
              <a:defRPr sz="5800">
                <a:solidFill>
                  <a:srgbClr val="000000"/>
                </a:solidFill>
                <a:latin typeface="Gill Sans"/>
                <a:ea typeface="Gill Sans"/>
                <a:cs typeface="Gill Sans"/>
                <a:sym typeface="Gill Sans"/>
              </a:defRPr>
            </a:lvl9pPr>
          </a:lstStyle>
          <a:p>
            <a:pPr algn="l" hangingPunct="1"/>
            <a:r>
              <a:rPr lang="en-US" altLang="en-US" sz="1800" dirty="0">
                <a:solidFill>
                  <a:schemeClr val="tx1"/>
                </a:solidFill>
                <a:latin typeface="Calibri" panose="020F0502020204030204" pitchFamily="34" charset="0"/>
              </a:rPr>
              <a:t>Contacting Cary Jensen</a:t>
            </a:r>
          </a:p>
        </p:txBody>
      </p:sp>
      <p:sp>
        <p:nvSpPr>
          <p:cNvPr id="7" name="TextBox 3"/>
          <p:cNvSpPr txBox="1">
            <a:spLocks noChangeArrowheads="1"/>
          </p:cNvSpPr>
          <p:nvPr/>
        </p:nvSpPr>
        <p:spPr bwMode="auto">
          <a:xfrm>
            <a:off x="311700" y="1971897"/>
            <a:ext cx="359104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hangingPunct="0">
              <a:defRPr sz="5800">
                <a:solidFill>
                  <a:srgbClr val="000000"/>
                </a:solidFill>
                <a:latin typeface="Gill Sans"/>
                <a:ea typeface="Gill Sans"/>
                <a:cs typeface="Gill Sans"/>
                <a:sym typeface="Gill Sans"/>
              </a:defRPr>
            </a:lvl1pPr>
            <a:lvl2pPr marL="742950" indent="-285750" algn="ctr" hangingPunct="0">
              <a:defRPr sz="5800">
                <a:solidFill>
                  <a:srgbClr val="000000"/>
                </a:solidFill>
                <a:latin typeface="Gill Sans"/>
                <a:ea typeface="Gill Sans"/>
                <a:cs typeface="Gill Sans"/>
                <a:sym typeface="Gill Sans"/>
              </a:defRPr>
            </a:lvl2pPr>
            <a:lvl3pPr marL="1143000" indent="-228600" algn="ctr" hangingPunct="0">
              <a:defRPr sz="5800">
                <a:solidFill>
                  <a:srgbClr val="000000"/>
                </a:solidFill>
                <a:latin typeface="Gill Sans"/>
                <a:ea typeface="Gill Sans"/>
                <a:cs typeface="Gill Sans"/>
                <a:sym typeface="Gill Sans"/>
              </a:defRPr>
            </a:lvl3pPr>
            <a:lvl4pPr marL="1600200" indent="-228600" algn="ctr" hangingPunct="0">
              <a:defRPr sz="5800">
                <a:solidFill>
                  <a:srgbClr val="000000"/>
                </a:solidFill>
                <a:latin typeface="Gill Sans"/>
                <a:ea typeface="Gill Sans"/>
                <a:cs typeface="Gill Sans"/>
                <a:sym typeface="Gill Sans"/>
              </a:defRPr>
            </a:lvl4pPr>
            <a:lvl5pPr marL="2057400" indent="-228600" algn="ctr" hangingPunct="0">
              <a:defRPr sz="5800">
                <a:solidFill>
                  <a:srgbClr val="000000"/>
                </a:solidFill>
                <a:latin typeface="Gill Sans"/>
                <a:ea typeface="Gill Sans"/>
                <a:cs typeface="Gill Sans"/>
                <a:sym typeface="Gill Sans"/>
              </a:defRPr>
            </a:lvl5pPr>
            <a:lvl6pPr marL="2514600" indent="-228600" algn="ctr" fontAlgn="base" hangingPunct="0">
              <a:spcBef>
                <a:spcPct val="0"/>
              </a:spcBef>
              <a:spcAft>
                <a:spcPct val="0"/>
              </a:spcAft>
              <a:defRPr sz="5800">
                <a:solidFill>
                  <a:srgbClr val="000000"/>
                </a:solidFill>
                <a:latin typeface="Gill Sans"/>
                <a:ea typeface="Gill Sans"/>
                <a:cs typeface="Gill Sans"/>
                <a:sym typeface="Gill Sans"/>
              </a:defRPr>
            </a:lvl6pPr>
            <a:lvl7pPr marL="2971800" indent="-228600" algn="ctr" fontAlgn="base" hangingPunct="0">
              <a:spcBef>
                <a:spcPct val="0"/>
              </a:spcBef>
              <a:spcAft>
                <a:spcPct val="0"/>
              </a:spcAft>
              <a:defRPr sz="5800">
                <a:solidFill>
                  <a:srgbClr val="000000"/>
                </a:solidFill>
                <a:latin typeface="Gill Sans"/>
                <a:ea typeface="Gill Sans"/>
                <a:cs typeface="Gill Sans"/>
                <a:sym typeface="Gill Sans"/>
              </a:defRPr>
            </a:lvl7pPr>
            <a:lvl8pPr marL="3429000" indent="-228600" algn="ctr" fontAlgn="base" hangingPunct="0">
              <a:spcBef>
                <a:spcPct val="0"/>
              </a:spcBef>
              <a:spcAft>
                <a:spcPct val="0"/>
              </a:spcAft>
              <a:defRPr sz="5800">
                <a:solidFill>
                  <a:srgbClr val="000000"/>
                </a:solidFill>
                <a:latin typeface="Gill Sans"/>
                <a:ea typeface="Gill Sans"/>
                <a:cs typeface="Gill Sans"/>
                <a:sym typeface="Gill Sans"/>
              </a:defRPr>
            </a:lvl8pPr>
            <a:lvl9pPr marL="3886200" indent="-228600" algn="ctr" fontAlgn="base" hangingPunct="0">
              <a:spcBef>
                <a:spcPct val="0"/>
              </a:spcBef>
              <a:spcAft>
                <a:spcPct val="0"/>
              </a:spcAft>
              <a:defRPr sz="5800">
                <a:solidFill>
                  <a:srgbClr val="000000"/>
                </a:solidFill>
                <a:latin typeface="Gill Sans"/>
                <a:ea typeface="Gill Sans"/>
                <a:cs typeface="Gill Sans"/>
                <a:sym typeface="Gill Sans"/>
              </a:defRPr>
            </a:lvl9pPr>
          </a:lstStyle>
          <a:p>
            <a:pPr algn="l" hangingPunct="1"/>
            <a:r>
              <a:rPr lang="en-US" altLang="en-US" sz="1600" dirty="0">
                <a:solidFill>
                  <a:schemeClr val="hlink"/>
                </a:solidFill>
                <a:latin typeface="Calibri" panose="020F0502020204030204" pitchFamily="34" charset="0"/>
                <a:hlinkClick r:id="rId2"/>
              </a:rPr>
              <a:t>mailto:cjensen@jensendatasystems.com</a:t>
            </a:r>
            <a:endParaRPr lang="en-US" altLang="en-US" sz="1600" dirty="0">
              <a:solidFill>
                <a:schemeClr val="hlink"/>
              </a:solidFill>
              <a:latin typeface="Calibri" panose="020F0502020204030204" pitchFamily="34" charset="0"/>
            </a:endParaRPr>
          </a:p>
          <a:p>
            <a:pPr algn="l" hangingPunct="1"/>
            <a:r>
              <a:rPr lang="en-US" altLang="en-US" sz="1600" dirty="0">
                <a:solidFill>
                  <a:schemeClr val="hlink"/>
                </a:solidFill>
                <a:latin typeface="Calibri" panose="020F0502020204030204" pitchFamily="34" charset="0"/>
                <a:hlinkClick r:id="rId3"/>
              </a:rPr>
              <a:t>http://www.JensenDataSystems.com</a:t>
            </a:r>
            <a:endParaRPr lang="en-US" altLang="en-US" sz="1600" dirty="0">
              <a:solidFill>
                <a:schemeClr val="hlink"/>
              </a:solidFill>
              <a:latin typeface="Calibri" panose="020F0502020204030204" pitchFamily="34" charset="0"/>
            </a:endParaRPr>
          </a:p>
          <a:p>
            <a:pPr algn="l" hangingPunct="1"/>
            <a:r>
              <a:rPr lang="en-US" altLang="en-US" sz="1600" dirty="0">
                <a:solidFill>
                  <a:schemeClr val="hlink"/>
                </a:solidFill>
                <a:latin typeface="Calibri" panose="020F0502020204030204" pitchFamily="34" charset="0"/>
                <a:hlinkClick r:id="rId4"/>
              </a:rPr>
              <a:t>http://caryjensen.blogspot.com</a:t>
            </a:r>
            <a:endParaRPr lang="en-US" altLang="en-US" sz="1600" dirty="0">
              <a:solidFill>
                <a:schemeClr val="hlink"/>
              </a:solidFill>
              <a:latin typeface="Calibri" panose="020F0502020204030204" pitchFamily="34" charset="0"/>
            </a:endParaRPr>
          </a:p>
          <a:p>
            <a:pPr algn="l" hangingPunct="1"/>
            <a:r>
              <a:rPr lang="en-US" altLang="en-US" sz="1600" dirty="0">
                <a:solidFill>
                  <a:schemeClr val="tx1"/>
                </a:solidFill>
                <a:latin typeface="Calibri" panose="020F0502020204030204" pitchFamily="34" charset="0"/>
              </a:rPr>
              <a:t>Twitter:</a:t>
            </a:r>
            <a:r>
              <a:rPr lang="en-US" altLang="en-US" sz="1600" dirty="0">
                <a:solidFill>
                  <a:schemeClr val="hlink"/>
                </a:solidFill>
                <a:latin typeface="Calibri" panose="020F0502020204030204" pitchFamily="34" charset="0"/>
              </a:rPr>
              <a:t> </a:t>
            </a:r>
            <a:r>
              <a:rPr lang="en-US" altLang="en-US" sz="1600" dirty="0">
                <a:solidFill>
                  <a:schemeClr val="hlink"/>
                </a:solidFill>
                <a:latin typeface="Calibri" panose="020F0502020204030204" pitchFamily="34" charset="0"/>
                <a:hlinkClick r:id="rId5"/>
              </a:rPr>
              <a:t>@</a:t>
            </a:r>
            <a:r>
              <a:rPr lang="en-US" altLang="en-US" sz="1600" dirty="0" err="1">
                <a:solidFill>
                  <a:schemeClr val="hlink"/>
                </a:solidFill>
                <a:latin typeface="Calibri" panose="020F0502020204030204" pitchFamily="34" charset="0"/>
                <a:hlinkClick r:id="rId5"/>
              </a:rPr>
              <a:t>caryjensen</a:t>
            </a:r>
            <a:endParaRPr lang="en-US" altLang="en-US" sz="1600" dirty="0">
              <a:solidFill>
                <a:schemeClr val="hlink"/>
              </a:solidFill>
              <a:latin typeface="Calibri" panose="020F0502020204030204" pitchFamily="34" charset="0"/>
            </a:endParaRPr>
          </a:p>
        </p:txBody>
      </p:sp>
      <p:sp>
        <p:nvSpPr>
          <p:cNvPr id="8" name="TextBox 7"/>
          <p:cNvSpPr txBox="1"/>
          <p:nvPr/>
        </p:nvSpPr>
        <p:spPr>
          <a:xfrm>
            <a:off x="311700" y="3115025"/>
            <a:ext cx="4750018" cy="646331"/>
          </a:xfrm>
          <a:prstGeom prst="rect">
            <a:avLst/>
          </a:prstGeom>
          <a:noFill/>
        </p:spPr>
        <p:txBody>
          <a:bodyPr wrap="none" rtlCol="0">
            <a:spAutoFit/>
          </a:bodyPr>
          <a:lstStyle/>
          <a:p>
            <a:r>
              <a:rPr lang="en-US" sz="1800" dirty="0" smtClean="0"/>
              <a:t>Learn more about Delphi Developer Days at </a:t>
            </a:r>
            <a:br>
              <a:rPr lang="en-US" sz="1800" dirty="0" smtClean="0"/>
            </a:br>
            <a:r>
              <a:rPr lang="en-US" sz="1800" dirty="0" smtClean="0">
                <a:hlinkClick r:id="rId6"/>
              </a:rPr>
              <a:t>www.DelphiDeveloperDays.com</a:t>
            </a:r>
            <a:endParaRPr lang="en-US" sz="1800" dirty="0"/>
          </a:p>
        </p:txBody>
      </p:sp>
      <p:sp>
        <p:nvSpPr>
          <p:cNvPr id="9" name="TextBox 8"/>
          <p:cNvSpPr txBox="1"/>
          <p:nvPr/>
        </p:nvSpPr>
        <p:spPr>
          <a:xfrm>
            <a:off x="311700" y="3802239"/>
            <a:ext cx="4916731" cy="646331"/>
          </a:xfrm>
          <a:prstGeom prst="rect">
            <a:avLst/>
          </a:prstGeom>
          <a:noFill/>
        </p:spPr>
        <p:txBody>
          <a:bodyPr wrap="none" rtlCol="0">
            <a:spAutoFit/>
          </a:bodyPr>
          <a:lstStyle/>
          <a:p>
            <a:r>
              <a:rPr lang="en-US" sz="1800" dirty="0" smtClean="0"/>
              <a:t>Learn more about Delphi in Depth: FireDAC at</a:t>
            </a:r>
            <a:br>
              <a:rPr lang="en-US" sz="1800" dirty="0" smtClean="0"/>
            </a:br>
            <a:r>
              <a:rPr lang="en-US" sz="1800" dirty="0" smtClean="0">
                <a:hlinkClick r:id="rId7"/>
              </a:rPr>
              <a:t>www.JensenDataSystems.com/FireDACbook</a:t>
            </a:r>
            <a:endParaRPr lang="en-US" sz="1800" dirty="0"/>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0064" y="3534609"/>
            <a:ext cx="1167356" cy="1562677"/>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0534" y="2560434"/>
            <a:ext cx="1441623" cy="844501"/>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053" y="2560434"/>
            <a:ext cx="1224240" cy="1755514"/>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1466" y="1303051"/>
            <a:ext cx="2081382" cy="1117629"/>
          </a:xfrm>
          <a:prstGeom prst="rect">
            <a:avLst/>
          </a:prstGeom>
        </p:spPr>
      </p:pic>
      <p:sp>
        <p:nvSpPr>
          <p:cNvPr id="15" name="TextBox 14"/>
          <p:cNvSpPr txBox="1">
            <a:spLocks noChangeArrowheads="1"/>
          </p:cNvSpPr>
          <p:nvPr/>
        </p:nvSpPr>
        <p:spPr bwMode="auto">
          <a:xfrm>
            <a:off x="308494" y="1127952"/>
            <a:ext cx="5307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hangingPunct="0">
              <a:defRPr sz="5800">
                <a:solidFill>
                  <a:srgbClr val="000000"/>
                </a:solidFill>
                <a:latin typeface="Gill Sans"/>
                <a:ea typeface="Gill Sans"/>
                <a:cs typeface="Gill Sans"/>
                <a:sym typeface="Gill Sans"/>
              </a:defRPr>
            </a:lvl1pPr>
            <a:lvl2pPr marL="742950" indent="-285750" algn="ctr" hangingPunct="0">
              <a:defRPr sz="5800">
                <a:solidFill>
                  <a:srgbClr val="000000"/>
                </a:solidFill>
                <a:latin typeface="Gill Sans"/>
                <a:ea typeface="Gill Sans"/>
                <a:cs typeface="Gill Sans"/>
                <a:sym typeface="Gill Sans"/>
              </a:defRPr>
            </a:lvl2pPr>
            <a:lvl3pPr marL="1143000" indent="-228600" algn="ctr" hangingPunct="0">
              <a:defRPr sz="5800">
                <a:solidFill>
                  <a:srgbClr val="000000"/>
                </a:solidFill>
                <a:latin typeface="Gill Sans"/>
                <a:ea typeface="Gill Sans"/>
                <a:cs typeface="Gill Sans"/>
                <a:sym typeface="Gill Sans"/>
              </a:defRPr>
            </a:lvl3pPr>
            <a:lvl4pPr marL="1600200" indent="-228600" algn="ctr" hangingPunct="0">
              <a:defRPr sz="5800">
                <a:solidFill>
                  <a:srgbClr val="000000"/>
                </a:solidFill>
                <a:latin typeface="Gill Sans"/>
                <a:ea typeface="Gill Sans"/>
                <a:cs typeface="Gill Sans"/>
                <a:sym typeface="Gill Sans"/>
              </a:defRPr>
            </a:lvl4pPr>
            <a:lvl5pPr marL="2057400" indent="-228600" algn="ctr" hangingPunct="0">
              <a:defRPr sz="5800">
                <a:solidFill>
                  <a:srgbClr val="000000"/>
                </a:solidFill>
                <a:latin typeface="Gill Sans"/>
                <a:ea typeface="Gill Sans"/>
                <a:cs typeface="Gill Sans"/>
                <a:sym typeface="Gill Sans"/>
              </a:defRPr>
            </a:lvl5pPr>
            <a:lvl6pPr marL="2514600" indent="-228600" algn="ctr" fontAlgn="base" hangingPunct="0">
              <a:spcBef>
                <a:spcPct val="0"/>
              </a:spcBef>
              <a:spcAft>
                <a:spcPct val="0"/>
              </a:spcAft>
              <a:defRPr sz="5800">
                <a:solidFill>
                  <a:srgbClr val="000000"/>
                </a:solidFill>
                <a:latin typeface="Gill Sans"/>
                <a:ea typeface="Gill Sans"/>
                <a:cs typeface="Gill Sans"/>
                <a:sym typeface="Gill Sans"/>
              </a:defRPr>
            </a:lvl6pPr>
            <a:lvl7pPr marL="2971800" indent="-228600" algn="ctr" fontAlgn="base" hangingPunct="0">
              <a:spcBef>
                <a:spcPct val="0"/>
              </a:spcBef>
              <a:spcAft>
                <a:spcPct val="0"/>
              </a:spcAft>
              <a:defRPr sz="5800">
                <a:solidFill>
                  <a:srgbClr val="000000"/>
                </a:solidFill>
                <a:latin typeface="Gill Sans"/>
                <a:ea typeface="Gill Sans"/>
                <a:cs typeface="Gill Sans"/>
                <a:sym typeface="Gill Sans"/>
              </a:defRPr>
            </a:lvl7pPr>
            <a:lvl8pPr marL="3429000" indent="-228600" algn="ctr" fontAlgn="base" hangingPunct="0">
              <a:spcBef>
                <a:spcPct val="0"/>
              </a:spcBef>
              <a:spcAft>
                <a:spcPct val="0"/>
              </a:spcAft>
              <a:defRPr sz="5800">
                <a:solidFill>
                  <a:srgbClr val="000000"/>
                </a:solidFill>
                <a:latin typeface="Gill Sans"/>
                <a:ea typeface="Gill Sans"/>
                <a:cs typeface="Gill Sans"/>
                <a:sym typeface="Gill Sans"/>
              </a:defRPr>
            </a:lvl8pPr>
            <a:lvl9pPr marL="3886200" indent="-228600" algn="ctr" fontAlgn="base" hangingPunct="0">
              <a:spcBef>
                <a:spcPct val="0"/>
              </a:spcBef>
              <a:spcAft>
                <a:spcPct val="0"/>
              </a:spcAft>
              <a:defRPr sz="5800">
                <a:solidFill>
                  <a:srgbClr val="000000"/>
                </a:solidFill>
                <a:latin typeface="Gill Sans"/>
                <a:ea typeface="Gill Sans"/>
                <a:cs typeface="Gill Sans"/>
                <a:sym typeface="Gill Sans"/>
              </a:defRPr>
            </a:lvl9pPr>
          </a:lstStyle>
          <a:p>
            <a:pPr algn="l" hangingPunct="1"/>
            <a:r>
              <a:rPr lang="en-US" altLang="en-US" sz="1800" dirty="0" smtClean="0">
                <a:solidFill>
                  <a:schemeClr val="tx1"/>
                </a:solidFill>
                <a:latin typeface="Calibri" panose="020F0502020204030204" pitchFamily="34" charset="0"/>
              </a:rPr>
              <a:t>Code download: </a:t>
            </a:r>
            <a:br>
              <a:rPr lang="en-US" altLang="en-US" sz="1800" dirty="0" smtClean="0">
                <a:solidFill>
                  <a:schemeClr val="tx1"/>
                </a:solidFill>
                <a:latin typeface="Calibri" panose="020F0502020204030204" pitchFamily="34" charset="0"/>
              </a:rPr>
            </a:br>
            <a:r>
              <a:rPr lang="en-US" altLang="en-US" sz="1800" dirty="0" smtClean="0">
                <a:solidFill>
                  <a:schemeClr val="tx1"/>
                </a:solidFill>
                <a:latin typeface="Calibri" panose="020F0502020204030204" pitchFamily="34" charset="0"/>
              </a:rPr>
              <a:t>http://www.JensenDataSystems.com/FireDACcode.zip</a:t>
            </a:r>
            <a:endParaRPr lang="en-US" altLang="en-US" sz="1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06661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p:nvPr/>
        </p:nvSpPr>
        <p:spPr>
          <a:xfrm>
            <a:off x="0" y="0"/>
            <a:ext cx="9144000" cy="1152600"/>
          </a:xfrm>
          <a:prstGeom prst="rect">
            <a:avLst/>
          </a:prstGeom>
          <a:solidFill>
            <a:srgbClr val="F42434"/>
          </a:solidFill>
          <a:ln>
            <a:noFill/>
          </a:ln>
          <a:effectLst>
            <a:outerShdw blurRad="38100" dist="25400" dir="5400000" rotWithShape="0">
              <a:srgbClr val="000000">
                <a:alpha val="49800"/>
              </a:srgbClr>
            </a:outerShdw>
          </a:effectLst>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About </a:t>
            </a:r>
            <a:r>
              <a:rPr lang="en" dirty="0" smtClean="0">
                <a:solidFill>
                  <a:srgbClr val="FFFFFF"/>
                </a:solidFill>
              </a:rPr>
              <a:t>Cary Jensen</a:t>
            </a:r>
            <a:endParaRPr lang="en" dirty="0">
              <a:solidFill>
                <a:srgbClr val="FFFFFF"/>
              </a:solidFill>
            </a:endParaRPr>
          </a:p>
        </p:txBody>
      </p:sp>
      <p:sp>
        <p:nvSpPr>
          <p:cNvPr id="74" name="Shape 74"/>
          <p:cNvSpPr txBox="1">
            <a:spLocks noGrp="1"/>
          </p:cNvSpPr>
          <p:nvPr>
            <p:ph type="body" idx="1"/>
          </p:nvPr>
        </p:nvSpPr>
        <p:spPr>
          <a:xfrm>
            <a:off x="311700" y="1152475"/>
            <a:ext cx="6141900" cy="3416400"/>
          </a:xfrm>
          <a:prstGeom prst="rect">
            <a:avLst/>
          </a:prstGeom>
        </p:spPr>
        <p:txBody>
          <a:bodyPr lIns="91425" tIns="91425" rIns="91425" bIns="91425" anchor="t" anchorCtr="0">
            <a:noAutofit/>
          </a:bodyPr>
          <a:lstStyle/>
          <a:p>
            <a:pPr marL="115888" lvl="0" indent="-1588" rtl="0">
              <a:spcBef>
                <a:spcPts val="0"/>
              </a:spcBef>
              <a:buSzPct val="100000"/>
            </a:pPr>
            <a:r>
              <a:rPr lang="en" sz="1700" dirty="0" smtClean="0"/>
              <a:t>Chief Technology Officer at Jensen Data Systems, </a:t>
            </a:r>
            <a:br>
              <a:rPr lang="en" sz="1700" dirty="0" smtClean="0"/>
            </a:br>
            <a:r>
              <a:rPr lang="en" sz="1700" dirty="0" smtClean="0"/>
              <a:t>with 30 years experience as a professional developer, consultant, mentor, and</a:t>
            </a:r>
            <a:r>
              <a:rPr lang="en" sz="1700" dirty="0"/>
              <a:t> </a:t>
            </a:r>
            <a:r>
              <a:rPr lang="en" sz="1700" dirty="0" smtClean="0"/>
              <a:t>trainer</a:t>
            </a:r>
            <a:endParaRPr lang="en" sz="1700" dirty="0"/>
          </a:p>
          <a:p>
            <a:pPr marL="115888" lvl="0" indent="-1588" rtl="0">
              <a:spcBef>
                <a:spcPts val="0"/>
              </a:spcBef>
              <a:buSzPct val="100000"/>
            </a:pPr>
            <a:r>
              <a:rPr lang="en" sz="1700" dirty="0" smtClean="0"/>
              <a:t>Best selling author of more than 25 books, including</a:t>
            </a:r>
            <a:br>
              <a:rPr lang="en" sz="1700" dirty="0" smtClean="0"/>
            </a:br>
            <a:r>
              <a:rPr lang="en" sz="1700" i="1" dirty="0" smtClean="0"/>
              <a:t>Delphi in Depth: FireDAC</a:t>
            </a:r>
            <a:r>
              <a:rPr lang="en" sz="1700" dirty="0" smtClean="0"/>
              <a:t> and </a:t>
            </a:r>
            <a:br>
              <a:rPr lang="en" sz="1700" dirty="0" smtClean="0"/>
            </a:br>
            <a:r>
              <a:rPr lang="en" sz="1700" i="1" dirty="0" smtClean="0"/>
              <a:t>Delphi in Depth: ClientDataSets</a:t>
            </a:r>
            <a:endParaRPr lang="en" sz="1700" i="1" dirty="0"/>
          </a:p>
          <a:p>
            <a:pPr marL="115888" lvl="0" indent="-1588" rtl="0">
              <a:spcBef>
                <a:spcPts val="0"/>
              </a:spcBef>
              <a:buSzPct val="100000"/>
            </a:pPr>
            <a:r>
              <a:rPr lang="en" sz="1700" dirty="0" smtClean="0"/>
              <a:t>Author and trainer for the Delphi World Tour (1995 – 1999)</a:t>
            </a:r>
          </a:p>
          <a:p>
            <a:pPr marL="115888" lvl="0" indent="-1588" rtl="0">
              <a:spcBef>
                <a:spcPts val="0"/>
              </a:spcBef>
              <a:buSzPct val="100000"/>
            </a:pPr>
            <a:r>
              <a:rPr lang="en" sz="1700" dirty="0" smtClean="0"/>
              <a:t>Founder of Delphi Developer Days (2001 – present)</a:t>
            </a:r>
          </a:p>
          <a:p>
            <a:pPr marL="115888" lvl="0" indent="-1588" rtl="0">
              <a:spcBef>
                <a:spcPts val="0"/>
              </a:spcBef>
              <a:buSzPct val="100000"/>
            </a:pPr>
            <a:endParaRPr lang="en"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497" y="0"/>
            <a:ext cx="2663135" cy="20417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497" y="2241359"/>
            <a:ext cx="1064479" cy="142496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4497" y="3764341"/>
            <a:ext cx="1609725" cy="94297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1243" y="2241359"/>
            <a:ext cx="1093320" cy="142496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Agenda</a:t>
            </a:r>
          </a:p>
        </p:txBody>
      </p:sp>
      <p:sp>
        <p:nvSpPr>
          <p:cNvPr id="81" name="Shape 81"/>
          <p:cNvSpPr txBox="1">
            <a:spLocks noGrp="1"/>
          </p:cNvSpPr>
          <p:nvPr>
            <p:ph type="body" idx="1"/>
          </p:nvPr>
        </p:nvSpPr>
        <p:spPr>
          <a:xfrm>
            <a:off x="311700" y="1152475"/>
            <a:ext cx="5114400" cy="3416400"/>
          </a:xfrm>
          <a:prstGeom prst="rect">
            <a:avLst/>
          </a:prstGeom>
        </p:spPr>
        <p:txBody>
          <a:bodyPr lIns="91425" tIns="91425" rIns="91425" bIns="91425" anchor="t" anchorCtr="0">
            <a:noAutofit/>
          </a:bodyPr>
          <a:lstStyle/>
          <a:p>
            <a:pPr marL="457200" lvl="0" indent="-349250" rtl="0">
              <a:spcBef>
                <a:spcPts val="0"/>
              </a:spcBef>
              <a:buSzPct val="100000"/>
            </a:pPr>
            <a:r>
              <a:rPr lang="en-US" sz="1900" dirty="0" smtClean="0"/>
              <a:t>Brief overview of FireDAC</a:t>
            </a:r>
          </a:p>
          <a:p>
            <a:pPr marL="457200" lvl="0" indent="-349250" rtl="0">
              <a:spcBef>
                <a:spcPts val="0"/>
              </a:spcBef>
              <a:buSzPct val="100000"/>
            </a:pPr>
            <a:r>
              <a:rPr lang="en-US" sz="1900" dirty="0" smtClean="0"/>
              <a:t>Configuration inheritance</a:t>
            </a:r>
          </a:p>
          <a:p>
            <a:pPr marL="457200" lvl="0" indent="-349250" rtl="0">
              <a:spcBef>
                <a:spcPts val="0"/>
              </a:spcBef>
              <a:buSzPct val="100000"/>
            </a:pPr>
            <a:r>
              <a:rPr lang="en-US" sz="1900" dirty="0" smtClean="0"/>
              <a:t>SQL command preprocessor</a:t>
            </a:r>
          </a:p>
          <a:p>
            <a:pPr marL="457200" lvl="0" indent="-349250" rtl="0">
              <a:spcBef>
                <a:spcPts val="0"/>
              </a:spcBef>
              <a:buSzPct val="100000"/>
            </a:pPr>
            <a:r>
              <a:rPr lang="en-US" sz="1900" dirty="0" smtClean="0"/>
              <a:t>FireDAC dataset persistence</a:t>
            </a:r>
          </a:p>
          <a:p>
            <a:pPr marL="457200" lvl="0" indent="-349250" rtl="0">
              <a:spcBef>
                <a:spcPts val="0"/>
              </a:spcBef>
              <a:buSzPct val="100000"/>
            </a:pPr>
            <a:r>
              <a:rPr lang="en-US" sz="1900" dirty="0" smtClean="0"/>
              <a:t>Array DML</a:t>
            </a:r>
          </a:p>
          <a:p>
            <a:pPr marL="457200" lvl="0" indent="-349250" rtl="0">
              <a:spcBef>
                <a:spcPts val="0"/>
              </a:spcBef>
              <a:buSzPct val="100000"/>
            </a:pPr>
            <a:r>
              <a:rPr lang="en-US" sz="1900" dirty="0" smtClean="0"/>
              <a:t>Cached updates</a:t>
            </a:r>
            <a:endParaRPr sz="1900" dirty="0"/>
          </a:p>
        </p:txBody>
      </p:sp>
      <p:pic>
        <p:nvPicPr>
          <p:cNvPr id="82" name="Shape 82"/>
          <p:cNvPicPr preferRelativeResize="0"/>
          <p:nvPr/>
        </p:nvPicPr>
        <p:blipFill rotWithShape="1">
          <a:blip r:embed="rId3">
            <a:alphaModFix/>
          </a:blip>
          <a:srcRect l="27188" t="23902"/>
          <a:stretch/>
        </p:blipFill>
        <p:spPr>
          <a:xfrm>
            <a:off x="5950374" y="1261725"/>
            <a:ext cx="3193624" cy="391415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FireDAC</a:t>
            </a:r>
            <a:endParaRPr lang="en-US" dirty="0"/>
          </a:p>
        </p:txBody>
      </p:sp>
      <p:sp>
        <p:nvSpPr>
          <p:cNvPr id="3" name="Text Placeholder 2"/>
          <p:cNvSpPr>
            <a:spLocks noGrp="1"/>
          </p:cNvSpPr>
          <p:nvPr>
            <p:ph type="body" idx="1"/>
          </p:nvPr>
        </p:nvSpPr>
        <p:spPr/>
        <p:txBody>
          <a:bodyPr/>
          <a:lstStyle/>
          <a:p>
            <a:r>
              <a:rPr lang="en-US" sz="1600" dirty="0"/>
              <a:t>A comprehensive data access </a:t>
            </a:r>
            <a:r>
              <a:rPr lang="en-US" sz="1600" dirty="0" smtClean="0"/>
              <a:t>framework that ships with RAD Studio</a:t>
            </a:r>
            <a:endParaRPr lang="en-US" sz="1600" dirty="0"/>
          </a:p>
          <a:p>
            <a:r>
              <a:rPr lang="en-US" sz="1600" dirty="0" smtClean="0"/>
              <a:t>Has become the preferred component library for data access in RAD Studio</a:t>
            </a:r>
          </a:p>
          <a:p>
            <a:r>
              <a:rPr lang="en-US" sz="1600" dirty="0" smtClean="0"/>
              <a:t>Provides the </a:t>
            </a:r>
            <a:r>
              <a:rPr lang="en-US" sz="1600" dirty="0"/>
              <a:t>most complete support for the TDataSet </a:t>
            </a:r>
            <a:r>
              <a:rPr lang="en-US" sz="1600" dirty="0" smtClean="0"/>
              <a:t>API, offering a smooth migration path for legacy applications</a:t>
            </a:r>
            <a:endParaRPr lang="en-US" sz="1600" dirty="0"/>
          </a:p>
          <a:p>
            <a:r>
              <a:rPr lang="en-US" sz="1600" dirty="0" smtClean="0"/>
              <a:t>Supports a large </a:t>
            </a:r>
            <a:r>
              <a:rPr lang="en-US" sz="1600" dirty="0"/>
              <a:t>collection </a:t>
            </a:r>
            <a:r>
              <a:rPr lang="en-US" sz="1600"/>
              <a:t>of </a:t>
            </a:r>
            <a:r>
              <a:rPr lang="en-US" sz="1600" smtClean="0"/>
              <a:t>advanced capabilities</a:t>
            </a:r>
            <a:r>
              <a:rPr lang="en-US" sz="1600" dirty="0" smtClean="0"/>
              <a:t>. Today I will focus on five of these:</a:t>
            </a:r>
            <a:br>
              <a:rPr lang="en-US" sz="1600" dirty="0" smtClean="0"/>
            </a:br>
            <a:r>
              <a:rPr lang="en-US" sz="1600" dirty="0" smtClean="0"/>
              <a:t>	</a:t>
            </a:r>
            <a:r>
              <a:rPr lang="en-US" sz="1400" dirty="0" smtClean="0"/>
              <a:t>Configuration inheritance</a:t>
            </a:r>
            <a:br>
              <a:rPr lang="en-US" sz="1400" dirty="0" smtClean="0"/>
            </a:br>
            <a:r>
              <a:rPr lang="en-US" sz="1400" dirty="0" smtClean="0"/>
              <a:t>	Dataset persistence</a:t>
            </a:r>
            <a:br>
              <a:rPr lang="en-US" sz="1400" dirty="0" smtClean="0"/>
            </a:br>
            <a:r>
              <a:rPr lang="en-US" sz="1400" dirty="0" smtClean="0"/>
              <a:t>	The SQL command preprocessor</a:t>
            </a:r>
            <a:br>
              <a:rPr lang="en-US" sz="1400" dirty="0" smtClean="0"/>
            </a:br>
            <a:r>
              <a:rPr lang="en-US" sz="1400" dirty="0" smtClean="0"/>
              <a:t>	Array DML</a:t>
            </a:r>
            <a:br>
              <a:rPr lang="en-US" sz="1400" dirty="0" smtClean="0"/>
            </a:br>
            <a:r>
              <a:rPr lang="en-US" sz="1400" dirty="0" smtClean="0"/>
              <a:t>	Cached updates</a:t>
            </a:r>
            <a:endParaRPr lang="en-US" sz="1600" dirty="0"/>
          </a:p>
          <a:p>
            <a:endParaRPr lang="en-US" dirty="0"/>
          </a:p>
        </p:txBody>
      </p:sp>
    </p:spTree>
    <p:extLst>
      <p:ext uri="{BB962C8B-B14F-4D97-AF65-F5344CB8AC3E}">
        <p14:creationId xmlns:p14="http://schemas.microsoft.com/office/powerpoint/2010/main" val="525758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Inheritance</a:t>
            </a:r>
            <a:endParaRPr lang="en-US" dirty="0"/>
          </a:p>
        </p:txBody>
      </p:sp>
      <p:sp>
        <p:nvSpPr>
          <p:cNvPr id="3" name="Text Placeholder 2"/>
          <p:cNvSpPr>
            <a:spLocks noGrp="1"/>
          </p:cNvSpPr>
          <p:nvPr>
            <p:ph type="body" idx="1"/>
          </p:nvPr>
        </p:nvSpPr>
        <p:spPr/>
        <p:txBody>
          <a:bodyPr/>
          <a:lstStyle/>
          <a:p>
            <a:r>
              <a:rPr lang="en-US" dirty="0" smtClean="0"/>
              <a:t>There are four inherited properties. These are </a:t>
            </a:r>
            <a:r>
              <a:rPr lang="en-US" dirty="0" err="1" smtClean="0"/>
              <a:t>FetchOptions</a:t>
            </a:r>
            <a:r>
              <a:rPr lang="en-US" dirty="0" smtClean="0"/>
              <a:t>,</a:t>
            </a:r>
            <a:br>
              <a:rPr lang="en-US" dirty="0" smtClean="0"/>
            </a:br>
            <a:r>
              <a:rPr lang="en-US" dirty="0" err="1" smtClean="0"/>
              <a:t>FormatOptions</a:t>
            </a:r>
            <a:r>
              <a:rPr lang="en-US" dirty="0" smtClean="0"/>
              <a:t>, </a:t>
            </a:r>
            <a:r>
              <a:rPr lang="en-US" dirty="0" err="1" smtClean="0"/>
              <a:t>ResourceOptions</a:t>
            </a:r>
            <a:r>
              <a:rPr lang="en-US" dirty="0" smtClean="0"/>
              <a:t>, and </a:t>
            </a:r>
            <a:r>
              <a:rPr lang="en-US" dirty="0" err="1" smtClean="0"/>
              <a:t>UpdateOptions</a:t>
            </a:r>
            <a:r>
              <a:rPr lang="en-US" dirty="0" smtClean="0"/>
              <a:t>,</a:t>
            </a:r>
          </a:p>
          <a:p>
            <a:r>
              <a:rPr lang="en-US" dirty="0" smtClean="0"/>
              <a:t>FDConnection inherits properties from </a:t>
            </a:r>
            <a:r>
              <a:rPr lang="en-US" dirty="0" err="1" smtClean="0"/>
              <a:t>FDManager</a:t>
            </a:r>
            <a:endParaRPr lang="en-US" dirty="0" smtClean="0"/>
          </a:p>
          <a:p>
            <a:r>
              <a:rPr lang="en-US" dirty="0" err="1" smtClean="0"/>
              <a:t>FDQuery</a:t>
            </a:r>
            <a:r>
              <a:rPr lang="en-US" dirty="0" smtClean="0"/>
              <a:t>, </a:t>
            </a:r>
            <a:r>
              <a:rPr lang="en-US" dirty="0" err="1" smtClean="0"/>
              <a:t>FDStoredProc</a:t>
            </a:r>
            <a:r>
              <a:rPr lang="en-US" dirty="0" smtClean="0"/>
              <a:t>, and </a:t>
            </a:r>
            <a:r>
              <a:rPr lang="en-US" dirty="0" err="1" smtClean="0"/>
              <a:t>FDTable</a:t>
            </a:r>
            <a:r>
              <a:rPr lang="en-US" dirty="0" smtClean="0"/>
              <a:t> inherit</a:t>
            </a:r>
            <a:br>
              <a:rPr lang="en-US" dirty="0" smtClean="0"/>
            </a:br>
            <a:r>
              <a:rPr lang="en-US" dirty="0" smtClean="0"/>
              <a:t>properties from FDConnection</a:t>
            </a:r>
          </a:p>
          <a:p>
            <a:r>
              <a:rPr lang="en-US" dirty="0" smtClean="0"/>
              <a:t>FDMemTable inherits properties from </a:t>
            </a:r>
            <a:r>
              <a:rPr lang="en-US" dirty="0" err="1" smtClean="0"/>
              <a:t>FDManager</a:t>
            </a:r>
            <a:endParaRPr lang="en-US" dirty="0" smtClean="0"/>
          </a:p>
          <a:p>
            <a:r>
              <a:rPr lang="en-US" dirty="0" smtClean="0"/>
              <a:t>Inherited property settings can be overridden</a:t>
            </a:r>
          </a:p>
        </p:txBody>
      </p:sp>
      <p:grpSp>
        <p:nvGrpSpPr>
          <p:cNvPr id="5" name="Group 4"/>
          <p:cNvGrpSpPr/>
          <p:nvPr/>
        </p:nvGrpSpPr>
        <p:grpSpPr>
          <a:xfrm>
            <a:off x="5924550" y="1578186"/>
            <a:ext cx="3219450" cy="2152650"/>
            <a:chOff x="5291349" y="1605279"/>
            <a:chExt cx="3219450" cy="2152650"/>
          </a:xfrm>
        </p:grpSpPr>
        <p:pic>
          <p:nvPicPr>
            <p:cNvPr id="4" name="Picture 3"/>
            <p:cNvPicPr>
              <a:picLocks noChangeAspect="1"/>
            </p:cNvPicPr>
            <p:nvPr/>
          </p:nvPicPr>
          <p:blipFill>
            <a:blip r:embed="rId2"/>
            <a:stretch>
              <a:fillRect/>
            </a:stretch>
          </p:blipFill>
          <p:spPr>
            <a:xfrm>
              <a:off x="5291349" y="1605279"/>
              <a:ext cx="3219450" cy="2152650"/>
            </a:xfrm>
            <a:prstGeom prst="rect">
              <a:avLst/>
            </a:prstGeom>
          </p:spPr>
        </p:pic>
        <p:cxnSp>
          <p:nvCxnSpPr>
            <p:cNvPr id="6" name="Straight Arrow Connector 5"/>
            <p:cNvCxnSpPr/>
            <p:nvPr/>
          </p:nvCxnSpPr>
          <p:spPr>
            <a:xfrm flipH="1">
              <a:off x="6664960" y="2167467"/>
              <a:ext cx="155787" cy="223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997787" y="2909147"/>
              <a:ext cx="155787" cy="223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27894" y="2860675"/>
              <a:ext cx="3386" cy="264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74802" y="2871894"/>
              <a:ext cx="226272" cy="223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10082" y="2167467"/>
              <a:ext cx="765705" cy="927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1473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FireDAC Datasets Persistence</a:t>
            </a:r>
            <a:endParaRPr lang="en-US" dirty="0"/>
          </a:p>
        </p:txBody>
      </p:sp>
      <p:sp>
        <p:nvSpPr>
          <p:cNvPr id="3" name="Text Placeholder 2"/>
          <p:cNvSpPr>
            <a:spLocks noGrp="1"/>
          </p:cNvSpPr>
          <p:nvPr>
            <p:ph type="body" idx="1"/>
          </p:nvPr>
        </p:nvSpPr>
        <p:spPr/>
        <p:txBody>
          <a:bodyPr/>
          <a:lstStyle/>
          <a:p>
            <a:r>
              <a:rPr lang="en-US" dirty="0" smtClean="0"/>
              <a:t>All datasets support persistence to files and streams</a:t>
            </a:r>
          </a:p>
          <a:p>
            <a:r>
              <a:rPr lang="en-US" dirty="0" smtClean="0"/>
              <a:t>FireDAC supports three persistence formats: XML, JSON, and binary</a:t>
            </a:r>
          </a:p>
          <a:p>
            <a:r>
              <a:rPr lang="en-US" dirty="0" err="1" smtClean="0"/>
              <a:t>ResourceOptions.StorePrettyPrint</a:t>
            </a:r>
            <a:r>
              <a:rPr lang="en-US" dirty="0" smtClean="0"/>
              <a:t> provides formatting of text-based formats</a:t>
            </a:r>
          </a:p>
          <a:p>
            <a:r>
              <a:rPr lang="en-US" dirty="0" err="1" smtClean="0"/>
              <a:t>ResourceOptions</a:t>
            </a:r>
            <a:r>
              <a:rPr lang="en-US" dirty="0" smtClean="0"/>
              <a:t> properties support default folders and backups</a:t>
            </a:r>
          </a:p>
          <a:p>
            <a:r>
              <a:rPr lang="en-US" dirty="0" smtClean="0"/>
              <a:t>FireDAC datasets can load data from a file or stream, even when active</a:t>
            </a:r>
          </a:p>
          <a:p>
            <a:endParaRPr lang="en-US" dirty="0"/>
          </a:p>
        </p:txBody>
      </p:sp>
    </p:spTree>
    <p:extLst>
      <p:ext uri="{BB962C8B-B14F-4D97-AF65-F5344CB8AC3E}">
        <p14:creationId xmlns:p14="http://schemas.microsoft.com/office/powerpoint/2010/main" val="882114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 Preprocessor</a:t>
            </a:r>
            <a:endParaRPr lang="en-US" dirty="0"/>
          </a:p>
        </p:txBody>
      </p:sp>
      <p:sp>
        <p:nvSpPr>
          <p:cNvPr id="3" name="Text Placeholder 2"/>
          <p:cNvSpPr>
            <a:spLocks noGrp="1"/>
          </p:cNvSpPr>
          <p:nvPr>
            <p:ph type="body" idx="1"/>
          </p:nvPr>
        </p:nvSpPr>
        <p:spPr>
          <a:xfrm>
            <a:off x="311699" y="1152475"/>
            <a:ext cx="8581687" cy="3416400"/>
          </a:xfrm>
        </p:spPr>
        <p:txBody>
          <a:bodyPr/>
          <a:lstStyle/>
          <a:p>
            <a:r>
              <a:rPr lang="en-US" sz="1500" dirty="0" smtClean="0"/>
              <a:t>The SQL command preprocessor can alter your SQL before sending it to the server </a:t>
            </a:r>
            <a:r>
              <a:rPr lang="en-US" sz="1500" dirty="0"/>
              <a:t>when  </a:t>
            </a:r>
            <a:r>
              <a:rPr lang="en-US" sz="1500" dirty="0" err="1" smtClean="0"/>
              <a:t>ResourceOptions.EscapeExpand</a:t>
            </a:r>
            <a:r>
              <a:rPr lang="en-US" sz="1500" dirty="0" smtClean="0"/>
              <a:t> </a:t>
            </a:r>
            <a:r>
              <a:rPr lang="en-US" sz="1500" dirty="0"/>
              <a:t>and </a:t>
            </a:r>
            <a:r>
              <a:rPr lang="en-US" sz="1500" dirty="0" err="1"/>
              <a:t>ResourceOptions.MacroExpand</a:t>
            </a:r>
            <a:r>
              <a:rPr lang="en-US" sz="1500" dirty="0"/>
              <a:t> expand </a:t>
            </a:r>
            <a:r>
              <a:rPr lang="en-US" sz="1500" dirty="0" smtClean="0"/>
              <a:t>are true</a:t>
            </a:r>
          </a:p>
          <a:p>
            <a:r>
              <a:rPr lang="en-US" sz="1500" dirty="0" smtClean="0"/>
              <a:t>FireDAC supports macro substitution and escape sequences</a:t>
            </a:r>
          </a:p>
          <a:p>
            <a:r>
              <a:rPr lang="en-US" sz="1500" dirty="0" smtClean="0"/>
              <a:t>Macro substitution employs the ! and &amp; characters to identify macros, which, like parameters, must be assigned a value before query execution. Beware of SQL Injection!</a:t>
            </a:r>
          </a:p>
          <a:p>
            <a:r>
              <a:rPr lang="en-US" sz="1500" dirty="0" smtClean="0"/>
              <a:t>Escape sequences are enclosed in curly braces ( { } ). There are four types of escape sequences:	</a:t>
            </a:r>
            <a:r>
              <a:rPr lang="fr-FR" sz="1400" dirty="0" smtClean="0"/>
              <a:t>Constant substitution</a:t>
            </a:r>
            <a:br>
              <a:rPr lang="fr-FR" sz="1400" dirty="0" smtClean="0"/>
            </a:br>
            <a:r>
              <a:rPr lang="fr-FR" sz="1400" dirty="0" smtClean="0"/>
              <a:t>	Identifier substitution</a:t>
            </a:r>
            <a:br>
              <a:rPr lang="fr-FR" sz="1400" dirty="0" smtClean="0"/>
            </a:br>
            <a:r>
              <a:rPr lang="fr-FR" sz="1400" dirty="0" smtClean="0"/>
              <a:t>	</a:t>
            </a:r>
            <a:r>
              <a:rPr lang="fr-FR" sz="1400" dirty="0" err="1" smtClean="0"/>
              <a:t>Conditional</a:t>
            </a:r>
            <a:r>
              <a:rPr lang="fr-FR" sz="1400" dirty="0" smtClean="0"/>
              <a:t> substitution</a:t>
            </a:r>
            <a:br>
              <a:rPr lang="fr-FR" sz="1400" dirty="0" smtClean="0"/>
            </a:br>
            <a:r>
              <a:rPr lang="fr-FR" sz="1400" dirty="0" smtClean="0"/>
              <a:t>	FireDAC </a:t>
            </a:r>
            <a:r>
              <a:rPr lang="fr-FR" sz="1400" dirty="0" err="1"/>
              <a:t>scalar</a:t>
            </a:r>
            <a:r>
              <a:rPr lang="fr-FR" sz="1400" dirty="0"/>
              <a:t> </a:t>
            </a:r>
            <a:r>
              <a:rPr lang="fr-FR" sz="1400" dirty="0" err="1"/>
              <a:t>functions</a:t>
            </a:r>
            <a:endParaRPr lang="fr-FR" sz="1600" dirty="0"/>
          </a:p>
          <a:p>
            <a:endParaRPr lang="en-US" dirty="0"/>
          </a:p>
        </p:txBody>
      </p:sp>
    </p:spTree>
    <p:extLst>
      <p:ext uri="{BB962C8B-B14F-4D97-AF65-F5344CB8AC3E}">
        <p14:creationId xmlns:p14="http://schemas.microsoft.com/office/powerpoint/2010/main" val="114595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DML</a:t>
            </a:r>
            <a:endParaRPr lang="en-US" dirty="0"/>
          </a:p>
        </p:txBody>
      </p:sp>
      <p:sp>
        <p:nvSpPr>
          <p:cNvPr id="3" name="Text Placeholder 2"/>
          <p:cNvSpPr>
            <a:spLocks noGrp="1"/>
          </p:cNvSpPr>
          <p:nvPr>
            <p:ph type="body" idx="1"/>
          </p:nvPr>
        </p:nvSpPr>
        <p:spPr/>
        <p:txBody>
          <a:bodyPr/>
          <a:lstStyle/>
          <a:p>
            <a:r>
              <a:rPr lang="en-US" dirty="0" smtClean="0"/>
              <a:t>Array DML provides blazing performance when used with databases that support batch command processing</a:t>
            </a:r>
          </a:p>
          <a:p>
            <a:r>
              <a:rPr lang="en-US" dirty="0" smtClean="0"/>
              <a:t>Array DML employs a parameterized query along with an array of parameter values. The query and array are passed to the server, which in turn is responsible for parameter binding and query execution</a:t>
            </a:r>
          </a:p>
          <a:p>
            <a:r>
              <a:rPr lang="en-US" dirty="0" smtClean="0"/>
              <a:t>Array DML is emulated on database servers that do not support batch command processing</a:t>
            </a:r>
            <a:endParaRPr lang="en-US" dirty="0"/>
          </a:p>
        </p:txBody>
      </p:sp>
    </p:spTree>
    <p:extLst>
      <p:ext uri="{BB962C8B-B14F-4D97-AF65-F5344CB8AC3E}">
        <p14:creationId xmlns:p14="http://schemas.microsoft.com/office/powerpoint/2010/main" val="4123959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Cached Updates</a:t>
            </a:r>
            <a:endParaRPr lang="en-US" dirty="0"/>
          </a:p>
        </p:txBody>
      </p:sp>
      <p:sp>
        <p:nvSpPr>
          <p:cNvPr id="3" name="Text Placeholder 2"/>
          <p:cNvSpPr>
            <a:spLocks noGrp="1"/>
          </p:cNvSpPr>
          <p:nvPr>
            <p:ph type="body" idx="1"/>
          </p:nvPr>
        </p:nvSpPr>
        <p:spPr/>
        <p:txBody>
          <a:bodyPr/>
          <a:lstStyle/>
          <a:p>
            <a:r>
              <a:rPr lang="en-US" dirty="0" smtClean="0"/>
              <a:t>All FireDAC datasets support cached updates</a:t>
            </a:r>
          </a:p>
          <a:p>
            <a:r>
              <a:rPr lang="en-US" dirty="0" smtClean="0"/>
              <a:t>FireDAC supports two cached updates modes: centralized cached updates and decentralized cached updates. Centralized cached updates can be used with one or more datasets, and applies those updates in the order in which they were posted. Decentralized cached updates is used on single datasets</a:t>
            </a:r>
          </a:p>
          <a:p>
            <a:r>
              <a:rPr lang="en-US" dirty="0" smtClean="0"/>
              <a:t>Before applying cached updates, the cached updates can be reviewed and edited</a:t>
            </a:r>
          </a:p>
          <a:p>
            <a:r>
              <a:rPr lang="en-US" dirty="0" smtClean="0"/>
              <a:t>Updates to two or more records, and two or more datasets, can be applied in an all-or-none fashion</a:t>
            </a:r>
          </a:p>
          <a:p>
            <a:endParaRPr lang="en-US" dirty="0"/>
          </a:p>
        </p:txBody>
      </p:sp>
    </p:spTree>
    <p:extLst>
      <p:ext uri="{BB962C8B-B14F-4D97-AF65-F5344CB8AC3E}">
        <p14:creationId xmlns:p14="http://schemas.microsoft.com/office/powerpoint/2010/main" val="584244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Embarcadero Red Ban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433</Words>
  <Application>Microsoft Office PowerPoint</Application>
  <PresentationFormat>On-screen Show (16:9)</PresentationFormat>
  <Paragraphs>54</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vt:lpstr>
      <vt:lpstr>Helvetica Neue Light</vt:lpstr>
      <vt:lpstr>Embarcadero Red Band</vt:lpstr>
      <vt:lpstr>Advanced FireDAC Technologies</vt:lpstr>
      <vt:lpstr>About Cary Jensen</vt:lpstr>
      <vt:lpstr>Agenda</vt:lpstr>
      <vt:lpstr>Overview of FireDAC</vt:lpstr>
      <vt:lpstr>Configuration Inheritance</vt:lpstr>
      <vt:lpstr>FireDAC Datasets Persistence</vt:lpstr>
      <vt:lpstr>SQL Command Preprocessor</vt:lpstr>
      <vt:lpstr>Array DML</vt:lpstr>
      <vt:lpstr>Cached Updates</vt:lpstr>
      <vt:lpstr>Questions and Answers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FireDAC Technologies</dc:title>
  <dc:creator>cary</dc:creator>
  <cp:lastModifiedBy>cjensen@jensendatasystems.com</cp:lastModifiedBy>
  <cp:revision>25</cp:revision>
  <dcterms:modified xsi:type="dcterms:W3CDTF">2017-06-17T19:47:46Z</dcterms:modified>
</cp:coreProperties>
</file>