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sldIdLst>
    <p:sldId id="266" r:id="rId2"/>
    <p:sldId id="268" r:id="rId3"/>
    <p:sldId id="26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0A5B08-A397-4F88-B3DF-B018FFBCFDC5}">
          <p14:sldIdLst>
            <p14:sldId id="266"/>
            <p14:sldId id="268"/>
            <p14:sldId id="26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10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6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67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47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39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77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23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6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8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4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3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22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95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36" y="1874255"/>
            <a:ext cx="3807934" cy="295874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200" dirty="0"/>
              <a:t>Aquaculture is probably the fastest-growing animal production sector in the Asia Pacific region.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dirty="0"/>
              <a:t>India is the 2nd largest producer of fish in the world and </a:t>
            </a:r>
            <a:r>
              <a:rPr lang="en-IN" sz="1200" b="1" dirty="0"/>
              <a:t>about 68% of India's fish comes from the aquaculture sector.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dirty="0"/>
              <a:t>Government of India formulated and launched the Centrally Sponsored Scheme on “Development of Inland Fisheries and Aquaculture” under macro-management approach in States/UT’s during the 10th Plan. The total outlay approved for the entire 10th Plan period is </a:t>
            </a:r>
            <a:r>
              <a:rPr lang="en-IN" sz="1200" dirty="0" err="1"/>
              <a:t>Rs</a:t>
            </a:r>
            <a:r>
              <a:rPr lang="en-IN" sz="1200" dirty="0"/>
              <a:t> 135.00 crore [2].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dirty="0"/>
              <a:t>Given that overfishing of our oceans and other natural resources is continuously increasing year over year, humans need alternate sources for seafood to feed the planet’s ever-growing population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311" y="1827959"/>
            <a:ext cx="3317869" cy="36351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78311" y="5662603"/>
            <a:ext cx="344649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100" dirty="0">
                <a:solidFill>
                  <a:srgbClr val="222222"/>
                </a:solidFill>
                <a:latin typeface="Arial" panose="020B0604020202020204" pitchFamily="34" charset="0"/>
              </a:rPr>
              <a:t>District-wise spatial distribution of aquaculture ponds along the districts on the Indian coast (Image Source: Ref[1])</a:t>
            </a:r>
            <a:endParaRPr lang="en-IN" sz="1100" dirty="0"/>
          </a:p>
        </p:txBody>
      </p:sp>
      <p:pic>
        <p:nvPicPr>
          <p:cNvPr id="1026" name="Picture 2" descr="what is aquacul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0" y="4912442"/>
            <a:ext cx="3846680" cy="135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814" y="1827959"/>
            <a:ext cx="4587496" cy="38346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90814" y="5726624"/>
            <a:ext cx="4587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Efficiency and growth rate of Aquaculture (Image 2 and 3 Source: Ref[3])</a:t>
            </a:r>
            <a:endParaRPr lang="en-IN" sz="1100" dirty="0"/>
          </a:p>
        </p:txBody>
      </p:sp>
      <p:pic>
        <p:nvPicPr>
          <p:cNvPr id="9" name="Picture 2" descr="IITH_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795" y="0"/>
            <a:ext cx="1541356" cy="154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89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Nitrogen Cycle Pond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9376" y="1899979"/>
            <a:ext cx="4699086" cy="95061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100" dirty="0"/>
              <a:t>Pond water contains two major groups of substances:</a:t>
            </a:r>
          </a:p>
          <a:p>
            <a:pPr lvl="1"/>
            <a:r>
              <a:rPr lang="en-IN" sz="1100" dirty="0"/>
              <a:t>Suspended particles made of non-living particles and very small plants and animals, the plankton.</a:t>
            </a:r>
          </a:p>
          <a:p>
            <a:pPr lvl="1"/>
            <a:r>
              <a:rPr lang="en-IN" sz="1100" dirty="0"/>
              <a:t>Dissolved substances made of gases, minerals and organic compounds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075" y="3738996"/>
            <a:ext cx="3507266" cy="18869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643" y="1899978"/>
            <a:ext cx="2628900" cy="167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42845" y="5625995"/>
            <a:ext cx="3026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The circle of increase of different Chemicals in water (Image Source: Ref[4]).</a:t>
            </a:r>
            <a:endParaRPr lang="en-IN" sz="11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6" y="2850592"/>
            <a:ext cx="8012624" cy="3116255"/>
          </a:xfrm>
          <a:prstGeom prst="rect">
            <a:avLst/>
          </a:prstGeom>
        </p:spPr>
      </p:pic>
      <p:pic>
        <p:nvPicPr>
          <p:cNvPr id="10" name="Picture 2" descr="IITH_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795" y="0"/>
            <a:ext cx="1541356" cy="154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09966" y="5966847"/>
            <a:ext cx="7780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Pond Nitrogen Cycle (Image Source: Ref[5])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343960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373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How monitor the levels of toxic substances within the pond and report them to the fish breeder in time so that loss of fish population does not happen ? </a:t>
            </a:r>
          </a:p>
          <a:p>
            <a:endParaRPr lang="en-US" dirty="0"/>
          </a:p>
          <a:p>
            <a:r>
              <a:rPr lang="en-US" i="1" dirty="0"/>
              <a:t>Solution</a:t>
            </a:r>
            <a:r>
              <a:rPr lang="en-US" dirty="0"/>
              <a:t>: </a:t>
            </a:r>
            <a:r>
              <a:rPr lang="en-US" u="sng" dirty="0"/>
              <a:t>To wirelessly monitor and report the parameters which are directly harming fish health</a:t>
            </a:r>
            <a:r>
              <a:rPr lang="en-US" dirty="0"/>
              <a:t>.</a:t>
            </a:r>
          </a:p>
          <a:p>
            <a:r>
              <a:rPr lang="en-US" dirty="0"/>
              <a:t>The parameters are:</a:t>
            </a:r>
          </a:p>
          <a:p>
            <a:r>
              <a:rPr lang="en-US" dirty="0"/>
              <a:t>1) pH – Can be maintained via Lime.</a:t>
            </a:r>
          </a:p>
          <a:p>
            <a:r>
              <a:rPr lang="en-US" dirty="0"/>
              <a:t>2) Temperature of Water – Can be maintained via external Heating/Cooling.</a:t>
            </a:r>
          </a:p>
          <a:p>
            <a:r>
              <a:rPr lang="en-US" dirty="0"/>
              <a:t>3) Dissolved Oxygen – Can be maintained via external pumps.</a:t>
            </a:r>
          </a:p>
          <a:p>
            <a:r>
              <a:rPr lang="en-US" dirty="0"/>
              <a:t>4) Nitrite Concentration – Less toxic but an indicator that Nitrogen cycle isn’t working properly.</a:t>
            </a:r>
          </a:p>
          <a:p>
            <a:r>
              <a:rPr lang="en-US" dirty="0"/>
              <a:t>5) Nitrate Concentration - </a:t>
            </a:r>
            <a:r>
              <a:rPr lang="en-IN" dirty="0"/>
              <a:t>Calcium chloride or Electrochemical Methods.</a:t>
            </a:r>
            <a:endParaRPr lang="en-US" dirty="0"/>
          </a:p>
          <a:p>
            <a:r>
              <a:rPr lang="en-US" dirty="0"/>
              <a:t>6) Dissolved Ammonia – Constantly removed via biological filtration. </a:t>
            </a:r>
          </a:p>
        </p:txBody>
      </p:sp>
      <p:pic>
        <p:nvPicPr>
          <p:cNvPr id="4" name="Picture 2" descr="IITH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795" y="0"/>
            <a:ext cx="1541356" cy="154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59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142" y="248546"/>
            <a:ext cx="8534400" cy="1507067"/>
          </a:xfrm>
        </p:spPr>
        <p:txBody>
          <a:bodyPr/>
          <a:lstStyle/>
          <a:p>
            <a:r>
              <a:rPr lang="en-US" dirty="0"/>
              <a:t>Design Objective And Constraints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5142" y="1823023"/>
            <a:ext cx="79476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Primary Objective</a:t>
            </a:r>
            <a:r>
              <a:rPr lang="en-US" dirty="0"/>
              <a:t>: To make a device which can monitor water body parameters like dissolved oxygen, dissolved ammonia, temperature, pH, dissolved Nitrates and dissolved Nitrites and transmit their data to a range of about 5 kilometers.</a:t>
            </a:r>
          </a:p>
          <a:p>
            <a:endParaRPr lang="en-US" dirty="0"/>
          </a:p>
          <a:p>
            <a:r>
              <a:rPr lang="en-US" dirty="0"/>
              <a:t>1) The aforesaid device must not need replacement for very long period of time</a:t>
            </a:r>
          </a:p>
          <a:p>
            <a:r>
              <a:rPr lang="en-US" dirty="0"/>
              <a:t>2) Device must communicate to the fish breeder or the person responsible in case of drastically changing levels and provide timely updates preferably on a mobile.</a:t>
            </a:r>
          </a:p>
          <a:p>
            <a:r>
              <a:rPr lang="en-US" dirty="0"/>
              <a:t>3) Design of a multisensory  node to cover the area.</a:t>
            </a:r>
          </a:p>
          <a:p>
            <a:r>
              <a:rPr lang="en-US" dirty="0"/>
              <a:t>4) Will completely work on energy harvesting (i.e. solar power), no external energy needed.</a:t>
            </a:r>
          </a:p>
        </p:txBody>
      </p:sp>
      <p:pic>
        <p:nvPicPr>
          <p:cNvPr id="5" name="Picture 2" descr="IITH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795" y="0"/>
            <a:ext cx="1541356" cy="154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3844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6836</TotalTime>
  <Words>468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Introduction</vt:lpstr>
      <vt:lpstr>Nitrogen Cycle Pond</vt:lpstr>
      <vt:lpstr>Problem Statement</vt:lpstr>
      <vt:lpstr>Design Objective And Constraints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AquaCulture Project</dc:title>
  <dc:creator>Tushar Deshpande</dc:creator>
  <cp:lastModifiedBy>Chinmaya Panda</cp:lastModifiedBy>
  <cp:revision>56</cp:revision>
  <dcterms:created xsi:type="dcterms:W3CDTF">2021-10-13T10:36:44Z</dcterms:created>
  <dcterms:modified xsi:type="dcterms:W3CDTF">2022-08-19T15:17:01Z</dcterms:modified>
</cp:coreProperties>
</file>