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m.wikipedia.org/wiki/Warner_Bros." TargetMode="External"/><Relationship Id="rId2" Type="http://schemas.openxmlformats.org/officeDocument/2006/relationships/hyperlink" Target="https://ru.m.wikipedia.org/wiki/Paramount_Pictur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m.wikipedia.org/wiki/Walt_Disney_Company" TargetMode="External"/><Relationship Id="rId5" Type="http://schemas.openxmlformats.org/officeDocument/2006/relationships/hyperlink" Target="https://ru.m.wikipedia.org/wiki/Universal_Studios" TargetMode="External"/><Relationship Id="rId4" Type="http://schemas.openxmlformats.org/officeDocument/2006/relationships/hyperlink" Target="https://ru.m.wikipedia.org/wiki/Columbia_Pictur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m.wikipedia.org/wiki/%D0%91%D1%8E%D0%B4%D0%B6%D0%B5%D1%82" TargetMode="External"/><Relationship Id="rId3" Type="http://schemas.openxmlformats.org/officeDocument/2006/relationships/hyperlink" Target="https://ru.m.wikipedia.org/wiki/%D0%9A%D0%B8%D0%BD%D0%BE%D1%84%D0%B8%D0%BB%D1%8C%D0%BC" TargetMode="External"/><Relationship Id="rId7" Type="http://schemas.openxmlformats.org/officeDocument/2006/relationships/hyperlink" Target="https://ru.m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2" Type="http://schemas.openxmlformats.org/officeDocument/2006/relationships/hyperlink" Target="https://ru.m.wikipedia.org/wiki/%D0%9A%D0%B8%D0%BD%D0%BE%D0%BF%D1%80%D0%BE%D0%B8%D0%B7%D0%B2%D0%BE%D0%B4%D1%81%D1%82%D0%B2%D0%B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m.wikipedia.org/wiki/%D0%9A%D0%B8%D0%BD%D0%BE%D0%BF%D1%80%D0%BE%D0%BA%D0%B0%D1%82" TargetMode="External"/><Relationship Id="rId5" Type="http://schemas.openxmlformats.org/officeDocument/2006/relationships/hyperlink" Target="https://ru.m.wikipedia.org/wiki/%D0%9C%D1%83%D0%BB%D1%8C%D1%82%D0%B8%D0%BF%D0%BB%D0%B8%D0%BA%D0%B0%D1%86%D0%B8%D1%8F" TargetMode="External"/><Relationship Id="rId4" Type="http://schemas.openxmlformats.org/officeDocument/2006/relationships/hyperlink" Target="https://ru.m.wikipedia.org/wiki/%D0%A1%D0%BF%D0%B5%D1%86%D1%8D%D1%84%D1%84%D0%B5%D0%BA%D1%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jA_YTIKYB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ru/object/skyfall-ru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bes.com/sites/insertcoin/2013/09/02/microsofts-illumiroom-too-expensive-to-live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33F0-72D1-4296-9DA3-6F5E0C41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IT</a:t>
            </a:r>
            <a:r>
              <a:rPr lang="ru-RU" sz="7200" dirty="0"/>
              <a:t>-технологии в кинематографии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0E54B-8DA1-4F42-9116-076F2D142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5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D321-DADA-488C-A9D0-D38309253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Основные производители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C8D34-EC28-48B3-A940-57087F707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Компании </a:t>
            </a:r>
            <a:r>
              <a:rPr lang="en-US" dirty="0"/>
              <a:t>Sony</a:t>
            </a:r>
            <a:r>
              <a:rPr lang="ru-RU" dirty="0"/>
              <a:t>, </a:t>
            </a:r>
            <a:r>
              <a:rPr lang="en-US" dirty="0"/>
              <a:t>Panasonic</a:t>
            </a:r>
            <a:r>
              <a:rPr lang="ru-RU" dirty="0"/>
              <a:t> являются крупными представителями производителей современной техники в рассматриваемой области, корпорация </a:t>
            </a:r>
            <a:r>
              <a:rPr lang="en-US" dirty="0"/>
              <a:t>IMAX</a:t>
            </a:r>
            <a:r>
              <a:rPr lang="ru-RU" dirty="0"/>
              <a:t>, </a:t>
            </a:r>
            <a:r>
              <a:rPr lang="en-US" dirty="0">
                <a:hlinkClick r:id="rId2" tooltip="Paramount Pictures"/>
              </a:rPr>
              <a:t>Paramount Pictures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en-US" dirty="0">
                <a:hlinkClick r:id="rId3" tooltip="Warner Bros."/>
              </a:rPr>
              <a:t>Warner Bros</a:t>
            </a:r>
            <a:r>
              <a:rPr lang="ru-RU" dirty="0">
                <a:hlinkClick r:id="rId3" tooltip="Warner Bros."/>
              </a:rPr>
              <a:t>.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en-US" dirty="0">
                <a:hlinkClick r:id="rId4" tooltip="Columbia Pictures"/>
              </a:rPr>
              <a:t>Columbia Pictures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en-US" dirty="0">
                <a:hlinkClick r:id="rId5" tooltip="Universal Studios"/>
              </a:rPr>
              <a:t>Universal Studios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en-US" dirty="0">
                <a:hlinkClick r:id="rId6" tooltip="Walt Disney Company"/>
              </a:rPr>
              <a:t>Walt Disney Company</a:t>
            </a:r>
            <a:r>
              <a:rPr lang="ru-RU" dirty="0"/>
              <a:t> – в кинопроизводстве высоких технологий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CD4A-630E-431D-8A29-09B4AE544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Производительность труда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DD8BB-4C86-4F67-A534-78C051F8F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Ввиду специфичности рынка представляется проблематичным выявить среднюю </a:t>
            </a:r>
            <a:r>
              <a:rPr lang="ru-RU" u="sng" dirty="0"/>
              <a:t>производительность труда.</a:t>
            </a:r>
            <a:r>
              <a:rPr lang="ru-RU" dirty="0"/>
              <a:t> Она может быть очень разной и зависеть от множества факторов.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1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E99D-E249-431C-995C-6340F699F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Конкуренция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1A7CB-D736-4C14-BA8C-9C4C6B6A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9064752" cy="179260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 одной стороны конкуренция не сильная, иногда сервис или продукт может быть представлен на рынке одним или несколькими игроками. С другой же, наоборот, в тех услугах или продуктах, которые сравнимы или идентичны по характеристикам, а производители – представители одного класса, конкуренция становится жесткой и победитель в ней может выявляться только лишь из-за минимального конкурентного преимущества. 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9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C4C-E5C0-4B51-B39D-FF7B13E4C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Ценовая дискриминация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31CD-A6D6-411B-BEDD-E813D1044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979027" cy="172593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 ценовой дискриминации в чистом ее виде говорить не приходится, в связи с тем что продукция отрасли не массовая и потребительские свойства крупных продуктов часто индивидуальны или особенны и </a:t>
            </a:r>
            <a:r>
              <a:rPr lang="ru-RU" dirty="0" err="1"/>
              <a:t>трудносравнимы</a:t>
            </a:r>
            <a:r>
              <a:rPr lang="ru-RU" dirty="0"/>
              <a:t>, что делает понятие ценовой дискриминации трудно применимым. Продукты же более или менее традиционные имеют довольно точно определенную цену  в своей нише и не имеют люфта для игры на разнице в предложении.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8E91-D156-4094-ADBD-A9D8065F2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Регулирование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CA050-4277-4312-974F-9430B7EEE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8950452" cy="2116455"/>
          </a:xfrm>
        </p:spPr>
        <p:txBody>
          <a:bodyPr>
            <a:normAutofit/>
          </a:bodyPr>
          <a:lstStyle/>
          <a:p>
            <a:r>
              <a:rPr lang="ru-RU" dirty="0"/>
              <a:t>На сектор </a:t>
            </a:r>
            <a:r>
              <a:rPr lang="en-US" dirty="0"/>
              <a:t>IT</a:t>
            </a:r>
            <a:r>
              <a:rPr lang="ru-RU" dirty="0"/>
              <a:t> в кинематографии не наложено каких-либо специфических ограничений. Однако на общих основаниях сфера </a:t>
            </a:r>
            <a:r>
              <a:rPr lang="ru-RU" u="sng" dirty="0"/>
              <a:t>регулируется</a:t>
            </a:r>
            <a:r>
              <a:rPr lang="ru-RU" dirty="0"/>
              <a:t> Налоговым, Гражданским. Административным кодексом – всем комплексом нормативно-правовых документов - законов и актов, в том числе Конституцией РФ.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4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390-24F4-4A3B-9D6A-3068F666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83A4-7617-4CB8-9FE7-853BE56F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Отрасль </a:t>
            </a:r>
            <a:r>
              <a:rPr lang="en-US" dirty="0"/>
              <a:t>IT</a:t>
            </a:r>
            <a:r>
              <a:rPr lang="ru-RU" dirty="0"/>
              <a:t>-технологий является в кинематографе является очень динамично развивающейся. В ней существует множество инноваций. В то же время ассортимент представленных на ней продуктов и сервисов очень разнообразен. Конкуренция на нем существует, но во многих секторах несравнима с конкуренцией в более массовых областях. Множество ниш остается свободными или не очень насыщенными, что дает огромный потенциал для выхода на рынок новых компаний, в том числе и российских. </a:t>
            </a:r>
            <a:br>
              <a:rPr lang="ru-RU" dirty="0"/>
            </a:br>
            <a:r>
              <a:rPr lang="ru-RU" dirty="0"/>
              <a:t>При выходе на этот рынок необходимо трезво оценивать мощности компании, тщательно изучить маркетинговые особенности, для многих направлений существуют высокие технологические стандарты, что обуславливает высокие требования к игрокам, в частности, достаточно серьезный порог стартовых вложений.</a:t>
            </a:r>
            <a:br>
              <a:rPr lang="ru-RU" dirty="0"/>
            </a:br>
            <a:r>
              <a:rPr lang="ru-RU" dirty="0"/>
              <a:t>Для улучшения ситуации в России на рынке </a:t>
            </a:r>
            <a:r>
              <a:rPr lang="en-US" dirty="0"/>
              <a:t>IT</a:t>
            </a:r>
            <a:r>
              <a:rPr lang="ru-RU" dirty="0"/>
              <a:t>-технологий в кинематографе могло бы стать целенаправленное развитие этих направлений в </a:t>
            </a:r>
            <a:r>
              <a:rPr lang="en-US" dirty="0"/>
              <a:t>IT</a:t>
            </a:r>
            <a:r>
              <a:rPr lang="ru-RU" dirty="0"/>
              <a:t>-компаниях, выделение бюджета в них на эти цели, тщательный маркетинг.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841-8CC4-411C-AD89-9A0C7AF9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Киноиндустрия (кинопромышленность)  — отрасль промышленности, занимающаяся </a:t>
            </a:r>
            <a:r>
              <a:rPr lang="ru-RU" sz="2000" dirty="0">
                <a:hlinkClick r:id="rId2" tooltip="Кинопроизводство"/>
              </a:rPr>
              <a:t>кинопроизводством</a:t>
            </a:r>
            <a:r>
              <a:rPr lang="ru-RU" sz="2000" dirty="0"/>
              <a:t>, то есть производящая </a:t>
            </a:r>
            <a:r>
              <a:rPr lang="ru-RU" sz="2000" dirty="0">
                <a:hlinkClick r:id="rId3" tooltip="Кинофильм"/>
              </a:rPr>
              <a:t>кинофильмы</a:t>
            </a:r>
            <a:r>
              <a:rPr lang="ru-RU" sz="2000" dirty="0"/>
              <a:t>, </a:t>
            </a:r>
            <a:r>
              <a:rPr lang="ru-RU" sz="2000" dirty="0">
                <a:hlinkClick r:id="rId4" tooltip="Спецэффект"/>
              </a:rPr>
              <a:t>спецэффекты</a:t>
            </a:r>
            <a:r>
              <a:rPr lang="ru-RU" sz="2000" dirty="0"/>
              <a:t> для кинофильмов и </a:t>
            </a:r>
            <a:r>
              <a:rPr lang="ru-RU" sz="2000" dirty="0">
                <a:hlinkClick r:id="rId5" tooltip="Мультипликация"/>
              </a:rPr>
              <a:t>мультипликацию</a:t>
            </a:r>
            <a:r>
              <a:rPr lang="ru-RU" sz="2000" dirty="0"/>
              <a:t>. Не менее важной сферой деятельности киноиндустрии является </a:t>
            </a:r>
            <a:r>
              <a:rPr lang="ru-RU" sz="2000" dirty="0">
                <a:hlinkClick r:id="rId6" tooltip="Кинопрокат"/>
              </a:rPr>
              <a:t>кинопрокат</a:t>
            </a:r>
            <a:r>
              <a:rPr lang="ru-RU" sz="2000" dirty="0"/>
              <a:t>. Во многих странах киноиндустрия является значимой отраслью экономики, например, в </a:t>
            </a:r>
            <a:r>
              <a:rPr lang="ru-RU" sz="2000" dirty="0">
                <a:hlinkClick r:id="rId7" tooltip="Союз Советских Социалистических Республик"/>
              </a:rPr>
              <a:t>СССР</a:t>
            </a:r>
            <a:r>
              <a:rPr lang="ru-RU" sz="2000" dirty="0"/>
              <a:t> она приносила в государственный </a:t>
            </a:r>
            <a:r>
              <a:rPr lang="ru-RU" sz="2000" dirty="0">
                <a:hlinkClick r:id="rId8" tooltip="Бюджет"/>
              </a:rPr>
              <a:t>бюджет</a:t>
            </a:r>
            <a:r>
              <a:rPr lang="ru-RU" sz="2000" dirty="0"/>
              <a:t> значительные доходы.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BAF3-1339-4085-A4A1-AB8137884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Что такое кинематография</a:t>
            </a:r>
            <a:r>
              <a:rPr lang="en-US" sz="4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314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CB10-74D5-444C-BD39-92DD64EB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Кинематограф почти с самого появления представляет собой плотную систему международных связей. Расширить возможности </a:t>
            </a:r>
            <a:r>
              <a:rPr lang="ru-RU" sz="2000" dirty="0" err="1"/>
              <a:t>копродукции</a:t>
            </a:r>
            <a:r>
              <a:rPr lang="ru-RU" sz="2000" dirty="0"/>
              <a:t> в кино и стереть географические границы между участниками производства из разных городов и стран режиссерам и продюсерам помогают облачные технологии. «Облака», ставшие обычным явлением почти в любом бизнесе, позволяют кинематографистам заметно сократить время на </a:t>
            </a:r>
            <a:r>
              <a:rPr lang="ru-RU" sz="2000" dirty="0" err="1"/>
              <a:t>постпродакшн</a:t>
            </a:r>
            <a:r>
              <a:rPr lang="ru-RU" sz="2000" dirty="0"/>
              <a:t>. С помощью облачных сервисов несколько команд из разных точек мира могут одновременно монтировать фильм и создавать к нему визуальные эффекты, экономя на сопутствующих этому издержках.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B334-7D1B-4384-B208-3B199A93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Облачные технологии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06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561-9963-4323-B69A-93F0A70C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Еще одним вариантом использования нейронных сетей в кино может стать их участие в написании сценария, монтаже и производстве фильма. Пока что художественные фильмы и анимация, созданные искусственным интеллектом, оставляют желать лучшего, но специалисты считают, что уже в ближайшем будущем </a:t>
            </a:r>
            <a:r>
              <a:rPr lang="ru-RU" sz="2200" dirty="0" err="1"/>
              <a:t>нейросети</a:t>
            </a:r>
            <a:r>
              <a:rPr lang="ru-RU" sz="2200" dirty="0"/>
              <a:t> смогут существенно помочь сценаристам, режиссерам и монтажерам в работе над фильмами.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3C17-24B8-432D-B785-B5B800CFA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4400" b="1" dirty="0" err="1"/>
              <a:t>Нейросети</a:t>
            </a:r>
            <a:r>
              <a:rPr lang="ru-RU" sz="4400" b="1" dirty="0"/>
              <a:t>, омолаживающие актеров и делающие их танцорами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5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37D1-1D3E-4B59-8C72-EAC944C8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Новые технологии также приближаются к тому, чтобы создавать точные виртуальные копии актеров, например, как в фильме «</a:t>
            </a:r>
            <a:r>
              <a:rPr lang="ru-RU" sz="2000" u="sng" dirty="0">
                <a:hlinkClick r:id="rId2"/>
              </a:rPr>
              <a:t>Терминатор: Генезис</a:t>
            </a:r>
            <a:r>
              <a:rPr lang="ru-RU" sz="2000" dirty="0"/>
              <a:t>», где была использована копия молодого Шварценеггера. Цифровые двойники артистов могут оставаться вечно молодыми и при этом их «физические» возможности по умолчанию будут превышать возможности человека. Но пока разработчики здесь сталкиваются с рядом проблем. Так, для техники до сих пор недостижимо точное воссоздание движений человека, в особенности его мимики. 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9F35-88C1-4D3F-AE4C-D3F46D0FB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4400" b="1" dirty="0"/>
              <a:t>Цифровые двойники актеров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09E8-1DB2-40F5-BA68-51E548AA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/>
              <a:t>Современные смартфоны способны снимать видео высокого качества и уже сейчас могут бросить вызов некоторым профессиональным камерам. Возможности мобильного кино изучают крупные режиссеры, например, Михаэль </a:t>
            </a:r>
            <a:r>
              <a:rPr lang="ru-RU" sz="2200" dirty="0" err="1"/>
              <a:t>Ханеке</a:t>
            </a:r>
            <a:r>
              <a:rPr lang="ru-RU" sz="2200" dirty="0"/>
              <a:t> и Стивен </a:t>
            </a:r>
            <a:r>
              <a:rPr lang="ru-RU" sz="2200" dirty="0" err="1"/>
              <a:t>Содерберг</a:t>
            </a:r>
            <a:r>
              <a:rPr lang="ru-RU" sz="2200" dirty="0"/>
              <a:t>, а также известные мировые кинофестивали. Но с более практической точки зрения эта технология может стать хорошим решением для кинолюбителей, студентов </a:t>
            </a:r>
            <a:r>
              <a:rPr lang="ru-RU" sz="2200" dirty="0" err="1"/>
              <a:t>киновузов</a:t>
            </a:r>
            <a:r>
              <a:rPr lang="ru-RU" sz="2200" dirty="0"/>
              <a:t> и начинающих режиссеров, не имеющих большого бюджета. В результате, возможно, изменится и лицо самой индустрии.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06DA-19EF-464C-90EE-FC33A880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Мобильное кино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072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DDD-3A15-4454-9486-C3299A4D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/>
              <a:t>По словам специалистов, в скором времени киностудии смогут полностью отказаться от процесса </a:t>
            </a:r>
            <a:r>
              <a:rPr lang="ru-RU" sz="2200" dirty="0" err="1"/>
              <a:t>постпродакшена</a:t>
            </a:r>
            <a:r>
              <a:rPr lang="ru-RU" sz="2200" dirty="0"/>
              <a:t>. Помочь в этом им должны технологии визуализации, работающие на базе игровых движков. Графические процессоры, наподобие тех, что используются в </a:t>
            </a:r>
            <a:r>
              <a:rPr lang="ru-RU" sz="2200" dirty="0" err="1"/>
              <a:t>видеогейминге</a:t>
            </a:r>
            <a:r>
              <a:rPr lang="ru-RU" sz="2200" dirty="0"/>
              <a:t>, </a:t>
            </a:r>
            <a:r>
              <a:rPr lang="ru-RU" sz="2200" u="sng" dirty="0">
                <a:hlinkClick r:id="rId2"/>
              </a:rPr>
              <a:t>позволяют</a:t>
            </a:r>
            <a:r>
              <a:rPr lang="ru-RU" sz="2200" dirty="0"/>
              <a:t> участникам кинопроизводства накладывать на изображение компьютерную графику, текстуры и прочие эффекты в режиме реального времени на съемочной площадке, в результате можно создавать и редактировать такие сцены прямо во время съемки.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4CB87-9CE6-40D2-934B-E06DB43B1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Использование игровых движков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760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5D3E-603B-4A63-A00E-B6823BD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1600" dirty="0"/>
              <a:t>Концепт инженеров </a:t>
            </a:r>
            <a:r>
              <a:rPr lang="ru-RU" sz="1600" dirty="0" err="1"/>
              <a:t>Microsoft</a:t>
            </a:r>
            <a:r>
              <a:rPr lang="ru-RU" sz="1600" dirty="0"/>
              <a:t> </a:t>
            </a:r>
            <a:r>
              <a:rPr lang="ru-RU" sz="1600" dirty="0" err="1"/>
              <a:t>Research</a:t>
            </a:r>
            <a:r>
              <a:rPr lang="ru-RU" sz="1600" dirty="0"/>
              <a:t> размывает границы между тем, что происходит на экране телевизора, и остальной частью вашей комнаты. Камеры </a:t>
            </a:r>
            <a:r>
              <a:rPr lang="ru-RU" sz="1600" dirty="0" err="1"/>
              <a:t>Kinect</a:t>
            </a:r>
            <a:r>
              <a:rPr lang="ru-RU" sz="1600" dirty="0"/>
              <a:t>, интегрированные в систему, сначала сканируют геометрию комнаты и форму всех расположенных в ней объектов, а затем проектор </a:t>
            </a:r>
            <a:r>
              <a:rPr lang="ru-RU" sz="1600" dirty="0" err="1"/>
              <a:t>IllumiRoom</a:t>
            </a:r>
            <a:r>
              <a:rPr lang="ru-RU" sz="1600" dirty="0"/>
              <a:t> транслирует изображение на стены, мебель и прочие предметы интерьера.</a:t>
            </a:r>
            <a:br>
              <a:rPr lang="en-US" sz="1600" dirty="0"/>
            </a:br>
            <a:r>
              <a:rPr lang="ru-RU" sz="1600" dirty="0"/>
              <a:t>Многие специалисты предполагали, что гаджет войдёт в комплект консоли </a:t>
            </a:r>
            <a:r>
              <a:rPr lang="ru-RU" sz="1600" dirty="0" err="1"/>
              <a:t>Xbox</a:t>
            </a:r>
            <a:r>
              <a:rPr lang="ru-RU" sz="1600" dirty="0"/>
              <a:t> </a:t>
            </a:r>
            <a:r>
              <a:rPr lang="ru-RU" sz="1600" dirty="0" err="1"/>
              <a:t>One</a:t>
            </a:r>
            <a:r>
              <a:rPr lang="ru-RU" sz="1600" dirty="0"/>
              <a:t>. Однако в сентябре директор по планированию выпуска продукции компании Альберт </a:t>
            </a:r>
            <a:r>
              <a:rPr lang="ru-RU" sz="1600" dirty="0" err="1"/>
              <a:t>Пенелло</a:t>
            </a:r>
            <a:r>
              <a:rPr lang="ru-RU" sz="1600" dirty="0"/>
              <a:t> </a:t>
            </a:r>
            <a:r>
              <a:rPr lang="ru-RU" sz="1600" u="sng" dirty="0">
                <a:hlinkClick r:id="rId2"/>
              </a:rPr>
              <a:t>сообщил</a:t>
            </a:r>
            <a:r>
              <a:rPr lang="ru-RU" sz="1600" dirty="0"/>
              <a:t>, что система пока не поступит в открытую продажу, так как проектор оказался слишком дорогим для массового потребителя.</a:t>
            </a:r>
            <a:br>
              <a:rPr lang="en-US" sz="1600" dirty="0"/>
            </a:br>
            <a:br>
              <a:rPr lang="ru-RU" sz="1600" b="1" dirty="0"/>
            </a:br>
            <a:r>
              <a:rPr lang="en-US" sz="1600" dirty="0"/>
              <a:t>I</a:t>
            </a:r>
            <a:r>
              <a:rPr lang="ru-RU" sz="1600" dirty="0" err="1"/>
              <a:t>llumiroom</a:t>
            </a:r>
            <a:r>
              <a:rPr lang="ru-RU" sz="1600" dirty="0"/>
              <a:t> прежде всего планируется использовать для видеоигр, однако тот же принцип можно применить и к просмотру кино. Устройство способно заполнить периферийное зрение как картинкой целиком, так и отдельными динамическими элементами: снежинками, остатками взрывов, искр или пуль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B76A-E5E0-4055-ABC1-934A21B5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400" b="1" dirty="0" err="1"/>
              <a:t>Видеомэппинг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7983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D5D6-66AA-4F26-85B4-6F3A35A05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Потребители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283A-95DB-4158-BE47-91DA68E7C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/>
              <a:t>Кино, телевидение, фотографию, видео – студии, частные производители, фотографы, телевизионные каналы и пр.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3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</TotalTime>
  <Words>1004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</vt:lpstr>
      <vt:lpstr>Rockwell</vt:lpstr>
      <vt:lpstr>Rockwell Condensed</vt:lpstr>
      <vt:lpstr>Wingdings</vt:lpstr>
      <vt:lpstr>Wood Type</vt:lpstr>
      <vt:lpstr>IT-технологии в кинематографии</vt:lpstr>
      <vt:lpstr>Киноиндустрия (кинопромышленность)  — отрасль промышленности, занимающаяся кинопроизводством, то есть производящая кинофильмы, спецэффекты для кинофильмов и мультипликацию. Не менее важной сферой деятельности киноиндустрии является кинопрокат. Во многих странах киноиндустрия является значимой отраслью экономики, например, в СССР она приносила в государственный бюджет значительные доходы.  </vt:lpstr>
      <vt:lpstr>Кинематограф почти с самого появления представляет собой плотную систему международных связей. Расширить возможности копродукции в кино и стереть географические границы между участниками производства из разных городов и стран режиссерам и продюсерам помогают облачные технологии. «Облака», ставшие обычным явлением почти в любом бизнесе, позволяют кинематографистам заметно сократить время на постпродакшн. С помощью облачных сервисов несколько команд из разных точек мира могут одновременно монтировать фильм и создавать к нему визуальные эффекты, экономя на сопутствующих этому издержках.</vt:lpstr>
      <vt:lpstr>Еще одним вариантом использования нейронных сетей в кино может стать их участие в написании сценария, монтаже и производстве фильма. Пока что художественные фильмы и анимация, созданные искусственным интеллектом, оставляют желать лучшего, но специалисты считают, что уже в ближайшем будущем нейросети смогут существенно помочь сценаристам, режиссерам и монтажерам в работе над фильмами. </vt:lpstr>
      <vt:lpstr>Новые технологии также приближаются к тому, чтобы создавать точные виртуальные копии актеров, например, как в фильме «Терминатор: Генезис», где была использована копия молодого Шварценеггера. Цифровые двойники артистов могут оставаться вечно молодыми и при этом их «физические» возможности по умолчанию будут превышать возможности человека. Но пока разработчики здесь сталкиваются с рядом проблем. Так, для техники до сих пор недостижимо точное воссоздание движений человека, в особенности его мимики. </vt:lpstr>
      <vt:lpstr>Современные смартфоны способны снимать видео высокого качества и уже сейчас могут бросить вызов некоторым профессиональным камерам. Возможности мобильного кино изучают крупные режиссеры, например, Михаэль Ханеке и Стивен Содерберг, а также известные мировые кинофестивали. Но с более практической точки зрения эта технология может стать хорошим решением для кинолюбителей, студентов киновузов и начинающих режиссеров, не имеющих большого бюджета. В результате, возможно, изменится и лицо самой индустрии. </vt:lpstr>
      <vt:lpstr>По словам специалистов, в скором времени киностудии смогут полностью отказаться от процесса постпродакшена. Помочь в этом им должны технологии визуализации, работающие на базе игровых движков. Графические процессоры, наподобие тех, что используются в видеогейминге, позволяют участникам кинопроизводства накладывать на изображение компьютерную графику, текстуры и прочие эффекты в режиме реального времени на съемочной площадке, в результате можно создавать и редактировать такие сцены прямо во время съемки. </vt:lpstr>
      <vt:lpstr>Концепт инженеров Microsoft Research размывает границы между тем, что происходит на экране телевизора, и остальной частью вашей комнаты. Камеры Kinect, интегрированные в систему, сначала сканируют геометрию комнаты и форму всех расположенных в ней объектов, а затем проектор IllumiRoom транслирует изображение на стены, мебель и прочие предметы интерьера. Многие специалисты предполагали, что гаджет войдёт в комплект консоли Xbox One. Однако в сентябре директор по планированию выпуска продукции компании Альберт Пенелло сообщил, что система пока не поступит в открытую продажу, так как проектор оказался слишком дорогим для массового потребителя.  Illumiroom прежде всего планируется использовать для видеоигр, однако тот же принцип можно применить и к просмотру кино. Устройство способно заполнить периферийное зрение как картинкой целиком, так и отдельными динамическими элементами: снежинками, остатками взрывов, искр или пуль</vt:lpstr>
      <vt:lpstr>Потребители</vt:lpstr>
      <vt:lpstr>Основные производители</vt:lpstr>
      <vt:lpstr>Производительность труда</vt:lpstr>
      <vt:lpstr>Конкуренция</vt:lpstr>
      <vt:lpstr>Ценовая дискриминация</vt:lpstr>
      <vt:lpstr>Регулирование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IT-технологии в кинематографии</dc:title>
  <dc:creator>Kuzmichev, Alexander</dc:creator>
  <cp:lastModifiedBy>Kuzmichev, Alexander</cp:lastModifiedBy>
  <cp:revision>10</cp:revision>
  <dcterms:created xsi:type="dcterms:W3CDTF">2021-04-15T06:14:44Z</dcterms:created>
  <dcterms:modified xsi:type="dcterms:W3CDTF">2021-04-15T06:59:51Z</dcterms:modified>
</cp:coreProperties>
</file>