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74" r:id="rId4"/>
    <p:sldId id="275" r:id="rId5"/>
    <p:sldId id="27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7" r:id="rId23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4" d="100"/>
          <a:sy n="54" d="100"/>
        </p:scale>
        <p:origin x="60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bsau.ru/sveden/edufiles/135559/" TargetMode="External"/><Relationship Id="rId2" Type="http://schemas.openxmlformats.org/officeDocument/2006/relationships/hyperlink" Target="http://www.mathnet.ru/php/archive.phtml?wshow=paper&amp;jrnid=tvp&amp;paperid=706&amp;option_lang=rus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://ouek.onu.edu.ua/uploads/courses/smpr/%D0%A0%D0%B0%D0%B7%D0%BB%D0%B8%D1%87%D0%BD%D1%8B%D0%B5%20%D0%BF%D0%BE%D0%BD%D1%8F%D1%82%D0%B8%D1%8F%20%D1%80%D0%B5%D1%88%D0%B5%D0%BD%D0%B8%D1%8F%20%D0%B2%20%D0%BA%D0%BE%D0%BE%D0%BF%D0%B5%D1%80%D0%B0%D1%82%D0%B8%D0%B2%D0%BD%D1%8B%D1%85%20%D0%B8%D0%B3%D1%80%D0%B0%D1%85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965600" y="1139400"/>
            <a:ext cx="8259480" cy="147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87500" lnSpcReduction="10000"/>
          </a:bodyPr>
          <a:lstStyle/>
          <a:p>
            <a:pPr algn="ctr">
              <a:lnSpc>
                <a:spcPct val="90000"/>
              </a:lnSpc>
            </a:pPr>
            <a:r>
              <a:rPr lang="ru-RU" sz="6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Коалиционная игра четырех игроков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965600" y="3429000"/>
            <a:ext cx="8259480" cy="246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Презентацию подготовили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Кузьмичев Александр (М8О-406Б-18)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Косогоров Владислав (М8О-406Б-18)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Вахрамян Кирилл (М8О-406Б-18)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Шорохов Алексей (М8О-406Б-18)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Характеристики функций с четыремя игроками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680400" y="2336760"/>
            <a:ext cx="10067760" cy="41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Кроме этого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должно выполняться условие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0 ≤ x1, x2, x3 ≤ 1</a:t>
            </a:r>
            <a:endParaRPr lang="en-US" sz="32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Это объясняется тем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что значение характеристической функции на коалиции из двух игроков не может быть меньше, чем значение характеристической функции для одного из этих игроков (равное нулю для одного игрока), и не может быть больше, чем значение характеристической функции для коалиции из трех игроков (равное единице для трех игроков). Геометрически (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x1, x2, x3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 можно изобразить как точку единичного куба, т. е. каждому классу стратегической эквивалентности игр четырех игроков будет соответствовать точка единичного ку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Характеристики функций с четыремя игроками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Исходя из сказанного выше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множество классов стратегической эквивалентности существенных игр четырех игроков бесконечно и зависит от трех произвольных параметров. 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					Коалиционные игры в чистых стратегиях.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93" name="Picture 92"/>
          <p:cNvPicPr/>
          <p:nvPr/>
        </p:nvPicPr>
        <p:blipFill>
          <a:blip r:embed="rId2"/>
          <a:stretch/>
        </p:blipFill>
        <p:spPr>
          <a:xfrm>
            <a:off x="1645920" y="1254600"/>
            <a:ext cx="8686080" cy="5328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Решение одной из коалиционных игр первого уровня в чистых стратегиях: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95" name="Picture 94"/>
          <p:cNvPicPr/>
          <p:nvPr/>
        </p:nvPicPr>
        <p:blipFill>
          <a:blip r:embed="rId2"/>
          <a:stretch/>
        </p:blipFill>
        <p:spPr>
          <a:xfrm>
            <a:off x="2651760" y="1188720"/>
            <a:ext cx="6627600" cy="5565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/>
          <p:cNvPicPr/>
          <p:nvPr/>
        </p:nvPicPr>
        <p:blipFill>
          <a:blip r:embed="rId2"/>
          <a:stretch/>
        </p:blipFill>
        <p:spPr>
          <a:xfrm>
            <a:off x="1455840" y="331920"/>
            <a:ext cx="9333360" cy="588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/>
          <p:cNvPicPr/>
          <p:nvPr/>
        </p:nvPicPr>
        <p:blipFill>
          <a:blip r:embed="rId2"/>
          <a:stretch/>
        </p:blipFill>
        <p:spPr>
          <a:xfrm>
            <a:off x="1405800" y="365760"/>
            <a:ext cx="9438120" cy="510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/>
          <p:cNvPicPr/>
          <p:nvPr/>
        </p:nvPicPr>
        <p:blipFill>
          <a:blip r:embed="rId2"/>
          <a:stretch/>
        </p:blipFill>
        <p:spPr>
          <a:xfrm>
            <a:off x="1737360" y="457200"/>
            <a:ext cx="8866800" cy="565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						Коалиционные игры первого уровня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2"/>
          <a:stretch/>
        </p:blipFill>
        <p:spPr>
          <a:xfrm>
            <a:off x="2911320" y="1562400"/>
            <a:ext cx="6780600" cy="4380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/>
          <p:nvPr/>
        </p:nvPicPr>
        <p:blipFill>
          <a:blip r:embed="rId2"/>
          <a:stretch/>
        </p:blipFill>
        <p:spPr>
          <a:xfrm>
            <a:off x="2651760" y="1280160"/>
            <a:ext cx="7115760" cy="338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/>
          <p:cNvPicPr/>
          <p:nvPr/>
        </p:nvPicPr>
        <p:blipFill>
          <a:blip r:embed="rId2"/>
          <a:stretch/>
        </p:blipFill>
        <p:spPr>
          <a:xfrm>
            <a:off x="2570040" y="1280160"/>
            <a:ext cx="6939000" cy="319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Характеристики функций с четыремя игроками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ru-RU" sz="3200" spc="-1" dirty="0">
                <a:solidFill>
                  <a:srgbClr val="000000"/>
                </a:solidFill>
                <a:latin typeface="Calibri"/>
                <a:ea typeface="DejaVu Sans"/>
              </a:rPr>
              <a:t>Введем несколько понятий</a:t>
            </a:r>
            <a:r>
              <a:rPr lang="en-US" sz="3200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ru-RU" sz="3200" spc="-1" dirty="0">
                <a:solidFill>
                  <a:srgbClr val="000000"/>
                </a:solidFill>
                <a:latin typeface="Calibri"/>
                <a:ea typeface="DejaVu Sans"/>
              </a:rPr>
              <a:t>которыми мы будем оперировать в дальнейшем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dirty="0"/>
              <a:t>Функция v, ставящая в соответствие каждой коалиции наибольший, уверенно получаемый его выигрыш v K( ), называется характеристической функцией игры (где K – подмножество игроков). </a:t>
            </a:r>
            <a:endParaRPr lang="ru-RU" sz="3200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dirty="0"/>
              <a:t>Характеристическая функция v называется простой, если она принимает только два значения: 0 и 1.</a:t>
            </a: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3557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02"/>
          <p:cNvPicPr/>
          <p:nvPr/>
        </p:nvPicPr>
        <p:blipFill>
          <a:blip r:embed="rId2"/>
          <a:stretch/>
        </p:blipFill>
        <p:spPr>
          <a:xfrm>
            <a:off x="2589120" y="1371600"/>
            <a:ext cx="6828480" cy="3447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CF94-B143-446F-8C87-423C78A1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D171C4-0A41-4A28-B0D3-A9D16F589E12}"/>
              </a:ext>
            </a:extLst>
          </p:cNvPr>
          <p:cNvSpPr txBox="1"/>
          <p:nvPr/>
        </p:nvSpPr>
        <p:spPr>
          <a:xfrm>
            <a:off x="609480" y="1796855"/>
            <a:ext cx="1128959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3200" dirty="0"/>
              <a:t>При подготовке презентации были использованы следующие материалы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r>
              <a:rPr lang="en-US" sz="3200" dirty="0"/>
              <a:t>1) </a:t>
            </a:r>
            <a:r>
              <a:rPr lang="ru-RU" sz="3200" dirty="0">
                <a:hlinkClick r:id="rId2"/>
              </a:rPr>
              <a:t>Н. Н. Воробьев, “Коалиционные игры”, Теория </a:t>
            </a:r>
            <a:r>
              <a:rPr lang="ru-RU" sz="3200" dirty="0" err="1">
                <a:hlinkClick r:id="rId2"/>
              </a:rPr>
              <a:t>вероятн</a:t>
            </a:r>
            <a:r>
              <a:rPr lang="ru-RU" sz="3200" dirty="0">
                <a:hlinkClick r:id="rId2"/>
              </a:rPr>
              <a:t>. и ее </a:t>
            </a:r>
            <a:r>
              <a:rPr lang="ru-RU" sz="3200" dirty="0" err="1">
                <a:hlinkClick r:id="rId2"/>
              </a:rPr>
              <a:t>примен</a:t>
            </a:r>
            <a:r>
              <a:rPr lang="ru-RU" sz="3200" dirty="0">
                <a:hlinkClick r:id="rId2"/>
              </a:rPr>
              <a:t>., 12:2 (1967), 289–306; </a:t>
            </a:r>
            <a:r>
              <a:rPr lang="ru-RU" sz="3200" dirty="0" err="1">
                <a:hlinkClick r:id="rId2"/>
              </a:rPr>
              <a:t>Theory</a:t>
            </a:r>
            <a:r>
              <a:rPr lang="ru-RU" sz="3200" dirty="0">
                <a:hlinkClick r:id="rId2"/>
              </a:rPr>
              <a:t> </a:t>
            </a:r>
            <a:r>
              <a:rPr lang="ru-RU" sz="3200" dirty="0" err="1">
                <a:hlinkClick r:id="rId2"/>
              </a:rPr>
              <a:t>Probab</a:t>
            </a:r>
            <a:r>
              <a:rPr lang="ru-RU" sz="3200" dirty="0">
                <a:hlinkClick r:id="rId2"/>
              </a:rPr>
              <a:t>. </a:t>
            </a:r>
            <a:r>
              <a:rPr lang="ru-RU" sz="3200" dirty="0" err="1">
                <a:hlinkClick r:id="rId2"/>
              </a:rPr>
              <a:t>Appl</a:t>
            </a:r>
            <a:r>
              <a:rPr lang="ru-RU" sz="3200" dirty="0">
                <a:hlinkClick r:id="rId2"/>
              </a:rPr>
              <a:t>., 12:2 (1967), 251–266 (mathnet.ru)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2) </a:t>
            </a:r>
            <a:r>
              <a:rPr lang="en-US" sz="3200" dirty="0">
                <a:hlinkClick r:id="rId3"/>
              </a:rPr>
              <a:t>Microsoft Word - </a:t>
            </a:r>
            <a:r>
              <a:rPr lang="ru-RU" sz="3200" dirty="0">
                <a:hlinkClick r:id="rId3"/>
              </a:rPr>
              <a:t>Городов222.</a:t>
            </a:r>
            <a:r>
              <a:rPr lang="en-US" sz="3200" dirty="0">
                <a:hlinkClick r:id="rId3"/>
              </a:rPr>
              <a:t>doc (sibsau.ru)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3) </a:t>
            </a:r>
            <a:r>
              <a:rPr lang="ru-RU" sz="3200" dirty="0">
                <a:hlinkClick r:id="rId4"/>
              </a:rPr>
              <a:t>Различные понятия решения в кооперативных играх.pdf (onu.edu.ua)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511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Характеристики функций с четыремя игроками</a:t>
            </a:r>
            <a:endParaRPr lang="en-US" sz="440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stomShape 2"/>
              <p:cNvSpPr/>
              <p:nvPr/>
            </p:nvSpPr>
            <p:spPr>
              <a:xfrm>
                <a:off x="838080" y="1825560"/>
                <a:ext cx="10514520" cy="4350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1080">
                  <a:lnSpc>
                    <a:spcPct val="90000"/>
                  </a:lnSpc>
                  <a:spcBef>
                    <a:spcPts val="1001"/>
                  </a:spcBef>
                  <a:buClr>
                    <a:srgbClr val="000000"/>
                  </a:buClr>
                </a:pPr>
                <a:r>
                  <a:rPr lang="ru-RU" sz="3200" dirty="0"/>
                  <a:t>Коалиционная игра с множеством игроков N и характеристической функцией </a:t>
                </a:r>
                <a:r>
                  <a:rPr lang="en-US" sz="3200" dirty="0"/>
                  <a:t>V</a:t>
                </a:r>
                <a:r>
                  <a:rPr lang="ru-RU" sz="3200" dirty="0"/>
                  <a:t> называется стратегически эквивалентной игрой с тем же множеством игроков и характеристической функцией </a:t>
                </a:r>
                <a:r>
                  <a:rPr lang="en-US" sz="3200" dirty="0"/>
                  <a:t>V1</a:t>
                </a:r>
                <a:r>
                  <a:rPr lang="ru-RU" sz="3200" dirty="0"/>
                  <a:t>, если найдутся такие k &gt; 0 и произвольные вещественные C</a:t>
                </a:r>
                <a:r>
                  <a:rPr lang="en-US" sz="3200" dirty="0" err="1"/>
                  <a:t>i</a:t>
                </a:r>
                <a:r>
                  <a:rPr lang="ru-RU" sz="3200" dirty="0"/>
                  <a:t> </a:t>
                </a:r>
                <a:r>
                  <a:rPr lang="en-US" sz="3200" dirty="0"/>
                  <a:t>(</a:t>
                </a:r>
                <a:r>
                  <a:rPr lang="ru-RU" sz="3200" dirty="0"/>
                  <a:t>i ∈ N</a:t>
                </a:r>
                <a:r>
                  <a:rPr lang="en-US" sz="3200" dirty="0"/>
                  <a:t>)</a:t>
                </a:r>
                <a:r>
                  <a:rPr lang="ru-RU" sz="3200" dirty="0"/>
                  <a:t>, что для любой коалиции K</a:t>
                </a:r>
                <a:r>
                  <a:rPr lang="en-US" sz="3200" dirty="0"/>
                  <a:t> </a:t>
                </a:r>
                <a:r>
                  <a:rPr lang="ru-RU" sz="3200" dirty="0"/>
                  <a:t>⊂ N имеет место равенство </a:t>
                </a:r>
                <a:r>
                  <a:rPr lang="en-US" sz="3200" dirty="0"/>
                  <a:t>V1(K) = </a:t>
                </a:r>
                <a:r>
                  <a:rPr lang="en-US" sz="3200" dirty="0" err="1"/>
                  <a:t>kv</a:t>
                </a:r>
                <a:r>
                  <a:rPr lang="en-US" sz="3200" dirty="0"/>
                  <a:t>(K) + </a:t>
                </a:r>
                <a:r>
                  <a:rPr lang="ru-RU" sz="3200" dirty="0"/>
                  <a:t>∈ ∑ .</a:t>
                </a:r>
              </a:p>
              <a:p>
                <a:pPr marL="228600" indent="-227520">
                  <a:lnSpc>
                    <a:spcPct val="90000"/>
                  </a:lnSpc>
                  <a:spcBef>
                    <a:spcPts val="1001"/>
                  </a:spcBef>
                  <a:buClr>
                    <a:srgbClr val="000000"/>
                  </a:buClr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b="0" i="1" strike="noStrike" spc="-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trike="noStrike" spc="-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3200" b="0" i="0" strike="noStrike" spc="-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ru-RU" sz="3200" dirty="0" smtClean="0"/>
                          <m:t>∈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trike="noStrike" spc="-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sz="3200" b="0" i="1" strike="noStrike" spc="-1" smtClean="0">
                            <a:latin typeface="Cambria Math" panose="02040503050406030204" pitchFamily="18" charset="0"/>
                          </a:rPr>
                          <m:t>𝐶𝑖</m:t>
                        </m:r>
                      </m:e>
                    </m:nary>
                  </m:oMath>
                </a14:m>
                <a:endParaRPr lang="en-US" sz="3200" b="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79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80" y="1825560"/>
                <a:ext cx="10514520" cy="4350240"/>
              </a:xfrm>
              <a:prstGeom prst="rect">
                <a:avLst/>
              </a:prstGeom>
              <a:blipFill>
                <a:blip r:embed="rId2"/>
                <a:stretch>
                  <a:fillRect l="-1449" t="-2941" r="-4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01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Характеристики функций с четыремя игроками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59"/>
            <a:ext cx="11018298" cy="54074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ru-RU" sz="2800" dirty="0"/>
              <a:t>Справедливы следующие свойства для стратегически эквивалентных игр.</a:t>
            </a:r>
          </a:p>
          <a:p>
            <a:pPr marL="515430" indent="-5143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AutoNum type="arabicPeriod"/>
            </a:pPr>
            <a:r>
              <a:rPr lang="ru-RU" sz="2800" dirty="0" err="1"/>
              <a:t>Рефлексивность</a:t>
            </a:r>
            <a:r>
              <a:rPr lang="ru-RU" sz="2800" dirty="0"/>
              <a:t>, т. е. каждая характеристическая функция эквивалентна себе: v</a:t>
            </a:r>
            <a:r>
              <a:rPr lang="en-US" sz="2800" dirty="0"/>
              <a:t>~</a:t>
            </a:r>
            <a:r>
              <a:rPr lang="ru-RU" sz="2800" dirty="0"/>
              <a:t>v.</a:t>
            </a:r>
            <a:endParaRPr lang="en-US" sz="2800" dirty="0"/>
          </a:p>
          <a:p>
            <a:pPr marL="1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ru-RU" sz="2800" dirty="0"/>
              <a:t>2. Симметрия, т. е. если </a:t>
            </a:r>
            <a:r>
              <a:rPr lang="en-US" sz="2800" dirty="0"/>
              <a:t>v~v1</a:t>
            </a:r>
            <a:r>
              <a:rPr lang="ru-RU" sz="2800" dirty="0"/>
              <a:t> , то v</a:t>
            </a:r>
            <a:r>
              <a:rPr lang="en-US" sz="2800" dirty="0"/>
              <a:t>1 ~ v</a:t>
            </a:r>
            <a:r>
              <a:rPr lang="ru-RU" sz="2800" dirty="0"/>
              <a:t>.</a:t>
            </a:r>
            <a:endParaRPr lang="en-US" sz="2800" dirty="0"/>
          </a:p>
          <a:p>
            <a:pPr marL="1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ru-RU" sz="2800" dirty="0"/>
              <a:t>3. Транзитивность, т. е. если </a:t>
            </a:r>
            <a:r>
              <a:rPr lang="en-US" sz="2800" dirty="0"/>
              <a:t>v~v1 </a:t>
            </a:r>
            <a:r>
              <a:rPr lang="ru-RU" sz="2800" dirty="0"/>
              <a:t>и </a:t>
            </a:r>
            <a:r>
              <a:rPr lang="en-US" sz="2800" dirty="0"/>
              <a:t>v1~v2, </a:t>
            </a:r>
            <a:r>
              <a:rPr lang="ru-RU" sz="2800" dirty="0"/>
              <a:t>то </a:t>
            </a:r>
            <a:r>
              <a:rPr lang="en-US" sz="2800" dirty="0"/>
              <a:t>v~v2</a:t>
            </a:r>
            <a:r>
              <a:rPr lang="ru-RU" sz="2800" dirty="0"/>
              <a:t>. </a:t>
            </a:r>
            <a:endParaRPr lang="en-US" sz="2800" dirty="0"/>
          </a:p>
          <a:p>
            <a:pPr marL="1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ru-RU" sz="2800" dirty="0"/>
              <a:t>Из свойств </a:t>
            </a:r>
            <a:r>
              <a:rPr lang="ru-RU" sz="2800" dirty="0" err="1"/>
              <a:t>рефлексивности</a:t>
            </a:r>
            <a:r>
              <a:rPr lang="ru-RU" sz="2800" dirty="0"/>
              <a:t>, симметрии и транзитивности вытекает, что множество всех характеристических функций единственным образом распадается на попарно непересекающиеся классы, которые называются классами стратегической эквивалентности.</a:t>
            </a:r>
            <a:endParaRPr lang="en-U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321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Характеристики функций с четыремя игроками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Рассмотрим все классы стратегической эквивалентности таких игр. Прежде всего имеется класс несущественных игр в (0,1)- редуцированной форме. Определим характеристическую функцию v такой игры: 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32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(1) = 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V(2) = V(3) = V(4) = 0, V(1, 2, 3, 4) = 1.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Характеристики функций с четыремя игроками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80400" y="2336760"/>
            <a:ext cx="9612720" cy="413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5000" lnSpcReduction="10000"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Исходя из свойства дополнительности, получаем</a:t>
            </a:r>
            <a:r>
              <a:rPr lang="en-US" sz="3800" b="0" strike="noStrike" spc="-1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n-US" sz="38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500" b="0" strike="noStrike" spc="-1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lang="ru-RU" sz="3500" b="0" strike="noStrike" spc="-1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lang="en-US" sz="3500" b="0" strike="noStrike" spc="-1">
                <a:solidFill>
                  <a:srgbClr val="000000"/>
                </a:solidFill>
                <a:latin typeface="Calibri"/>
                <a:ea typeface="DejaVu Sans"/>
              </a:rPr>
              <a:t>1,2,3</a:t>
            </a:r>
            <a:r>
              <a:rPr lang="ru-RU" sz="35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r>
              <a:rPr lang="en-US" sz="3500" b="0" strike="noStrike" spc="-1">
                <a:solidFill>
                  <a:srgbClr val="000000"/>
                </a:solidFill>
                <a:latin typeface="Calibri"/>
                <a:ea typeface="DejaVu Sans"/>
              </a:rPr>
              <a:t> = V(</a:t>
            </a:r>
            <a:r>
              <a:rPr lang="ru-RU" sz="3500" b="0" strike="noStrike" spc="-1">
                <a:solidFill>
                  <a:srgbClr val="000000"/>
                </a:solidFill>
                <a:latin typeface="Calibri"/>
                <a:ea typeface="DejaVu Sans"/>
              </a:rPr>
              <a:t>1,2,3</a:t>
            </a:r>
            <a:r>
              <a:rPr lang="en-US" sz="3500" b="0" strike="noStrike" spc="-1">
                <a:solidFill>
                  <a:srgbClr val="000000"/>
                </a:solidFill>
                <a:latin typeface="Calibri"/>
                <a:ea typeface="DejaVu Sans"/>
              </a:rPr>
              <a:t>,4) – V(4) = 1 – 0 = 1</a:t>
            </a:r>
            <a:endParaRPr lang="en-US" sz="35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500" b="0" strike="noStrike" spc="-1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lang="ru-RU" sz="3500" b="0" strike="noStrike" spc="-1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lang="en-US" sz="3500" b="0" strike="noStrike" spc="-1">
                <a:solidFill>
                  <a:srgbClr val="000000"/>
                </a:solidFill>
                <a:latin typeface="Calibri"/>
                <a:ea typeface="DejaVu Sans"/>
              </a:rPr>
              <a:t>1,2,4</a:t>
            </a:r>
            <a:r>
              <a:rPr lang="ru-RU" sz="35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r>
              <a:rPr lang="en-US" sz="3500" b="0" strike="noStrike" spc="-1">
                <a:solidFill>
                  <a:srgbClr val="000000"/>
                </a:solidFill>
                <a:latin typeface="Calibri"/>
                <a:ea typeface="DejaVu Sans"/>
              </a:rPr>
              <a:t> = V(</a:t>
            </a:r>
            <a:r>
              <a:rPr lang="ru-RU" sz="3500" b="0" strike="noStrike" spc="-1">
                <a:solidFill>
                  <a:srgbClr val="000000"/>
                </a:solidFill>
                <a:latin typeface="Calibri"/>
                <a:ea typeface="DejaVu Sans"/>
              </a:rPr>
              <a:t>1,2,3</a:t>
            </a:r>
            <a:r>
              <a:rPr lang="en-US" sz="3500" b="0" strike="noStrike" spc="-1">
                <a:solidFill>
                  <a:srgbClr val="000000"/>
                </a:solidFill>
                <a:latin typeface="Calibri"/>
                <a:ea typeface="DejaVu Sans"/>
              </a:rPr>
              <a:t>,4) – V(3) = 1 – 0 = 1</a:t>
            </a:r>
            <a:endParaRPr lang="en-US" sz="35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500" b="0" strike="noStrike" spc="-1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lang="ru-RU" sz="3500" b="0" strike="noStrike" spc="-1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lang="en-US" sz="3500" b="0" strike="noStrike" spc="-1">
                <a:solidFill>
                  <a:srgbClr val="000000"/>
                </a:solidFill>
                <a:latin typeface="Calibri"/>
                <a:ea typeface="DejaVu Sans"/>
              </a:rPr>
              <a:t>1,3,4</a:t>
            </a:r>
            <a:r>
              <a:rPr lang="ru-RU" sz="35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r>
              <a:rPr lang="en-US" sz="3500" b="0" strike="noStrike" spc="-1">
                <a:solidFill>
                  <a:srgbClr val="000000"/>
                </a:solidFill>
                <a:latin typeface="Calibri"/>
                <a:ea typeface="DejaVu Sans"/>
              </a:rPr>
              <a:t> = V(</a:t>
            </a:r>
            <a:r>
              <a:rPr lang="ru-RU" sz="3500" b="0" strike="noStrike" spc="-1">
                <a:solidFill>
                  <a:srgbClr val="000000"/>
                </a:solidFill>
                <a:latin typeface="Calibri"/>
                <a:ea typeface="DejaVu Sans"/>
              </a:rPr>
              <a:t>1,2,3</a:t>
            </a:r>
            <a:r>
              <a:rPr lang="en-US" sz="3500" b="0" strike="noStrike" spc="-1">
                <a:solidFill>
                  <a:srgbClr val="000000"/>
                </a:solidFill>
                <a:latin typeface="Calibri"/>
                <a:ea typeface="DejaVu Sans"/>
              </a:rPr>
              <a:t>,4) – V(2) = 1 – 0 = 1</a:t>
            </a:r>
            <a:endParaRPr lang="en-US" sz="35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500" b="0" strike="noStrike" spc="-1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lang="ru-RU" sz="3500" b="0" strike="noStrike" spc="-1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lang="en-US" sz="3500" b="0" strike="noStrike" spc="-1">
                <a:solidFill>
                  <a:srgbClr val="000000"/>
                </a:solidFill>
                <a:latin typeface="Calibri"/>
                <a:ea typeface="DejaVu Sans"/>
              </a:rPr>
              <a:t>2,3,4</a:t>
            </a:r>
            <a:r>
              <a:rPr lang="ru-RU" sz="35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r>
              <a:rPr lang="en-US" sz="3500" b="0" strike="noStrike" spc="-1">
                <a:solidFill>
                  <a:srgbClr val="000000"/>
                </a:solidFill>
                <a:latin typeface="Calibri"/>
                <a:ea typeface="DejaVu Sans"/>
              </a:rPr>
              <a:t> = V(</a:t>
            </a:r>
            <a:r>
              <a:rPr lang="ru-RU" sz="3500" b="0" strike="noStrike" spc="-1">
                <a:solidFill>
                  <a:srgbClr val="000000"/>
                </a:solidFill>
                <a:latin typeface="Calibri"/>
                <a:ea typeface="DejaVu Sans"/>
              </a:rPr>
              <a:t>1,2,3</a:t>
            </a:r>
            <a:r>
              <a:rPr lang="en-US" sz="3500" b="0" strike="noStrike" spc="-1">
                <a:solidFill>
                  <a:srgbClr val="000000"/>
                </a:solidFill>
                <a:latin typeface="Calibri"/>
                <a:ea typeface="DejaVu Sans"/>
              </a:rPr>
              <a:t>,4) – V(1) = 1 – 0 = 1</a:t>
            </a:r>
            <a:endParaRPr lang="en-US" sz="35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35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35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35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Характеристики функций с четыремя игроками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Теперь необходимо определить значения характеристической функции на коалициях </a:t>
            </a:r>
            <a:r>
              <a:rPr lang="ru-RU" sz="3200" spc="-1" dirty="0">
                <a:solidFill>
                  <a:srgbClr val="000000"/>
                </a:solidFill>
                <a:latin typeface="Calibri"/>
                <a:ea typeface="DejaVu Sans"/>
              </a:rPr>
              <a:t>четырех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игроков. Всего таких коалиций шесть: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32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(1, 2), (1, 3), (1, 4), (2, 3), (2, 4), (3, 4). 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Характеристики функций с четыремя игроками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Характеристическая функция на этих коалициях, согласно свойству дополнительности, удовлетворяет только следующим соотношениям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32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V(1,4) = 1 – V(2,3)</a:t>
            </a:r>
            <a:endParaRPr lang="en-US" sz="32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V(1,3) = 1 – V(2,4)</a:t>
            </a:r>
            <a:endParaRPr lang="en-US" sz="32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V(1,2) = 1 – V(3,4)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3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Характеристики функций с четыремя игроками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Так как значений неизвестных шесть, а соотношений только три, то значения из шести могут быть выбраны произвольно. Обозначим эти произвольные значения через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x1, x2, x3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т. е. 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V(1,4) = x1, V(2,4) = x2, V(3,4) = x3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Тогда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V(2,3) = 1 – x1, V(1,3) = 1 – x2, V(1,2) = 1 – x3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862</Words>
  <Application>Microsoft Office PowerPoint</Application>
  <PresentationFormat>Widescreen</PresentationFormat>
  <Paragraphs>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Коалиционная игра четырех игроков</dc:title>
  <dc:subject/>
  <dc:creator>Kuzmichev, Alexander</dc:creator>
  <dc:description/>
  <cp:lastModifiedBy>Kuzmichev, Alexander</cp:lastModifiedBy>
  <cp:revision>19</cp:revision>
  <dcterms:created xsi:type="dcterms:W3CDTF">2021-10-28T19:15:34Z</dcterms:created>
  <dcterms:modified xsi:type="dcterms:W3CDTF">2022-01-30T08:58:51Z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